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78" r:id="rId5"/>
    <p:sldId id="272" r:id="rId6"/>
    <p:sldId id="273" r:id="rId7"/>
    <p:sldId id="274" r:id="rId8"/>
    <p:sldId id="279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413" autoAdjust="0"/>
  </p:normalViewPr>
  <p:slideViewPr>
    <p:cSldViewPr>
      <p:cViewPr>
        <p:scale>
          <a:sx n="104" d="100"/>
          <a:sy n="104" d="100"/>
        </p:scale>
        <p:origin x="-17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4ED73A-7861-492E-919A-E1E66BE8564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792CC91-958D-4288-8BBC-3CE7291534F5}">
      <dgm:prSet custT="1"/>
      <dgm:spPr/>
      <dgm:t>
        <a:bodyPr/>
        <a:lstStyle/>
        <a:p>
          <a:pPr algn="ctr"/>
          <a:r>
            <a:rPr lang="es-MX" sz="34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Ley en materia de </a:t>
          </a:r>
        </a:p>
        <a:p>
          <a:pPr algn="ctr"/>
          <a:endParaRPr lang="es-MX" sz="3400" b="1" dirty="0" smtClean="0">
            <a:solidFill>
              <a:schemeClr val="accent1"/>
            </a:solidFill>
            <a:latin typeface="Arial" pitchFamily="34" charset="0"/>
            <a:cs typeface="Arial" pitchFamily="34" charset="0"/>
          </a:endParaRPr>
        </a:p>
        <a:p>
          <a:pPr algn="ctr"/>
          <a:r>
            <a:rPr lang="es-MX" sz="34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rPr>
            <a:t>         </a:t>
          </a:r>
          <a:r>
            <a:rPr lang="es-MX" sz="40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rPr>
            <a:t>Gracias</a:t>
          </a:r>
          <a:r>
            <a:rPr lang="es-MX" sz="4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d</a:t>
          </a:r>
          <a:r>
            <a:rPr lang="es-MX" sz="34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e Personas y para la protección y Asistencia a las Víctimas de estos Delitos</a:t>
          </a:r>
          <a:endParaRPr lang="es-MX" sz="3400" dirty="0"/>
        </a:p>
      </dgm:t>
    </dgm:pt>
    <dgm:pt modelId="{6F8CA188-45B3-4110-80DF-8030C5F8E907}" type="parTrans" cxnId="{5520C90C-B3E7-4394-ACC6-C05E79AD4AED}">
      <dgm:prSet/>
      <dgm:spPr/>
      <dgm:t>
        <a:bodyPr/>
        <a:lstStyle/>
        <a:p>
          <a:endParaRPr lang="es-MX"/>
        </a:p>
      </dgm:t>
    </dgm:pt>
    <dgm:pt modelId="{155C8B5A-E266-43DE-87AD-D9D34C673BFA}" type="sibTrans" cxnId="{5520C90C-B3E7-4394-ACC6-C05E79AD4AED}">
      <dgm:prSet/>
      <dgm:spPr/>
      <dgm:t>
        <a:bodyPr/>
        <a:lstStyle/>
        <a:p>
          <a:endParaRPr lang="es-MX"/>
        </a:p>
      </dgm:t>
    </dgm:pt>
    <dgm:pt modelId="{C9E1FF0C-F2CF-4769-901A-7D2E4CB347F4}" type="pres">
      <dgm:prSet presAssocID="{644ED73A-7861-492E-919A-E1E66BE8564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EA660581-5D82-4BDA-924C-01FCD9724440}" type="pres">
      <dgm:prSet presAssocID="{9792CC91-958D-4288-8BBC-3CE7291534F5}" presName="horFlow" presStyleCnt="0"/>
      <dgm:spPr/>
    </dgm:pt>
    <dgm:pt modelId="{1CE79E4E-79AC-41A1-BA0B-A5A2C4C5EFCF}" type="pres">
      <dgm:prSet presAssocID="{9792CC91-958D-4288-8BBC-3CE7291534F5}" presName="bigChev" presStyleLbl="node1" presStyleIdx="0" presStyleCnt="1"/>
      <dgm:spPr/>
      <dgm:t>
        <a:bodyPr/>
        <a:lstStyle/>
        <a:p>
          <a:endParaRPr lang="es-MX"/>
        </a:p>
      </dgm:t>
    </dgm:pt>
  </dgm:ptLst>
  <dgm:cxnLst>
    <dgm:cxn modelId="{5520C90C-B3E7-4394-ACC6-C05E79AD4AED}" srcId="{644ED73A-7861-492E-919A-E1E66BE85649}" destId="{9792CC91-958D-4288-8BBC-3CE7291534F5}" srcOrd="0" destOrd="0" parTransId="{6F8CA188-45B3-4110-80DF-8030C5F8E907}" sibTransId="{155C8B5A-E266-43DE-87AD-D9D34C673BFA}"/>
    <dgm:cxn modelId="{68076D8F-13B0-435D-9737-74A93C10F867}" type="presOf" srcId="{9792CC91-958D-4288-8BBC-3CE7291534F5}" destId="{1CE79E4E-79AC-41A1-BA0B-A5A2C4C5EFCF}" srcOrd="0" destOrd="0" presId="urn:microsoft.com/office/officeart/2005/8/layout/lProcess3"/>
    <dgm:cxn modelId="{84B59CED-9D99-4FA8-8035-14D6DA12FBE1}" type="presOf" srcId="{644ED73A-7861-492E-919A-E1E66BE85649}" destId="{C9E1FF0C-F2CF-4769-901A-7D2E4CB347F4}" srcOrd="0" destOrd="0" presId="urn:microsoft.com/office/officeart/2005/8/layout/lProcess3"/>
    <dgm:cxn modelId="{F04FF1BC-4534-43E9-9F7A-E87D49DC415D}" type="presParOf" srcId="{C9E1FF0C-F2CF-4769-901A-7D2E4CB347F4}" destId="{EA660581-5D82-4BDA-924C-01FCD9724440}" srcOrd="0" destOrd="0" presId="urn:microsoft.com/office/officeart/2005/8/layout/lProcess3"/>
    <dgm:cxn modelId="{23A0333F-FE3A-40EA-B543-918CDC4FC820}" type="presParOf" srcId="{EA660581-5D82-4BDA-924C-01FCD9724440}" destId="{1CE79E4E-79AC-41A1-BA0B-A5A2C4C5EFCF}" srcOrd="0" destOrd="0" presId="urn:microsoft.com/office/officeart/2005/8/layout/l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341517-3AA0-4C81-8C4E-3778C1D7E82A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C26AB1-FBFC-46C2-9E2C-CF017BC8686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501699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B4E1-BAFD-4DAA-AF69-6AE157E34BA9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530906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15334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01965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45659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20421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24792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4391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13131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155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3160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29268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90427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D9015-6DEE-4CD2-9AB3-DBA15505F1AB}" type="datetimeFigureOut">
              <a:rPr lang="es-MX" smtClean="0"/>
              <a:pPr/>
              <a:t>16/06/2012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0C92D-B314-441F-AB5B-CB918107E0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02217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cid:image003.jpg@01CCFD59.01979610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85E28D5-F1A8-40BE-9523-C8CCE8C824B3}" type="slidenum">
              <a:rPr lang="es-ES" smtClean="0"/>
              <a:pPr eaLnBrk="1" hangingPunct="1"/>
              <a:t>1</a:t>
            </a:fld>
            <a:endParaRPr lang="es-ES" dirty="0" smtClean="0"/>
          </a:p>
        </p:txBody>
      </p:sp>
      <p:cxnSp>
        <p:nvCxnSpPr>
          <p:cNvPr id="8" name="7 Conector recto"/>
          <p:cNvCxnSpPr/>
          <p:nvPr/>
        </p:nvCxnSpPr>
        <p:spPr>
          <a:xfrm>
            <a:off x="0" y="5286375"/>
            <a:ext cx="914400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3" name="4 Imagen" descr="LOGO CORAZON AZU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652" y="5373216"/>
            <a:ext cx="2794472" cy="135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R:\Lourdes\Trata Personas\Campaña Corazon Azul\MINIGRUPO DE COMUNICACIÓN\LOGOS SEGOB\firma 1 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09" y="3832735"/>
            <a:ext cx="8175825" cy="13432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11960" y="1412776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</a:rPr>
              <a:t>LEY GENERAL PARA PREVENIR, SANCIONAR Y ERRADICAR LOS DELITOS EN MATERIA DE TRATA DE PERSONAS Y PARA LA PROTECCIÓN Y ASISTENCIA A LAS VÍCTIMAS DE ESTOS DELITOS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551723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/>
                </a:solidFill>
              </a:rPr>
              <a:t>COMISIÓN INTERSECRETARIAL PARA PREVENIR Y SANCIONAR LA TRATA DE PERSONAS</a:t>
            </a:r>
            <a:endParaRPr lang="es-MX" dirty="0">
              <a:solidFill>
                <a:schemeClr val="tx2"/>
              </a:solidFill>
            </a:endParaRPr>
          </a:p>
        </p:txBody>
      </p:sp>
      <p:pic>
        <p:nvPicPr>
          <p:cNvPr id="10" name="9 Imagen" descr="cid:image003.jpg@01CCFD59.01979610"/>
          <p:cNvPicPr/>
          <p:nvPr/>
        </p:nvPicPr>
        <p:blipFill>
          <a:blip r:embed="rId5" r:link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09" y="908720"/>
            <a:ext cx="3945451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746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2275" y="188913"/>
            <a:ext cx="5688037" cy="99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MX" sz="1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Ley General para Prevenir, Sancionar y Erradicar los Delitos en materia de Trata de Personas y para la protección y Asistencia a las Víctimas de estos Delitos</a:t>
            </a:r>
            <a:endParaRPr lang="es-ES" sz="1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1647846"/>
            <a:ext cx="8480425" cy="47815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endParaRPr lang="es-ES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Proceso Legislativo</a:t>
            </a:r>
            <a:endParaRPr lang="es-MX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 de agosto de 2011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Presentación del proyecto ante el Pleno de la Comisión Permanente del Congreso de la Unión.</a:t>
            </a:r>
          </a:p>
          <a:p>
            <a:pPr lvl="0"/>
            <a:endParaRPr lang="es-ES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27 </a:t>
            </a:r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abril de </a:t>
            </a: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2012: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oncluyó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proceso de aprobación de la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Ley en el Congreso de la Unión.</a:t>
            </a:r>
            <a:endParaRPr lang="es-MX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s-MX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7 de mayo de 2012: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nviada al Ejecutivo Federal para su publicación, o para formular observaciones dentro del plazo de 30 días naturales.</a:t>
            </a:r>
          </a:p>
          <a:p>
            <a:pPr lvl="0" algn="just"/>
            <a:endParaRPr lang="es-E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14 de junio de 2012: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Ejecutivo Federal promulga la ley y es publicada en el Diario Oficial de la Federación. </a:t>
            </a:r>
          </a:p>
          <a:p>
            <a:pPr marL="0" indent="0">
              <a:buNone/>
            </a:pPr>
            <a:endParaRPr lang="es-MX" sz="2400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444AC53-FEDA-4615-8F34-D9D8A95220C0}" type="slidenum">
              <a:rPr lang="es-ES"/>
              <a:pPr>
                <a:defRPr/>
              </a:pPr>
              <a:t>2</a:t>
            </a:fld>
            <a:endParaRPr lang="es-ES"/>
          </a:p>
        </p:txBody>
      </p:sp>
      <p:pic>
        <p:nvPicPr>
          <p:cNvPr id="14341" name="Picture 2" descr="C:\Users\damartinez\Pictures\Sego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15888"/>
            <a:ext cx="14843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173038"/>
            <a:ext cx="185896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0621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251" y="188913"/>
            <a:ext cx="5761062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MX" sz="1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Ley General para Prevenir, Sancionar y Erradicar los Delitos en materia de Trata de Personas y para la protección y Asistencia a las Víctimas de estos Delitos</a:t>
            </a:r>
            <a:endParaRPr lang="es-ES" sz="1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1602728"/>
            <a:ext cx="8480425" cy="504098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s-MX" sz="17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Características de la Ley</a:t>
            </a:r>
          </a:p>
          <a:p>
            <a:pPr marL="0" indent="0" algn="ctr">
              <a:lnSpc>
                <a:spcPct val="80000"/>
              </a:lnSpc>
              <a:buNone/>
            </a:pPr>
            <a:endParaRPr lang="es-MX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0050" lvl="0" indent="-400050">
              <a:buAutoNum type="romanUcPeriod"/>
            </a:pPr>
            <a:r>
              <a:rPr lang="es-ES" sz="17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Objeto</a:t>
            </a:r>
          </a:p>
          <a:p>
            <a:pPr marL="0" lvl="0" indent="0">
              <a:buNone/>
            </a:pPr>
            <a:endParaRPr lang="es-E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Establecer </a:t>
            </a: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una correcta </a:t>
            </a:r>
            <a:r>
              <a:rPr lang="es-ES" sz="1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coordinación entre la Federación y los Estados</a:t>
            </a: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para la persecución del delito de Trata de </a:t>
            </a:r>
            <a:r>
              <a:rPr lang="es-ES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Personas.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E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s-ES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barca </a:t>
            </a: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las </a:t>
            </a:r>
            <a:r>
              <a:rPr lang="es-ES" sz="1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diversas modalidades del delito de Trata de </a:t>
            </a:r>
            <a:r>
              <a:rPr lang="es-ES" sz="17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Personas</a:t>
            </a:r>
            <a:r>
              <a:rPr lang="es-ES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ES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es-ES" sz="1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s-ES" sz="17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ncrementa </a:t>
            </a:r>
            <a:r>
              <a:rPr lang="es-ES" sz="1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las penas </a:t>
            </a: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para quienes incurran en las conductas </a:t>
            </a:r>
            <a:r>
              <a:rPr lang="es-ES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tipificadas.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E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s-ES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revé </a:t>
            </a: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ES" sz="1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reparación del daño para la víctima </a:t>
            </a: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 un aspecto jurídico </a:t>
            </a:r>
            <a:r>
              <a:rPr lang="es-ES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amplio.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E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s-ES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revé </a:t>
            </a: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las </a:t>
            </a:r>
            <a:r>
              <a:rPr lang="es-ES" sz="1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sanciones</a:t>
            </a: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establecidas para los delitos relacionados, tales como </a:t>
            </a:r>
            <a:r>
              <a:rPr lang="es-ES" sz="1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consumo y publicidad, </a:t>
            </a: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sin atentar contra los derechos de libertad de imprenta y </a:t>
            </a:r>
            <a:r>
              <a:rPr lang="es-ES" sz="1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similares</a:t>
            </a:r>
            <a:r>
              <a:rPr lang="es-ES" sz="1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17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444AC53-FEDA-4615-8F34-D9D8A95220C0}" type="slidenum">
              <a:rPr lang="es-ES"/>
              <a:pPr>
                <a:defRPr/>
              </a:pPr>
              <a:t>3</a:t>
            </a:fld>
            <a:endParaRPr lang="es-ES"/>
          </a:p>
        </p:txBody>
      </p:sp>
      <p:pic>
        <p:nvPicPr>
          <p:cNvPr id="14341" name="Picture 2" descr="C:\Users\damartinez\Pictures\Sego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15888"/>
            <a:ext cx="14843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173038"/>
            <a:ext cx="185896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1140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2275" y="188913"/>
            <a:ext cx="5688037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MX" sz="1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Ley General para Prevenir, Sancionar y Erradicar los Delitos en materia de Trata de Personas y para la protección y Asistencia a las Víctimas de estos Delitos</a:t>
            </a:r>
            <a:endParaRPr lang="es-ES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339" name="2 Marcador de contenido"/>
          <p:cNvSpPr>
            <a:spLocks noGrp="1"/>
          </p:cNvSpPr>
          <p:nvPr>
            <p:ph sz="quarter" idx="1"/>
          </p:nvPr>
        </p:nvSpPr>
        <p:spPr>
          <a:xfrm>
            <a:off x="285750" y="1643050"/>
            <a:ext cx="8606730" cy="4786346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II. Definición</a:t>
            </a:r>
            <a:endParaRPr lang="es-ES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Tres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componentes fundamentales para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combate a la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Trata de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Personas: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1.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Sanciona las </a:t>
            </a: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actividades de captación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transporte, traslado, acogida o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recepción de personas.  </a:t>
            </a:r>
            <a:endParaRPr lang="es-E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2. Prevé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utilización de </a:t>
            </a: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medios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como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amenaza, de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fuerza,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coacción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rapto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fraude, engaño, abuso de poder,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vulnerabilidad, concesión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 recepción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pagos o beneficios para obtener el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consentimiento,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una persona que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tenga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autoridad sobre otra con fines de explotación. 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MX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3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Establece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propósito o fin, de </a:t>
            </a: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explotación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mediante: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prostitución u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otras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formas de explotación sexual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trabajos o servicios forzados,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esclavitud o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prácticas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análogas, la servidumbre o la extracción de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órganos. 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E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4. Rompe </a:t>
            </a:r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creencia de que la trata </a:t>
            </a: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sólo </a:t>
            </a:r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tiene como </a:t>
            </a: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fin </a:t>
            </a:r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explotación sexual.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MX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5. Establece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creación de un fondo para la protección y asistencia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víctimas de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éstos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s-E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delitos.</a:t>
            </a:r>
            <a:endParaRPr lang="es-ES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endParaRPr lang="es-ES" sz="1700" dirty="0" smtClean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444AC53-FEDA-4615-8F34-D9D8A95220C0}" type="slidenum">
              <a:rPr lang="es-ES"/>
              <a:pPr>
                <a:defRPr/>
              </a:pPr>
              <a:t>4</a:t>
            </a:fld>
            <a:endParaRPr lang="es-ES"/>
          </a:p>
        </p:txBody>
      </p:sp>
      <p:pic>
        <p:nvPicPr>
          <p:cNvPr id="14341" name="Picture 2" descr="C:\Users\damartinez\Pictures\Sego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15888"/>
            <a:ext cx="14843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173038"/>
            <a:ext cx="185896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505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2275" y="188913"/>
            <a:ext cx="5688037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MX" sz="1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Ley General para Prevenir, Sancionar y Erradicar los Delitos en materia de Trata de Personas y para la protección y Asistencia a las Víctimas de estos Delitos</a:t>
            </a:r>
            <a:endParaRPr lang="es-ES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339" name="2 Marcador de contenido"/>
          <p:cNvSpPr>
            <a:spLocks noGrp="1"/>
          </p:cNvSpPr>
          <p:nvPr>
            <p:ph sz="quarter" idx="1"/>
          </p:nvPr>
        </p:nvSpPr>
        <p:spPr>
          <a:xfrm>
            <a:off x="285750" y="1317947"/>
            <a:ext cx="8480425" cy="5468639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80000"/>
              </a:lnSpc>
              <a:buNone/>
            </a:pPr>
            <a:endParaRPr lang="es-ES" sz="4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es-E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III. Avances </a:t>
            </a:r>
            <a:r>
              <a:rPr lang="es-E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respecto de la legislación anterior</a:t>
            </a:r>
          </a:p>
          <a:p>
            <a:pPr algn="just">
              <a:lnSpc>
                <a:spcPct val="80000"/>
              </a:lnSpc>
              <a:buNone/>
            </a:pPr>
            <a:endParaRPr lang="es-ES" sz="6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ts val="800"/>
              </a:spcBef>
              <a:spcAft>
                <a:spcPts val="800"/>
              </a:spcAft>
            </a:pPr>
            <a:r>
              <a:rPr lang="es-MX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Establece competencias y formas de coordinación</a:t>
            </a:r>
            <a:r>
              <a:rPr lang="es-MX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entre los gobiernos federales, estatales, del Distrito Federal y municipales. 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</a:pPr>
            <a:r>
              <a:rPr lang="es-MX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Tipifica el delito de trata de personas así como los delitos relacionados</a:t>
            </a:r>
            <a:r>
              <a:rPr lang="es-MX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y sus sanciones. 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</a:pPr>
            <a:r>
              <a:rPr lang="es-MX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Obliga a la PGR a crear un programa de protección a víctimas y testigos. 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</a:pPr>
            <a:r>
              <a:rPr lang="es-MX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Redefine integración, organización, funcionamiento y facultades de la Comisión Intersecretarial.</a:t>
            </a:r>
            <a:r>
              <a:rPr lang="es-MX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</a:pPr>
            <a:r>
              <a:rPr lang="es-MX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Incluye un capítulo sobre prevención del delito</a:t>
            </a:r>
            <a:r>
              <a:rPr lang="es-MX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políticas y programas, detección de zonas y grupos con mayor vulnerabilidad, y políticas para su atención prioritaria.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</a:pPr>
            <a:r>
              <a:rPr lang="es-MX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Delitos relacionados con la trata de personas, considerados como graves y de delincuencia organizada.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</a:pPr>
            <a:r>
              <a:rPr lang="es-MX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Sistemas de alerta y protocolos de acción inmediata para búsqueda y localización, en casos de sustracción de menores</a:t>
            </a:r>
            <a:r>
              <a:rPr lang="es-MX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en </a:t>
            </a:r>
            <a:r>
              <a:rPr lang="es-MX" sz="40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coadyubancia</a:t>
            </a:r>
            <a:r>
              <a:rPr lang="es-MX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con integrantes del sistema, corporaciones de emergencia, medios de comunicación, prestadores de servicios de telecomunicaciones, organizaciones no gubernamentales y ciudadanía en general.</a:t>
            </a:r>
            <a:endParaRPr lang="es-MX" sz="4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s-ES" sz="2400" dirty="0" smtClean="0"/>
          </a:p>
          <a:p>
            <a:pPr marL="0" lvl="0" indent="0" algn="just">
              <a:buNone/>
            </a:pPr>
            <a:endParaRPr lang="es-ES" sz="2400" dirty="0" smtClean="0"/>
          </a:p>
          <a:p>
            <a:pPr algn="just">
              <a:lnSpc>
                <a:spcPct val="80000"/>
              </a:lnSpc>
            </a:pPr>
            <a:endParaRPr lang="es-ES" sz="2400" dirty="0" smtClean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444AC53-FEDA-4615-8F34-D9D8A95220C0}" type="slidenum">
              <a:rPr lang="es-ES"/>
              <a:pPr>
                <a:defRPr/>
              </a:pPr>
              <a:t>5</a:t>
            </a:fld>
            <a:endParaRPr lang="es-ES"/>
          </a:p>
        </p:txBody>
      </p:sp>
      <p:pic>
        <p:nvPicPr>
          <p:cNvPr id="14341" name="Picture 2" descr="C:\Users\damartinez\Pictures\Sego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15888"/>
            <a:ext cx="14843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173038"/>
            <a:ext cx="185896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747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2275" y="188913"/>
            <a:ext cx="5688037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MX" sz="1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Ley General para Prevenir, Sancionar y Erradicar los Delitos en materia de Trata de Personas y para la protección y Asistencia a las Víctimas de estos Delitos</a:t>
            </a:r>
            <a:endParaRPr lang="es-ES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339" name="2 Marcador de contenido"/>
          <p:cNvSpPr>
            <a:spLocks noGrp="1"/>
          </p:cNvSpPr>
          <p:nvPr>
            <p:ph sz="quarter" idx="1"/>
          </p:nvPr>
        </p:nvSpPr>
        <p:spPr>
          <a:xfrm>
            <a:off x="285750" y="1315688"/>
            <a:ext cx="8480425" cy="525658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80000"/>
              </a:lnSpc>
              <a:buNone/>
            </a:pPr>
            <a:endParaRPr lang="es-MX" sz="2400" b="1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es-ES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IV. Tipos Penales que se reforman o </a:t>
            </a:r>
            <a:r>
              <a:rPr lang="es-ES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adicionan</a:t>
            </a:r>
            <a:endParaRPr lang="es-ES" sz="6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6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    La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esclavitud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de conformidad con el artículo 11 de la presente Ley; 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2.    La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condición de siervo, 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conformidad con el artículo 12 de la presente Ley; 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    La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prostitución ajena u otras formas de explotación sexual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en los términos de </a:t>
            </a: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los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artículos 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13 a 20 de la presente Ley; 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4.    La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explotación laboral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en los términos del artículo 21 de la presente Ley; 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5.    El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trabajo o servicios forzados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en los términos del artículo 22 de la presente Ley; 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6.    La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mendicidad forzosa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en los términos del artículo 24 de la presente Ley; 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7.    La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utilización de personas menores de dieciocho años en actividades delictivas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en 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los términos del artículo 25 de la presente Ley; 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8.  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adopción ilegal de persona menor de dieciocho años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en los términos de </a:t>
            </a: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los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artículos 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26 y 27 de la presente Ley; 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9.    El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matrimonio forzoso o servil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en los términos del artículo 28 de la presente Ley, </a:t>
            </a: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así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como 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situación prevista en el artículo 29; 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10.  Tráfico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órganos, tejidos y células de seres humanos vivos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en los términos </a:t>
            </a: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del</a:t>
            </a:r>
          </a:p>
          <a:p>
            <a:pPr marL="265113" indent="-265113">
              <a:spcBef>
                <a:spcPts val="300"/>
              </a:spcBef>
              <a:spcAft>
                <a:spcPts val="300"/>
              </a:spcAft>
              <a:buNone/>
            </a:pP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artículo 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30 de la presente Ley; y </a:t>
            </a:r>
          </a:p>
          <a:p>
            <a:pPr marL="265113" indent="-265113">
              <a:buNone/>
            </a:pPr>
            <a:r>
              <a:rPr lang="es-MX" sz="6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 Experimentación </a:t>
            </a:r>
            <a:r>
              <a:rPr lang="es-MX" sz="6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biomédica ilícita en seres humanos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en los términos del </a:t>
            </a: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artículo</a:t>
            </a:r>
          </a:p>
          <a:p>
            <a:pPr marL="265113" indent="-265113">
              <a:buNone/>
            </a:pPr>
            <a:r>
              <a:rPr lang="es-MX" sz="6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31 </a:t>
            </a:r>
            <a:r>
              <a:rPr lang="es-MX" sz="6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la presente Ley. </a:t>
            </a:r>
          </a:p>
          <a:p>
            <a:pPr marL="0" lvl="0" indent="0" algn="just">
              <a:buNone/>
            </a:pPr>
            <a:endParaRPr lang="es-ES" sz="2400" dirty="0" smtClean="0"/>
          </a:p>
          <a:p>
            <a:pPr algn="just">
              <a:lnSpc>
                <a:spcPct val="80000"/>
              </a:lnSpc>
            </a:pPr>
            <a:endParaRPr lang="es-ES" sz="2400" dirty="0" smtClean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444AC53-FEDA-4615-8F34-D9D8A95220C0}" type="slidenum">
              <a:rPr lang="es-ES"/>
              <a:pPr>
                <a:defRPr/>
              </a:pPr>
              <a:t>6</a:t>
            </a:fld>
            <a:endParaRPr lang="es-ES"/>
          </a:p>
        </p:txBody>
      </p:sp>
      <p:pic>
        <p:nvPicPr>
          <p:cNvPr id="14341" name="Picture 2" descr="C:\Users\damartinez\Pictures\Sego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15888"/>
            <a:ext cx="14843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173038"/>
            <a:ext cx="185896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3996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2275" y="188913"/>
            <a:ext cx="5688037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MX" sz="1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Ley General para Prevenir, Sancionar y Erradicar los Delitos en materia de Trata de Personas y para la protección y Asistencia a las Víctimas de estos Delitos</a:t>
            </a:r>
            <a:endParaRPr lang="es-ES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339" name="2 Marcador de contenido"/>
          <p:cNvSpPr>
            <a:spLocks noGrp="1"/>
          </p:cNvSpPr>
          <p:nvPr>
            <p:ph sz="quarter" idx="1"/>
          </p:nvPr>
        </p:nvSpPr>
        <p:spPr>
          <a:xfrm>
            <a:off x="35496" y="1530002"/>
            <a:ext cx="9102154" cy="5256584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80000"/>
              </a:lnSpc>
              <a:buNone/>
            </a:pPr>
            <a:r>
              <a:rPr lang="es-E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V. Fondo para la Protección y Asistencia a las Víctimas de estos Delitos</a:t>
            </a:r>
            <a:endParaRPr lang="es-MX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ley establece la </a:t>
            </a:r>
            <a:r>
              <a:rPr lang="es-MX" sz="1600" b="1" i="1" u="sng" dirty="0" smtClean="0">
                <a:solidFill>
                  <a:schemeClr val="tx2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Creación del Fondo Federal para la Atención a las víctimas de Trata de Personas y delitos relacionados y Fondos de Protección y Asistencia a las Víctimas en los Estados</a:t>
            </a:r>
            <a:endParaRPr lang="es-MX" sz="1600" b="1" i="1" dirty="0" smtClean="0">
              <a:solidFill>
                <a:schemeClr val="tx2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marL="0" lvl="0" indent="0" algn="just">
              <a:buNone/>
            </a:pPr>
            <a:endParaRPr lang="es-MX" sz="800" i="1" dirty="0">
              <a:solidFill>
                <a:schemeClr val="tx2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buNone/>
            </a:pPr>
            <a:endParaRPr lang="es-MX" sz="1600" dirty="0" smtClean="0">
              <a:solidFill>
                <a:schemeClr val="tx2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marL="0" lvl="0" indent="0" algn="just">
              <a:lnSpc>
                <a:spcPct val="80000"/>
              </a:lnSpc>
              <a:buNone/>
            </a:pPr>
            <a:r>
              <a:rPr lang="es-MX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VI. Coordinación con los Estados de la Federación</a:t>
            </a:r>
            <a:endParaRPr lang="es-MX" sz="17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1600" b="1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Artículo </a:t>
            </a:r>
            <a:r>
              <a:rPr lang="es-MX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89.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Las dependencias integrantes de la Comisión tendrán las siguientes obligaciones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MX" sz="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sz="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I. </a:t>
            </a:r>
            <a:r>
              <a:rPr lang="es-MX" sz="16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Secretaría de Gobernación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coordinará los trabajos de la Comisión y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servirá de</a:t>
            </a:r>
          </a:p>
          <a:p>
            <a:pPr marL="0" indent="0">
              <a:buNone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enlace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 los titulares de los poderes ejecutivo, legislativo y 	judicial de los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tres</a:t>
            </a:r>
          </a:p>
          <a:p>
            <a:pPr marL="0" indent="0">
              <a:buNone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órdenes de gobierno, en materia de las políticas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públicas de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necesaria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implementación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es-MX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con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objeto de fortalecer la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prevención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 sanción de los delitos previstos en esta Ley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así como de la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protección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 asistencia de las víctimas de este delito, incluyendo apoyar </a:t>
            </a:r>
            <a:endParaRPr lang="es-MX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las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medidas necesarias para dar cumplimiento a la Ley Federal contra la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Delincuencia</a:t>
            </a:r>
          </a:p>
          <a:p>
            <a:pPr marL="0" indent="0">
              <a:buNone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Organizada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 materia de protección de testigos y sus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familias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 demás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agentes </a:t>
            </a:r>
          </a:p>
          <a:p>
            <a:pPr marL="0" indent="0">
              <a:buNone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vinculados </a:t>
            </a: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la comisión del delito; </a:t>
            </a:r>
          </a:p>
          <a:p>
            <a:pPr marL="0" indent="0" algn="just">
              <a:buNone/>
            </a:pPr>
            <a:endParaRPr lang="es-ES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444AC53-FEDA-4615-8F34-D9D8A95220C0}" type="slidenum">
              <a:rPr lang="es-ES"/>
              <a:pPr>
                <a:defRPr/>
              </a:pPr>
              <a:t>7</a:t>
            </a:fld>
            <a:endParaRPr lang="es-ES"/>
          </a:p>
        </p:txBody>
      </p:sp>
      <p:pic>
        <p:nvPicPr>
          <p:cNvPr id="14341" name="Picture 2" descr="C:\Users\damartinez\Pictures\Sego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15888"/>
            <a:ext cx="14843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173038"/>
            <a:ext cx="185896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4937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2275" y="188913"/>
            <a:ext cx="5688037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MX" sz="1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Ley General para Prevenir, Sancionar y Erradicar los Delitos en materia de Trata de Personas y para la protección y Asistencia a las Víctimas de estos Delitos</a:t>
            </a:r>
            <a:endParaRPr lang="es-ES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5496" y="1530002"/>
          <a:ext cx="910215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444AC53-FEDA-4615-8F34-D9D8A95220C0}" type="slidenum">
              <a:rPr lang="es-ES"/>
              <a:pPr>
                <a:defRPr/>
              </a:pPr>
              <a:t>8</a:t>
            </a:fld>
            <a:endParaRPr lang="es-ES"/>
          </a:p>
        </p:txBody>
      </p:sp>
      <p:pic>
        <p:nvPicPr>
          <p:cNvPr id="14341" name="Picture 2" descr="C:\Users\damartinez\Pictures\Segob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15888"/>
            <a:ext cx="14843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4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173038"/>
            <a:ext cx="185896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4937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1138</Words>
  <Application>Microsoft Office PowerPoint</Application>
  <PresentationFormat>Presentación en pantalla (4:3)</PresentationFormat>
  <Paragraphs>112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Ley General para Prevenir, Sancionar y Erradicar los Delitos en materia de Trata de Personas y para la protección y Asistencia a las Víctimas de estos Delitos</vt:lpstr>
      <vt:lpstr>Ley General para Prevenir, Sancionar y Erradicar los Delitos en materia de Trata de Personas y para la protección y Asistencia a las Víctimas de estos Delitos</vt:lpstr>
      <vt:lpstr>Ley General para Prevenir, Sancionar y Erradicar los Delitos en materia de Trata de Personas y para la protección y Asistencia a las Víctimas de estos Delitos</vt:lpstr>
      <vt:lpstr>Ley General para Prevenir, Sancionar y Erradicar los Delitos en materia de Trata de Personas y para la protección y Asistencia a las Víctimas de estos Delitos</vt:lpstr>
      <vt:lpstr>Ley General para Prevenir, Sancionar y Erradicar los Delitos en materia de Trata de Personas y para la protección y Asistencia a las Víctimas de estos Delitos</vt:lpstr>
      <vt:lpstr>Ley General para Prevenir, Sancionar y Erradicar los Delitos en materia de Trata de Personas y para la protección y Asistencia a las Víctimas de estos Delitos</vt:lpstr>
      <vt:lpstr>Ley General para Prevenir, Sancionar y Erradicar los Delitos en materia de Trata de Personas y para la protección y Asistencia a las Víctimas de estos Delitos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Gutierrez Ortiz Monasterio Maria de Lourdes</dc:creator>
  <cp:lastModifiedBy>Sebastian</cp:lastModifiedBy>
  <cp:revision>30</cp:revision>
  <cp:lastPrinted>2012-06-07T18:58:39Z</cp:lastPrinted>
  <dcterms:created xsi:type="dcterms:W3CDTF">2012-06-07T00:12:05Z</dcterms:created>
  <dcterms:modified xsi:type="dcterms:W3CDTF">2012-06-16T15:22:32Z</dcterms:modified>
</cp:coreProperties>
</file>