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wdp" ContentType="image/vnd.ms-photo"/>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60" r:id="rId2"/>
    <p:sldId id="256" r:id="rId3"/>
    <p:sldId id="259" r:id="rId4"/>
    <p:sldId id="261" r:id="rId5"/>
    <p:sldId id="286" r:id="rId6"/>
    <p:sldId id="274" r:id="rId7"/>
    <p:sldId id="285" r:id="rId8"/>
    <p:sldId id="262" r:id="rId9"/>
    <p:sldId id="275" r:id="rId10"/>
    <p:sldId id="264" r:id="rId11"/>
    <p:sldId id="265" r:id="rId12"/>
    <p:sldId id="297" r:id="rId13"/>
    <p:sldId id="298" r:id="rId14"/>
    <p:sldId id="280" r:id="rId15"/>
    <p:sldId id="281" r:id="rId16"/>
    <p:sldId id="279" r:id="rId17"/>
    <p:sldId id="284" r:id="rId18"/>
    <p:sldId id="294" r:id="rId19"/>
    <p:sldId id="295" r:id="rId20"/>
    <p:sldId id="296" r:id="rId21"/>
    <p:sldId id="277" r:id="rId22"/>
    <p:sldId id="290" r:id="rId23"/>
    <p:sldId id="292" r:id="rId24"/>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9900"/>
    <a:srgbClr val="B78B3B"/>
    <a:srgbClr val="FFCC00"/>
    <a:srgbClr val="C99343"/>
    <a:srgbClr val="F9E9CB"/>
    <a:srgbClr val="F6E0B8"/>
    <a:srgbClr val="CBA741"/>
    <a:srgbClr val="BC8636"/>
    <a:srgbClr val="FA66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0" d="100"/>
          <a:sy n="130" d="100"/>
        </p:scale>
        <p:origin x="-768" y="-1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Hoja_de_c_lculo_de_Microsoft_Excel1.xlsx"/><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Hoja_de_c_lculo_de_Microsoft_Excel2.xlsx"/><Relationship Id="rId3"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latin typeface="Arial Narrow" panose="020B0606020202030204" pitchFamily="34" charset="0"/>
              </a:defRPr>
            </a:pPr>
            <a:r>
              <a:rPr lang="es-MX" sz="1800" dirty="0" smtClean="0">
                <a:latin typeface="Arial Narrow" panose="020B0606020202030204" pitchFamily="34" charset="0"/>
              </a:rPr>
              <a:t>Legislative</a:t>
            </a:r>
            <a:r>
              <a:rPr lang="es-MX" sz="1800" baseline="0" dirty="0" smtClean="0">
                <a:latin typeface="Arial Narrow" panose="020B0606020202030204" pitchFamily="34" charset="0"/>
              </a:rPr>
              <a:t> Harmonization</a:t>
            </a:r>
            <a:endParaRPr lang="es-MX" sz="1800" dirty="0">
              <a:latin typeface="Arial Narrow" panose="020B0606020202030204" pitchFamily="34" charset="0"/>
            </a:endParaRPr>
          </a:p>
        </c:rich>
      </c:tx>
      <c:layout>
        <c:manualLayout>
          <c:xMode val="edge"/>
          <c:yMode val="edge"/>
          <c:x val="0.197598414990927"/>
          <c:y val="0.0225588629687141"/>
        </c:manualLayout>
      </c:layout>
      <c:overlay val="0"/>
    </c:title>
    <c:autoTitleDeleted val="0"/>
    <c:plotArea>
      <c:layout/>
      <c:barChart>
        <c:barDir val="bar"/>
        <c:grouping val="clustered"/>
        <c:varyColors val="0"/>
        <c:ser>
          <c:idx val="0"/>
          <c:order val="0"/>
          <c:tx>
            <c:strRef>
              <c:f>Hoja1!$B$1</c:f>
              <c:strCache>
                <c:ptCount val="1"/>
                <c:pt idx="0">
                  <c:v>Han emitido una nueva ley o reformado su ley expresamente para armonizarla con la Ley   General y han derogado el tipo penal de sus códigos, o sus códigos remiten a la Ley General.</c:v>
                </c:pt>
              </c:strCache>
            </c:strRef>
          </c:tx>
          <c:spPr>
            <a:solidFill>
              <a:srgbClr val="00B050"/>
            </a:solidFill>
            <a:ln w="15875">
              <a:solidFill>
                <a:schemeClr val="tx1"/>
              </a:solidFill>
            </a:ln>
          </c:spPr>
          <c:invertIfNegative val="0"/>
          <c:cat>
            <c:strRef>
              <c:f>Hoja1!$A$2:$A$33</c:f>
              <c:strCache>
                <c:ptCount val="32"/>
                <c:pt idx="0">
                  <c:v>Baja California</c:v>
                </c:pt>
                <c:pt idx="1">
                  <c:v>Coahuila</c:v>
                </c:pt>
                <c:pt idx="2">
                  <c:v>Colima</c:v>
                </c:pt>
                <c:pt idx="3">
                  <c:v>Distrito Federal</c:v>
                </c:pt>
                <c:pt idx="4">
                  <c:v>Durango</c:v>
                </c:pt>
                <c:pt idx="5">
                  <c:v>State of Mexico</c:v>
                </c:pt>
                <c:pt idx="6">
                  <c:v>Jalisco</c:v>
                </c:pt>
                <c:pt idx="7">
                  <c:v>Nuevo León</c:v>
                </c:pt>
                <c:pt idx="8">
                  <c:v>Puebla</c:v>
                </c:pt>
                <c:pt idx="9">
                  <c:v>Querétaro</c:v>
                </c:pt>
                <c:pt idx="10">
                  <c:v>Quintana Roo</c:v>
                </c:pt>
                <c:pt idx="11">
                  <c:v>Tamaulipas</c:v>
                </c:pt>
                <c:pt idx="12">
                  <c:v>Veracruz</c:v>
                </c:pt>
                <c:pt idx="13">
                  <c:v>Nayarit</c:v>
                </c:pt>
                <c:pt idx="14">
                  <c:v>San Luis Potosí</c:v>
                </c:pt>
                <c:pt idx="15">
                  <c:v>Tlaxcala</c:v>
                </c:pt>
                <c:pt idx="16">
                  <c:v>Guanajuato</c:v>
                </c:pt>
                <c:pt idx="17">
                  <c:v>Aguascalientes</c:v>
                </c:pt>
                <c:pt idx="18">
                  <c:v>Campeche</c:v>
                </c:pt>
                <c:pt idx="19">
                  <c:v>Chihuahua</c:v>
                </c:pt>
                <c:pt idx="20">
                  <c:v>Chiapas</c:v>
                </c:pt>
                <c:pt idx="21">
                  <c:v>Guerrero</c:v>
                </c:pt>
                <c:pt idx="22">
                  <c:v>Hidalgo</c:v>
                </c:pt>
                <c:pt idx="23">
                  <c:v>Michoacán</c:v>
                </c:pt>
                <c:pt idx="24">
                  <c:v>Oaxaca</c:v>
                </c:pt>
                <c:pt idx="25">
                  <c:v>Sinaloa</c:v>
                </c:pt>
                <c:pt idx="26">
                  <c:v>Tabasco</c:v>
                </c:pt>
                <c:pt idx="27">
                  <c:v>Sonora</c:v>
                </c:pt>
                <c:pt idx="28">
                  <c:v>Yucatán</c:v>
                </c:pt>
                <c:pt idx="29">
                  <c:v>Baja California Sur</c:v>
                </c:pt>
                <c:pt idx="30">
                  <c:v>Morelos</c:v>
                </c:pt>
                <c:pt idx="31">
                  <c:v>Zacatecas</c:v>
                </c:pt>
              </c:strCache>
            </c:strRef>
          </c:cat>
          <c:val>
            <c:numRef>
              <c:f>Hoja1!$B$2:$B$33</c:f>
              <c:numCache>
                <c:formatCode>General</c:formatCode>
                <c:ptCount val="32"/>
                <c:pt idx="0">
                  <c:v>1.0</c:v>
                </c:pt>
                <c:pt idx="1">
                  <c:v>1.0</c:v>
                </c:pt>
                <c:pt idx="2">
                  <c:v>1.0</c:v>
                </c:pt>
                <c:pt idx="3">
                  <c:v>1.0</c:v>
                </c:pt>
                <c:pt idx="4">
                  <c:v>1.0</c:v>
                </c:pt>
                <c:pt idx="5">
                  <c:v>1.0</c:v>
                </c:pt>
                <c:pt idx="6">
                  <c:v>1.0</c:v>
                </c:pt>
                <c:pt idx="7">
                  <c:v>1.0</c:v>
                </c:pt>
                <c:pt idx="8">
                  <c:v>1.0</c:v>
                </c:pt>
                <c:pt idx="9">
                  <c:v>1.0</c:v>
                </c:pt>
                <c:pt idx="10">
                  <c:v>1.0</c:v>
                </c:pt>
                <c:pt idx="11">
                  <c:v>1.0</c:v>
                </c:pt>
                <c:pt idx="12">
                  <c:v>1.0</c:v>
                </c:pt>
              </c:numCache>
            </c:numRef>
          </c:val>
        </c:ser>
        <c:ser>
          <c:idx val="1"/>
          <c:order val="1"/>
          <c:tx>
            <c:strRef>
              <c:f>Hoja1!$C$1</c:f>
              <c:strCache>
                <c:ptCount val="1"/>
                <c:pt idx="0">
                  <c:v>Han presentado reformas a su Código pero no han emitido una nueva Ley o reformado su Ley expresamente para armonizarla con la ley general.</c:v>
                </c:pt>
              </c:strCache>
            </c:strRef>
          </c:tx>
          <c:spPr>
            <a:solidFill>
              <a:srgbClr val="FFFFCC"/>
            </a:solidFill>
            <a:ln w="15875">
              <a:solidFill>
                <a:schemeClr val="tx1"/>
              </a:solidFill>
            </a:ln>
          </c:spPr>
          <c:invertIfNegative val="0"/>
          <c:dPt>
            <c:idx val="0"/>
            <c:invertIfNegative val="0"/>
            <c:bubble3D val="0"/>
          </c:dPt>
          <c:dPt>
            <c:idx val="15"/>
            <c:invertIfNegative val="0"/>
            <c:bubble3D val="0"/>
            <c:spPr>
              <a:solidFill>
                <a:srgbClr val="FFFFCC"/>
              </a:solidFill>
              <a:ln w="15875" cmpd="sng">
                <a:solidFill>
                  <a:schemeClr val="tx1"/>
                </a:solidFill>
              </a:ln>
            </c:spPr>
          </c:dPt>
          <c:cat>
            <c:strRef>
              <c:f>Hoja1!$A$2:$A$33</c:f>
              <c:strCache>
                <c:ptCount val="32"/>
                <c:pt idx="0">
                  <c:v>Baja California</c:v>
                </c:pt>
                <c:pt idx="1">
                  <c:v>Coahuila</c:v>
                </c:pt>
                <c:pt idx="2">
                  <c:v>Colima</c:v>
                </c:pt>
                <c:pt idx="3">
                  <c:v>Distrito Federal</c:v>
                </c:pt>
                <c:pt idx="4">
                  <c:v>Durango</c:v>
                </c:pt>
                <c:pt idx="5">
                  <c:v>State of Mexico</c:v>
                </c:pt>
                <c:pt idx="6">
                  <c:v>Jalisco</c:v>
                </c:pt>
                <c:pt idx="7">
                  <c:v>Nuevo León</c:v>
                </c:pt>
                <c:pt idx="8">
                  <c:v>Puebla</c:v>
                </c:pt>
                <c:pt idx="9">
                  <c:v>Querétaro</c:v>
                </c:pt>
                <c:pt idx="10">
                  <c:v>Quintana Roo</c:v>
                </c:pt>
                <c:pt idx="11">
                  <c:v>Tamaulipas</c:v>
                </c:pt>
                <c:pt idx="12">
                  <c:v>Veracruz</c:v>
                </c:pt>
                <c:pt idx="13">
                  <c:v>Nayarit</c:v>
                </c:pt>
                <c:pt idx="14">
                  <c:v>San Luis Potosí</c:v>
                </c:pt>
                <c:pt idx="15">
                  <c:v>Tlaxcala</c:v>
                </c:pt>
                <c:pt idx="16">
                  <c:v>Guanajuato</c:v>
                </c:pt>
                <c:pt idx="17">
                  <c:v>Aguascalientes</c:v>
                </c:pt>
                <c:pt idx="18">
                  <c:v>Campeche</c:v>
                </c:pt>
                <c:pt idx="19">
                  <c:v>Chihuahua</c:v>
                </c:pt>
                <c:pt idx="20">
                  <c:v>Chiapas</c:v>
                </c:pt>
                <c:pt idx="21">
                  <c:v>Guerrero</c:v>
                </c:pt>
                <c:pt idx="22">
                  <c:v>Hidalgo</c:v>
                </c:pt>
                <c:pt idx="23">
                  <c:v>Michoacán</c:v>
                </c:pt>
                <c:pt idx="24">
                  <c:v>Oaxaca</c:v>
                </c:pt>
                <c:pt idx="25">
                  <c:v>Sinaloa</c:v>
                </c:pt>
                <c:pt idx="26">
                  <c:v>Tabasco</c:v>
                </c:pt>
                <c:pt idx="27">
                  <c:v>Sonora</c:v>
                </c:pt>
                <c:pt idx="28">
                  <c:v>Yucatán</c:v>
                </c:pt>
                <c:pt idx="29">
                  <c:v>Baja California Sur</c:v>
                </c:pt>
                <c:pt idx="30">
                  <c:v>Morelos</c:v>
                </c:pt>
                <c:pt idx="31">
                  <c:v>Zacatecas</c:v>
                </c:pt>
              </c:strCache>
            </c:strRef>
          </c:cat>
          <c:val>
            <c:numRef>
              <c:f>Hoja1!$C$2:$C$33</c:f>
              <c:numCache>
                <c:formatCode>General</c:formatCode>
                <c:ptCount val="32"/>
                <c:pt idx="13">
                  <c:v>1.0</c:v>
                </c:pt>
                <c:pt idx="14">
                  <c:v>1.0</c:v>
                </c:pt>
                <c:pt idx="15">
                  <c:v>1.0</c:v>
                </c:pt>
              </c:numCache>
            </c:numRef>
          </c:val>
        </c:ser>
        <c:ser>
          <c:idx val="2"/>
          <c:order val="2"/>
          <c:tx>
            <c:strRef>
              <c:f>Hoja1!$D$1</c:f>
              <c:strCache>
                <c:ptCount val="1"/>
                <c:pt idx="0">
                  <c:v>Han emitido una nueva Ley  (posterior a la ley general) pero no reforman su Código.</c:v>
                </c:pt>
              </c:strCache>
            </c:strRef>
          </c:tx>
          <c:spPr>
            <a:solidFill>
              <a:srgbClr val="FFFF66"/>
            </a:solidFill>
            <a:ln w="6350">
              <a:solidFill>
                <a:schemeClr val="tx1"/>
              </a:solidFill>
            </a:ln>
          </c:spPr>
          <c:invertIfNegative val="0"/>
          <c:dPt>
            <c:idx val="16"/>
            <c:invertIfNegative val="0"/>
            <c:bubble3D val="0"/>
            <c:spPr>
              <a:solidFill>
                <a:srgbClr val="FFFF99"/>
              </a:solidFill>
              <a:ln w="15875">
                <a:solidFill>
                  <a:schemeClr val="tx1"/>
                </a:solidFill>
              </a:ln>
            </c:spPr>
          </c:dPt>
          <c:cat>
            <c:strRef>
              <c:f>Hoja1!$A$2:$A$33</c:f>
              <c:strCache>
                <c:ptCount val="32"/>
                <c:pt idx="0">
                  <c:v>Baja California</c:v>
                </c:pt>
                <c:pt idx="1">
                  <c:v>Coahuila</c:v>
                </c:pt>
                <c:pt idx="2">
                  <c:v>Colima</c:v>
                </c:pt>
                <c:pt idx="3">
                  <c:v>Distrito Federal</c:v>
                </c:pt>
                <c:pt idx="4">
                  <c:v>Durango</c:v>
                </c:pt>
                <c:pt idx="5">
                  <c:v>State of Mexico</c:v>
                </c:pt>
                <c:pt idx="6">
                  <c:v>Jalisco</c:v>
                </c:pt>
                <c:pt idx="7">
                  <c:v>Nuevo León</c:v>
                </c:pt>
                <c:pt idx="8">
                  <c:v>Puebla</c:v>
                </c:pt>
                <c:pt idx="9">
                  <c:v>Querétaro</c:v>
                </c:pt>
                <c:pt idx="10">
                  <c:v>Quintana Roo</c:v>
                </c:pt>
                <c:pt idx="11">
                  <c:v>Tamaulipas</c:v>
                </c:pt>
                <c:pt idx="12">
                  <c:v>Veracruz</c:v>
                </c:pt>
                <c:pt idx="13">
                  <c:v>Nayarit</c:v>
                </c:pt>
                <c:pt idx="14">
                  <c:v>San Luis Potosí</c:v>
                </c:pt>
                <c:pt idx="15">
                  <c:v>Tlaxcala</c:v>
                </c:pt>
                <c:pt idx="16">
                  <c:v>Guanajuato</c:v>
                </c:pt>
                <c:pt idx="17">
                  <c:v>Aguascalientes</c:v>
                </c:pt>
                <c:pt idx="18">
                  <c:v>Campeche</c:v>
                </c:pt>
                <c:pt idx="19">
                  <c:v>Chihuahua</c:v>
                </c:pt>
                <c:pt idx="20">
                  <c:v>Chiapas</c:v>
                </c:pt>
                <c:pt idx="21">
                  <c:v>Guerrero</c:v>
                </c:pt>
                <c:pt idx="22">
                  <c:v>Hidalgo</c:v>
                </c:pt>
                <c:pt idx="23">
                  <c:v>Michoacán</c:v>
                </c:pt>
                <c:pt idx="24">
                  <c:v>Oaxaca</c:v>
                </c:pt>
                <c:pt idx="25">
                  <c:v>Sinaloa</c:v>
                </c:pt>
                <c:pt idx="26">
                  <c:v>Tabasco</c:v>
                </c:pt>
                <c:pt idx="27">
                  <c:v>Sonora</c:v>
                </c:pt>
                <c:pt idx="28">
                  <c:v>Yucatán</c:v>
                </c:pt>
                <c:pt idx="29">
                  <c:v>Baja California Sur</c:v>
                </c:pt>
                <c:pt idx="30">
                  <c:v>Morelos</c:v>
                </c:pt>
                <c:pt idx="31">
                  <c:v>Zacatecas</c:v>
                </c:pt>
              </c:strCache>
            </c:strRef>
          </c:cat>
          <c:val>
            <c:numRef>
              <c:f>Hoja1!$D$2:$D$33</c:f>
              <c:numCache>
                <c:formatCode>General</c:formatCode>
                <c:ptCount val="32"/>
                <c:pt idx="16">
                  <c:v>1.0</c:v>
                </c:pt>
              </c:numCache>
            </c:numRef>
          </c:val>
        </c:ser>
        <c:ser>
          <c:idx val="3"/>
          <c:order val="3"/>
          <c:tx>
            <c:strRef>
              <c:f>Hoja1!$E$1</c:f>
              <c:strCache>
                <c:ptCount val="1"/>
                <c:pt idx="0">
                  <c:v>Han armonizados sus Códigos conforme a la Ley General, pero no cuentan con Ley en la materia.</c:v>
                </c:pt>
              </c:strCache>
            </c:strRef>
          </c:tx>
          <c:spPr>
            <a:solidFill>
              <a:srgbClr val="FFFF00"/>
            </a:solidFill>
            <a:ln w="15875">
              <a:solidFill>
                <a:schemeClr val="tx1"/>
              </a:solidFill>
            </a:ln>
          </c:spPr>
          <c:invertIfNegative val="0"/>
          <c:dPt>
            <c:idx val="17"/>
            <c:invertIfNegative val="0"/>
            <c:bubble3D val="0"/>
          </c:dPt>
          <c:dPt>
            <c:idx val="18"/>
            <c:invertIfNegative val="0"/>
            <c:bubble3D val="0"/>
          </c:dPt>
          <c:cat>
            <c:strRef>
              <c:f>Hoja1!$A$2:$A$33</c:f>
              <c:strCache>
                <c:ptCount val="32"/>
                <c:pt idx="0">
                  <c:v>Baja California</c:v>
                </c:pt>
                <c:pt idx="1">
                  <c:v>Coahuila</c:v>
                </c:pt>
                <c:pt idx="2">
                  <c:v>Colima</c:v>
                </c:pt>
                <c:pt idx="3">
                  <c:v>Distrito Federal</c:v>
                </c:pt>
                <c:pt idx="4">
                  <c:v>Durango</c:v>
                </c:pt>
                <c:pt idx="5">
                  <c:v>State of Mexico</c:v>
                </c:pt>
                <c:pt idx="6">
                  <c:v>Jalisco</c:v>
                </c:pt>
                <c:pt idx="7">
                  <c:v>Nuevo León</c:v>
                </c:pt>
                <c:pt idx="8">
                  <c:v>Puebla</c:v>
                </c:pt>
                <c:pt idx="9">
                  <c:v>Querétaro</c:v>
                </c:pt>
                <c:pt idx="10">
                  <c:v>Quintana Roo</c:v>
                </c:pt>
                <c:pt idx="11">
                  <c:v>Tamaulipas</c:v>
                </c:pt>
                <c:pt idx="12">
                  <c:v>Veracruz</c:v>
                </c:pt>
                <c:pt idx="13">
                  <c:v>Nayarit</c:v>
                </c:pt>
                <c:pt idx="14">
                  <c:v>San Luis Potosí</c:v>
                </c:pt>
                <c:pt idx="15">
                  <c:v>Tlaxcala</c:v>
                </c:pt>
                <c:pt idx="16">
                  <c:v>Guanajuato</c:v>
                </c:pt>
                <c:pt idx="17">
                  <c:v>Aguascalientes</c:v>
                </c:pt>
                <c:pt idx="18">
                  <c:v>Campeche</c:v>
                </c:pt>
                <c:pt idx="19">
                  <c:v>Chihuahua</c:v>
                </c:pt>
                <c:pt idx="20">
                  <c:v>Chiapas</c:v>
                </c:pt>
                <c:pt idx="21">
                  <c:v>Guerrero</c:v>
                </c:pt>
                <c:pt idx="22">
                  <c:v>Hidalgo</c:v>
                </c:pt>
                <c:pt idx="23">
                  <c:v>Michoacán</c:v>
                </c:pt>
                <c:pt idx="24">
                  <c:v>Oaxaca</c:v>
                </c:pt>
                <c:pt idx="25">
                  <c:v>Sinaloa</c:v>
                </c:pt>
                <c:pt idx="26">
                  <c:v>Tabasco</c:v>
                </c:pt>
                <c:pt idx="27">
                  <c:v>Sonora</c:v>
                </c:pt>
                <c:pt idx="28">
                  <c:v>Yucatán</c:v>
                </c:pt>
                <c:pt idx="29">
                  <c:v>Baja California Sur</c:v>
                </c:pt>
                <c:pt idx="30">
                  <c:v>Morelos</c:v>
                </c:pt>
                <c:pt idx="31">
                  <c:v>Zacatecas</c:v>
                </c:pt>
              </c:strCache>
            </c:strRef>
          </c:cat>
          <c:val>
            <c:numRef>
              <c:f>Hoja1!$E$2:$E$33</c:f>
              <c:numCache>
                <c:formatCode>General</c:formatCode>
                <c:ptCount val="32"/>
                <c:pt idx="17">
                  <c:v>1.0</c:v>
                </c:pt>
                <c:pt idx="18">
                  <c:v>1.0</c:v>
                </c:pt>
                <c:pt idx="19">
                  <c:v>1.0</c:v>
                </c:pt>
              </c:numCache>
            </c:numRef>
          </c:val>
        </c:ser>
        <c:ser>
          <c:idx val="4"/>
          <c:order val="4"/>
          <c:tx>
            <c:strRef>
              <c:f>Hoja1!$F$1</c:f>
              <c:strCache>
                <c:ptCount val="1"/>
                <c:pt idx="0">
                  <c:v>No han derogado el tipo penal de trata en su Ley.</c:v>
                </c:pt>
              </c:strCache>
            </c:strRef>
          </c:tx>
          <c:spPr>
            <a:solidFill>
              <a:srgbClr val="FF9966"/>
            </a:solidFill>
            <a:ln w="19050">
              <a:solidFill>
                <a:schemeClr val="tx1"/>
              </a:solidFill>
            </a:ln>
          </c:spPr>
          <c:invertIfNegative val="0"/>
          <c:cat>
            <c:strRef>
              <c:f>Hoja1!$A$2:$A$33</c:f>
              <c:strCache>
                <c:ptCount val="32"/>
                <c:pt idx="0">
                  <c:v>Baja California</c:v>
                </c:pt>
                <c:pt idx="1">
                  <c:v>Coahuila</c:v>
                </c:pt>
                <c:pt idx="2">
                  <c:v>Colima</c:v>
                </c:pt>
                <c:pt idx="3">
                  <c:v>Distrito Federal</c:v>
                </c:pt>
                <c:pt idx="4">
                  <c:v>Durango</c:v>
                </c:pt>
                <c:pt idx="5">
                  <c:v>State of Mexico</c:v>
                </c:pt>
                <c:pt idx="6">
                  <c:v>Jalisco</c:v>
                </c:pt>
                <c:pt idx="7">
                  <c:v>Nuevo León</c:v>
                </c:pt>
                <c:pt idx="8">
                  <c:v>Puebla</c:v>
                </c:pt>
                <c:pt idx="9">
                  <c:v>Querétaro</c:v>
                </c:pt>
                <c:pt idx="10">
                  <c:v>Quintana Roo</c:v>
                </c:pt>
                <c:pt idx="11">
                  <c:v>Tamaulipas</c:v>
                </c:pt>
                <c:pt idx="12">
                  <c:v>Veracruz</c:v>
                </c:pt>
                <c:pt idx="13">
                  <c:v>Nayarit</c:v>
                </c:pt>
                <c:pt idx="14">
                  <c:v>San Luis Potosí</c:v>
                </c:pt>
                <c:pt idx="15">
                  <c:v>Tlaxcala</c:v>
                </c:pt>
                <c:pt idx="16">
                  <c:v>Guanajuato</c:v>
                </c:pt>
                <c:pt idx="17">
                  <c:v>Aguascalientes</c:v>
                </c:pt>
                <c:pt idx="18">
                  <c:v>Campeche</c:v>
                </c:pt>
                <c:pt idx="19">
                  <c:v>Chihuahua</c:v>
                </c:pt>
                <c:pt idx="20">
                  <c:v>Chiapas</c:v>
                </c:pt>
                <c:pt idx="21">
                  <c:v>Guerrero</c:v>
                </c:pt>
                <c:pt idx="22">
                  <c:v>Hidalgo</c:v>
                </c:pt>
                <c:pt idx="23">
                  <c:v>Michoacán</c:v>
                </c:pt>
                <c:pt idx="24">
                  <c:v>Oaxaca</c:v>
                </c:pt>
                <c:pt idx="25">
                  <c:v>Sinaloa</c:v>
                </c:pt>
                <c:pt idx="26">
                  <c:v>Tabasco</c:v>
                </c:pt>
                <c:pt idx="27">
                  <c:v>Sonora</c:v>
                </c:pt>
                <c:pt idx="28">
                  <c:v>Yucatán</c:v>
                </c:pt>
                <c:pt idx="29">
                  <c:v>Baja California Sur</c:v>
                </c:pt>
                <c:pt idx="30">
                  <c:v>Morelos</c:v>
                </c:pt>
                <c:pt idx="31">
                  <c:v>Zacatecas</c:v>
                </c:pt>
              </c:strCache>
            </c:strRef>
          </c:cat>
          <c:val>
            <c:numRef>
              <c:f>Hoja1!$F$2:$F$33</c:f>
              <c:numCache>
                <c:formatCode>General</c:formatCode>
                <c:ptCount val="32"/>
                <c:pt idx="20">
                  <c:v>1.0</c:v>
                </c:pt>
                <c:pt idx="21">
                  <c:v>1.0</c:v>
                </c:pt>
                <c:pt idx="22">
                  <c:v>1.0</c:v>
                </c:pt>
                <c:pt idx="23">
                  <c:v>1.0</c:v>
                </c:pt>
                <c:pt idx="24">
                  <c:v>1.0</c:v>
                </c:pt>
                <c:pt idx="25">
                  <c:v>1.0</c:v>
                </c:pt>
                <c:pt idx="26">
                  <c:v>1.0</c:v>
                </c:pt>
              </c:numCache>
            </c:numRef>
          </c:val>
        </c:ser>
        <c:ser>
          <c:idx val="5"/>
          <c:order val="5"/>
          <c:tx>
            <c:strRef>
              <c:f>Hoja1!$G$1</c:f>
              <c:strCache>
                <c:ptCount val="1"/>
                <c:pt idx="0">
                  <c:v>No han derogado el tipo penal de trata de su Código y no han reformado su Ley.</c:v>
                </c:pt>
              </c:strCache>
            </c:strRef>
          </c:tx>
          <c:spPr>
            <a:solidFill>
              <a:srgbClr val="FF6600"/>
            </a:solidFill>
            <a:ln w="15875">
              <a:solidFill>
                <a:schemeClr val="tx1"/>
              </a:solidFill>
            </a:ln>
          </c:spPr>
          <c:invertIfNegative val="0"/>
          <c:cat>
            <c:strRef>
              <c:f>Hoja1!$A$2:$A$33</c:f>
              <c:strCache>
                <c:ptCount val="32"/>
                <c:pt idx="0">
                  <c:v>Baja California</c:v>
                </c:pt>
                <c:pt idx="1">
                  <c:v>Coahuila</c:v>
                </c:pt>
                <c:pt idx="2">
                  <c:v>Colima</c:v>
                </c:pt>
                <c:pt idx="3">
                  <c:v>Distrito Federal</c:v>
                </c:pt>
                <c:pt idx="4">
                  <c:v>Durango</c:v>
                </c:pt>
                <c:pt idx="5">
                  <c:v>State of Mexico</c:v>
                </c:pt>
                <c:pt idx="6">
                  <c:v>Jalisco</c:v>
                </c:pt>
                <c:pt idx="7">
                  <c:v>Nuevo León</c:v>
                </c:pt>
                <c:pt idx="8">
                  <c:v>Puebla</c:v>
                </c:pt>
                <c:pt idx="9">
                  <c:v>Querétaro</c:v>
                </c:pt>
                <c:pt idx="10">
                  <c:v>Quintana Roo</c:v>
                </c:pt>
                <c:pt idx="11">
                  <c:v>Tamaulipas</c:v>
                </c:pt>
                <c:pt idx="12">
                  <c:v>Veracruz</c:v>
                </c:pt>
                <c:pt idx="13">
                  <c:v>Nayarit</c:v>
                </c:pt>
                <c:pt idx="14">
                  <c:v>San Luis Potosí</c:v>
                </c:pt>
                <c:pt idx="15">
                  <c:v>Tlaxcala</c:v>
                </c:pt>
                <c:pt idx="16">
                  <c:v>Guanajuato</c:v>
                </c:pt>
                <c:pt idx="17">
                  <c:v>Aguascalientes</c:v>
                </c:pt>
                <c:pt idx="18">
                  <c:v>Campeche</c:v>
                </c:pt>
                <c:pt idx="19">
                  <c:v>Chihuahua</c:v>
                </c:pt>
                <c:pt idx="20">
                  <c:v>Chiapas</c:v>
                </c:pt>
                <c:pt idx="21">
                  <c:v>Guerrero</c:v>
                </c:pt>
                <c:pt idx="22">
                  <c:v>Hidalgo</c:v>
                </c:pt>
                <c:pt idx="23">
                  <c:v>Michoacán</c:v>
                </c:pt>
                <c:pt idx="24">
                  <c:v>Oaxaca</c:v>
                </c:pt>
                <c:pt idx="25">
                  <c:v>Sinaloa</c:v>
                </c:pt>
                <c:pt idx="26">
                  <c:v>Tabasco</c:v>
                </c:pt>
                <c:pt idx="27">
                  <c:v>Sonora</c:v>
                </c:pt>
                <c:pt idx="28">
                  <c:v>Yucatán</c:v>
                </c:pt>
                <c:pt idx="29">
                  <c:v>Baja California Sur</c:v>
                </c:pt>
                <c:pt idx="30">
                  <c:v>Morelos</c:v>
                </c:pt>
                <c:pt idx="31">
                  <c:v>Zacatecas</c:v>
                </c:pt>
              </c:strCache>
            </c:strRef>
          </c:cat>
          <c:val>
            <c:numRef>
              <c:f>Hoja1!$G$2:$G$33</c:f>
              <c:numCache>
                <c:formatCode>General</c:formatCode>
                <c:ptCount val="32"/>
                <c:pt idx="27">
                  <c:v>1.0</c:v>
                </c:pt>
                <c:pt idx="28">
                  <c:v>1.0</c:v>
                </c:pt>
              </c:numCache>
            </c:numRef>
          </c:val>
        </c:ser>
        <c:ser>
          <c:idx val="6"/>
          <c:order val="6"/>
          <c:tx>
            <c:strRef>
              <c:f>Hoja1!$H$1</c:f>
              <c:strCache>
                <c:ptCount val="1"/>
                <c:pt idx="0">
                  <c:v>No han derogado el tipo penal de su Código y No cuentan con ley en la materia.</c:v>
                </c:pt>
              </c:strCache>
            </c:strRef>
          </c:tx>
          <c:spPr>
            <a:solidFill>
              <a:srgbClr val="FF0000"/>
            </a:solidFill>
            <a:ln w="15875">
              <a:solidFill>
                <a:schemeClr val="tx1"/>
              </a:solidFill>
            </a:ln>
          </c:spPr>
          <c:invertIfNegative val="0"/>
          <c:cat>
            <c:strRef>
              <c:f>Hoja1!$A$2:$A$33</c:f>
              <c:strCache>
                <c:ptCount val="32"/>
                <c:pt idx="0">
                  <c:v>Baja California</c:v>
                </c:pt>
                <c:pt idx="1">
                  <c:v>Coahuila</c:v>
                </c:pt>
                <c:pt idx="2">
                  <c:v>Colima</c:v>
                </c:pt>
                <c:pt idx="3">
                  <c:v>Distrito Federal</c:v>
                </c:pt>
                <c:pt idx="4">
                  <c:v>Durango</c:v>
                </c:pt>
                <c:pt idx="5">
                  <c:v>State of Mexico</c:v>
                </c:pt>
                <c:pt idx="6">
                  <c:v>Jalisco</c:v>
                </c:pt>
                <c:pt idx="7">
                  <c:v>Nuevo León</c:v>
                </c:pt>
                <c:pt idx="8">
                  <c:v>Puebla</c:v>
                </c:pt>
                <c:pt idx="9">
                  <c:v>Querétaro</c:v>
                </c:pt>
                <c:pt idx="10">
                  <c:v>Quintana Roo</c:v>
                </c:pt>
                <c:pt idx="11">
                  <c:v>Tamaulipas</c:v>
                </c:pt>
                <c:pt idx="12">
                  <c:v>Veracruz</c:v>
                </c:pt>
                <c:pt idx="13">
                  <c:v>Nayarit</c:v>
                </c:pt>
                <c:pt idx="14">
                  <c:v>San Luis Potosí</c:v>
                </c:pt>
                <c:pt idx="15">
                  <c:v>Tlaxcala</c:v>
                </c:pt>
                <c:pt idx="16">
                  <c:v>Guanajuato</c:v>
                </c:pt>
                <c:pt idx="17">
                  <c:v>Aguascalientes</c:v>
                </c:pt>
                <c:pt idx="18">
                  <c:v>Campeche</c:v>
                </c:pt>
                <c:pt idx="19">
                  <c:v>Chihuahua</c:v>
                </c:pt>
                <c:pt idx="20">
                  <c:v>Chiapas</c:v>
                </c:pt>
                <c:pt idx="21">
                  <c:v>Guerrero</c:v>
                </c:pt>
                <c:pt idx="22">
                  <c:v>Hidalgo</c:v>
                </c:pt>
                <c:pt idx="23">
                  <c:v>Michoacán</c:v>
                </c:pt>
                <c:pt idx="24">
                  <c:v>Oaxaca</c:v>
                </c:pt>
                <c:pt idx="25">
                  <c:v>Sinaloa</c:v>
                </c:pt>
                <c:pt idx="26">
                  <c:v>Tabasco</c:v>
                </c:pt>
                <c:pt idx="27">
                  <c:v>Sonora</c:v>
                </c:pt>
                <c:pt idx="28">
                  <c:v>Yucatán</c:v>
                </c:pt>
                <c:pt idx="29">
                  <c:v>Baja California Sur</c:v>
                </c:pt>
                <c:pt idx="30">
                  <c:v>Morelos</c:v>
                </c:pt>
                <c:pt idx="31">
                  <c:v>Zacatecas</c:v>
                </c:pt>
              </c:strCache>
            </c:strRef>
          </c:cat>
          <c:val>
            <c:numRef>
              <c:f>Hoja1!$H$2:$H$33</c:f>
              <c:numCache>
                <c:formatCode>General</c:formatCode>
                <c:ptCount val="32"/>
                <c:pt idx="29">
                  <c:v>1.0</c:v>
                </c:pt>
                <c:pt idx="30">
                  <c:v>1.0</c:v>
                </c:pt>
                <c:pt idx="31">
                  <c:v>1.0</c:v>
                </c:pt>
              </c:numCache>
            </c:numRef>
          </c:val>
        </c:ser>
        <c:dLbls>
          <c:showLegendKey val="0"/>
          <c:showVal val="0"/>
          <c:showCatName val="0"/>
          <c:showSerName val="0"/>
          <c:showPercent val="0"/>
          <c:showBubbleSize val="0"/>
        </c:dLbls>
        <c:gapWidth val="29"/>
        <c:overlap val="100"/>
        <c:axId val="-2086569144"/>
        <c:axId val="-2131932952"/>
      </c:barChart>
      <c:catAx>
        <c:axId val="-2086569144"/>
        <c:scaling>
          <c:orientation val="maxMin"/>
        </c:scaling>
        <c:delete val="0"/>
        <c:axPos val="l"/>
        <c:title>
          <c:tx>
            <c:rich>
              <a:bodyPr/>
              <a:lstStyle/>
              <a:p>
                <a:pPr>
                  <a:defRPr sz="1400">
                    <a:latin typeface="Arial Narrow" panose="020B0606020202030204" pitchFamily="34" charset="0"/>
                  </a:defRPr>
                </a:pPr>
                <a:r>
                  <a:rPr lang="es-MX" sz="1400" dirty="0" smtClean="0">
                    <a:latin typeface="Arial Narrow" panose="020B0606020202030204" pitchFamily="34" charset="0"/>
                  </a:rPr>
                  <a:t>Federative</a:t>
                </a:r>
                <a:r>
                  <a:rPr lang="es-MX" sz="1400" baseline="0" dirty="0" smtClean="0">
                    <a:latin typeface="Arial Narrow" panose="020B0606020202030204" pitchFamily="34" charset="0"/>
                  </a:rPr>
                  <a:t> Entities</a:t>
                </a:r>
                <a:endParaRPr lang="es-MX" sz="1400" dirty="0">
                  <a:latin typeface="Arial Narrow" panose="020B0606020202030204" pitchFamily="34" charset="0"/>
                </a:endParaRPr>
              </a:p>
            </c:rich>
          </c:tx>
          <c:layout/>
          <c:overlay val="0"/>
        </c:title>
        <c:majorTickMark val="out"/>
        <c:minorTickMark val="none"/>
        <c:tickLblPos val="nextTo"/>
        <c:txPr>
          <a:bodyPr/>
          <a:lstStyle/>
          <a:p>
            <a:pPr>
              <a:defRPr sz="1100">
                <a:latin typeface="Arial Narrow" panose="020B0606020202030204" pitchFamily="34" charset="0"/>
              </a:defRPr>
            </a:pPr>
            <a:endParaRPr lang="es-ES"/>
          </a:p>
        </c:txPr>
        <c:crossAx val="-2131932952"/>
        <c:crosses val="autoZero"/>
        <c:auto val="1"/>
        <c:lblAlgn val="ctr"/>
        <c:lblOffset val="100"/>
        <c:tickLblSkip val="1"/>
        <c:noMultiLvlLbl val="0"/>
      </c:catAx>
      <c:valAx>
        <c:axId val="-2131932952"/>
        <c:scaling>
          <c:orientation val="minMax"/>
          <c:max val="1.0"/>
        </c:scaling>
        <c:delete val="1"/>
        <c:axPos val="b"/>
        <c:title>
          <c:tx>
            <c:rich>
              <a:bodyPr rot="0" vert="horz"/>
              <a:lstStyle/>
              <a:p>
                <a:pPr algn="ctr" rtl="0">
                  <a:defRPr lang="es-MX" sz="1400" b="1" i="0" u="none" strike="noStrike" kern="1200" baseline="0" dirty="0">
                    <a:solidFill>
                      <a:prstClr val="black"/>
                    </a:solidFill>
                    <a:latin typeface="Arial Narrow" panose="020B0606020202030204" pitchFamily="34" charset="0"/>
                    <a:ea typeface="+mn-ea"/>
                    <a:cs typeface="+mn-cs"/>
                  </a:defRPr>
                </a:pPr>
                <a:r>
                  <a:rPr lang="es-MX" sz="1400" b="1" i="0" u="none" strike="noStrike" kern="1200" baseline="0" dirty="0" smtClean="0">
                    <a:solidFill>
                      <a:prstClr val="black"/>
                    </a:solidFill>
                    <a:latin typeface="Arial Narrow" panose="020B0606020202030204" pitchFamily="34" charset="0"/>
                    <a:ea typeface="+mn-ea"/>
                    <a:cs typeface="+mn-cs"/>
                  </a:rPr>
                  <a:t>Progression of Advances</a:t>
                </a:r>
                <a:endParaRPr lang="es-MX" sz="1400" b="1" i="0" u="none" strike="noStrike" kern="1200" baseline="0" dirty="0">
                  <a:solidFill>
                    <a:prstClr val="black"/>
                  </a:solidFill>
                  <a:latin typeface="Arial Narrow" panose="020B0606020202030204" pitchFamily="34" charset="0"/>
                  <a:ea typeface="+mn-ea"/>
                  <a:cs typeface="+mn-cs"/>
                </a:endParaRPr>
              </a:p>
            </c:rich>
          </c:tx>
          <c:layout>
            <c:manualLayout>
              <c:xMode val="edge"/>
              <c:yMode val="edge"/>
              <c:x val="0.440647026873557"/>
              <c:y val="0.941849322943446"/>
            </c:manualLayout>
          </c:layout>
          <c:overlay val="0"/>
        </c:title>
        <c:numFmt formatCode="General" sourceLinked="1"/>
        <c:majorTickMark val="none"/>
        <c:minorTickMark val="none"/>
        <c:tickLblPos val="nextTo"/>
        <c:crossAx val="-2086569144"/>
        <c:crosses val="max"/>
        <c:crossBetween val="between"/>
      </c:valAx>
      <c:spPr>
        <a:noFill/>
        <a:ln w="25400">
          <a:noFill/>
        </a:ln>
      </c:spPr>
    </c:plotArea>
    <c:plotVisOnly val="1"/>
    <c:dispBlanksAs val="gap"/>
    <c:showDLblsOverMax val="0"/>
  </c:chart>
  <c:txPr>
    <a:bodyPr/>
    <a:lstStyle/>
    <a:p>
      <a:pPr>
        <a:defRPr sz="1800"/>
      </a:pPr>
      <a:endParaRPr lang="es-E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Hoja1!$B$1</c:f>
              <c:strCache>
                <c:ptCount val="1"/>
                <c:pt idx="0">
                  <c:v>Subprocuraduría</c:v>
                </c:pt>
              </c:strCache>
            </c:strRef>
          </c:tx>
          <c:spPr>
            <a:solidFill>
              <a:srgbClr val="00B050"/>
            </a:solidFill>
            <a:ln w="15875">
              <a:solidFill>
                <a:schemeClr val="tx1"/>
              </a:solidFill>
            </a:ln>
          </c:spPr>
          <c:invertIfNegative val="0"/>
          <c:cat>
            <c:strRef>
              <c:f>Hoja1!$A$2:$A$33</c:f>
              <c:strCache>
                <c:ptCount val="32"/>
                <c:pt idx="0">
                  <c:v>Coahuila</c:v>
                </c:pt>
                <c:pt idx="1">
                  <c:v>Campeche</c:v>
                </c:pt>
                <c:pt idx="2">
                  <c:v>Chiapas</c:v>
                </c:pt>
                <c:pt idx="3">
                  <c:v>Distrito Federal</c:v>
                </c:pt>
                <c:pt idx="4">
                  <c:v>State of Mexico</c:v>
                </c:pt>
                <c:pt idx="5">
                  <c:v>Hidalgo</c:v>
                </c:pt>
                <c:pt idx="6">
                  <c:v>Morelos</c:v>
                </c:pt>
                <c:pt idx="7">
                  <c:v>Michoacán</c:v>
                </c:pt>
                <c:pt idx="8">
                  <c:v>Quintana Roo</c:v>
                </c:pt>
                <c:pt idx="9">
                  <c:v>Tabasco</c:v>
                </c:pt>
                <c:pt idx="10">
                  <c:v>Veracruz</c:v>
                </c:pt>
                <c:pt idx="11">
                  <c:v>Baja California</c:v>
                </c:pt>
                <c:pt idx="12">
                  <c:v>Chihuahua</c:v>
                </c:pt>
                <c:pt idx="13">
                  <c:v>Guanajuato</c:v>
                </c:pt>
                <c:pt idx="14">
                  <c:v>Guerrero</c:v>
                </c:pt>
                <c:pt idx="15">
                  <c:v>Jalisco</c:v>
                </c:pt>
                <c:pt idx="16">
                  <c:v>Puebla</c:v>
                </c:pt>
                <c:pt idx="17">
                  <c:v>Tamaulipas</c:v>
                </c:pt>
                <c:pt idx="18">
                  <c:v>Tlaxcala</c:v>
                </c:pt>
                <c:pt idx="19">
                  <c:v>Zacatecas</c:v>
                </c:pt>
                <c:pt idx="20">
                  <c:v>Baja California Sur</c:v>
                </c:pt>
                <c:pt idx="21">
                  <c:v>Oaxaca</c:v>
                </c:pt>
                <c:pt idx="22">
                  <c:v>Querétaro</c:v>
                </c:pt>
                <c:pt idx="23">
                  <c:v>Sinaloa</c:v>
                </c:pt>
                <c:pt idx="24">
                  <c:v>Aguascalientes</c:v>
                </c:pt>
                <c:pt idx="25">
                  <c:v>Colima</c:v>
                </c:pt>
                <c:pt idx="26">
                  <c:v>Durango</c:v>
                </c:pt>
                <c:pt idx="27">
                  <c:v>Nayarit</c:v>
                </c:pt>
                <c:pt idx="28">
                  <c:v>Nuevo León</c:v>
                </c:pt>
                <c:pt idx="29">
                  <c:v>San Luis Potosí</c:v>
                </c:pt>
                <c:pt idx="30">
                  <c:v>Sonora</c:v>
                </c:pt>
                <c:pt idx="31">
                  <c:v>Yucatán</c:v>
                </c:pt>
              </c:strCache>
            </c:strRef>
          </c:cat>
          <c:val>
            <c:numRef>
              <c:f>Hoja1!$B$2:$B$33</c:f>
              <c:numCache>
                <c:formatCode>General</c:formatCode>
                <c:ptCount val="32"/>
                <c:pt idx="0">
                  <c:v>1.0</c:v>
                </c:pt>
              </c:numCache>
            </c:numRef>
          </c:val>
        </c:ser>
        <c:ser>
          <c:idx val="1"/>
          <c:order val="1"/>
          <c:tx>
            <c:strRef>
              <c:f>Hoja1!$C$1</c:f>
              <c:strCache>
                <c:ptCount val="1"/>
                <c:pt idx="0">
                  <c:v>Fiscalías</c:v>
                </c:pt>
              </c:strCache>
            </c:strRef>
          </c:tx>
          <c:spPr>
            <a:solidFill>
              <a:schemeClr val="bg2">
                <a:lumMod val="75000"/>
              </a:schemeClr>
            </a:solidFill>
            <a:ln w="15875">
              <a:solidFill>
                <a:schemeClr val="tx1"/>
              </a:solidFill>
            </a:ln>
          </c:spPr>
          <c:invertIfNegative val="0"/>
          <c:dPt>
            <c:idx val="0"/>
            <c:invertIfNegative val="0"/>
            <c:bubble3D val="0"/>
          </c:dPt>
          <c:dPt>
            <c:idx val="15"/>
            <c:invertIfNegative val="0"/>
            <c:bubble3D val="0"/>
            <c:spPr>
              <a:solidFill>
                <a:schemeClr val="bg2">
                  <a:lumMod val="75000"/>
                </a:schemeClr>
              </a:solidFill>
              <a:ln w="15875" cmpd="sng">
                <a:solidFill>
                  <a:schemeClr val="tx1"/>
                </a:solidFill>
              </a:ln>
            </c:spPr>
          </c:dPt>
          <c:cat>
            <c:strRef>
              <c:f>Hoja1!$A$2:$A$33</c:f>
              <c:strCache>
                <c:ptCount val="32"/>
                <c:pt idx="0">
                  <c:v>Coahuila</c:v>
                </c:pt>
                <c:pt idx="1">
                  <c:v>Campeche</c:v>
                </c:pt>
                <c:pt idx="2">
                  <c:v>Chiapas</c:v>
                </c:pt>
                <c:pt idx="3">
                  <c:v>Distrito Federal</c:v>
                </c:pt>
                <c:pt idx="4">
                  <c:v>State of Mexico</c:v>
                </c:pt>
                <c:pt idx="5">
                  <c:v>Hidalgo</c:v>
                </c:pt>
                <c:pt idx="6">
                  <c:v>Morelos</c:v>
                </c:pt>
                <c:pt idx="7">
                  <c:v>Michoacán</c:v>
                </c:pt>
                <c:pt idx="8">
                  <c:v>Quintana Roo</c:v>
                </c:pt>
                <c:pt idx="9">
                  <c:v>Tabasco</c:v>
                </c:pt>
                <c:pt idx="10">
                  <c:v>Veracruz</c:v>
                </c:pt>
                <c:pt idx="11">
                  <c:v>Baja California</c:v>
                </c:pt>
                <c:pt idx="12">
                  <c:v>Chihuahua</c:v>
                </c:pt>
                <c:pt idx="13">
                  <c:v>Guanajuato</c:v>
                </c:pt>
                <c:pt idx="14">
                  <c:v>Guerrero</c:v>
                </c:pt>
                <c:pt idx="15">
                  <c:v>Jalisco</c:v>
                </c:pt>
                <c:pt idx="16">
                  <c:v>Puebla</c:v>
                </c:pt>
                <c:pt idx="17">
                  <c:v>Tamaulipas</c:v>
                </c:pt>
                <c:pt idx="18">
                  <c:v>Tlaxcala</c:v>
                </c:pt>
                <c:pt idx="19">
                  <c:v>Zacatecas</c:v>
                </c:pt>
                <c:pt idx="20">
                  <c:v>Baja California Sur</c:v>
                </c:pt>
                <c:pt idx="21">
                  <c:v>Oaxaca</c:v>
                </c:pt>
                <c:pt idx="22">
                  <c:v>Querétaro</c:v>
                </c:pt>
                <c:pt idx="23">
                  <c:v>Sinaloa</c:v>
                </c:pt>
                <c:pt idx="24">
                  <c:v>Aguascalientes</c:v>
                </c:pt>
                <c:pt idx="25">
                  <c:v>Colima</c:v>
                </c:pt>
                <c:pt idx="26">
                  <c:v>Durango</c:v>
                </c:pt>
                <c:pt idx="27">
                  <c:v>Nayarit</c:v>
                </c:pt>
                <c:pt idx="28">
                  <c:v>Nuevo León</c:v>
                </c:pt>
                <c:pt idx="29">
                  <c:v>San Luis Potosí</c:v>
                </c:pt>
                <c:pt idx="30">
                  <c:v>Sonora</c:v>
                </c:pt>
                <c:pt idx="31">
                  <c:v>Yucatán</c:v>
                </c:pt>
              </c:strCache>
            </c:strRef>
          </c:cat>
          <c:val>
            <c:numRef>
              <c:f>Hoja1!$C$2:$C$33</c:f>
              <c:numCache>
                <c:formatCode>General</c:formatCode>
                <c:ptCount val="32"/>
                <c:pt idx="1">
                  <c:v>1.0</c:v>
                </c:pt>
                <c:pt idx="2">
                  <c:v>1.0</c:v>
                </c:pt>
                <c:pt idx="3">
                  <c:v>1.0</c:v>
                </c:pt>
                <c:pt idx="4">
                  <c:v>1.0</c:v>
                </c:pt>
                <c:pt idx="5">
                  <c:v>1.0</c:v>
                </c:pt>
                <c:pt idx="6">
                  <c:v>1.0</c:v>
                </c:pt>
                <c:pt idx="7">
                  <c:v>1.0</c:v>
                </c:pt>
                <c:pt idx="8">
                  <c:v>1.0</c:v>
                </c:pt>
                <c:pt idx="9">
                  <c:v>1.0</c:v>
                </c:pt>
                <c:pt idx="10">
                  <c:v>1.0</c:v>
                </c:pt>
              </c:numCache>
            </c:numRef>
          </c:val>
        </c:ser>
        <c:ser>
          <c:idx val="2"/>
          <c:order val="2"/>
          <c:tx>
            <c:strRef>
              <c:f>Hoja1!$D$1</c:f>
              <c:strCache>
                <c:ptCount val="1"/>
                <c:pt idx="0">
                  <c:v>Unidades</c:v>
                </c:pt>
              </c:strCache>
            </c:strRef>
          </c:tx>
          <c:spPr>
            <a:solidFill>
              <a:srgbClr val="FFFF00"/>
            </a:solidFill>
            <a:ln w="15875">
              <a:solidFill>
                <a:schemeClr val="tx1">
                  <a:tint val="75000"/>
                  <a:shade val="95000"/>
                  <a:satMod val="105000"/>
                </a:schemeClr>
              </a:solidFill>
            </a:ln>
          </c:spPr>
          <c:invertIfNegative val="0"/>
          <c:cat>
            <c:strRef>
              <c:f>Hoja1!$A$2:$A$33</c:f>
              <c:strCache>
                <c:ptCount val="32"/>
                <c:pt idx="0">
                  <c:v>Coahuila</c:v>
                </c:pt>
                <c:pt idx="1">
                  <c:v>Campeche</c:v>
                </c:pt>
                <c:pt idx="2">
                  <c:v>Chiapas</c:v>
                </c:pt>
                <c:pt idx="3">
                  <c:v>Distrito Federal</c:v>
                </c:pt>
                <c:pt idx="4">
                  <c:v>State of Mexico</c:v>
                </c:pt>
                <c:pt idx="5">
                  <c:v>Hidalgo</c:v>
                </c:pt>
                <c:pt idx="6">
                  <c:v>Morelos</c:v>
                </c:pt>
                <c:pt idx="7">
                  <c:v>Michoacán</c:v>
                </c:pt>
                <c:pt idx="8">
                  <c:v>Quintana Roo</c:v>
                </c:pt>
                <c:pt idx="9">
                  <c:v>Tabasco</c:v>
                </c:pt>
                <c:pt idx="10">
                  <c:v>Veracruz</c:v>
                </c:pt>
                <c:pt idx="11">
                  <c:v>Baja California</c:v>
                </c:pt>
                <c:pt idx="12">
                  <c:v>Chihuahua</c:v>
                </c:pt>
                <c:pt idx="13">
                  <c:v>Guanajuato</c:v>
                </c:pt>
                <c:pt idx="14">
                  <c:v>Guerrero</c:v>
                </c:pt>
                <c:pt idx="15">
                  <c:v>Jalisco</c:v>
                </c:pt>
                <c:pt idx="16">
                  <c:v>Puebla</c:v>
                </c:pt>
                <c:pt idx="17">
                  <c:v>Tamaulipas</c:v>
                </c:pt>
                <c:pt idx="18">
                  <c:v>Tlaxcala</c:v>
                </c:pt>
                <c:pt idx="19">
                  <c:v>Zacatecas</c:v>
                </c:pt>
                <c:pt idx="20">
                  <c:v>Baja California Sur</c:v>
                </c:pt>
                <c:pt idx="21">
                  <c:v>Oaxaca</c:v>
                </c:pt>
                <c:pt idx="22">
                  <c:v>Querétaro</c:v>
                </c:pt>
                <c:pt idx="23">
                  <c:v>Sinaloa</c:v>
                </c:pt>
                <c:pt idx="24">
                  <c:v>Aguascalientes</c:v>
                </c:pt>
                <c:pt idx="25">
                  <c:v>Colima</c:v>
                </c:pt>
                <c:pt idx="26">
                  <c:v>Durango</c:v>
                </c:pt>
                <c:pt idx="27">
                  <c:v>Nayarit</c:v>
                </c:pt>
                <c:pt idx="28">
                  <c:v>Nuevo León</c:v>
                </c:pt>
                <c:pt idx="29">
                  <c:v>San Luis Potosí</c:v>
                </c:pt>
                <c:pt idx="30">
                  <c:v>Sonora</c:v>
                </c:pt>
                <c:pt idx="31">
                  <c:v>Yucatán</c:v>
                </c:pt>
              </c:strCache>
            </c:strRef>
          </c:cat>
          <c:val>
            <c:numRef>
              <c:f>Hoja1!$D$2:$D$33</c:f>
              <c:numCache>
                <c:formatCode>General</c:formatCode>
                <c:ptCount val="32"/>
                <c:pt idx="11">
                  <c:v>1.0</c:v>
                </c:pt>
                <c:pt idx="12">
                  <c:v>1.0</c:v>
                </c:pt>
                <c:pt idx="13">
                  <c:v>1.0</c:v>
                </c:pt>
                <c:pt idx="14">
                  <c:v>1.0</c:v>
                </c:pt>
                <c:pt idx="15">
                  <c:v>1.0</c:v>
                </c:pt>
                <c:pt idx="16">
                  <c:v>1.0</c:v>
                </c:pt>
                <c:pt idx="17">
                  <c:v>1.0</c:v>
                </c:pt>
                <c:pt idx="18">
                  <c:v>1.0</c:v>
                </c:pt>
                <c:pt idx="19">
                  <c:v>1.0</c:v>
                </c:pt>
              </c:numCache>
            </c:numRef>
          </c:val>
        </c:ser>
        <c:ser>
          <c:idx val="3"/>
          <c:order val="3"/>
          <c:tx>
            <c:strRef>
              <c:f>Hoja1!$E$1</c:f>
              <c:strCache>
                <c:ptCount val="1"/>
                <c:pt idx="0">
                  <c:v>Agencias</c:v>
                </c:pt>
              </c:strCache>
            </c:strRef>
          </c:tx>
          <c:spPr>
            <a:solidFill>
              <a:srgbClr val="FFC000"/>
            </a:solidFill>
            <a:ln w="15875">
              <a:solidFill>
                <a:schemeClr val="tx1"/>
              </a:solidFill>
            </a:ln>
          </c:spPr>
          <c:invertIfNegative val="0"/>
          <c:dPt>
            <c:idx val="17"/>
            <c:invertIfNegative val="0"/>
            <c:bubble3D val="0"/>
          </c:dPt>
          <c:dPt>
            <c:idx val="18"/>
            <c:invertIfNegative val="0"/>
            <c:bubble3D val="0"/>
          </c:dPt>
          <c:cat>
            <c:strRef>
              <c:f>Hoja1!$A$2:$A$33</c:f>
              <c:strCache>
                <c:ptCount val="32"/>
                <c:pt idx="0">
                  <c:v>Coahuila</c:v>
                </c:pt>
                <c:pt idx="1">
                  <c:v>Campeche</c:v>
                </c:pt>
                <c:pt idx="2">
                  <c:v>Chiapas</c:v>
                </c:pt>
                <c:pt idx="3">
                  <c:v>Distrito Federal</c:v>
                </c:pt>
                <c:pt idx="4">
                  <c:v>State of Mexico</c:v>
                </c:pt>
                <c:pt idx="5">
                  <c:v>Hidalgo</c:v>
                </c:pt>
                <c:pt idx="6">
                  <c:v>Morelos</c:v>
                </c:pt>
                <c:pt idx="7">
                  <c:v>Michoacán</c:v>
                </c:pt>
                <c:pt idx="8">
                  <c:v>Quintana Roo</c:v>
                </c:pt>
                <c:pt idx="9">
                  <c:v>Tabasco</c:v>
                </c:pt>
                <c:pt idx="10">
                  <c:v>Veracruz</c:v>
                </c:pt>
                <c:pt idx="11">
                  <c:v>Baja California</c:v>
                </c:pt>
                <c:pt idx="12">
                  <c:v>Chihuahua</c:v>
                </c:pt>
                <c:pt idx="13">
                  <c:v>Guanajuato</c:v>
                </c:pt>
                <c:pt idx="14">
                  <c:v>Guerrero</c:v>
                </c:pt>
                <c:pt idx="15">
                  <c:v>Jalisco</c:v>
                </c:pt>
                <c:pt idx="16">
                  <c:v>Puebla</c:v>
                </c:pt>
                <c:pt idx="17">
                  <c:v>Tamaulipas</c:v>
                </c:pt>
                <c:pt idx="18">
                  <c:v>Tlaxcala</c:v>
                </c:pt>
                <c:pt idx="19">
                  <c:v>Zacatecas</c:v>
                </c:pt>
                <c:pt idx="20">
                  <c:v>Baja California Sur</c:v>
                </c:pt>
                <c:pt idx="21">
                  <c:v>Oaxaca</c:v>
                </c:pt>
                <c:pt idx="22">
                  <c:v>Querétaro</c:v>
                </c:pt>
                <c:pt idx="23">
                  <c:v>Sinaloa</c:v>
                </c:pt>
                <c:pt idx="24">
                  <c:v>Aguascalientes</c:v>
                </c:pt>
                <c:pt idx="25">
                  <c:v>Colima</c:v>
                </c:pt>
                <c:pt idx="26">
                  <c:v>Durango</c:v>
                </c:pt>
                <c:pt idx="27">
                  <c:v>Nayarit</c:v>
                </c:pt>
                <c:pt idx="28">
                  <c:v>Nuevo León</c:v>
                </c:pt>
                <c:pt idx="29">
                  <c:v>San Luis Potosí</c:v>
                </c:pt>
                <c:pt idx="30">
                  <c:v>Sonora</c:v>
                </c:pt>
                <c:pt idx="31">
                  <c:v>Yucatán</c:v>
                </c:pt>
              </c:strCache>
            </c:strRef>
          </c:cat>
          <c:val>
            <c:numRef>
              <c:f>Hoja1!$E$2:$E$33</c:f>
              <c:numCache>
                <c:formatCode>General</c:formatCode>
                <c:ptCount val="32"/>
                <c:pt idx="20">
                  <c:v>1.0</c:v>
                </c:pt>
                <c:pt idx="21">
                  <c:v>1.0</c:v>
                </c:pt>
                <c:pt idx="22">
                  <c:v>1.0</c:v>
                </c:pt>
                <c:pt idx="23">
                  <c:v>1.0</c:v>
                </c:pt>
              </c:numCache>
            </c:numRef>
          </c:val>
        </c:ser>
        <c:ser>
          <c:idx val="4"/>
          <c:order val="4"/>
          <c:tx>
            <c:strRef>
              <c:f>Hoja1!$F$1</c:f>
              <c:strCache>
                <c:ptCount val="1"/>
                <c:pt idx="0">
                  <c:v>Dirección General</c:v>
                </c:pt>
              </c:strCache>
            </c:strRef>
          </c:tx>
          <c:spPr>
            <a:solidFill>
              <a:srgbClr val="7030A0"/>
            </a:solidFill>
            <a:ln w="15875">
              <a:solidFill>
                <a:schemeClr val="tx1"/>
              </a:solidFill>
            </a:ln>
          </c:spPr>
          <c:invertIfNegative val="0"/>
          <c:cat>
            <c:strRef>
              <c:f>Hoja1!$A$2:$A$33</c:f>
              <c:strCache>
                <c:ptCount val="32"/>
                <c:pt idx="0">
                  <c:v>Coahuila</c:v>
                </c:pt>
                <c:pt idx="1">
                  <c:v>Campeche</c:v>
                </c:pt>
                <c:pt idx="2">
                  <c:v>Chiapas</c:v>
                </c:pt>
                <c:pt idx="3">
                  <c:v>Distrito Federal</c:v>
                </c:pt>
                <c:pt idx="4">
                  <c:v>State of Mexico</c:v>
                </c:pt>
                <c:pt idx="5">
                  <c:v>Hidalgo</c:v>
                </c:pt>
                <c:pt idx="6">
                  <c:v>Morelos</c:v>
                </c:pt>
                <c:pt idx="7">
                  <c:v>Michoacán</c:v>
                </c:pt>
                <c:pt idx="8">
                  <c:v>Quintana Roo</c:v>
                </c:pt>
                <c:pt idx="9">
                  <c:v>Tabasco</c:v>
                </c:pt>
                <c:pt idx="10">
                  <c:v>Veracruz</c:v>
                </c:pt>
                <c:pt idx="11">
                  <c:v>Baja California</c:v>
                </c:pt>
                <c:pt idx="12">
                  <c:v>Chihuahua</c:v>
                </c:pt>
                <c:pt idx="13">
                  <c:v>Guanajuato</c:v>
                </c:pt>
                <c:pt idx="14">
                  <c:v>Guerrero</c:v>
                </c:pt>
                <c:pt idx="15">
                  <c:v>Jalisco</c:v>
                </c:pt>
                <c:pt idx="16">
                  <c:v>Puebla</c:v>
                </c:pt>
                <c:pt idx="17">
                  <c:v>Tamaulipas</c:v>
                </c:pt>
                <c:pt idx="18">
                  <c:v>Tlaxcala</c:v>
                </c:pt>
                <c:pt idx="19">
                  <c:v>Zacatecas</c:v>
                </c:pt>
                <c:pt idx="20">
                  <c:v>Baja California Sur</c:v>
                </c:pt>
                <c:pt idx="21">
                  <c:v>Oaxaca</c:v>
                </c:pt>
                <c:pt idx="22">
                  <c:v>Querétaro</c:v>
                </c:pt>
                <c:pt idx="23">
                  <c:v>Sinaloa</c:v>
                </c:pt>
                <c:pt idx="24">
                  <c:v>Aguascalientes</c:v>
                </c:pt>
                <c:pt idx="25">
                  <c:v>Colima</c:v>
                </c:pt>
                <c:pt idx="26">
                  <c:v>Durango</c:v>
                </c:pt>
                <c:pt idx="27">
                  <c:v>Nayarit</c:v>
                </c:pt>
                <c:pt idx="28">
                  <c:v>Nuevo León</c:v>
                </c:pt>
                <c:pt idx="29">
                  <c:v>San Luis Potosí</c:v>
                </c:pt>
                <c:pt idx="30">
                  <c:v>Sonora</c:v>
                </c:pt>
                <c:pt idx="31">
                  <c:v>Yucatán</c:v>
                </c:pt>
              </c:strCache>
            </c:strRef>
          </c:cat>
          <c:val>
            <c:numRef>
              <c:f>Hoja1!$F$2:$F$33</c:f>
              <c:numCache>
                <c:formatCode>General</c:formatCode>
                <c:ptCount val="32"/>
              </c:numCache>
            </c:numRef>
          </c:val>
        </c:ser>
        <c:ser>
          <c:idx val="5"/>
          <c:order val="5"/>
          <c:tx>
            <c:strRef>
              <c:f>Hoja1!$G$1</c:f>
              <c:strCache>
                <c:ptCount val="1"/>
                <c:pt idx="0">
                  <c:v>No cuentan</c:v>
                </c:pt>
              </c:strCache>
            </c:strRef>
          </c:tx>
          <c:spPr>
            <a:solidFill>
              <a:srgbClr val="FF0000"/>
            </a:solidFill>
          </c:spPr>
          <c:invertIfNegative val="0"/>
          <c:cat>
            <c:strRef>
              <c:f>Hoja1!$A$2:$A$33</c:f>
              <c:strCache>
                <c:ptCount val="32"/>
                <c:pt idx="0">
                  <c:v>Coahuila</c:v>
                </c:pt>
                <c:pt idx="1">
                  <c:v>Campeche</c:v>
                </c:pt>
                <c:pt idx="2">
                  <c:v>Chiapas</c:v>
                </c:pt>
                <c:pt idx="3">
                  <c:v>Distrito Federal</c:v>
                </c:pt>
                <c:pt idx="4">
                  <c:v>State of Mexico</c:v>
                </c:pt>
                <c:pt idx="5">
                  <c:v>Hidalgo</c:v>
                </c:pt>
                <c:pt idx="6">
                  <c:v>Morelos</c:v>
                </c:pt>
                <c:pt idx="7">
                  <c:v>Michoacán</c:v>
                </c:pt>
                <c:pt idx="8">
                  <c:v>Quintana Roo</c:v>
                </c:pt>
                <c:pt idx="9">
                  <c:v>Tabasco</c:v>
                </c:pt>
                <c:pt idx="10">
                  <c:v>Veracruz</c:v>
                </c:pt>
                <c:pt idx="11">
                  <c:v>Baja California</c:v>
                </c:pt>
                <c:pt idx="12">
                  <c:v>Chihuahua</c:v>
                </c:pt>
                <c:pt idx="13">
                  <c:v>Guanajuato</c:v>
                </c:pt>
                <c:pt idx="14">
                  <c:v>Guerrero</c:v>
                </c:pt>
                <c:pt idx="15">
                  <c:v>Jalisco</c:v>
                </c:pt>
                <c:pt idx="16">
                  <c:v>Puebla</c:v>
                </c:pt>
                <c:pt idx="17">
                  <c:v>Tamaulipas</c:v>
                </c:pt>
                <c:pt idx="18">
                  <c:v>Tlaxcala</c:v>
                </c:pt>
                <c:pt idx="19">
                  <c:v>Zacatecas</c:v>
                </c:pt>
                <c:pt idx="20">
                  <c:v>Baja California Sur</c:v>
                </c:pt>
                <c:pt idx="21">
                  <c:v>Oaxaca</c:v>
                </c:pt>
                <c:pt idx="22">
                  <c:v>Querétaro</c:v>
                </c:pt>
                <c:pt idx="23">
                  <c:v>Sinaloa</c:v>
                </c:pt>
                <c:pt idx="24">
                  <c:v>Aguascalientes</c:v>
                </c:pt>
                <c:pt idx="25">
                  <c:v>Colima</c:v>
                </c:pt>
                <c:pt idx="26">
                  <c:v>Durango</c:v>
                </c:pt>
                <c:pt idx="27">
                  <c:v>Nayarit</c:v>
                </c:pt>
                <c:pt idx="28">
                  <c:v>Nuevo León</c:v>
                </c:pt>
                <c:pt idx="29">
                  <c:v>San Luis Potosí</c:v>
                </c:pt>
                <c:pt idx="30">
                  <c:v>Sonora</c:v>
                </c:pt>
                <c:pt idx="31">
                  <c:v>Yucatán</c:v>
                </c:pt>
              </c:strCache>
            </c:strRef>
          </c:cat>
          <c:val>
            <c:numRef>
              <c:f>Hoja1!$G$2:$G$33</c:f>
              <c:numCache>
                <c:formatCode>General</c:formatCode>
                <c:ptCount val="32"/>
                <c:pt idx="24">
                  <c:v>1.0</c:v>
                </c:pt>
                <c:pt idx="25">
                  <c:v>1.0</c:v>
                </c:pt>
                <c:pt idx="26">
                  <c:v>1.0</c:v>
                </c:pt>
                <c:pt idx="27">
                  <c:v>1.0</c:v>
                </c:pt>
                <c:pt idx="28">
                  <c:v>1.0</c:v>
                </c:pt>
                <c:pt idx="29">
                  <c:v>1.0</c:v>
                </c:pt>
                <c:pt idx="30">
                  <c:v>1.0</c:v>
                </c:pt>
                <c:pt idx="31">
                  <c:v>1.0</c:v>
                </c:pt>
              </c:numCache>
            </c:numRef>
          </c:val>
        </c:ser>
        <c:dLbls>
          <c:showLegendKey val="0"/>
          <c:showVal val="0"/>
          <c:showCatName val="0"/>
          <c:showSerName val="0"/>
          <c:showPercent val="0"/>
          <c:showBubbleSize val="0"/>
        </c:dLbls>
        <c:gapWidth val="29"/>
        <c:overlap val="100"/>
        <c:axId val="-2086025336"/>
        <c:axId val="-2086019160"/>
      </c:barChart>
      <c:catAx>
        <c:axId val="-2086025336"/>
        <c:scaling>
          <c:orientation val="maxMin"/>
        </c:scaling>
        <c:delete val="0"/>
        <c:axPos val="l"/>
        <c:title>
          <c:tx>
            <c:rich>
              <a:bodyPr/>
              <a:lstStyle/>
              <a:p>
                <a:pPr>
                  <a:defRPr sz="1100">
                    <a:latin typeface="Arial Narrow" panose="020B0606020202030204" pitchFamily="34" charset="0"/>
                  </a:defRPr>
                </a:pPr>
                <a:r>
                  <a:rPr lang="es-MX" sz="1100" dirty="0" smtClean="0">
                    <a:latin typeface="Arial Narrow" panose="020B0606020202030204" pitchFamily="34" charset="0"/>
                  </a:rPr>
                  <a:t>Federative</a:t>
                </a:r>
                <a:r>
                  <a:rPr lang="es-MX" sz="1100" baseline="0" dirty="0" smtClean="0">
                    <a:latin typeface="Arial Narrow" panose="020B0606020202030204" pitchFamily="34" charset="0"/>
                  </a:rPr>
                  <a:t> Entities</a:t>
                </a:r>
                <a:endParaRPr lang="es-MX" sz="1100" dirty="0">
                  <a:latin typeface="Arial Narrow" panose="020B0606020202030204" pitchFamily="34" charset="0"/>
                </a:endParaRPr>
              </a:p>
            </c:rich>
          </c:tx>
          <c:layout/>
          <c:overlay val="0"/>
        </c:title>
        <c:majorTickMark val="out"/>
        <c:minorTickMark val="none"/>
        <c:tickLblPos val="nextTo"/>
        <c:txPr>
          <a:bodyPr/>
          <a:lstStyle/>
          <a:p>
            <a:pPr>
              <a:defRPr sz="1000">
                <a:latin typeface="Arial Narrow" panose="020B0606020202030204" pitchFamily="34" charset="0"/>
              </a:defRPr>
            </a:pPr>
            <a:endParaRPr lang="es-ES"/>
          </a:p>
        </c:txPr>
        <c:crossAx val="-2086019160"/>
        <c:crosses val="autoZero"/>
        <c:auto val="1"/>
        <c:lblAlgn val="ctr"/>
        <c:lblOffset val="100"/>
        <c:tickLblSkip val="1"/>
        <c:noMultiLvlLbl val="0"/>
      </c:catAx>
      <c:valAx>
        <c:axId val="-2086019160"/>
        <c:scaling>
          <c:orientation val="minMax"/>
          <c:max val="1.0"/>
        </c:scaling>
        <c:delete val="1"/>
        <c:axPos val="b"/>
        <c:title>
          <c:tx>
            <c:rich>
              <a:bodyPr rot="0" vert="horz"/>
              <a:lstStyle/>
              <a:p>
                <a:pPr algn="ctr" rtl="0">
                  <a:defRPr lang="es-MX" sz="1400" b="1" i="0" u="none" strike="noStrike" kern="1200" baseline="0" dirty="0">
                    <a:solidFill>
                      <a:prstClr val="black"/>
                    </a:solidFill>
                    <a:latin typeface="Arial Narrow" panose="020B0606020202030204" pitchFamily="34" charset="0"/>
                    <a:ea typeface="+mn-ea"/>
                    <a:cs typeface="+mn-cs"/>
                  </a:defRPr>
                </a:pPr>
                <a:r>
                  <a:rPr lang="es-MX" sz="1100" b="1" i="0" u="none" strike="noStrike" kern="1200" baseline="0" dirty="0" smtClean="0">
                    <a:solidFill>
                      <a:prstClr val="black"/>
                    </a:solidFill>
                    <a:latin typeface="Arial Narrow" panose="020B0606020202030204" pitchFamily="34" charset="0"/>
                    <a:ea typeface="+mn-ea"/>
                    <a:cs typeface="+mn-cs"/>
                  </a:rPr>
                  <a:t>Assistant Public Prosecutor’s Offices, Prosecutor’s Offices, Units or Specialized Agencies</a:t>
                </a:r>
                <a:endParaRPr lang="es-MX" sz="1100" b="1" i="0" u="none" strike="noStrike" kern="1200" baseline="0" dirty="0">
                  <a:solidFill>
                    <a:prstClr val="black"/>
                  </a:solidFill>
                  <a:latin typeface="Arial Narrow" panose="020B0606020202030204" pitchFamily="34" charset="0"/>
                  <a:ea typeface="+mn-ea"/>
                  <a:cs typeface="+mn-cs"/>
                </a:endParaRPr>
              </a:p>
            </c:rich>
          </c:tx>
          <c:layout>
            <c:manualLayout>
              <c:xMode val="edge"/>
              <c:yMode val="edge"/>
              <c:x val="0.487678838153785"/>
              <c:y val="0.931595294321303"/>
            </c:manualLayout>
          </c:layout>
          <c:overlay val="0"/>
        </c:title>
        <c:numFmt formatCode="General" sourceLinked="1"/>
        <c:majorTickMark val="none"/>
        <c:minorTickMark val="none"/>
        <c:tickLblPos val="nextTo"/>
        <c:crossAx val="-2086025336"/>
        <c:crosses val="max"/>
        <c:crossBetween val="between"/>
      </c:valAx>
      <c:spPr>
        <a:noFill/>
        <a:ln w="25400">
          <a:noFill/>
        </a:ln>
      </c:spPr>
    </c:plotArea>
    <c:plotVisOnly val="1"/>
    <c:dispBlanksAs val="gap"/>
    <c:showDLblsOverMax val="0"/>
  </c:chart>
  <c:txPr>
    <a:bodyPr/>
    <a:lstStyle/>
    <a:p>
      <a:pPr>
        <a:defRPr sz="1800"/>
      </a:pPr>
      <a:endParaRPr lang="es-ES"/>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92D49A-5AB7-44D8-B825-A213444273F3}" type="doc">
      <dgm:prSet loTypeId="urn:microsoft.com/office/officeart/2005/8/layout/radial5" loCatId="cycle" qsTypeId="urn:microsoft.com/office/officeart/2005/8/quickstyle/3d1" qsCatId="3D" csTypeId="urn:microsoft.com/office/officeart/2005/8/colors/colorful1" csCatId="colorful" phldr="1"/>
      <dgm:spPr/>
      <dgm:t>
        <a:bodyPr/>
        <a:lstStyle/>
        <a:p>
          <a:endParaRPr lang="es-MX"/>
        </a:p>
      </dgm:t>
    </dgm:pt>
    <dgm:pt modelId="{529A9756-B256-4838-9928-04B736598381}">
      <dgm:prSet phldrT="[Texto]" custT="1"/>
      <dgm:spPr/>
      <dgm:t>
        <a:bodyPr/>
        <a:lstStyle/>
        <a:p>
          <a:pPr algn="ctr"/>
          <a:r>
            <a:rPr lang="en-GB" sz="1400" b="1" noProof="0" dirty="0" smtClean="0">
              <a:latin typeface="+mj-lt"/>
            </a:rPr>
            <a:t>REPORT FROM CI</a:t>
          </a:r>
        </a:p>
        <a:p>
          <a:pPr algn="ctr"/>
          <a:r>
            <a:rPr lang="en-GB" sz="1400" b="1" noProof="0" dirty="0" smtClean="0">
              <a:latin typeface="+mj-lt"/>
            </a:rPr>
            <a:t>2014</a:t>
          </a:r>
          <a:endParaRPr lang="en-GB" sz="1400" b="1" noProof="0" dirty="0">
            <a:latin typeface="+mj-lt"/>
          </a:endParaRPr>
        </a:p>
      </dgm:t>
    </dgm:pt>
    <dgm:pt modelId="{2763CD55-8818-4025-AC24-A47E9B0B8D66}" type="parTrans" cxnId="{28C2FA9C-9282-4187-9E13-5CCFE2FD416F}">
      <dgm:prSet/>
      <dgm:spPr/>
      <dgm:t>
        <a:bodyPr/>
        <a:lstStyle/>
        <a:p>
          <a:pPr algn="ctr"/>
          <a:endParaRPr lang="es-MX" sz="1200">
            <a:latin typeface="+mj-lt"/>
          </a:endParaRPr>
        </a:p>
      </dgm:t>
    </dgm:pt>
    <dgm:pt modelId="{650530D0-C605-44B5-996F-3EA65B5448BF}" type="sibTrans" cxnId="{28C2FA9C-9282-4187-9E13-5CCFE2FD416F}">
      <dgm:prSet/>
      <dgm:spPr/>
      <dgm:t>
        <a:bodyPr/>
        <a:lstStyle/>
        <a:p>
          <a:pPr algn="ctr"/>
          <a:endParaRPr lang="es-MX" sz="1200">
            <a:latin typeface="+mj-lt"/>
          </a:endParaRPr>
        </a:p>
      </dgm:t>
    </dgm:pt>
    <dgm:pt modelId="{B44E4B71-1271-407A-BF12-15AE3458B783}">
      <dgm:prSet phldrT="[Texto]"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050" b="1" noProof="0" dirty="0" smtClean="0">
              <a:latin typeface="+mj-lt"/>
            </a:rPr>
            <a:t>PROTECTION AND ASSISTANCE TO VICTIMS</a:t>
          </a:r>
        </a:p>
      </dgm:t>
    </dgm:pt>
    <dgm:pt modelId="{56B1F45D-B4D5-45CD-BDCA-480A861821D4}" type="parTrans" cxnId="{B80B499F-A483-4E30-B25A-C0C275DC21D4}">
      <dgm:prSet custT="1"/>
      <dgm:spPr/>
      <dgm:t>
        <a:bodyPr/>
        <a:lstStyle/>
        <a:p>
          <a:pPr algn="ctr"/>
          <a:endParaRPr lang="es-MX" sz="1200">
            <a:latin typeface="+mj-lt"/>
          </a:endParaRPr>
        </a:p>
      </dgm:t>
    </dgm:pt>
    <dgm:pt modelId="{109FB43C-6139-4B0F-B174-9F744D0D4EDC}" type="sibTrans" cxnId="{B80B499F-A483-4E30-B25A-C0C275DC21D4}">
      <dgm:prSet/>
      <dgm:spPr/>
      <dgm:t>
        <a:bodyPr/>
        <a:lstStyle/>
        <a:p>
          <a:pPr algn="ctr"/>
          <a:endParaRPr lang="es-MX" sz="1200">
            <a:latin typeface="+mj-lt"/>
          </a:endParaRPr>
        </a:p>
      </dgm:t>
    </dgm:pt>
    <dgm:pt modelId="{5FBB06A6-779F-4735-9298-65A164F83A68}">
      <dgm:prSet phldrT="[Texto]" custT="1"/>
      <dgm:spPr>
        <a:solidFill>
          <a:schemeClr val="accent3">
            <a:lumMod val="50000"/>
          </a:schemeClr>
        </a:solidFill>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200" b="1" noProof="0" dirty="0" smtClean="0">
              <a:latin typeface="+mj-lt"/>
            </a:rPr>
            <a:t>PROSECUTION OF THE CRIME</a:t>
          </a:r>
          <a:endParaRPr lang="en-GB" sz="1200" b="1" noProof="0" dirty="0">
            <a:latin typeface="+mj-lt"/>
          </a:endParaRPr>
        </a:p>
      </dgm:t>
    </dgm:pt>
    <dgm:pt modelId="{E423905F-C07B-461E-8CE2-B76B7DCFE4EB}" type="parTrans" cxnId="{5984DE75-2686-4689-91E5-B5339D95062C}">
      <dgm:prSet custT="1"/>
      <dgm:spPr/>
      <dgm:t>
        <a:bodyPr/>
        <a:lstStyle/>
        <a:p>
          <a:pPr algn="ctr"/>
          <a:endParaRPr lang="es-MX" sz="1200">
            <a:latin typeface="+mj-lt"/>
          </a:endParaRPr>
        </a:p>
      </dgm:t>
    </dgm:pt>
    <dgm:pt modelId="{7087F2FB-8EBD-43FB-8D7A-4B6BB9F13546}" type="sibTrans" cxnId="{5984DE75-2686-4689-91E5-B5339D95062C}">
      <dgm:prSet/>
      <dgm:spPr/>
      <dgm:t>
        <a:bodyPr/>
        <a:lstStyle/>
        <a:p>
          <a:pPr algn="ctr"/>
          <a:endParaRPr lang="es-MX" sz="1200">
            <a:latin typeface="+mj-lt"/>
          </a:endParaRPr>
        </a:p>
      </dgm:t>
    </dgm:pt>
    <dgm:pt modelId="{DC774509-5FF5-48E2-9743-19BA2D945FEF}">
      <dgm:prSet phldrT="[Texto]" custT="1"/>
      <dgm:spPr>
        <a:solidFill>
          <a:schemeClr val="accent4">
            <a:lumMod val="75000"/>
          </a:schemeClr>
        </a:solidFill>
      </dgm:spPr>
      <dgm:t>
        <a:bodyPr/>
        <a:lstStyle/>
        <a:p>
          <a:pPr algn="ctr"/>
          <a:r>
            <a:rPr lang="en-GB" sz="1200" b="1" noProof="0" dirty="0" smtClean="0">
              <a:latin typeface="+mj-lt"/>
            </a:rPr>
            <a:t>INTERNATIONAL COOPERATION</a:t>
          </a:r>
          <a:endParaRPr lang="en-GB" sz="1200" b="1" noProof="0" dirty="0">
            <a:latin typeface="+mj-lt"/>
          </a:endParaRPr>
        </a:p>
      </dgm:t>
    </dgm:pt>
    <dgm:pt modelId="{3C732A30-99B5-4B6D-A2A5-C4991F3C231C}" type="parTrans" cxnId="{0259B7B8-E987-4A2B-A889-2D98C97E9454}">
      <dgm:prSet custT="1"/>
      <dgm:spPr/>
      <dgm:t>
        <a:bodyPr/>
        <a:lstStyle/>
        <a:p>
          <a:pPr algn="ctr"/>
          <a:endParaRPr lang="es-MX" sz="1200">
            <a:latin typeface="+mj-lt"/>
          </a:endParaRPr>
        </a:p>
      </dgm:t>
    </dgm:pt>
    <dgm:pt modelId="{1DAB2861-AA4E-49E6-9A30-618FA177283B}" type="sibTrans" cxnId="{0259B7B8-E987-4A2B-A889-2D98C97E9454}">
      <dgm:prSet/>
      <dgm:spPr/>
      <dgm:t>
        <a:bodyPr/>
        <a:lstStyle/>
        <a:p>
          <a:pPr algn="ctr"/>
          <a:endParaRPr lang="es-MX" sz="1200">
            <a:latin typeface="+mj-lt"/>
          </a:endParaRPr>
        </a:p>
      </dgm:t>
    </dgm:pt>
    <dgm:pt modelId="{BDDE7393-5A31-4D2A-BE59-E64BAF3FCC49}">
      <dgm:prSet phldrT="[Texto]" custT="1"/>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lang="en-GB" sz="1200" b="1" noProof="0" dirty="0" smtClean="0">
              <a:latin typeface="+mj-lt"/>
            </a:rPr>
            <a:t>LEGISLATIVE ADVANCES</a:t>
          </a:r>
          <a:endParaRPr lang="en-GB" sz="1200" b="1" noProof="0" dirty="0">
            <a:latin typeface="+mj-lt"/>
          </a:endParaRPr>
        </a:p>
      </dgm:t>
    </dgm:pt>
    <dgm:pt modelId="{A36EDA6C-1B7B-47A1-AF81-34293D8B90FA}" type="parTrans" cxnId="{F51D31E0-B779-475B-9EE9-F2A10D93EFDD}">
      <dgm:prSet custT="1"/>
      <dgm:spPr/>
      <dgm:t>
        <a:bodyPr/>
        <a:lstStyle/>
        <a:p>
          <a:pPr algn="ctr"/>
          <a:endParaRPr lang="es-MX" sz="1200">
            <a:latin typeface="+mj-lt"/>
          </a:endParaRPr>
        </a:p>
      </dgm:t>
    </dgm:pt>
    <dgm:pt modelId="{79BE0668-EEC1-4FB2-89BB-C58E3ED676C1}" type="sibTrans" cxnId="{F51D31E0-B779-475B-9EE9-F2A10D93EFDD}">
      <dgm:prSet/>
      <dgm:spPr/>
      <dgm:t>
        <a:bodyPr/>
        <a:lstStyle/>
        <a:p>
          <a:pPr algn="ctr"/>
          <a:endParaRPr lang="es-MX" sz="1200">
            <a:latin typeface="+mj-lt"/>
          </a:endParaRPr>
        </a:p>
      </dgm:t>
    </dgm:pt>
    <dgm:pt modelId="{A2892302-1D63-4AE7-A3DA-8029411EAE4D}">
      <dgm:prSet phldrT="[Texto]" custT="1"/>
      <dgm:spPr/>
      <dgm:t>
        <a:bodyPr/>
        <a:lstStyle/>
        <a:p>
          <a:pPr marL="0" marR="0" indent="0" algn="ctr" defTabSz="488950" eaLnBrk="1" fontAlgn="auto" latinLnBrk="0" hangingPunct="1">
            <a:lnSpc>
              <a:spcPct val="90000"/>
            </a:lnSpc>
            <a:spcBef>
              <a:spcPct val="0"/>
            </a:spcBef>
            <a:spcAft>
              <a:spcPct val="35000"/>
            </a:spcAft>
            <a:buClrTx/>
            <a:buSzTx/>
            <a:buFontTx/>
            <a:buNone/>
            <a:tabLst/>
            <a:defRPr/>
          </a:pPr>
          <a:r>
            <a:rPr lang="en-GB" sz="1200" b="1" noProof="0" dirty="0" smtClean="0">
              <a:latin typeface="+mj-lt"/>
            </a:rPr>
            <a:t>INTER-INSTITUTIONAL COLLABORATION</a:t>
          </a:r>
          <a:endParaRPr lang="en-GB" sz="1200" noProof="0" dirty="0">
            <a:latin typeface="+mj-lt"/>
          </a:endParaRPr>
        </a:p>
      </dgm:t>
    </dgm:pt>
    <dgm:pt modelId="{4A75871E-5956-44FA-B698-8361EFE0A6D8}" type="parTrans" cxnId="{10A72425-D6DB-4BF2-976D-47487ACA06D5}">
      <dgm:prSet custT="1"/>
      <dgm:spPr/>
      <dgm:t>
        <a:bodyPr/>
        <a:lstStyle/>
        <a:p>
          <a:pPr algn="ctr"/>
          <a:endParaRPr lang="es-MX" sz="1200">
            <a:latin typeface="+mj-lt"/>
          </a:endParaRPr>
        </a:p>
      </dgm:t>
    </dgm:pt>
    <dgm:pt modelId="{73EA2D48-4B08-4E8A-B370-721C4194004D}" type="sibTrans" cxnId="{10A72425-D6DB-4BF2-976D-47487ACA06D5}">
      <dgm:prSet/>
      <dgm:spPr/>
      <dgm:t>
        <a:bodyPr/>
        <a:lstStyle/>
        <a:p>
          <a:pPr algn="ctr"/>
          <a:endParaRPr lang="es-MX" sz="1200">
            <a:latin typeface="+mj-lt"/>
          </a:endParaRPr>
        </a:p>
      </dgm:t>
    </dgm:pt>
    <dgm:pt modelId="{71A3E1AC-FDDC-40EC-9EC1-04CC3796489D}">
      <dgm:prSet phldrT="[Texto]" custT="1"/>
      <dgm:spPr>
        <a:solidFill>
          <a:srgbClr val="E943AE"/>
        </a:solidFill>
      </dgm:spPr>
      <dgm:t>
        <a:bodyPr/>
        <a:lstStyle/>
        <a:p>
          <a:pPr marL="0" marR="0" indent="0" algn="ctr" defTabSz="488950" eaLnBrk="1" fontAlgn="auto" latinLnBrk="0" hangingPunct="1">
            <a:lnSpc>
              <a:spcPct val="90000"/>
            </a:lnSpc>
            <a:spcBef>
              <a:spcPct val="0"/>
            </a:spcBef>
            <a:spcAft>
              <a:spcPct val="35000"/>
            </a:spcAft>
            <a:buClrTx/>
            <a:buSzTx/>
            <a:buFontTx/>
            <a:buNone/>
            <a:tabLst/>
            <a:defRPr/>
          </a:pPr>
          <a:r>
            <a:rPr lang="en-GB" sz="1200" b="1" noProof="0" dirty="0" smtClean="0">
              <a:latin typeface="+mj-lt"/>
            </a:rPr>
            <a:t>PREVENTION: DISSEMINATION AND TRAINING	 </a:t>
          </a:r>
        </a:p>
      </dgm:t>
    </dgm:pt>
    <dgm:pt modelId="{C0FC2188-EF7F-4906-BBAF-F25CA87B54EC}" type="parTrans" cxnId="{D4A7876A-CE83-4928-8A31-DDBDF3A589C9}">
      <dgm:prSet/>
      <dgm:spPr>
        <a:solidFill>
          <a:srgbClr val="E943AE"/>
        </a:solidFill>
      </dgm:spPr>
      <dgm:t>
        <a:bodyPr/>
        <a:lstStyle/>
        <a:p>
          <a:endParaRPr lang="es-MX">
            <a:latin typeface="+mj-lt"/>
          </a:endParaRPr>
        </a:p>
      </dgm:t>
    </dgm:pt>
    <dgm:pt modelId="{7C57C2A2-7D57-4329-BBC7-7857CE7BD74A}" type="sibTrans" cxnId="{D4A7876A-CE83-4928-8A31-DDBDF3A589C9}">
      <dgm:prSet/>
      <dgm:spPr/>
      <dgm:t>
        <a:bodyPr/>
        <a:lstStyle/>
        <a:p>
          <a:endParaRPr lang="es-MX">
            <a:latin typeface="+mj-lt"/>
          </a:endParaRPr>
        </a:p>
      </dgm:t>
    </dgm:pt>
    <dgm:pt modelId="{11F18F06-8A9F-4A05-AE52-7F5EB1E6DC05}" type="pres">
      <dgm:prSet presAssocID="{C892D49A-5AB7-44D8-B825-A213444273F3}" presName="Name0" presStyleCnt="0">
        <dgm:presLayoutVars>
          <dgm:chMax val="1"/>
          <dgm:dir/>
          <dgm:animLvl val="ctr"/>
          <dgm:resizeHandles val="exact"/>
        </dgm:presLayoutVars>
      </dgm:prSet>
      <dgm:spPr/>
      <dgm:t>
        <a:bodyPr/>
        <a:lstStyle/>
        <a:p>
          <a:endParaRPr lang="es-MX"/>
        </a:p>
      </dgm:t>
    </dgm:pt>
    <dgm:pt modelId="{37013736-5265-4A39-B54D-773B67D8CD92}" type="pres">
      <dgm:prSet presAssocID="{529A9756-B256-4838-9928-04B736598381}" presName="centerShape" presStyleLbl="node0" presStyleIdx="0" presStyleCnt="1" custScaleX="137606" custScaleY="134436" custLinFactNeighborX="-3155" custLinFactNeighborY="28344"/>
      <dgm:spPr/>
      <dgm:t>
        <a:bodyPr/>
        <a:lstStyle/>
        <a:p>
          <a:endParaRPr lang="es-MX"/>
        </a:p>
      </dgm:t>
    </dgm:pt>
    <dgm:pt modelId="{177BA17C-EAFC-4913-AFBF-5898A1207A4A}" type="pres">
      <dgm:prSet presAssocID="{56B1F45D-B4D5-45CD-BDCA-480A861821D4}" presName="parTrans" presStyleLbl="sibTrans2D1" presStyleIdx="0" presStyleCnt="6"/>
      <dgm:spPr/>
      <dgm:t>
        <a:bodyPr/>
        <a:lstStyle/>
        <a:p>
          <a:endParaRPr lang="es-MX"/>
        </a:p>
      </dgm:t>
    </dgm:pt>
    <dgm:pt modelId="{201B58AF-8C9B-4B90-8EB9-7EF061656286}" type="pres">
      <dgm:prSet presAssocID="{56B1F45D-B4D5-45CD-BDCA-480A861821D4}" presName="connectorText" presStyleLbl="sibTrans2D1" presStyleIdx="0" presStyleCnt="6"/>
      <dgm:spPr/>
      <dgm:t>
        <a:bodyPr/>
        <a:lstStyle/>
        <a:p>
          <a:endParaRPr lang="es-MX"/>
        </a:p>
      </dgm:t>
    </dgm:pt>
    <dgm:pt modelId="{99BDFD1C-4C16-4F99-93BF-099BB0C21296}" type="pres">
      <dgm:prSet presAssocID="{B44E4B71-1271-407A-BF12-15AE3458B783}" presName="node" presStyleLbl="node1" presStyleIdx="0" presStyleCnt="6" custScaleX="169628" custRadScaleRad="87735" custRadScaleInc="165799">
        <dgm:presLayoutVars>
          <dgm:bulletEnabled val="1"/>
        </dgm:presLayoutVars>
      </dgm:prSet>
      <dgm:spPr/>
      <dgm:t>
        <a:bodyPr/>
        <a:lstStyle/>
        <a:p>
          <a:endParaRPr lang="es-MX"/>
        </a:p>
      </dgm:t>
    </dgm:pt>
    <dgm:pt modelId="{2155D7A8-E0FD-401C-A496-E730456B1BB9}" type="pres">
      <dgm:prSet presAssocID="{E423905F-C07B-461E-8CE2-B76B7DCFE4EB}" presName="parTrans" presStyleLbl="sibTrans2D1" presStyleIdx="1" presStyleCnt="6"/>
      <dgm:spPr/>
      <dgm:t>
        <a:bodyPr/>
        <a:lstStyle/>
        <a:p>
          <a:endParaRPr lang="es-MX"/>
        </a:p>
      </dgm:t>
    </dgm:pt>
    <dgm:pt modelId="{E89948D1-B4B5-4F91-BF00-B96EE5CB4269}" type="pres">
      <dgm:prSet presAssocID="{E423905F-C07B-461E-8CE2-B76B7DCFE4EB}" presName="connectorText" presStyleLbl="sibTrans2D1" presStyleIdx="1" presStyleCnt="6"/>
      <dgm:spPr/>
      <dgm:t>
        <a:bodyPr/>
        <a:lstStyle/>
        <a:p>
          <a:endParaRPr lang="es-MX"/>
        </a:p>
      </dgm:t>
    </dgm:pt>
    <dgm:pt modelId="{9EFEAA7A-0976-4EDA-9A31-AC390ADF7CAE}" type="pres">
      <dgm:prSet presAssocID="{5FBB06A6-779F-4735-9298-65A164F83A68}" presName="node" presStyleLbl="node1" presStyleIdx="1" presStyleCnt="6" custScaleX="160610" custRadScaleRad="141777" custRadScaleInc="122062">
        <dgm:presLayoutVars>
          <dgm:bulletEnabled val="1"/>
        </dgm:presLayoutVars>
      </dgm:prSet>
      <dgm:spPr/>
      <dgm:t>
        <a:bodyPr/>
        <a:lstStyle/>
        <a:p>
          <a:endParaRPr lang="es-MX"/>
        </a:p>
      </dgm:t>
    </dgm:pt>
    <dgm:pt modelId="{1CB12F43-1FA6-48CA-8B1B-0C915879E0F1}" type="pres">
      <dgm:prSet presAssocID="{3C732A30-99B5-4B6D-A2A5-C4991F3C231C}" presName="parTrans" presStyleLbl="sibTrans2D1" presStyleIdx="2" presStyleCnt="6"/>
      <dgm:spPr/>
      <dgm:t>
        <a:bodyPr/>
        <a:lstStyle/>
        <a:p>
          <a:endParaRPr lang="es-MX"/>
        </a:p>
      </dgm:t>
    </dgm:pt>
    <dgm:pt modelId="{5B55F801-BD00-4C68-A728-2F3895044C53}" type="pres">
      <dgm:prSet presAssocID="{3C732A30-99B5-4B6D-A2A5-C4991F3C231C}" presName="connectorText" presStyleLbl="sibTrans2D1" presStyleIdx="2" presStyleCnt="6"/>
      <dgm:spPr/>
      <dgm:t>
        <a:bodyPr/>
        <a:lstStyle/>
        <a:p>
          <a:endParaRPr lang="es-MX"/>
        </a:p>
      </dgm:t>
    </dgm:pt>
    <dgm:pt modelId="{24BC0B33-D9B9-4F29-A8B0-BBEF1BADD59B}" type="pres">
      <dgm:prSet presAssocID="{DC774509-5FF5-48E2-9743-19BA2D945FEF}" presName="node" presStyleLbl="node1" presStyleIdx="2" presStyleCnt="6" custScaleX="154865" custRadScaleRad="176663" custRadScaleInc="6441">
        <dgm:presLayoutVars>
          <dgm:bulletEnabled val="1"/>
        </dgm:presLayoutVars>
      </dgm:prSet>
      <dgm:spPr/>
      <dgm:t>
        <a:bodyPr/>
        <a:lstStyle/>
        <a:p>
          <a:endParaRPr lang="es-MX"/>
        </a:p>
      </dgm:t>
    </dgm:pt>
    <dgm:pt modelId="{4E093213-795E-435D-983E-ECBAF64433BF}" type="pres">
      <dgm:prSet presAssocID="{A36EDA6C-1B7B-47A1-AF81-34293D8B90FA}" presName="parTrans" presStyleLbl="sibTrans2D1" presStyleIdx="3" presStyleCnt="6"/>
      <dgm:spPr/>
      <dgm:t>
        <a:bodyPr/>
        <a:lstStyle/>
        <a:p>
          <a:endParaRPr lang="es-MX"/>
        </a:p>
      </dgm:t>
    </dgm:pt>
    <dgm:pt modelId="{8C13CE8D-DD8E-4C9F-AA87-39CF611752C8}" type="pres">
      <dgm:prSet presAssocID="{A36EDA6C-1B7B-47A1-AF81-34293D8B90FA}" presName="connectorText" presStyleLbl="sibTrans2D1" presStyleIdx="3" presStyleCnt="6"/>
      <dgm:spPr/>
      <dgm:t>
        <a:bodyPr/>
        <a:lstStyle/>
        <a:p>
          <a:endParaRPr lang="es-MX"/>
        </a:p>
      </dgm:t>
    </dgm:pt>
    <dgm:pt modelId="{8E2CB132-C438-4B1A-A784-DC1F57BF7DD3}" type="pres">
      <dgm:prSet presAssocID="{BDDE7393-5A31-4D2A-BE59-E64BAF3FCC49}" presName="node" presStyleLbl="node1" presStyleIdx="3" presStyleCnt="6" custScaleX="174725" custScaleY="116577" custRadScaleRad="172415" custRadScaleInc="193495">
        <dgm:presLayoutVars>
          <dgm:bulletEnabled val="1"/>
        </dgm:presLayoutVars>
      </dgm:prSet>
      <dgm:spPr/>
      <dgm:t>
        <a:bodyPr/>
        <a:lstStyle/>
        <a:p>
          <a:endParaRPr lang="es-MX"/>
        </a:p>
      </dgm:t>
    </dgm:pt>
    <dgm:pt modelId="{EBBFFD71-0B82-48E2-898F-F21068532447}" type="pres">
      <dgm:prSet presAssocID="{4A75871E-5956-44FA-B698-8361EFE0A6D8}" presName="parTrans" presStyleLbl="sibTrans2D1" presStyleIdx="4" presStyleCnt="6"/>
      <dgm:spPr/>
      <dgm:t>
        <a:bodyPr/>
        <a:lstStyle/>
        <a:p>
          <a:endParaRPr lang="es-MX"/>
        </a:p>
      </dgm:t>
    </dgm:pt>
    <dgm:pt modelId="{3EF782C6-C6FC-4848-9B14-D65183FD2E7A}" type="pres">
      <dgm:prSet presAssocID="{4A75871E-5956-44FA-B698-8361EFE0A6D8}" presName="connectorText" presStyleLbl="sibTrans2D1" presStyleIdx="4" presStyleCnt="6"/>
      <dgm:spPr/>
      <dgm:t>
        <a:bodyPr/>
        <a:lstStyle/>
        <a:p>
          <a:endParaRPr lang="es-MX"/>
        </a:p>
      </dgm:t>
    </dgm:pt>
    <dgm:pt modelId="{0BFDF73E-7DF1-4821-B768-C57D6AB08E01}" type="pres">
      <dgm:prSet presAssocID="{A2892302-1D63-4AE7-A3DA-8029411EAE4D}" presName="node" presStyleLbl="node1" presStyleIdx="4" presStyleCnt="6" custScaleX="170252" custRadScaleRad="145091" custRadScaleInc="89167">
        <dgm:presLayoutVars>
          <dgm:bulletEnabled val="1"/>
        </dgm:presLayoutVars>
      </dgm:prSet>
      <dgm:spPr/>
      <dgm:t>
        <a:bodyPr/>
        <a:lstStyle/>
        <a:p>
          <a:endParaRPr lang="es-MX"/>
        </a:p>
      </dgm:t>
    </dgm:pt>
    <dgm:pt modelId="{0903FC7B-F171-4A7D-84A7-8E116D3388B5}" type="pres">
      <dgm:prSet presAssocID="{C0FC2188-EF7F-4906-BBAF-F25CA87B54EC}" presName="parTrans" presStyleLbl="sibTrans2D1" presStyleIdx="5" presStyleCnt="6"/>
      <dgm:spPr/>
      <dgm:t>
        <a:bodyPr/>
        <a:lstStyle/>
        <a:p>
          <a:endParaRPr lang="es-MX"/>
        </a:p>
      </dgm:t>
    </dgm:pt>
    <dgm:pt modelId="{5BCD68F6-12EB-4AF8-8A1C-1D81E0C5C5E5}" type="pres">
      <dgm:prSet presAssocID="{C0FC2188-EF7F-4906-BBAF-F25CA87B54EC}" presName="connectorText" presStyleLbl="sibTrans2D1" presStyleIdx="5" presStyleCnt="6"/>
      <dgm:spPr/>
      <dgm:t>
        <a:bodyPr/>
        <a:lstStyle/>
        <a:p>
          <a:endParaRPr lang="es-MX"/>
        </a:p>
      </dgm:t>
    </dgm:pt>
    <dgm:pt modelId="{05C04A4C-BC8B-453F-9AEE-1A064EBA1188}" type="pres">
      <dgm:prSet presAssocID="{71A3E1AC-FDDC-40EC-9EC1-04CC3796489D}" presName="node" presStyleLbl="node1" presStyleIdx="5" presStyleCnt="6" custScaleX="162935" custRadScaleRad="86407" custRadScaleInc="48936">
        <dgm:presLayoutVars>
          <dgm:bulletEnabled val="1"/>
        </dgm:presLayoutVars>
      </dgm:prSet>
      <dgm:spPr/>
      <dgm:t>
        <a:bodyPr/>
        <a:lstStyle/>
        <a:p>
          <a:endParaRPr lang="es-MX"/>
        </a:p>
      </dgm:t>
    </dgm:pt>
  </dgm:ptLst>
  <dgm:cxnLst>
    <dgm:cxn modelId="{A8648EEF-B591-4D60-9C4B-AA9236C85AE2}" type="presOf" srcId="{C0FC2188-EF7F-4906-BBAF-F25CA87B54EC}" destId="{0903FC7B-F171-4A7D-84A7-8E116D3388B5}" srcOrd="0" destOrd="0" presId="urn:microsoft.com/office/officeart/2005/8/layout/radial5"/>
    <dgm:cxn modelId="{0C1A39EB-11E9-4078-8BB9-A1C4BC1EF3F1}" type="presOf" srcId="{5FBB06A6-779F-4735-9298-65A164F83A68}" destId="{9EFEAA7A-0976-4EDA-9A31-AC390ADF7CAE}" srcOrd="0" destOrd="0" presId="urn:microsoft.com/office/officeart/2005/8/layout/radial5"/>
    <dgm:cxn modelId="{F51D31E0-B779-475B-9EE9-F2A10D93EFDD}" srcId="{529A9756-B256-4838-9928-04B736598381}" destId="{BDDE7393-5A31-4D2A-BE59-E64BAF3FCC49}" srcOrd="3" destOrd="0" parTransId="{A36EDA6C-1B7B-47A1-AF81-34293D8B90FA}" sibTransId="{79BE0668-EEC1-4FB2-89BB-C58E3ED676C1}"/>
    <dgm:cxn modelId="{AFF60FEA-C3E3-47F8-B736-D803B9D81446}" type="presOf" srcId="{C0FC2188-EF7F-4906-BBAF-F25CA87B54EC}" destId="{5BCD68F6-12EB-4AF8-8A1C-1D81E0C5C5E5}" srcOrd="1" destOrd="0" presId="urn:microsoft.com/office/officeart/2005/8/layout/radial5"/>
    <dgm:cxn modelId="{B80B499F-A483-4E30-B25A-C0C275DC21D4}" srcId="{529A9756-B256-4838-9928-04B736598381}" destId="{B44E4B71-1271-407A-BF12-15AE3458B783}" srcOrd="0" destOrd="0" parTransId="{56B1F45D-B4D5-45CD-BDCA-480A861821D4}" sibTransId="{109FB43C-6139-4B0F-B174-9F744D0D4EDC}"/>
    <dgm:cxn modelId="{E5E13E48-CC03-4376-9198-0D7F36EA1613}" type="presOf" srcId="{3C732A30-99B5-4B6D-A2A5-C4991F3C231C}" destId="{1CB12F43-1FA6-48CA-8B1B-0C915879E0F1}" srcOrd="0" destOrd="0" presId="urn:microsoft.com/office/officeart/2005/8/layout/radial5"/>
    <dgm:cxn modelId="{5984DE75-2686-4689-91E5-B5339D95062C}" srcId="{529A9756-B256-4838-9928-04B736598381}" destId="{5FBB06A6-779F-4735-9298-65A164F83A68}" srcOrd="1" destOrd="0" parTransId="{E423905F-C07B-461E-8CE2-B76B7DCFE4EB}" sibTransId="{7087F2FB-8EBD-43FB-8D7A-4B6BB9F13546}"/>
    <dgm:cxn modelId="{FF760B31-9361-4CEA-A7BD-5C0810387E81}" type="presOf" srcId="{A36EDA6C-1B7B-47A1-AF81-34293D8B90FA}" destId="{8C13CE8D-DD8E-4C9F-AA87-39CF611752C8}" srcOrd="1" destOrd="0" presId="urn:microsoft.com/office/officeart/2005/8/layout/radial5"/>
    <dgm:cxn modelId="{8F1D4A17-B42C-42E2-9038-683F3E3B3486}" type="presOf" srcId="{529A9756-B256-4838-9928-04B736598381}" destId="{37013736-5265-4A39-B54D-773B67D8CD92}" srcOrd="0" destOrd="0" presId="urn:microsoft.com/office/officeart/2005/8/layout/radial5"/>
    <dgm:cxn modelId="{67B000D7-91EA-464D-9EC9-B3E3D375DC24}" type="presOf" srcId="{BDDE7393-5A31-4D2A-BE59-E64BAF3FCC49}" destId="{8E2CB132-C438-4B1A-A784-DC1F57BF7DD3}" srcOrd="0" destOrd="0" presId="urn:microsoft.com/office/officeart/2005/8/layout/radial5"/>
    <dgm:cxn modelId="{636B7A92-F1D8-4426-9CF4-6E9B86AB1EE9}" type="presOf" srcId="{A2892302-1D63-4AE7-A3DA-8029411EAE4D}" destId="{0BFDF73E-7DF1-4821-B768-C57D6AB08E01}" srcOrd="0" destOrd="0" presId="urn:microsoft.com/office/officeart/2005/8/layout/radial5"/>
    <dgm:cxn modelId="{D4A7876A-CE83-4928-8A31-DDBDF3A589C9}" srcId="{529A9756-B256-4838-9928-04B736598381}" destId="{71A3E1AC-FDDC-40EC-9EC1-04CC3796489D}" srcOrd="5" destOrd="0" parTransId="{C0FC2188-EF7F-4906-BBAF-F25CA87B54EC}" sibTransId="{7C57C2A2-7D57-4329-BBC7-7857CE7BD74A}"/>
    <dgm:cxn modelId="{09A9BC80-A303-4250-BA4B-58B076985051}" type="presOf" srcId="{E423905F-C07B-461E-8CE2-B76B7DCFE4EB}" destId="{E89948D1-B4B5-4F91-BF00-B96EE5CB4269}" srcOrd="1" destOrd="0" presId="urn:microsoft.com/office/officeart/2005/8/layout/radial5"/>
    <dgm:cxn modelId="{E533FE05-2F0F-470C-B338-F04B73ED4263}" type="presOf" srcId="{71A3E1AC-FDDC-40EC-9EC1-04CC3796489D}" destId="{05C04A4C-BC8B-453F-9AEE-1A064EBA1188}" srcOrd="0" destOrd="0" presId="urn:microsoft.com/office/officeart/2005/8/layout/radial5"/>
    <dgm:cxn modelId="{DBC5DE5E-F321-4EB2-9941-D51C82622F9F}" type="presOf" srcId="{E423905F-C07B-461E-8CE2-B76B7DCFE4EB}" destId="{2155D7A8-E0FD-401C-A496-E730456B1BB9}" srcOrd="0" destOrd="0" presId="urn:microsoft.com/office/officeart/2005/8/layout/radial5"/>
    <dgm:cxn modelId="{A68F6E5E-ED9E-469B-BF61-1A700835CB41}" type="presOf" srcId="{4A75871E-5956-44FA-B698-8361EFE0A6D8}" destId="{EBBFFD71-0B82-48E2-898F-F21068532447}" srcOrd="0" destOrd="0" presId="urn:microsoft.com/office/officeart/2005/8/layout/radial5"/>
    <dgm:cxn modelId="{D009A808-B048-4DE1-BD58-F80D0F879AAA}" type="presOf" srcId="{56B1F45D-B4D5-45CD-BDCA-480A861821D4}" destId="{201B58AF-8C9B-4B90-8EB9-7EF061656286}" srcOrd="1" destOrd="0" presId="urn:microsoft.com/office/officeart/2005/8/layout/radial5"/>
    <dgm:cxn modelId="{28C2FA9C-9282-4187-9E13-5CCFE2FD416F}" srcId="{C892D49A-5AB7-44D8-B825-A213444273F3}" destId="{529A9756-B256-4838-9928-04B736598381}" srcOrd="0" destOrd="0" parTransId="{2763CD55-8818-4025-AC24-A47E9B0B8D66}" sibTransId="{650530D0-C605-44B5-996F-3EA65B5448BF}"/>
    <dgm:cxn modelId="{7271568F-DA84-4BF5-B2A3-1C6CC285474D}" type="presOf" srcId="{DC774509-5FF5-48E2-9743-19BA2D945FEF}" destId="{24BC0B33-D9B9-4F29-A8B0-BBEF1BADD59B}" srcOrd="0" destOrd="0" presId="urn:microsoft.com/office/officeart/2005/8/layout/radial5"/>
    <dgm:cxn modelId="{0259B7B8-E987-4A2B-A889-2D98C97E9454}" srcId="{529A9756-B256-4838-9928-04B736598381}" destId="{DC774509-5FF5-48E2-9743-19BA2D945FEF}" srcOrd="2" destOrd="0" parTransId="{3C732A30-99B5-4B6D-A2A5-C4991F3C231C}" sibTransId="{1DAB2861-AA4E-49E6-9A30-618FA177283B}"/>
    <dgm:cxn modelId="{10A72425-D6DB-4BF2-976D-47487ACA06D5}" srcId="{529A9756-B256-4838-9928-04B736598381}" destId="{A2892302-1D63-4AE7-A3DA-8029411EAE4D}" srcOrd="4" destOrd="0" parTransId="{4A75871E-5956-44FA-B698-8361EFE0A6D8}" sibTransId="{73EA2D48-4B08-4E8A-B370-721C4194004D}"/>
    <dgm:cxn modelId="{84D1967A-FD89-4DDD-BC41-7F059913F8FC}" type="presOf" srcId="{3C732A30-99B5-4B6D-A2A5-C4991F3C231C}" destId="{5B55F801-BD00-4C68-A728-2F3895044C53}" srcOrd="1" destOrd="0" presId="urn:microsoft.com/office/officeart/2005/8/layout/radial5"/>
    <dgm:cxn modelId="{778A4BC6-00DF-4610-B865-5A4EBAC23CCD}" type="presOf" srcId="{B44E4B71-1271-407A-BF12-15AE3458B783}" destId="{99BDFD1C-4C16-4F99-93BF-099BB0C21296}" srcOrd="0" destOrd="0" presId="urn:microsoft.com/office/officeart/2005/8/layout/radial5"/>
    <dgm:cxn modelId="{2F1E7EF4-67ED-4F79-AB55-B35CF8A70F2F}" type="presOf" srcId="{4A75871E-5956-44FA-B698-8361EFE0A6D8}" destId="{3EF782C6-C6FC-4848-9B14-D65183FD2E7A}" srcOrd="1" destOrd="0" presId="urn:microsoft.com/office/officeart/2005/8/layout/radial5"/>
    <dgm:cxn modelId="{EC848448-0435-4C68-809A-1334117F1EC8}" type="presOf" srcId="{A36EDA6C-1B7B-47A1-AF81-34293D8B90FA}" destId="{4E093213-795E-435D-983E-ECBAF64433BF}" srcOrd="0" destOrd="0" presId="urn:microsoft.com/office/officeart/2005/8/layout/radial5"/>
    <dgm:cxn modelId="{EDADE61C-4D74-4F51-B2FC-692F0C63C418}" type="presOf" srcId="{56B1F45D-B4D5-45CD-BDCA-480A861821D4}" destId="{177BA17C-EAFC-4913-AFBF-5898A1207A4A}" srcOrd="0" destOrd="0" presId="urn:microsoft.com/office/officeart/2005/8/layout/radial5"/>
    <dgm:cxn modelId="{48627D2E-9BAE-42DD-BDB2-162555D83D82}" type="presOf" srcId="{C892D49A-5AB7-44D8-B825-A213444273F3}" destId="{11F18F06-8A9F-4A05-AE52-7F5EB1E6DC05}" srcOrd="0" destOrd="0" presId="urn:microsoft.com/office/officeart/2005/8/layout/radial5"/>
    <dgm:cxn modelId="{CF4DE1F1-7160-4DC5-B83B-C014A66BE245}" type="presParOf" srcId="{11F18F06-8A9F-4A05-AE52-7F5EB1E6DC05}" destId="{37013736-5265-4A39-B54D-773B67D8CD92}" srcOrd="0" destOrd="0" presId="urn:microsoft.com/office/officeart/2005/8/layout/radial5"/>
    <dgm:cxn modelId="{1B8760A6-389E-4526-A9B6-42D7669A5271}" type="presParOf" srcId="{11F18F06-8A9F-4A05-AE52-7F5EB1E6DC05}" destId="{177BA17C-EAFC-4913-AFBF-5898A1207A4A}" srcOrd="1" destOrd="0" presId="urn:microsoft.com/office/officeart/2005/8/layout/radial5"/>
    <dgm:cxn modelId="{8366FBE2-D5C2-4DE0-AA10-5B7FEDC25EE8}" type="presParOf" srcId="{177BA17C-EAFC-4913-AFBF-5898A1207A4A}" destId="{201B58AF-8C9B-4B90-8EB9-7EF061656286}" srcOrd="0" destOrd="0" presId="urn:microsoft.com/office/officeart/2005/8/layout/radial5"/>
    <dgm:cxn modelId="{973AC40D-9C33-41A9-A194-53A5C2FC313E}" type="presParOf" srcId="{11F18F06-8A9F-4A05-AE52-7F5EB1E6DC05}" destId="{99BDFD1C-4C16-4F99-93BF-099BB0C21296}" srcOrd="2" destOrd="0" presId="urn:microsoft.com/office/officeart/2005/8/layout/radial5"/>
    <dgm:cxn modelId="{87D89054-A01C-4A4A-AF47-EB07E9815EB9}" type="presParOf" srcId="{11F18F06-8A9F-4A05-AE52-7F5EB1E6DC05}" destId="{2155D7A8-E0FD-401C-A496-E730456B1BB9}" srcOrd="3" destOrd="0" presId="urn:microsoft.com/office/officeart/2005/8/layout/radial5"/>
    <dgm:cxn modelId="{36012224-41ED-4A27-B5DF-E737D1E4DDE3}" type="presParOf" srcId="{2155D7A8-E0FD-401C-A496-E730456B1BB9}" destId="{E89948D1-B4B5-4F91-BF00-B96EE5CB4269}" srcOrd="0" destOrd="0" presId="urn:microsoft.com/office/officeart/2005/8/layout/radial5"/>
    <dgm:cxn modelId="{C5C03637-DED6-4E3F-965B-6FF3B12CA575}" type="presParOf" srcId="{11F18F06-8A9F-4A05-AE52-7F5EB1E6DC05}" destId="{9EFEAA7A-0976-4EDA-9A31-AC390ADF7CAE}" srcOrd="4" destOrd="0" presId="urn:microsoft.com/office/officeart/2005/8/layout/radial5"/>
    <dgm:cxn modelId="{332266EB-28BF-4F22-A902-88CCB1BB2C65}" type="presParOf" srcId="{11F18F06-8A9F-4A05-AE52-7F5EB1E6DC05}" destId="{1CB12F43-1FA6-48CA-8B1B-0C915879E0F1}" srcOrd="5" destOrd="0" presId="urn:microsoft.com/office/officeart/2005/8/layout/radial5"/>
    <dgm:cxn modelId="{9EA5904A-86DB-42AB-871F-5D672791E1FC}" type="presParOf" srcId="{1CB12F43-1FA6-48CA-8B1B-0C915879E0F1}" destId="{5B55F801-BD00-4C68-A728-2F3895044C53}" srcOrd="0" destOrd="0" presId="urn:microsoft.com/office/officeart/2005/8/layout/radial5"/>
    <dgm:cxn modelId="{8034F2C7-BEEA-4C75-9327-BA2BFCFE7D3D}" type="presParOf" srcId="{11F18F06-8A9F-4A05-AE52-7F5EB1E6DC05}" destId="{24BC0B33-D9B9-4F29-A8B0-BBEF1BADD59B}" srcOrd="6" destOrd="0" presId="urn:microsoft.com/office/officeart/2005/8/layout/radial5"/>
    <dgm:cxn modelId="{72C5CF2D-C239-4FB0-B962-2EFA1E08B8FF}" type="presParOf" srcId="{11F18F06-8A9F-4A05-AE52-7F5EB1E6DC05}" destId="{4E093213-795E-435D-983E-ECBAF64433BF}" srcOrd="7" destOrd="0" presId="urn:microsoft.com/office/officeart/2005/8/layout/radial5"/>
    <dgm:cxn modelId="{75EA85C1-BBD3-4F1C-ADDF-174963EA4633}" type="presParOf" srcId="{4E093213-795E-435D-983E-ECBAF64433BF}" destId="{8C13CE8D-DD8E-4C9F-AA87-39CF611752C8}" srcOrd="0" destOrd="0" presId="urn:microsoft.com/office/officeart/2005/8/layout/radial5"/>
    <dgm:cxn modelId="{DAE6B6F3-68A7-4634-8D12-DF09AD9C54EA}" type="presParOf" srcId="{11F18F06-8A9F-4A05-AE52-7F5EB1E6DC05}" destId="{8E2CB132-C438-4B1A-A784-DC1F57BF7DD3}" srcOrd="8" destOrd="0" presId="urn:microsoft.com/office/officeart/2005/8/layout/radial5"/>
    <dgm:cxn modelId="{159FCCCA-BD4D-4E93-9BB9-395F38CD1E1D}" type="presParOf" srcId="{11F18F06-8A9F-4A05-AE52-7F5EB1E6DC05}" destId="{EBBFFD71-0B82-48E2-898F-F21068532447}" srcOrd="9" destOrd="0" presId="urn:microsoft.com/office/officeart/2005/8/layout/radial5"/>
    <dgm:cxn modelId="{E005D8A5-9DCA-4372-8E8A-975A4B7306C4}" type="presParOf" srcId="{EBBFFD71-0B82-48E2-898F-F21068532447}" destId="{3EF782C6-C6FC-4848-9B14-D65183FD2E7A}" srcOrd="0" destOrd="0" presId="urn:microsoft.com/office/officeart/2005/8/layout/radial5"/>
    <dgm:cxn modelId="{96D35B2A-C70F-4773-9612-EB78EEAE71DF}" type="presParOf" srcId="{11F18F06-8A9F-4A05-AE52-7F5EB1E6DC05}" destId="{0BFDF73E-7DF1-4821-B768-C57D6AB08E01}" srcOrd="10" destOrd="0" presId="urn:microsoft.com/office/officeart/2005/8/layout/radial5"/>
    <dgm:cxn modelId="{10F386BD-12A3-4FA1-909E-45D00663396C}" type="presParOf" srcId="{11F18F06-8A9F-4A05-AE52-7F5EB1E6DC05}" destId="{0903FC7B-F171-4A7D-84A7-8E116D3388B5}" srcOrd="11" destOrd="0" presId="urn:microsoft.com/office/officeart/2005/8/layout/radial5"/>
    <dgm:cxn modelId="{D0DBAA41-239B-44DF-B4F9-C6F10CDCE93C}" type="presParOf" srcId="{0903FC7B-F171-4A7D-84A7-8E116D3388B5}" destId="{5BCD68F6-12EB-4AF8-8A1C-1D81E0C5C5E5}" srcOrd="0" destOrd="0" presId="urn:microsoft.com/office/officeart/2005/8/layout/radial5"/>
    <dgm:cxn modelId="{AB49A23C-C6AF-4A91-B907-135DB5E24C8C}" type="presParOf" srcId="{11F18F06-8A9F-4A05-AE52-7F5EB1E6DC05}" destId="{05C04A4C-BC8B-453F-9AEE-1A064EBA1188}" srcOrd="12"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C4D5E2-A232-4988-A8C6-8712EB26B090}"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MX"/>
        </a:p>
      </dgm:t>
    </dgm:pt>
    <dgm:pt modelId="{C73D66EF-F87B-4E5C-A23E-B7892DA3011E}">
      <dgm:prSet phldrT="[Texto]" custT="1"/>
      <dgm:spPr>
        <a:solidFill>
          <a:schemeClr val="accent3">
            <a:lumMod val="75000"/>
          </a:schemeClr>
        </a:solidFill>
      </dgm:spPr>
      <dgm:t>
        <a:bodyPr/>
        <a:lstStyle/>
        <a:p>
          <a:r>
            <a:rPr lang="en-GB" sz="2400" b="1" noProof="0" dirty="0" smtClean="0">
              <a:solidFill>
                <a:schemeClr val="tx1"/>
              </a:solidFill>
            </a:rPr>
            <a:t>Prior Investigations</a:t>
          </a:r>
          <a:endParaRPr lang="en-GB" sz="2400" b="1" noProof="0" dirty="0">
            <a:solidFill>
              <a:schemeClr val="tx1"/>
            </a:solidFill>
          </a:endParaRPr>
        </a:p>
      </dgm:t>
    </dgm:pt>
    <dgm:pt modelId="{A85CF8E1-F9E0-4B4E-AF9E-898D93B5EE1A}" type="parTrans" cxnId="{3DE9537B-D088-4B6B-92AA-D1A28F9E9E9A}">
      <dgm:prSet/>
      <dgm:spPr/>
      <dgm:t>
        <a:bodyPr/>
        <a:lstStyle/>
        <a:p>
          <a:endParaRPr lang="es-MX">
            <a:solidFill>
              <a:schemeClr val="tx1"/>
            </a:solidFill>
          </a:endParaRPr>
        </a:p>
      </dgm:t>
    </dgm:pt>
    <dgm:pt modelId="{E53058E9-09CB-4E66-B272-91A3892CCE07}" type="sibTrans" cxnId="{3DE9537B-D088-4B6B-92AA-D1A28F9E9E9A}">
      <dgm:prSet/>
      <dgm:spPr/>
      <dgm:t>
        <a:bodyPr/>
        <a:lstStyle/>
        <a:p>
          <a:endParaRPr lang="es-MX">
            <a:solidFill>
              <a:schemeClr val="tx1"/>
            </a:solidFill>
          </a:endParaRPr>
        </a:p>
      </dgm:t>
    </dgm:pt>
    <dgm:pt modelId="{1149E7F3-BFA7-4174-AC3D-428CEA3B2C94}">
      <dgm:prSet phldrT="[Texto]"/>
      <dgm:spPr>
        <a:solidFill>
          <a:schemeClr val="accent3">
            <a:lumMod val="75000"/>
          </a:schemeClr>
        </a:solidFill>
      </dgm:spPr>
      <dgm:t>
        <a:bodyPr/>
        <a:lstStyle/>
        <a:p>
          <a:r>
            <a:rPr lang="en-GB" b="1" noProof="0" dirty="0" smtClean="0">
              <a:solidFill>
                <a:schemeClr val="tx1"/>
              </a:solidFill>
            </a:rPr>
            <a:t>NATIONAL</a:t>
          </a:r>
        </a:p>
        <a:p>
          <a:r>
            <a:rPr lang="en-GB" b="1" noProof="0" dirty="0" smtClean="0">
              <a:solidFill>
                <a:schemeClr val="tx1"/>
              </a:solidFill>
            </a:rPr>
            <a:t>615 </a:t>
          </a:r>
        </a:p>
      </dgm:t>
    </dgm:pt>
    <dgm:pt modelId="{87107427-D715-45F5-A5B2-3C9033683000}" type="parTrans" cxnId="{AB6725EB-2503-41A1-9AB4-2FC97F35915C}">
      <dgm:prSet/>
      <dgm:spPr/>
      <dgm:t>
        <a:bodyPr/>
        <a:lstStyle/>
        <a:p>
          <a:endParaRPr lang="es-MX">
            <a:solidFill>
              <a:schemeClr val="tx1"/>
            </a:solidFill>
          </a:endParaRPr>
        </a:p>
      </dgm:t>
    </dgm:pt>
    <dgm:pt modelId="{0A002BFC-2CC6-40D0-AE3D-70D33561720A}" type="sibTrans" cxnId="{AB6725EB-2503-41A1-9AB4-2FC97F35915C}">
      <dgm:prSet/>
      <dgm:spPr/>
      <dgm:t>
        <a:bodyPr/>
        <a:lstStyle/>
        <a:p>
          <a:endParaRPr lang="es-MX">
            <a:solidFill>
              <a:schemeClr val="tx1"/>
            </a:solidFill>
          </a:endParaRPr>
        </a:p>
      </dgm:t>
    </dgm:pt>
    <dgm:pt modelId="{88A63AFB-CFE4-405F-B387-CB8796E0094C}">
      <dgm:prSet phldrT="[Texto]"/>
      <dgm:spPr>
        <a:solidFill>
          <a:schemeClr val="accent3">
            <a:lumMod val="60000"/>
            <a:lumOff val="40000"/>
          </a:schemeClr>
        </a:solidFill>
      </dgm:spPr>
      <dgm:t>
        <a:bodyPr/>
        <a:lstStyle/>
        <a:p>
          <a:r>
            <a:rPr lang="en-GB" noProof="0" dirty="0" smtClean="0">
              <a:solidFill>
                <a:schemeClr val="tx1"/>
              </a:solidFill>
            </a:rPr>
            <a:t>Federal</a:t>
          </a:r>
        </a:p>
        <a:p>
          <a:r>
            <a:rPr lang="en-GB" noProof="0" dirty="0" smtClean="0">
              <a:solidFill>
                <a:schemeClr val="tx1"/>
              </a:solidFill>
            </a:rPr>
            <a:t>229</a:t>
          </a:r>
        </a:p>
      </dgm:t>
    </dgm:pt>
    <dgm:pt modelId="{1EF67230-8175-4249-9458-EB0F0389C8D0}" type="parTrans" cxnId="{428D86E4-6904-4EC6-93D0-8D06AEEFE441}">
      <dgm:prSet/>
      <dgm:spPr/>
      <dgm:t>
        <a:bodyPr/>
        <a:lstStyle/>
        <a:p>
          <a:endParaRPr lang="es-MX">
            <a:solidFill>
              <a:schemeClr val="tx1"/>
            </a:solidFill>
          </a:endParaRPr>
        </a:p>
      </dgm:t>
    </dgm:pt>
    <dgm:pt modelId="{668C5843-AAEE-4302-8E0F-D5760C628538}" type="sibTrans" cxnId="{428D86E4-6904-4EC6-93D0-8D06AEEFE441}">
      <dgm:prSet/>
      <dgm:spPr/>
      <dgm:t>
        <a:bodyPr/>
        <a:lstStyle/>
        <a:p>
          <a:endParaRPr lang="es-MX">
            <a:solidFill>
              <a:schemeClr val="tx1"/>
            </a:solidFill>
          </a:endParaRPr>
        </a:p>
      </dgm:t>
    </dgm:pt>
    <dgm:pt modelId="{48CD5CF4-7CF0-42E3-8918-5414C8883534}">
      <dgm:prSet phldrT="[Texto]"/>
      <dgm:spPr>
        <a:solidFill>
          <a:schemeClr val="accent3">
            <a:lumMod val="60000"/>
            <a:lumOff val="40000"/>
          </a:schemeClr>
        </a:solidFill>
      </dgm:spPr>
      <dgm:t>
        <a:bodyPr/>
        <a:lstStyle/>
        <a:p>
          <a:r>
            <a:rPr lang="en-GB" noProof="0" dirty="0" smtClean="0">
              <a:solidFill>
                <a:schemeClr val="tx1"/>
              </a:solidFill>
            </a:rPr>
            <a:t>State</a:t>
          </a:r>
        </a:p>
        <a:p>
          <a:r>
            <a:rPr lang="en-GB" noProof="0" dirty="0" smtClean="0">
              <a:solidFill>
                <a:schemeClr val="tx1"/>
              </a:solidFill>
            </a:rPr>
            <a:t>386</a:t>
          </a:r>
          <a:endParaRPr lang="en-GB" noProof="0" dirty="0">
            <a:solidFill>
              <a:schemeClr val="tx1"/>
            </a:solidFill>
          </a:endParaRPr>
        </a:p>
      </dgm:t>
    </dgm:pt>
    <dgm:pt modelId="{265AE3BD-2791-41C7-BF5C-5C2DD5FD1898}" type="parTrans" cxnId="{AA08C29F-7BB2-4758-8970-3D36177EC271}">
      <dgm:prSet/>
      <dgm:spPr/>
      <dgm:t>
        <a:bodyPr/>
        <a:lstStyle/>
        <a:p>
          <a:endParaRPr lang="es-MX">
            <a:solidFill>
              <a:schemeClr val="tx1"/>
            </a:solidFill>
          </a:endParaRPr>
        </a:p>
      </dgm:t>
    </dgm:pt>
    <dgm:pt modelId="{7AB34EAD-9D3A-43DF-9317-5A8A60C7B58E}" type="sibTrans" cxnId="{AA08C29F-7BB2-4758-8970-3D36177EC271}">
      <dgm:prSet/>
      <dgm:spPr/>
      <dgm:t>
        <a:bodyPr/>
        <a:lstStyle/>
        <a:p>
          <a:endParaRPr lang="es-MX">
            <a:solidFill>
              <a:schemeClr val="tx1"/>
            </a:solidFill>
          </a:endParaRPr>
        </a:p>
      </dgm:t>
    </dgm:pt>
    <dgm:pt modelId="{49501D71-DA1E-4A6D-8E2D-9A87369DD3A0}" type="pres">
      <dgm:prSet presAssocID="{A5C4D5E2-A232-4988-A8C6-8712EB26B090}" presName="composite" presStyleCnt="0">
        <dgm:presLayoutVars>
          <dgm:chMax val="1"/>
          <dgm:dir/>
          <dgm:resizeHandles val="exact"/>
        </dgm:presLayoutVars>
      </dgm:prSet>
      <dgm:spPr/>
      <dgm:t>
        <a:bodyPr/>
        <a:lstStyle/>
        <a:p>
          <a:endParaRPr lang="es-MX"/>
        </a:p>
      </dgm:t>
    </dgm:pt>
    <dgm:pt modelId="{1E53A701-88E1-4FB2-92CF-0D2D4AA986B7}" type="pres">
      <dgm:prSet presAssocID="{C73D66EF-F87B-4E5C-A23E-B7892DA3011E}" presName="roof" presStyleLbl="dkBgShp" presStyleIdx="0" presStyleCnt="2" custLinFactNeighborX="23439" custLinFactNeighborY="2853"/>
      <dgm:spPr/>
      <dgm:t>
        <a:bodyPr/>
        <a:lstStyle/>
        <a:p>
          <a:endParaRPr lang="es-MX"/>
        </a:p>
      </dgm:t>
    </dgm:pt>
    <dgm:pt modelId="{131FFF41-574C-4814-B00E-D79AD16CDC40}" type="pres">
      <dgm:prSet presAssocID="{C73D66EF-F87B-4E5C-A23E-B7892DA3011E}" presName="pillars" presStyleCnt="0"/>
      <dgm:spPr/>
    </dgm:pt>
    <dgm:pt modelId="{AA1CC23C-3587-4D67-A59B-6B4C77CA1C3C}" type="pres">
      <dgm:prSet presAssocID="{C73D66EF-F87B-4E5C-A23E-B7892DA3011E}" presName="pillar1" presStyleLbl="node1" presStyleIdx="0" presStyleCnt="3">
        <dgm:presLayoutVars>
          <dgm:bulletEnabled val="1"/>
        </dgm:presLayoutVars>
      </dgm:prSet>
      <dgm:spPr/>
      <dgm:t>
        <a:bodyPr/>
        <a:lstStyle/>
        <a:p>
          <a:endParaRPr lang="es-MX"/>
        </a:p>
      </dgm:t>
    </dgm:pt>
    <dgm:pt modelId="{EFB8F35E-653F-483F-BA2F-DB260CB59E35}" type="pres">
      <dgm:prSet presAssocID="{88A63AFB-CFE4-405F-B387-CB8796E0094C}" presName="pillarX" presStyleLbl="node1" presStyleIdx="1" presStyleCnt="3">
        <dgm:presLayoutVars>
          <dgm:bulletEnabled val="1"/>
        </dgm:presLayoutVars>
      </dgm:prSet>
      <dgm:spPr/>
      <dgm:t>
        <a:bodyPr/>
        <a:lstStyle/>
        <a:p>
          <a:endParaRPr lang="es-MX"/>
        </a:p>
      </dgm:t>
    </dgm:pt>
    <dgm:pt modelId="{311BAD7A-6552-4ED0-B5E6-364B15ACDF1B}" type="pres">
      <dgm:prSet presAssocID="{48CD5CF4-7CF0-42E3-8918-5414C8883534}" presName="pillarX" presStyleLbl="node1" presStyleIdx="2" presStyleCnt="3">
        <dgm:presLayoutVars>
          <dgm:bulletEnabled val="1"/>
        </dgm:presLayoutVars>
      </dgm:prSet>
      <dgm:spPr/>
      <dgm:t>
        <a:bodyPr/>
        <a:lstStyle/>
        <a:p>
          <a:endParaRPr lang="es-MX"/>
        </a:p>
      </dgm:t>
    </dgm:pt>
    <dgm:pt modelId="{6F062924-F709-4990-A4C6-F4E6ABC4CC27}" type="pres">
      <dgm:prSet presAssocID="{C73D66EF-F87B-4E5C-A23E-B7892DA3011E}" presName="base" presStyleLbl="dkBgShp" presStyleIdx="1" presStyleCnt="2"/>
      <dgm:spPr>
        <a:solidFill>
          <a:schemeClr val="accent3">
            <a:lumMod val="75000"/>
          </a:schemeClr>
        </a:solidFill>
      </dgm:spPr>
    </dgm:pt>
  </dgm:ptLst>
  <dgm:cxnLst>
    <dgm:cxn modelId="{8CE7E487-E2AC-4FCC-8B7D-3842B9E876D7}" type="presOf" srcId="{1149E7F3-BFA7-4174-AC3D-428CEA3B2C94}" destId="{AA1CC23C-3587-4D67-A59B-6B4C77CA1C3C}" srcOrd="0" destOrd="0" presId="urn:microsoft.com/office/officeart/2005/8/layout/hList3"/>
    <dgm:cxn modelId="{AA08C29F-7BB2-4758-8970-3D36177EC271}" srcId="{C73D66EF-F87B-4E5C-A23E-B7892DA3011E}" destId="{48CD5CF4-7CF0-42E3-8918-5414C8883534}" srcOrd="2" destOrd="0" parTransId="{265AE3BD-2791-41C7-BF5C-5C2DD5FD1898}" sibTransId="{7AB34EAD-9D3A-43DF-9317-5A8A60C7B58E}"/>
    <dgm:cxn modelId="{AB6725EB-2503-41A1-9AB4-2FC97F35915C}" srcId="{C73D66EF-F87B-4E5C-A23E-B7892DA3011E}" destId="{1149E7F3-BFA7-4174-AC3D-428CEA3B2C94}" srcOrd="0" destOrd="0" parTransId="{87107427-D715-45F5-A5B2-3C9033683000}" sibTransId="{0A002BFC-2CC6-40D0-AE3D-70D33561720A}"/>
    <dgm:cxn modelId="{0694442F-D3C8-4A1A-A277-06DA8116EDB4}" type="presOf" srcId="{88A63AFB-CFE4-405F-B387-CB8796E0094C}" destId="{EFB8F35E-653F-483F-BA2F-DB260CB59E35}" srcOrd="0" destOrd="0" presId="urn:microsoft.com/office/officeart/2005/8/layout/hList3"/>
    <dgm:cxn modelId="{6483351D-4B35-4552-8270-345F13862BD0}" type="presOf" srcId="{A5C4D5E2-A232-4988-A8C6-8712EB26B090}" destId="{49501D71-DA1E-4A6D-8E2D-9A87369DD3A0}" srcOrd="0" destOrd="0" presId="urn:microsoft.com/office/officeart/2005/8/layout/hList3"/>
    <dgm:cxn modelId="{53C5FE10-23C1-4428-B17A-1A39EA0ABB6C}" type="presOf" srcId="{48CD5CF4-7CF0-42E3-8918-5414C8883534}" destId="{311BAD7A-6552-4ED0-B5E6-364B15ACDF1B}" srcOrd="0" destOrd="0" presId="urn:microsoft.com/office/officeart/2005/8/layout/hList3"/>
    <dgm:cxn modelId="{F04FF921-73F0-4485-9AF8-E1011C1EBBF5}" type="presOf" srcId="{C73D66EF-F87B-4E5C-A23E-B7892DA3011E}" destId="{1E53A701-88E1-4FB2-92CF-0D2D4AA986B7}" srcOrd="0" destOrd="0" presId="urn:microsoft.com/office/officeart/2005/8/layout/hList3"/>
    <dgm:cxn modelId="{428D86E4-6904-4EC6-93D0-8D06AEEFE441}" srcId="{C73D66EF-F87B-4E5C-A23E-B7892DA3011E}" destId="{88A63AFB-CFE4-405F-B387-CB8796E0094C}" srcOrd="1" destOrd="0" parTransId="{1EF67230-8175-4249-9458-EB0F0389C8D0}" sibTransId="{668C5843-AAEE-4302-8E0F-D5760C628538}"/>
    <dgm:cxn modelId="{3DE9537B-D088-4B6B-92AA-D1A28F9E9E9A}" srcId="{A5C4D5E2-A232-4988-A8C6-8712EB26B090}" destId="{C73D66EF-F87B-4E5C-A23E-B7892DA3011E}" srcOrd="0" destOrd="0" parTransId="{A85CF8E1-F9E0-4B4E-AF9E-898D93B5EE1A}" sibTransId="{E53058E9-09CB-4E66-B272-91A3892CCE07}"/>
    <dgm:cxn modelId="{B1C9759F-C623-44A0-BE98-FA9FD1CC23D4}" type="presParOf" srcId="{49501D71-DA1E-4A6D-8E2D-9A87369DD3A0}" destId="{1E53A701-88E1-4FB2-92CF-0D2D4AA986B7}" srcOrd="0" destOrd="0" presId="urn:microsoft.com/office/officeart/2005/8/layout/hList3"/>
    <dgm:cxn modelId="{2D36371D-26E6-421B-87FE-19D0DD917C87}" type="presParOf" srcId="{49501D71-DA1E-4A6D-8E2D-9A87369DD3A0}" destId="{131FFF41-574C-4814-B00E-D79AD16CDC40}" srcOrd="1" destOrd="0" presId="urn:microsoft.com/office/officeart/2005/8/layout/hList3"/>
    <dgm:cxn modelId="{B8A62ADA-B1CE-40EE-8A07-2888CDFBA0BD}" type="presParOf" srcId="{131FFF41-574C-4814-B00E-D79AD16CDC40}" destId="{AA1CC23C-3587-4D67-A59B-6B4C77CA1C3C}" srcOrd="0" destOrd="0" presId="urn:microsoft.com/office/officeart/2005/8/layout/hList3"/>
    <dgm:cxn modelId="{060F5134-4A47-4A43-8C26-80E090D7ECC2}" type="presParOf" srcId="{131FFF41-574C-4814-B00E-D79AD16CDC40}" destId="{EFB8F35E-653F-483F-BA2F-DB260CB59E35}" srcOrd="1" destOrd="0" presId="urn:microsoft.com/office/officeart/2005/8/layout/hList3"/>
    <dgm:cxn modelId="{86FFD328-6A7B-48DF-B4F2-69B7808B5546}" type="presParOf" srcId="{131FFF41-574C-4814-B00E-D79AD16CDC40}" destId="{311BAD7A-6552-4ED0-B5E6-364B15ACDF1B}" srcOrd="2" destOrd="0" presId="urn:microsoft.com/office/officeart/2005/8/layout/hList3"/>
    <dgm:cxn modelId="{82160EA5-15F5-477A-B175-E60DCF4635A4}" type="presParOf" srcId="{49501D71-DA1E-4A6D-8E2D-9A87369DD3A0}" destId="{6F062924-F709-4990-A4C6-F4E6ABC4CC27}"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13736-5265-4A39-B54D-773B67D8CD92}">
      <dsp:nvSpPr>
        <dsp:cNvPr id="0" name=""/>
        <dsp:cNvSpPr/>
      </dsp:nvSpPr>
      <dsp:spPr>
        <a:xfrm>
          <a:off x="2827783" y="2549751"/>
          <a:ext cx="1670400" cy="1631919"/>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b="1" kern="1200" noProof="0" dirty="0" smtClean="0">
              <a:latin typeface="+mj-lt"/>
            </a:rPr>
            <a:t>REPORT FROM CI</a:t>
          </a:r>
        </a:p>
        <a:p>
          <a:pPr lvl="0" algn="ctr" defTabSz="622300">
            <a:lnSpc>
              <a:spcPct val="90000"/>
            </a:lnSpc>
            <a:spcBef>
              <a:spcPct val="0"/>
            </a:spcBef>
            <a:spcAft>
              <a:spcPct val="35000"/>
            </a:spcAft>
          </a:pPr>
          <a:r>
            <a:rPr lang="en-GB" sz="1400" b="1" kern="1200" noProof="0" dirty="0" smtClean="0">
              <a:latin typeface="+mj-lt"/>
            </a:rPr>
            <a:t>2014</a:t>
          </a:r>
          <a:endParaRPr lang="en-GB" sz="1400" b="1" kern="1200" noProof="0" dirty="0">
            <a:latin typeface="+mj-lt"/>
          </a:endParaRPr>
        </a:p>
      </dsp:txBody>
      <dsp:txXfrm>
        <a:off x="3072407" y="2788740"/>
        <a:ext cx="1181152" cy="1153941"/>
      </dsp:txXfrm>
    </dsp:sp>
    <dsp:sp modelId="{177BA17C-EAFC-4913-AFBF-5898A1207A4A}">
      <dsp:nvSpPr>
        <dsp:cNvPr id="0" name=""/>
        <dsp:cNvSpPr/>
      </dsp:nvSpPr>
      <dsp:spPr>
        <a:xfrm rot="18172037">
          <a:off x="4107243" y="2106226"/>
          <a:ext cx="460695" cy="430790"/>
        </a:xfrm>
        <a:prstGeom prst="righ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MX" sz="1200" kern="1200">
            <a:latin typeface="+mj-lt"/>
          </a:endParaRPr>
        </a:p>
      </dsp:txBody>
      <dsp:txXfrm>
        <a:off x="4136793" y="2246659"/>
        <a:ext cx="331458" cy="258474"/>
      </dsp:txXfrm>
    </dsp:sp>
    <dsp:sp modelId="{99BDFD1C-4C16-4F99-93BF-099BB0C21296}">
      <dsp:nvSpPr>
        <dsp:cNvPr id="0" name=""/>
        <dsp:cNvSpPr/>
      </dsp:nvSpPr>
      <dsp:spPr>
        <a:xfrm>
          <a:off x="3888428" y="720083"/>
          <a:ext cx="2149240" cy="1267031"/>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050" b="1" kern="1200" noProof="0" dirty="0" smtClean="0">
              <a:latin typeface="+mj-lt"/>
            </a:rPr>
            <a:t>PROTECTION AND ASSISTANCE TO VICTIMS</a:t>
          </a:r>
        </a:p>
      </dsp:txBody>
      <dsp:txXfrm>
        <a:off x="4203177" y="905635"/>
        <a:ext cx="1519742" cy="895927"/>
      </dsp:txXfrm>
    </dsp:sp>
    <dsp:sp modelId="{2155D7A8-E0FD-401C-A496-E730456B1BB9}">
      <dsp:nvSpPr>
        <dsp:cNvPr id="0" name=""/>
        <dsp:cNvSpPr/>
      </dsp:nvSpPr>
      <dsp:spPr>
        <a:xfrm rot="20679972">
          <a:off x="4651217" y="2813352"/>
          <a:ext cx="481298" cy="430790"/>
        </a:xfrm>
        <a:prstGeom prst="righ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MX" sz="1200" kern="1200">
            <a:latin typeface="+mj-lt"/>
          </a:endParaRPr>
        </a:p>
      </dsp:txBody>
      <dsp:txXfrm>
        <a:off x="4653517" y="2916598"/>
        <a:ext cx="352061" cy="258474"/>
      </dsp:txXfrm>
    </dsp:sp>
    <dsp:sp modelId="{9EFEAA7A-0976-4EDA-9A31-AC390ADF7CAE}">
      <dsp:nvSpPr>
        <dsp:cNvPr id="0" name=""/>
        <dsp:cNvSpPr/>
      </dsp:nvSpPr>
      <dsp:spPr>
        <a:xfrm>
          <a:off x="5256592" y="2016224"/>
          <a:ext cx="2034979" cy="1267031"/>
        </a:xfrm>
        <a:prstGeom prst="ellipse">
          <a:avLst/>
        </a:prstGeom>
        <a:solidFill>
          <a:schemeClr val="accent3">
            <a:lumMod val="50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200" b="1" kern="1200" noProof="0" dirty="0" smtClean="0">
              <a:latin typeface="+mj-lt"/>
            </a:rPr>
            <a:t>PROSECUTION OF THE CRIME</a:t>
          </a:r>
          <a:endParaRPr lang="en-GB" sz="1200" b="1" kern="1200" noProof="0" dirty="0">
            <a:latin typeface="+mj-lt"/>
          </a:endParaRPr>
        </a:p>
      </dsp:txBody>
      <dsp:txXfrm>
        <a:off x="5554608" y="2201776"/>
        <a:ext cx="1438947" cy="895927"/>
      </dsp:txXfrm>
    </dsp:sp>
    <dsp:sp modelId="{1CB12F43-1FA6-48CA-8B1B-0C915879E0F1}">
      <dsp:nvSpPr>
        <dsp:cNvPr id="0" name=""/>
        <dsp:cNvSpPr/>
      </dsp:nvSpPr>
      <dsp:spPr>
        <a:xfrm rot="794220">
          <a:off x="4695980" y="3459822"/>
          <a:ext cx="565537" cy="430790"/>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MX" sz="1200" kern="1200">
            <a:latin typeface="+mj-lt"/>
          </a:endParaRPr>
        </a:p>
      </dsp:txBody>
      <dsp:txXfrm>
        <a:off x="4697697" y="3531184"/>
        <a:ext cx="436300" cy="258474"/>
      </dsp:txXfrm>
    </dsp:sp>
    <dsp:sp modelId="{24BC0B33-D9B9-4F29-A8B0-BBEF1BADD59B}">
      <dsp:nvSpPr>
        <dsp:cNvPr id="0" name=""/>
        <dsp:cNvSpPr/>
      </dsp:nvSpPr>
      <dsp:spPr>
        <a:xfrm>
          <a:off x="5454419" y="3384375"/>
          <a:ext cx="1962188" cy="1267031"/>
        </a:xfrm>
        <a:prstGeom prst="ellipse">
          <a:avLst/>
        </a:prstGeom>
        <a:solidFill>
          <a:schemeClr val="accent4">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b="1" kern="1200" noProof="0" dirty="0" smtClean="0">
              <a:latin typeface="+mj-lt"/>
            </a:rPr>
            <a:t>INTERNATIONAL COOPERATION</a:t>
          </a:r>
          <a:endParaRPr lang="en-GB" sz="1200" b="1" kern="1200" noProof="0" dirty="0">
            <a:latin typeface="+mj-lt"/>
          </a:endParaRPr>
        </a:p>
      </dsp:txBody>
      <dsp:txXfrm>
        <a:off x="5741775" y="3569927"/>
        <a:ext cx="1387476" cy="895927"/>
      </dsp:txXfrm>
    </dsp:sp>
    <dsp:sp modelId="{4E093213-795E-435D-983E-ECBAF64433BF}">
      <dsp:nvSpPr>
        <dsp:cNvPr id="0" name=""/>
        <dsp:cNvSpPr/>
      </dsp:nvSpPr>
      <dsp:spPr>
        <a:xfrm rot="9968041">
          <a:off x="2371041" y="3426361"/>
          <a:ext cx="347292" cy="430790"/>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MX" sz="1200" kern="1200">
            <a:latin typeface="+mj-lt"/>
          </a:endParaRPr>
        </a:p>
      </dsp:txBody>
      <dsp:txXfrm rot="10800000">
        <a:off x="2473711" y="3500035"/>
        <a:ext cx="243104" cy="258474"/>
      </dsp:txXfrm>
    </dsp:sp>
    <dsp:sp modelId="{8E2CB132-C438-4B1A-A784-DC1F57BF7DD3}">
      <dsp:nvSpPr>
        <dsp:cNvPr id="0" name=""/>
        <dsp:cNvSpPr/>
      </dsp:nvSpPr>
      <dsp:spPr>
        <a:xfrm>
          <a:off x="72008" y="3240356"/>
          <a:ext cx="2213820" cy="1477067"/>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200" b="1" kern="1200" noProof="0" dirty="0" smtClean="0">
              <a:latin typeface="+mj-lt"/>
            </a:rPr>
            <a:t>LEGISLATIVE ADVANCES</a:t>
          </a:r>
          <a:endParaRPr lang="en-GB" sz="1200" b="1" kern="1200" noProof="0" dirty="0">
            <a:latin typeface="+mj-lt"/>
          </a:endParaRPr>
        </a:p>
      </dsp:txBody>
      <dsp:txXfrm>
        <a:off x="396214" y="3456667"/>
        <a:ext cx="1565408" cy="1044445"/>
      </dsp:txXfrm>
    </dsp:sp>
    <dsp:sp modelId="{EBBFFD71-0B82-48E2-898F-F21068532447}">
      <dsp:nvSpPr>
        <dsp:cNvPr id="0" name=""/>
        <dsp:cNvSpPr/>
      </dsp:nvSpPr>
      <dsp:spPr>
        <a:xfrm rot="11956761">
          <a:off x="2305746" y="2748783"/>
          <a:ext cx="418630" cy="430790"/>
        </a:xfrm>
        <a:prstGeom prst="rightArrow">
          <a:avLst>
            <a:gd name="adj1" fmla="val 60000"/>
            <a:gd name="adj2" fmla="val 5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MX" sz="1200" kern="1200">
            <a:latin typeface="+mj-lt"/>
          </a:endParaRPr>
        </a:p>
      </dsp:txBody>
      <dsp:txXfrm rot="10800000">
        <a:off x="2427813" y="2855674"/>
        <a:ext cx="293041" cy="258474"/>
      </dsp:txXfrm>
    </dsp:sp>
    <dsp:sp modelId="{0BFDF73E-7DF1-4821-B768-C57D6AB08E01}">
      <dsp:nvSpPr>
        <dsp:cNvPr id="0" name=""/>
        <dsp:cNvSpPr/>
      </dsp:nvSpPr>
      <dsp:spPr>
        <a:xfrm>
          <a:off x="125825" y="1872205"/>
          <a:ext cx="2157146" cy="1267031"/>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lang="en-GB" sz="1200" b="1" kern="1200" noProof="0" dirty="0" smtClean="0">
              <a:latin typeface="+mj-lt"/>
            </a:rPr>
            <a:t>INTER-INSTITUTIONAL COLLABORATION</a:t>
          </a:r>
          <a:endParaRPr lang="en-GB" sz="1200" kern="1200" noProof="0" dirty="0">
            <a:latin typeface="+mj-lt"/>
          </a:endParaRPr>
        </a:p>
      </dsp:txBody>
      <dsp:txXfrm>
        <a:off x="441732" y="2057757"/>
        <a:ext cx="1525332" cy="895927"/>
      </dsp:txXfrm>
    </dsp:sp>
    <dsp:sp modelId="{0903FC7B-F171-4A7D-84A7-8E116D3388B5}">
      <dsp:nvSpPr>
        <dsp:cNvPr id="0" name=""/>
        <dsp:cNvSpPr/>
      </dsp:nvSpPr>
      <dsp:spPr>
        <a:xfrm rot="14691292">
          <a:off x="2933035" y="2052793"/>
          <a:ext cx="429553" cy="430790"/>
        </a:xfrm>
        <a:prstGeom prst="rightArrow">
          <a:avLst>
            <a:gd name="adj1" fmla="val 60000"/>
            <a:gd name="adj2" fmla="val 50000"/>
          </a:avLst>
        </a:prstGeom>
        <a:solidFill>
          <a:srgbClr val="E943AE"/>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s-MX" sz="1800" kern="1200">
            <a:latin typeface="+mj-lt"/>
          </a:endParaRPr>
        </a:p>
      </dsp:txBody>
      <dsp:txXfrm rot="10800000">
        <a:off x="3024846" y="2197278"/>
        <a:ext cx="300687" cy="258474"/>
      </dsp:txXfrm>
    </dsp:sp>
    <dsp:sp modelId="{05C04A4C-BC8B-453F-9AEE-1A064EBA1188}">
      <dsp:nvSpPr>
        <dsp:cNvPr id="0" name=""/>
        <dsp:cNvSpPr/>
      </dsp:nvSpPr>
      <dsp:spPr>
        <a:xfrm>
          <a:off x="1652488" y="648073"/>
          <a:ext cx="2064437" cy="1267031"/>
        </a:xfrm>
        <a:prstGeom prst="ellipse">
          <a:avLst/>
        </a:prstGeom>
        <a:solidFill>
          <a:srgbClr val="E943AE"/>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488950" eaLnBrk="1" fontAlgn="auto" latinLnBrk="0" hangingPunct="1">
            <a:lnSpc>
              <a:spcPct val="90000"/>
            </a:lnSpc>
            <a:spcBef>
              <a:spcPct val="0"/>
            </a:spcBef>
            <a:spcAft>
              <a:spcPct val="35000"/>
            </a:spcAft>
            <a:buClrTx/>
            <a:buSzTx/>
            <a:buFontTx/>
            <a:buNone/>
            <a:tabLst/>
            <a:defRPr/>
          </a:pPr>
          <a:r>
            <a:rPr lang="en-GB" sz="1200" b="1" kern="1200" noProof="0" dirty="0" smtClean="0">
              <a:latin typeface="+mj-lt"/>
            </a:rPr>
            <a:t>PREVENTION: DISSEMINATION AND TRAINING	 </a:t>
          </a:r>
        </a:p>
      </dsp:txBody>
      <dsp:txXfrm>
        <a:off x="1954818" y="833625"/>
        <a:ext cx="1459777" cy="8959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53A701-88E1-4FB2-92CF-0D2D4AA986B7}">
      <dsp:nvSpPr>
        <dsp:cNvPr id="0" name=""/>
        <dsp:cNvSpPr/>
      </dsp:nvSpPr>
      <dsp:spPr>
        <a:xfrm>
          <a:off x="0" y="22515"/>
          <a:ext cx="4200128" cy="789174"/>
        </a:xfrm>
        <a:prstGeom prst="rect">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noProof="0" dirty="0" smtClean="0">
              <a:solidFill>
                <a:schemeClr val="tx1"/>
              </a:solidFill>
            </a:rPr>
            <a:t>Prior Investigations</a:t>
          </a:r>
          <a:endParaRPr lang="en-GB" sz="2400" b="1" kern="1200" noProof="0" dirty="0">
            <a:solidFill>
              <a:schemeClr val="tx1"/>
            </a:solidFill>
          </a:endParaRPr>
        </a:p>
      </dsp:txBody>
      <dsp:txXfrm>
        <a:off x="0" y="22515"/>
        <a:ext cx="4200128" cy="789174"/>
      </dsp:txXfrm>
    </dsp:sp>
    <dsp:sp modelId="{AA1CC23C-3587-4D67-A59B-6B4C77CA1C3C}">
      <dsp:nvSpPr>
        <dsp:cNvPr id="0" name=""/>
        <dsp:cNvSpPr/>
      </dsp:nvSpPr>
      <dsp:spPr>
        <a:xfrm>
          <a:off x="2050" y="789174"/>
          <a:ext cx="1398675" cy="1657265"/>
        </a:xfrm>
        <a:prstGeom prst="rect">
          <a:avLst/>
        </a:prstGeom>
        <a:solidFill>
          <a:schemeClr val="accent3">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b="1" kern="1200" noProof="0" dirty="0" smtClean="0">
              <a:solidFill>
                <a:schemeClr val="tx1"/>
              </a:solidFill>
            </a:rPr>
            <a:t>NATIONAL</a:t>
          </a:r>
        </a:p>
        <a:p>
          <a:pPr lvl="0" algn="ctr" defTabSz="977900">
            <a:lnSpc>
              <a:spcPct val="90000"/>
            </a:lnSpc>
            <a:spcBef>
              <a:spcPct val="0"/>
            </a:spcBef>
            <a:spcAft>
              <a:spcPct val="35000"/>
            </a:spcAft>
          </a:pPr>
          <a:r>
            <a:rPr lang="en-GB" sz="2200" b="1" kern="1200" noProof="0" dirty="0" smtClean="0">
              <a:solidFill>
                <a:schemeClr val="tx1"/>
              </a:solidFill>
            </a:rPr>
            <a:t>615 </a:t>
          </a:r>
        </a:p>
      </dsp:txBody>
      <dsp:txXfrm>
        <a:off x="2050" y="789174"/>
        <a:ext cx="1398675" cy="1657265"/>
      </dsp:txXfrm>
    </dsp:sp>
    <dsp:sp modelId="{EFB8F35E-653F-483F-BA2F-DB260CB59E35}">
      <dsp:nvSpPr>
        <dsp:cNvPr id="0" name=""/>
        <dsp:cNvSpPr/>
      </dsp:nvSpPr>
      <dsp:spPr>
        <a:xfrm>
          <a:off x="1400726" y="789174"/>
          <a:ext cx="1398675" cy="1657265"/>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noProof="0" dirty="0" smtClean="0">
              <a:solidFill>
                <a:schemeClr val="tx1"/>
              </a:solidFill>
            </a:rPr>
            <a:t>Federal</a:t>
          </a:r>
        </a:p>
        <a:p>
          <a:pPr lvl="0" algn="ctr" defTabSz="977900">
            <a:lnSpc>
              <a:spcPct val="90000"/>
            </a:lnSpc>
            <a:spcBef>
              <a:spcPct val="0"/>
            </a:spcBef>
            <a:spcAft>
              <a:spcPct val="35000"/>
            </a:spcAft>
          </a:pPr>
          <a:r>
            <a:rPr lang="en-GB" sz="2200" kern="1200" noProof="0" dirty="0" smtClean="0">
              <a:solidFill>
                <a:schemeClr val="tx1"/>
              </a:solidFill>
            </a:rPr>
            <a:t>229</a:t>
          </a:r>
        </a:p>
      </dsp:txBody>
      <dsp:txXfrm>
        <a:off x="1400726" y="789174"/>
        <a:ext cx="1398675" cy="1657265"/>
      </dsp:txXfrm>
    </dsp:sp>
    <dsp:sp modelId="{311BAD7A-6552-4ED0-B5E6-364B15ACDF1B}">
      <dsp:nvSpPr>
        <dsp:cNvPr id="0" name=""/>
        <dsp:cNvSpPr/>
      </dsp:nvSpPr>
      <dsp:spPr>
        <a:xfrm>
          <a:off x="2799401" y="789174"/>
          <a:ext cx="1398675" cy="1657265"/>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noProof="0" dirty="0" smtClean="0">
              <a:solidFill>
                <a:schemeClr val="tx1"/>
              </a:solidFill>
            </a:rPr>
            <a:t>State</a:t>
          </a:r>
        </a:p>
        <a:p>
          <a:pPr lvl="0" algn="ctr" defTabSz="977900">
            <a:lnSpc>
              <a:spcPct val="90000"/>
            </a:lnSpc>
            <a:spcBef>
              <a:spcPct val="0"/>
            </a:spcBef>
            <a:spcAft>
              <a:spcPct val="35000"/>
            </a:spcAft>
          </a:pPr>
          <a:r>
            <a:rPr lang="en-GB" sz="2200" kern="1200" noProof="0" dirty="0" smtClean="0">
              <a:solidFill>
                <a:schemeClr val="tx1"/>
              </a:solidFill>
            </a:rPr>
            <a:t>386</a:t>
          </a:r>
          <a:endParaRPr lang="en-GB" sz="2200" kern="1200" noProof="0" dirty="0">
            <a:solidFill>
              <a:schemeClr val="tx1"/>
            </a:solidFill>
          </a:endParaRPr>
        </a:p>
      </dsp:txBody>
      <dsp:txXfrm>
        <a:off x="2799401" y="789174"/>
        <a:ext cx="1398675" cy="1657265"/>
      </dsp:txXfrm>
    </dsp:sp>
    <dsp:sp modelId="{6F062924-F709-4990-A4C6-F4E6ABC4CC27}">
      <dsp:nvSpPr>
        <dsp:cNvPr id="0" name=""/>
        <dsp:cNvSpPr/>
      </dsp:nvSpPr>
      <dsp:spPr>
        <a:xfrm>
          <a:off x="0" y="2446439"/>
          <a:ext cx="4200128" cy="184140"/>
        </a:xfrm>
        <a:prstGeom prst="rect">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0.79545</cdr:x>
      <cdr:y>0.26244</cdr:y>
    </cdr:from>
    <cdr:to>
      <cdr:x>0.89166</cdr:x>
      <cdr:y>0.40354</cdr:y>
    </cdr:to>
    <cdr:sp macro="" textlink="">
      <cdr:nvSpPr>
        <cdr:cNvPr id="3" name="2 CuadroTexto"/>
        <cdr:cNvSpPr txBox="1"/>
      </cdr:nvSpPr>
      <cdr:spPr>
        <a:xfrm xmlns:a="http://schemas.openxmlformats.org/drawingml/2006/main">
          <a:off x="7560840" y="170080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s-MX"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0.79545</cdr:x>
      <cdr:y>0.26244</cdr:y>
    </cdr:from>
    <cdr:to>
      <cdr:x>0.89166</cdr:x>
      <cdr:y>0.40354</cdr:y>
    </cdr:to>
    <cdr:sp macro="" textlink="">
      <cdr:nvSpPr>
        <cdr:cNvPr id="3" name="2 CuadroTexto"/>
        <cdr:cNvSpPr txBox="1"/>
      </cdr:nvSpPr>
      <cdr:spPr>
        <a:xfrm xmlns:a="http://schemas.openxmlformats.org/drawingml/2006/main">
          <a:off x="7560840" y="170080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s-MX"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2A77ACCB-08D0-43BB-B59C-8A5860A72487}" type="datetimeFigureOut">
              <a:rPr lang="es-MX" smtClean="0"/>
              <a:t>11/11/15</a:t>
            </a:fld>
            <a:endParaRPr lang="es-MX"/>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72978E4-D70C-4A24-9BD3-9EF6126DD67E}" type="slidenum">
              <a:rPr lang="es-MX" smtClean="0"/>
              <a:t>‹Nr.›</a:t>
            </a:fld>
            <a:endParaRPr lang="es-MX"/>
          </a:p>
        </p:txBody>
      </p:sp>
    </p:spTree>
    <p:extLst>
      <p:ext uri="{BB962C8B-B14F-4D97-AF65-F5344CB8AC3E}">
        <p14:creationId xmlns:p14="http://schemas.microsoft.com/office/powerpoint/2010/main" val="1070347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MX" dirty="0" smtClean="0"/>
              <a:t>El número de difusión respecto a personas impactadas se extrajo del Informe Ejecutivo de la </a:t>
            </a:r>
            <a:r>
              <a:rPr lang="es-MX" sz="1200" b="0" dirty="0" smtClean="0">
                <a:latin typeface="+mn-lt"/>
              </a:rPr>
              <a:t>Comisión Intersecretarial para Prevenir, Sancionar y Erradicar los Delitos en materia de Trata de Personas y para la Protección y Asistencia a las Víctimas de estos Delitos 2013.</a:t>
            </a:r>
            <a:endParaRPr lang="es-MX" b="0" dirty="0">
              <a:latin typeface="+mn-lt"/>
            </a:endParaRPr>
          </a:p>
        </p:txBody>
      </p:sp>
      <p:sp>
        <p:nvSpPr>
          <p:cNvPr id="4" name="3 Marcador de número de diapositiva"/>
          <p:cNvSpPr>
            <a:spLocks noGrp="1"/>
          </p:cNvSpPr>
          <p:nvPr>
            <p:ph type="sldNum" sz="quarter" idx="10"/>
          </p:nvPr>
        </p:nvSpPr>
        <p:spPr/>
        <p:txBody>
          <a:bodyPr/>
          <a:lstStyle/>
          <a:p>
            <a:fld id="{A72978E4-D70C-4A24-9BD3-9EF6126DD67E}" type="slidenum">
              <a:rPr lang="es-MX" smtClean="0"/>
              <a:t>9</a:t>
            </a:fld>
            <a:endParaRPr lang="es-MX"/>
          </a:p>
        </p:txBody>
      </p:sp>
    </p:spTree>
    <p:extLst>
      <p:ext uri="{BB962C8B-B14F-4D97-AF65-F5344CB8AC3E}">
        <p14:creationId xmlns:p14="http://schemas.microsoft.com/office/powerpoint/2010/main" val="150961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A72978E4-D70C-4A24-9BD3-9EF6126DD67E}" type="slidenum">
              <a:rPr lang="es-MX" smtClean="0"/>
              <a:t>18</a:t>
            </a:fld>
            <a:endParaRPr lang="es-MX"/>
          </a:p>
        </p:txBody>
      </p:sp>
    </p:spTree>
    <p:extLst>
      <p:ext uri="{BB962C8B-B14F-4D97-AF65-F5344CB8AC3E}">
        <p14:creationId xmlns:p14="http://schemas.microsoft.com/office/powerpoint/2010/main" val="3537420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2478701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2759147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21777248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MISION INTERSECRETARIAL">
    <p:spTree>
      <p:nvGrpSpPr>
        <p:cNvPr id="1" name=""/>
        <p:cNvGrpSpPr/>
        <p:nvPr/>
      </p:nvGrpSpPr>
      <p:grpSpPr>
        <a:xfrm>
          <a:off x="0" y="0"/>
          <a:ext cx="0" cy="0"/>
          <a:chOff x="0" y="0"/>
          <a:chExt cx="0" cy="0"/>
        </a:xfrm>
      </p:grpSpPr>
      <p:pic>
        <p:nvPicPr>
          <p:cNvPr id="8" name="Imagen 4" descr="Plantilla Power Point.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2"/>
            <a:ext cx="9144000" cy="6858755"/>
          </a:xfrm>
          <a:prstGeom prst="rect">
            <a:avLst/>
          </a:prstGeom>
        </p:spPr>
      </p:pic>
      <p:pic>
        <p:nvPicPr>
          <p:cNvPr id="5122" name="Picture 2"/>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0" y="-21694"/>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7021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135226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673672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2306164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3244936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1518211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4042131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1706755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836C411-F2F2-4C8D-84C4-E375CDD39FF2}" type="datetimeFigureOut">
              <a:rPr lang="es-MX" smtClean="0"/>
              <a:t>11/11/15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04E0A82-399D-4D50-9797-8AEF3331A982}" type="slidenum">
              <a:rPr lang="es-MX" smtClean="0"/>
              <a:t>‹Nr.›</a:t>
            </a:fld>
            <a:endParaRPr lang="es-MX"/>
          </a:p>
        </p:txBody>
      </p:sp>
    </p:spTree>
    <p:extLst>
      <p:ext uri="{BB962C8B-B14F-4D97-AF65-F5344CB8AC3E}">
        <p14:creationId xmlns:p14="http://schemas.microsoft.com/office/powerpoint/2010/main" val="32511669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36C411-F2F2-4C8D-84C4-E375CDD39FF2}" type="datetimeFigureOut">
              <a:rPr lang="es-MX" smtClean="0"/>
              <a:t>11/11/15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4E0A82-399D-4D50-9797-8AEF3331A982}" type="slidenum">
              <a:rPr lang="es-MX" smtClean="0"/>
              <a:t>‹Nr.›</a:t>
            </a:fld>
            <a:endParaRPr lang="es-MX"/>
          </a:p>
        </p:txBody>
      </p:sp>
    </p:spTree>
    <p:extLst>
      <p:ext uri="{BB962C8B-B14F-4D97-AF65-F5344CB8AC3E}">
        <p14:creationId xmlns:p14="http://schemas.microsoft.com/office/powerpoint/2010/main" val="735475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1.png"/><Relationship Id="rId3" Type="http://schemas.microsoft.com/office/2007/relationships/hdphoto" Target="../media/hdphoto1.wdp"/></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mx/imgres?imgurl=http://www.eluniversaledomex.mx/fotos/ejercito6OK.jpg&amp;imgrefurl=http://www.eluniversaledomex.mx/ecatepec/nota16364.html&amp;h=269&amp;w=400&amp;tbnid=QPaFlQ9-Rg2NEM:&amp;zoom=1&amp;docid=IxWJ8Sa0O9-2jM&amp;ei=a9sIVdLGDs6PyAS-soHACg&amp;tbm=isch&amp;ved=0CGoQMyhFMEU" TargetMode="External"/><Relationship Id="rId4" Type="http://schemas.openxmlformats.org/officeDocument/2006/relationships/image" Target="../media/image12.jpeg"/><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4" Type="http://schemas.microsoft.com/office/2007/relationships/hdphoto" Target="../media/hdphoto2.wdp"/><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14.jpeg"/><Relationship Id="rId1" Type="http://schemas.openxmlformats.org/officeDocument/2006/relationships/themeOverride" Target="../theme/themeOverride2.xml"/><Relationship Id="rId2"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gif"/><Relationship Id="rId5" Type="http://schemas.openxmlformats.org/officeDocument/2006/relationships/image" Target="../media/image17.gif"/><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20.jpeg"/><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4" Type="http://schemas.openxmlformats.org/officeDocument/2006/relationships/chart" Target="../charts/chart1.xml"/><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7.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 Id="rId3"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1342008" y="2924944"/>
            <a:ext cx="6686376" cy="1569660"/>
          </a:xfrm>
          <a:prstGeom prst="rect">
            <a:avLst/>
          </a:prstGeom>
        </p:spPr>
        <p:txBody>
          <a:bodyPr wrap="square">
            <a:spAutoFit/>
          </a:bodyPr>
          <a:lstStyle/>
          <a:p>
            <a:pPr algn="ctr"/>
            <a:r>
              <a:rPr lang="en-GB" sz="4800" b="1" dirty="0" smtClean="0">
                <a:solidFill>
                  <a:schemeClr val="tx1">
                    <a:lumMod val="75000"/>
                    <a:lumOff val="25000"/>
                  </a:schemeClr>
                </a:solidFill>
                <a:effectLst>
                  <a:outerShdw blurRad="38100" dist="38100" dir="2700000" algn="tl">
                    <a:srgbClr val="000000">
                      <a:alpha val="43137"/>
                    </a:srgbClr>
                  </a:outerShdw>
                </a:effectLst>
                <a:latin typeface="Garamond" pitchFamily="18" charset="0"/>
                <a:ea typeface="BatangChe" pitchFamily="49" charset="-127"/>
                <a:cs typeface="Tahoma" panose="020B0604030504040204" pitchFamily="34" charset="0"/>
              </a:rPr>
              <a:t>ACTIVITY REPORT </a:t>
            </a:r>
            <a:r>
              <a:rPr lang="en-GB" sz="4800" b="1" dirty="0" smtClean="0">
                <a:solidFill>
                  <a:schemeClr val="tx1">
                    <a:lumMod val="75000"/>
                    <a:lumOff val="25000"/>
                  </a:schemeClr>
                </a:solidFill>
                <a:effectLst>
                  <a:outerShdw blurRad="38100" dist="38100" dir="2700000" algn="tl">
                    <a:srgbClr val="000000">
                      <a:alpha val="43137"/>
                    </a:srgbClr>
                  </a:outerShdw>
                </a:effectLst>
                <a:latin typeface="Garamond" pitchFamily="18" charset="0"/>
                <a:ea typeface="BatangChe" pitchFamily="49" charset="-127"/>
                <a:cs typeface="Tahoma" panose="020B0604030504040204" pitchFamily="34" charset="0"/>
              </a:rPr>
              <a:t>2014</a:t>
            </a:r>
          </a:p>
        </p:txBody>
      </p:sp>
    </p:spTree>
    <p:extLst>
      <p:ext uri="{BB962C8B-B14F-4D97-AF65-F5344CB8AC3E}">
        <p14:creationId xmlns:p14="http://schemas.microsoft.com/office/powerpoint/2010/main" val="154110726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9" name="8 Rectángulo"/>
          <p:cNvSpPr/>
          <p:nvPr/>
        </p:nvSpPr>
        <p:spPr>
          <a:xfrm>
            <a:off x="1475656" y="1249596"/>
            <a:ext cx="6480720" cy="523220"/>
          </a:xfrm>
          <a:prstGeom prst="rect">
            <a:avLst/>
          </a:prstGeom>
        </p:spPr>
        <p:txBody>
          <a:bodyPr wrap="square">
            <a:spAutoFit/>
          </a:bodyPr>
          <a:lstStyle/>
          <a:p>
            <a:pPr algn="ctr"/>
            <a:r>
              <a:rPr lang="en-GB" sz="2800" b="1" dirty="0" smtClean="0">
                <a:latin typeface="+mj-lt"/>
              </a:rPr>
              <a:t>INTER-INSTITUTIONAL COLLABORATION</a:t>
            </a:r>
            <a:endParaRPr lang="en-GB" sz="2800" b="1" dirty="0">
              <a:latin typeface="+mj-lt"/>
            </a:endParaRPr>
          </a:p>
        </p:txBody>
      </p:sp>
      <p:sp>
        <p:nvSpPr>
          <p:cNvPr id="5" name="4 Rectángulo"/>
          <p:cNvSpPr/>
          <p:nvPr/>
        </p:nvSpPr>
        <p:spPr>
          <a:xfrm>
            <a:off x="245108" y="1809398"/>
            <a:ext cx="8712968" cy="2123658"/>
          </a:xfrm>
          <a:prstGeom prst="rect">
            <a:avLst/>
          </a:prstGeom>
        </p:spPr>
        <p:txBody>
          <a:bodyPr wrap="square">
            <a:spAutoFit/>
          </a:bodyPr>
          <a:lstStyle/>
          <a:p>
            <a:pPr algn="just"/>
            <a:r>
              <a:rPr lang="en-GB" sz="2200" dirty="0" smtClean="0"/>
              <a:t>The State of Mexico, being aware of the phenomenon of trafficking in persons, has taken on the commitment to implement a series of actions to coordinate and establish links with institutions and entities from the three levels of governments in order to further the effectiveness of programmes, strategies, mechanisms and lines of action oriented toward the prevention, investigation and prosecution of these crimes.</a:t>
            </a:r>
            <a:endParaRPr lang="en-GB" sz="2200" dirty="0"/>
          </a:p>
        </p:txBody>
      </p:sp>
      <p:pic>
        <p:nvPicPr>
          <p:cNvPr id="2" name="Picture 2" descr="D:\Pictures\Trata\cq5dam.thumbnail.624.351.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11760" y="3912577"/>
            <a:ext cx="4388891" cy="2468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892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231" y="32738"/>
            <a:ext cx="9144000" cy="6858001"/>
          </a:xfrm>
          <a:prstGeom prst="rect">
            <a:avLst/>
          </a:prstGeom>
          <a:solidFill>
            <a:srgbClr val="336600"/>
          </a:solidFill>
          <a:ln>
            <a:solidFill>
              <a:schemeClr val="tx1"/>
            </a:solidFill>
          </a:ln>
          <a:extLst/>
        </p:spPr>
      </p:pic>
      <p:sp>
        <p:nvSpPr>
          <p:cNvPr id="3" name="2 CuadroTexto"/>
          <p:cNvSpPr txBox="1"/>
          <p:nvPr/>
        </p:nvSpPr>
        <p:spPr>
          <a:xfrm>
            <a:off x="1547664" y="1104368"/>
            <a:ext cx="6336704" cy="1077218"/>
          </a:xfrm>
          <a:prstGeom prst="rect">
            <a:avLst/>
          </a:prstGeom>
          <a:noFill/>
        </p:spPr>
        <p:txBody>
          <a:bodyPr wrap="square" rtlCol="0">
            <a:spAutoFit/>
          </a:bodyPr>
          <a:lstStyle/>
          <a:p>
            <a:pPr algn="ctr"/>
            <a:r>
              <a:rPr lang="en-GB" sz="2800" b="1" dirty="0" smtClean="0">
                <a:latin typeface="+mj-lt"/>
              </a:rPr>
              <a:t>INTER-INSTITUTIONAL COLLABORATION</a:t>
            </a:r>
          </a:p>
          <a:p>
            <a:pPr algn="ctr"/>
            <a:r>
              <a:rPr lang="en-GB" dirty="0" smtClean="0"/>
              <a:t>Establishment and  Integration of Inter-Secretarial Commissions on Trafficking in Persons in Federative Entities</a:t>
            </a:r>
            <a:endParaRPr lang="en-GB" b="1" dirty="0" smtClean="0">
              <a:latin typeface="+mj-lt"/>
            </a:endParaRPr>
          </a:p>
        </p:txBody>
      </p:sp>
      <p:pic>
        <p:nvPicPr>
          <p:cNvPr id="2" name="Picture 2"/>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331640" y="2564904"/>
            <a:ext cx="4464670" cy="3072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3" name="12 Tabla"/>
          <p:cNvGraphicFramePr>
            <a:graphicFrameLocks noGrp="1"/>
          </p:cNvGraphicFramePr>
          <p:nvPr>
            <p:extLst>
              <p:ext uri="{D42A27DB-BD31-4B8C-83A1-F6EECF244321}">
                <p14:modId xmlns:p14="http://schemas.microsoft.com/office/powerpoint/2010/main" val="2308004253"/>
              </p:ext>
            </p:extLst>
          </p:nvPr>
        </p:nvGraphicFramePr>
        <p:xfrm>
          <a:off x="5868318" y="2636912"/>
          <a:ext cx="3062932" cy="3476243"/>
        </p:xfrm>
        <a:graphic>
          <a:graphicData uri="http://schemas.openxmlformats.org/drawingml/2006/table">
            <a:tbl>
              <a:tblPr firstRow="1" bandRow="1">
                <a:tableStyleId>{5C22544A-7EE6-4342-B048-85BDC9FD1C3A}</a:tableStyleId>
              </a:tblPr>
              <a:tblGrid>
                <a:gridCol w="863922"/>
                <a:gridCol w="936104"/>
                <a:gridCol w="792088"/>
                <a:gridCol w="470818"/>
              </a:tblGrid>
              <a:tr h="9600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kern="1200" noProof="0" dirty="0" smtClean="0">
                          <a:solidFill>
                            <a:schemeClr val="tx1"/>
                          </a:solidFill>
                          <a:latin typeface="Arial Narrow" panose="020B0606020202030204" pitchFamily="34" charset="0"/>
                          <a:ea typeface="+mn-ea"/>
                          <a:cs typeface="+mn-cs"/>
                        </a:rPr>
                        <a:t>Have</a:t>
                      </a:r>
                      <a:r>
                        <a:rPr lang="en-GB" sz="900" b="1" kern="1200" baseline="0" noProof="0" dirty="0" smtClean="0">
                          <a:solidFill>
                            <a:schemeClr val="tx1"/>
                          </a:solidFill>
                          <a:latin typeface="Arial Narrow" panose="020B0606020202030204" pitchFamily="34" charset="0"/>
                          <a:ea typeface="+mn-ea"/>
                          <a:cs typeface="+mn-cs"/>
                        </a:rPr>
                        <a:t> e</a:t>
                      </a:r>
                      <a:r>
                        <a:rPr lang="en-GB" sz="900" b="1" kern="1200" noProof="0" dirty="0" smtClean="0">
                          <a:solidFill>
                            <a:schemeClr val="tx1"/>
                          </a:solidFill>
                          <a:latin typeface="Arial Narrow" panose="020B0606020202030204" pitchFamily="34" charset="0"/>
                          <a:ea typeface="+mn-ea"/>
                          <a:cs typeface="+mn-cs"/>
                        </a:rPr>
                        <a:t>stablished Commissions</a:t>
                      </a:r>
                      <a:endParaRPr lang="en-GB" sz="900" b="1" noProof="0" dirty="0" smtClean="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A032"/>
                    </a:solidFill>
                  </a:tcPr>
                </a:tc>
                <a:tc>
                  <a:txBody>
                    <a:bodyPr/>
                    <a:lstStyle/>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Campeche</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Chiapas</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Coahuila</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Colima</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Distrito</a:t>
                      </a:r>
                      <a:r>
                        <a:rPr lang="en-GB" sz="800" b="0" baseline="0" noProof="0" dirty="0" smtClean="0">
                          <a:solidFill>
                            <a:schemeClr val="tx1"/>
                          </a:solidFill>
                          <a:latin typeface="Arial Narrow" panose="020B0606020202030204" pitchFamily="34" charset="0"/>
                        </a:rPr>
                        <a:t> Federal</a:t>
                      </a:r>
                    </a:p>
                    <a:p>
                      <a:pPr marL="0" indent="0">
                        <a:buSzPct val="90000"/>
                        <a:buFont typeface="Wingdings" panose="05000000000000000000" pitchFamily="2" charset="2"/>
                        <a:buNone/>
                      </a:pPr>
                      <a:r>
                        <a:rPr lang="en-GB" sz="800" b="0" baseline="0" noProof="0" dirty="0" smtClean="0">
                          <a:solidFill>
                            <a:schemeClr val="tx1"/>
                          </a:solidFill>
                          <a:latin typeface="Arial Narrow" panose="020B0606020202030204" pitchFamily="34" charset="0"/>
                        </a:rPr>
                        <a:t>Durango</a:t>
                      </a:r>
                    </a:p>
                    <a:p>
                      <a:pPr marL="0" indent="0">
                        <a:buSzPct val="90000"/>
                        <a:buFont typeface="Wingdings" panose="05000000000000000000" pitchFamily="2" charset="2"/>
                        <a:buNone/>
                      </a:pPr>
                      <a:r>
                        <a:rPr lang="en-GB" sz="800" b="0" baseline="0" noProof="0" dirty="0" smtClean="0">
                          <a:solidFill>
                            <a:schemeClr val="tx1"/>
                          </a:solidFill>
                          <a:latin typeface="Arial Narrow" panose="020B0606020202030204" pitchFamily="34" charset="0"/>
                        </a:rPr>
                        <a:t>Estado de México</a:t>
                      </a:r>
                    </a:p>
                    <a:p>
                      <a:pPr marL="0" indent="0">
                        <a:buSzPct val="90000"/>
                        <a:buFont typeface="Wingdings" panose="05000000000000000000" pitchFamily="2" charset="2"/>
                        <a:buNone/>
                      </a:pPr>
                      <a:r>
                        <a:rPr lang="en-GB" sz="800" b="0" baseline="0" noProof="0" dirty="0" smtClean="0">
                          <a:solidFill>
                            <a:schemeClr val="tx1"/>
                          </a:solidFill>
                          <a:latin typeface="Arial Narrow" panose="020B0606020202030204" pitchFamily="34" charset="0"/>
                        </a:rPr>
                        <a:t>Guerrero</a:t>
                      </a:r>
                    </a:p>
                    <a:p>
                      <a:pPr marL="0" indent="0">
                        <a:buSzPct val="90000"/>
                        <a:buFont typeface="Wingdings" panose="05000000000000000000" pitchFamily="2" charset="2"/>
                        <a:buNone/>
                      </a:pPr>
                      <a:r>
                        <a:rPr lang="en-GB" sz="800" b="0" baseline="0" noProof="0" dirty="0" smtClean="0">
                          <a:solidFill>
                            <a:schemeClr val="tx1"/>
                          </a:solidFill>
                          <a:latin typeface="Arial Narrow" panose="020B0606020202030204" pitchFamily="34" charset="0"/>
                        </a:rPr>
                        <a:t>Jalisco</a:t>
                      </a:r>
                    </a:p>
                    <a:p>
                      <a:pPr marL="0" marR="0" indent="0" algn="l" defTabSz="914400"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lang="en-GB" sz="800" b="0" baseline="0" noProof="0" dirty="0" smtClean="0">
                          <a:solidFill>
                            <a:schemeClr val="tx1"/>
                          </a:solidFill>
                          <a:latin typeface="Arial Narrow" panose="020B0606020202030204" pitchFamily="34" charset="0"/>
                        </a:rPr>
                        <a:t>Morelos</a:t>
                      </a:r>
                    </a:p>
                    <a:p>
                      <a:pPr marL="0" marR="0" indent="0" algn="l" defTabSz="914400"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lang="en-GB" sz="800" b="0" noProof="0" dirty="0" smtClean="0">
                          <a:solidFill>
                            <a:schemeClr val="tx1"/>
                          </a:solidFill>
                          <a:latin typeface="Arial Narrow" panose="020B0606020202030204" pitchFamily="34" charset="0"/>
                        </a:rPr>
                        <a:t>Nuevo León</a:t>
                      </a: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A032"/>
                    </a:solidFill>
                  </a:tcPr>
                </a:tc>
                <a:tc>
                  <a:txBody>
                    <a:bodyPr/>
                    <a:lstStyle/>
                    <a:p>
                      <a:pPr marL="0" marR="0" indent="0" algn="l" defTabSz="914400"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lang="en-GB" sz="800" b="0" noProof="0" dirty="0" smtClean="0">
                          <a:solidFill>
                            <a:schemeClr val="tx1"/>
                          </a:solidFill>
                          <a:latin typeface="Arial Narrow" panose="020B0606020202030204" pitchFamily="34" charset="0"/>
                        </a:rPr>
                        <a:t>Oaxaca</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Puebla</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Querétaro</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San</a:t>
                      </a:r>
                      <a:r>
                        <a:rPr lang="en-GB" sz="800" b="0" baseline="0" noProof="0" dirty="0" smtClean="0">
                          <a:solidFill>
                            <a:schemeClr val="tx1"/>
                          </a:solidFill>
                          <a:latin typeface="Arial Narrow" panose="020B0606020202030204" pitchFamily="34" charset="0"/>
                        </a:rPr>
                        <a:t> Luis Potosí</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Sinaloa</a:t>
                      </a:r>
                    </a:p>
                    <a:p>
                      <a:pPr marL="0" indent="0">
                        <a:buSzPct val="90000"/>
                        <a:buFont typeface="Wingdings" panose="05000000000000000000" pitchFamily="2" charset="2"/>
                        <a:buNone/>
                      </a:pPr>
                      <a:r>
                        <a:rPr lang="en-GB" sz="800" b="0" baseline="0" noProof="0" dirty="0" smtClean="0">
                          <a:solidFill>
                            <a:schemeClr val="tx1"/>
                          </a:solidFill>
                          <a:latin typeface="Arial Narrow" panose="020B0606020202030204" pitchFamily="34" charset="0"/>
                        </a:rPr>
                        <a:t>Tabasco</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Tamaulipas</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Tlaxcala</a:t>
                      </a:r>
                    </a:p>
                    <a:p>
                      <a:pPr marL="0" indent="0">
                        <a:buSzPct val="90000"/>
                        <a:buFont typeface="Wingdings" panose="05000000000000000000" pitchFamily="2" charset="2"/>
                        <a:buNone/>
                      </a:pPr>
                      <a:r>
                        <a:rPr lang="en-GB" sz="800" b="0" baseline="0" noProof="0" dirty="0" smtClean="0">
                          <a:solidFill>
                            <a:schemeClr val="tx1"/>
                          </a:solidFill>
                          <a:latin typeface="Arial Narrow" panose="020B0606020202030204" pitchFamily="34" charset="0"/>
                        </a:rPr>
                        <a:t>Veracruz</a:t>
                      </a:r>
                    </a:p>
                    <a:p>
                      <a:pPr marL="0" indent="0">
                        <a:buSzPct val="90000"/>
                        <a:buFont typeface="Wingdings" panose="05000000000000000000" pitchFamily="2" charset="2"/>
                        <a:buNone/>
                      </a:pPr>
                      <a:r>
                        <a:rPr lang="en-GB" sz="800" b="0" noProof="0" dirty="0" smtClean="0">
                          <a:solidFill>
                            <a:schemeClr val="tx1"/>
                          </a:solidFill>
                          <a:latin typeface="Arial Narrow" panose="020B0606020202030204" pitchFamily="34" charset="0"/>
                        </a:rPr>
                        <a:t>Yucatán</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A032"/>
                    </a:solidFill>
                  </a:tcPr>
                </a:tc>
                <a:tc>
                  <a:txBody>
                    <a:bodyPr/>
                    <a:lstStyle/>
                    <a:p>
                      <a:pPr marL="0" indent="0" algn="ctr">
                        <a:buSzPct val="90000"/>
                        <a:buFont typeface="Wingdings" panose="05000000000000000000" pitchFamily="2" charset="2"/>
                        <a:buNone/>
                      </a:pPr>
                      <a:r>
                        <a:rPr lang="en-GB" sz="1000" b="1" noProof="0" dirty="0" smtClean="0">
                          <a:solidFill>
                            <a:schemeClr val="tx1"/>
                          </a:solidFill>
                          <a:latin typeface="Arial Narrow" panose="020B0606020202030204" pitchFamily="34" charset="0"/>
                        </a:rPr>
                        <a:t>Total</a:t>
                      </a:r>
                    </a:p>
                    <a:p>
                      <a:pPr marL="0" indent="0" algn="ctr">
                        <a:buSzPct val="90000"/>
                        <a:buFont typeface="Wingdings" panose="05000000000000000000" pitchFamily="2" charset="2"/>
                        <a:buNone/>
                      </a:pPr>
                      <a:r>
                        <a:rPr lang="en-GB" sz="1600" b="1" noProof="0" dirty="0" smtClean="0">
                          <a:solidFill>
                            <a:schemeClr val="tx1"/>
                          </a:solidFill>
                          <a:latin typeface="Arial Narrow" panose="020B0606020202030204" pitchFamily="34" charset="0"/>
                        </a:rPr>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0A032"/>
                    </a:solidFill>
                  </a:tcPr>
                </a:tc>
              </a:tr>
              <a:tr h="7874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noProof="0" dirty="0" smtClean="0">
                          <a:solidFill>
                            <a:schemeClr val="tx1"/>
                          </a:solidFill>
                          <a:latin typeface="Arial Narrow" panose="020B0606020202030204" pitchFamily="34" charset="0"/>
                        </a:rPr>
                        <a:t>Commissions are in the process of being</a:t>
                      </a:r>
                      <a:r>
                        <a:rPr lang="en-GB" sz="900" b="1" baseline="0" noProof="0" dirty="0" smtClean="0">
                          <a:solidFill>
                            <a:schemeClr val="tx1"/>
                          </a:solidFill>
                          <a:latin typeface="Arial Narrow" panose="020B0606020202030204" pitchFamily="34" charset="0"/>
                        </a:rPr>
                        <a:t> established</a:t>
                      </a:r>
                      <a:endParaRPr lang="en-GB" sz="900" b="1" noProof="0" dirty="0" smtClean="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85A"/>
                    </a:solidFill>
                  </a:tcPr>
                </a:tc>
                <a:tc gridSpan="2">
                  <a:txBody>
                    <a:bodyPr/>
                    <a:lstStyle/>
                    <a:p>
                      <a:pPr marL="0" marR="0" indent="0" algn="l" defTabSz="844550" rtl="0" eaLnBrk="1" fontAlgn="auto" latinLnBrk="0" hangingPunct="1">
                        <a:lnSpc>
                          <a:spcPct val="90000"/>
                        </a:lnSpc>
                        <a:spcBef>
                          <a:spcPct val="0"/>
                        </a:spcBef>
                        <a:spcAft>
                          <a:spcPct val="10000"/>
                        </a:spcAft>
                        <a:buClrTx/>
                        <a:buSzTx/>
                        <a:buFontTx/>
                        <a:buNone/>
                        <a:tabLst/>
                        <a:defRPr/>
                      </a:pPr>
                      <a:r>
                        <a:rPr lang="en-GB" sz="900" b="0" noProof="0" dirty="0" smtClean="0">
                          <a:solidFill>
                            <a:schemeClr val="tx1"/>
                          </a:solidFill>
                          <a:latin typeface="Arial Narrow" panose="020B0606020202030204" pitchFamily="34" charset="0"/>
                        </a:rPr>
                        <a:t>Aguascalientes</a:t>
                      </a:r>
                    </a:p>
                    <a:p>
                      <a:pPr marL="0" indent="0" defTabSz="844550">
                        <a:lnSpc>
                          <a:spcPct val="90000"/>
                        </a:lnSpc>
                        <a:spcBef>
                          <a:spcPct val="0"/>
                        </a:spcBef>
                        <a:spcAft>
                          <a:spcPct val="10000"/>
                        </a:spcAft>
                        <a:buFontTx/>
                        <a:buNone/>
                      </a:pPr>
                      <a:r>
                        <a:rPr lang="en-GB" sz="900" noProof="0" dirty="0" smtClean="0">
                          <a:solidFill>
                            <a:prstClr val="black"/>
                          </a:solidFill>
                          <a:latin typeface="Arial Narrow" panose="020B0606020202030204" pitchFamily="34" charset="0"/>
                        </a:rPr>
                        <a:t>Baja California</a:t>
                      </a:r>
                    </a:p>
                    <a:p>
                      <a:pPr marL="0" indent="0" defTabSz="844550">
                        <a:lnSpc>
                          <a:spcPct val="90000"/>
                        </a:lnSpc>
                        <a:spcBef>
                          <a:spcPct val="0"/>
                        </a:spcBef>
                        <a:spcAft>
                          <a:spcPct val="10000"/>
                        </a:spcAft>
                        <a:buFontTx/>
                        <a:buNone/>
                      </a:pPr>
                      <a:r>
                        <a:rPr lang="en-GB" sz="900" noProof="0" dirty="0" smtClean="0">
                          <a:solidFill>
                            <a:prstClr val="black"/>
                          </a:solidFill>
                          <a:latin typeface="Arial Narrow" panose="020B0606020202030204" pitchFamily="34" charset="0"/>
                        </a:rPr>
                        <a:t>Baja California Sur</a:t>
                      </a:r>
                    </a:p>
                    <a:p>
                      <a:pPr marL="0" indent="0" defTabSz="844550">
                        <a:lnSpc>
                          <a:spcPct val="90000"/>
                        </a:lnSpc>
                        <a:spcBef>
                          <a:spcPct val="0"/>
                        </a:spcBef>
                        <a:spcAft>
                          <a:spcPct val="10000"/>
                        </a:spcAft>
                        <a:buFontTx/>
                        <a:buNone/>
                      </a:pPr>
                      <a:r>
                        <a:rPr lang="en-GB" sz="900" noProof="0" dirty="0" smtClean="0">
                          <a:solidFill>
                            <a:prstClr val="black"/>
                          </a:solidFill>
                          <a:latin typeface="Arial Narrow" panose="020B0606020202030204" pitchFamily="34" charset="0"/>
                        </a:rPr>
                        <a:t>Chihuahua</a:t>
                      </a:r>
                    </a:p>
                    <a:p>
                      <a:pPr marL="0" indent="0" defTabSz="844550">
                        <a:lnSpc>
                          <a:spcPct val="90000"/>
                        </a:lnSpc>
                        <a:spcBef>
                          <a:spcPct val="0"/>
                        </a:spcBef>
                        <a:spcAft>
                          <a:spcPct val="10000"/>
                        </a:spcAft>
                        <a:buFontTx/>
                        <a:buNone/>
                      </a:pPr>
                      <a:r>
                        <a:rPr lang="en-GB" sz="900" noProof="0" dirty="0" smtClean="0">
                          <a:solidFill>
                            <a:prstClr val="black"/>
                          </a:solidFill>
                          <a:latin typeface="Arial Narrow" panose="020B0606020202030204" pitchFamily="34" charset="0"/>
                        </a:rPr>
                        <a:t>Hidalgo</a:t>
                      </a:r>
                    </a:p>
                    <a:p>
                      <a:pPr marL="0" marR="0" indent="0" algn="l" defTabSz="844550" rtl="0" eaLnBrk="1" fontAlgn="auto" latinLnBrk="0" hangingPunct="1">
                        <a:lnSpc>
                          <a:spcPct val="90000"/>
                        </a:lnSpc>
                        <a:spcBef>
                          <a:spcPct val="0"/>
                        </a:spcBef>
                        <a:spcAft>
                          <a:spcPct val="10000"/>
                        </a:spcAft>
                        <a:buClrTx/>
                        <a:buSzTx/>
                        <a:buFontTx/>
                        <a:buNone/>
                        <a:tabLst/>
                        <a:defRPr/>
                      </a:pPr>
                      <a:r>
                        <a:rPr lang="en-GB" sz="900" b="0" baseline="0" noProof="0" dirty="0" smtClean="0">
                          <a:solidFill>
                            <a:schemeClr val="tx1"/>
                          </a:solidFill>
                          <a:latin typeface="Arial Narrow" panose="020B0606020202030204" pitchFamily="34" charset="0"/>
                        </a:rPr>
                        <a:t>Michoacán</a:t>
                      </a:r>
                    </a:p>
                    <a:p>
                      <a:pPr marL="0" indent="0" defTabSz="844550">
                        <a:lnSpc>
                          <a:spcPct val="90000"/>
                        </a:lnSpc>
                        <a:spcBef>
                          <a:spcPct val="0"/>
                        </a:spcBef>
                        <a:spcAft>
                          <a:spcPct val="10000"/>
                        </a:spcAft>
                        <a:buFontTx/>
                        <a:buNone/>
                      </a:pPr>
                      <a:r>
                        <a:rPr lang="en-GB" sz="900" noProof="0" dirty="0" smtClean="0">
                          <a:solidFill>
                            <a:prstClr val="black"/>
                          </a:solidFill>
                          <a:latin typeface="Arial Narrow" panose="020B0606020202030204" pitchFamily="34" charset="0"/>
                        </a:rPr>
                        <a:t>Nayarit</a:t>
                      </a:r>
                    </a:p>
                    <a:p>
                      <a:pPr marL="0" indent="0" defTabSz="844550">
                        <a:lnSpc>
                          <a:spcPct val="90000"/>
                        </a:lnSpc>
                        <a:spcBef>
                          <a:spcPct val="0"/>
                        </a:spcBef>
                        <a:spcAft>
                          <a:spcPct val="10000"/>
                        </a:spcAft>
                        <a:buFontTx/>
                        <a:buNone/>
                      </a:pPr>
                      <a:r>
                        <a:rPr lang="en-GB" sz="900" noProof="0" dirty="0" smtClean="0">
                          <a:solidFill>
                            <a:prstClr val="black"/>
                          </a:solidFill>
                          <a:latin typeface="Arial Narrow" panose="020B0606020202030204" pitchFamily="34" charset="0"/>
                        </a:rPr>
                        <a:t>Sonora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85A"/>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SzPct val="90000"/>
                        <a:buFont typeface="Wingdings" panose="05000000000000000000" pitchFamily="2" charset="2"/>
                        <a:buNone/>
                      </a:pPr>
                      <a:r>
                        <a:rPr lang="en-GB" sz="900" b="1" noProof="0" dirty="0" smtClean="0">
                          <a:solidFill>
                            <a:schemeClr val="tx1"/>
                          </a:solidFill>
                          <a:latin typeface="Arial Narrow" panose="020B0606020202030204" pitchFamily="34" charset="0"/>
                        </a:rPr>
                        <a:t>Total</a:t>
                      </a:r>
                    </a:p>
                    <a:p>
                      <a:pPr marL="0" indent="0" algn="ctr">
                        <a:buSzPct val="90000"/>
                        <a:buFont typeface="Wingdings" panose="05000000000000000000" pitchFamily="2" charset="2"/>
                        <a:buNone/>
                      </a:pPr>
                      <a:r>
                        <a:rPr lang="en-GB" sz="1400" b="1" noProof="0" dirty="0" smtClean="0">
                          <a:solidFill>
                            <a:schemeClr val="tx1"/>
                          </a:solidFill>
                          <a:latin typeface="Arial Narrow" panose="020B0606020202030204" pitchFamily="34"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85A"/>
                    </a:solidFill>
                  </a:tcPr>
                </a:tc>
              </a:tr>
              <a:tr h="248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kern="1200" noProof="0" dirty="0" smtClean="0">
                          <a:solidFill>
                            <a:schemeClr val="tx1"/>
                          </a:solidFill>
                          <a:latin typeface="Arial Narrow" panose="020B0606020202030204" pitchFamily="34" charset="0"/>
                          <a:ea typeface="+mn-ea"/>
                          <a:cs typeface="+mn-cs"/>
                        </a:rPr>
                        <a:t>A Committee</a:t>
                      </a:r>
                      <a:r>
                        <a:rPr lang="en-GB" sz="900" b="1" kern="1200" baseline="0" noProof="0" dirty="0" smtClean="0">
                          <a:solidFill>
                            <a:schemeClr val="tx1"/>
                          </a:solidFill>
                          <a:latin typeface="Arial Narrow" panose="020B0606020202030204" pitchFamily="34" charset="0"/>
                          <a:ea typeface="+mn-ea"/>
                          <a:cs typeface="+mn-cs"/>
                        </a:rPr>
                        <a:t> established by INM</a:t>
                      </a:r>
                      <a:endParaRPr lang="en-GB" sz="900" b="1" kern="1200" noProof="0" dirty="0" smtClean="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16E"/>
                    </a:solidFill>
                  </a:tcPr>
                </a:tc>
                <a:tc gridSpan="2">
                  <a:txBody>
                    <a:bodyPr/>
                    <a:lstStyle/>
                    <a:p>
                      <a:pPr marL="0" marR="0" indent="0" algn="l" defTabSz="914400"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lang="en-GB" sz="900" b="0" baseline="0" noProof="0" dirty="0" smtClean="0">
                          <a:solidFill>
                            <a:schemeClr val="tx1"/>
                          </a:solidFill>
                          <a:latin typeface="Arial Narrow" panose="020B0606020202030204" pitchFamily="34" charset="0"/>
                        </a:rPr>
                        <a:t>Guanajuato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16E"/>
                    </a:solidFill>
                  </a:tcPr>
                </a:tc>
                <a:tc hMerge="1">
                  <a:txBody>
                    <a:bodyPr/>
                    <a:lstStyle/>
                    <a:p>
                      <a:endParaRPr lang="es-MX"/>
                    </a:p>
                  </a:txBody>
                  <a:tcPr/>
                </a:tc>
                <a:tc>
                  <a:txBody>
                    <a:bodyPr/>
                    <a:lstStyle/>
                    <a:p>
                      <a:pPr marL="0" marR="0" indent="0" algn="ctr" defTabSz="914400"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lang="en-GB" sz="900" b="1" kern="1200" noProof="0" dirty="0" smtClean="0">
                          <a:solidFill>
                            <a:schemeClr val="tx1"/>
                          </a:solidFill>
                          <a:latin typeface="Arial Narrow" panose="020B0606020202030204" pitchFamily="34" charset="0"/>
                          <a:ea typeface="+mn-ea"/>
                          <a:cs typeface="+mn-cs"/>
                        </a:rPr>
                        <a:t>Total</a:t>
                      </a:r>
                    </a:p>
                    <a:p>
                      <a:pPr marL="0" marR="0" indent="0" algn="ctr" defTabSz="914400" rtl="0" eaLnBrk="1" fontAlgn="auto" latinLnBrk="0" hangingPunct="1">
                        <a:lnSpc>
                          <a:spcPct val="100000"/>
                        </a:lnSpc>
                        <a:spcBef>
                          <a:spcPts val="0"/>
                        </a:spcBef>
                        <a:spcAft>
                          <a:spcPts val="0"/>
                        </a:spcAft>
                        <a:buClrTx/>
                        <a:buSzPct val="90000"/>
                        <a:buFont typeface="Wingdings" panose="05000000000000000000" pitchFamily="2" charset="2"/>
                        <a:buNone/>
                        <a:tabLst/>
                        <a:defRPr/>
                      </a:pPr>
                      <a:r>
                        <a:rPr lang="en-GB" sz="900" b="1" kern="1200" noProof="0" dirty="0" smtClean="0">
                          <a:solidFill>
                            <a:schemeClr val="tx1"/>
                          </a:solidFill>
                          <a:latin typeface="Arial Narrow" panose="020B0606020202030204" pitchFamily="34" charset="0"/>
                          <a:ea typeface="+mn-ea"/>
                          <a:cs typeface="+mn-cs"/>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16E"/>
                    </a:solidFill>
                  </a:tcPr>
                </a:tc>
              </a:tr>
              <a:tr h="248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900" b="1" noProof="0" dirty="0" smtClean="0">
                          <a:solidFill>
                            <a:schemeClr val="tx1"/>
                          </a:solidFill>
                          <a:latin typeface="Arial Narrow" panose="020B0606020202030204" pitchFamily="34" charset="0"/>
                        </a:rPr>
                        <a:t>A Commission</a:t>
                      </a:r>
                      <a:r>
                        <a:rPr lang="en-GB" sz="900" b="1" baseline="0" noProof="0" dirty="0" smtClean="0">
                          <a:solidFill>
                            <a:schemeClr val="tx1"/>
                          </a:solidFill>
                          <a:latin typeface="Arial Narrow" panose="020B0606020202030204" pitchFamily="34" charset="0"/>
                        </a:rPr>
                        <a:t> is not in place</a:t>
                      </a:r>
                      <a:endParaRPr lang="en-GB" sz="900" b="1" noProof="0" dirty="0" smtClean="0">
                        <a:solidFill>
                          <a:schemeClr val="tx1"/>
                        </a:solidFill>
                        <a:latin typeface="Arial Narrow" panose="020B0606020202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AA"/>
                    </a:solidFill>
                  </a:tcPr>
                </a:tc>
                <a:tc gridSpan="2">
                  <a:txBody>
                    <a:bodyPr/>
                    <a:lstStyle/>
                    <a:p>
                      <a:pPr marL="0" indent="0">
                        <a:buSzPct val="90000"/>
                        <a:buFont typeface="Wingdings" panose="05000000000000000000" pitchFamily="2" charset="2"/>
                        <a:buNone/>
                      </a:pPr>
                      <a:r>
                        <a:rPr lang="en-GB" sz="900" baseline="0" noProof="0" dirty="0" smtClean="0">
                          <a:latin typeface="Arial Narrow" panose="020B0606020202030204" pitchFamily="34" charset="0"/>
                        </a:rPr>
                        <a:t>Quintana Roo</a:t>
                      </a:r>
                    </a:p>
                    <a:p>
                      <a:pPr marL="0" indent="0">
                        <a:buSzPct val="90000"/>
                        <a:buFont typeface="Wingdings" panose="05000000000000000000" pitchFamily="2" charset="2"/>
                        <a:buNone/>
                      </a:pPr>
                      <a:r>
                        <a:rPr lang="en-GB" sz="900" baseline="0" noProof="0" dirty="0" smtClean="0">
                          <a:latin typeface="Arial Narrow" panose="020B0606020202030204" pitchFamily="34" charset="0"/>
                        </a:rPr>
                        <a:t>Zacatecas</a:t>
                      </a:r>
                      <a:endParaRPr lang="en-GB" sz="900" noProof="0" dirty="0" smtClean="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AA"/>
                    </a:solidFill>
                  </a:tcPr>
                </a:tc>
                <a:tc hMerge="1">
                  <a:txBody>
                    <a:bodyPr/>
                    <a:lstStyle/>
                    <a:p>
                      <a:endParaRPr lang="es-MX"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SzPct val="90000"/>
                        <a:buFont typeface="Wingdings" panose="05000000000000000000" pitchFamily="2" charset="2"/>
                        <a:buNone/>
                      </a:pPr>
                      <a:r>
                        <a:rPr lang="en-GB" sz="900" b="1" noProof="0" dirty="0" smtClean="0">
                          <a:solidFill>
                            <a:schemeClr val="tx1"/>
                          </a:solidFill>
                          <a:latin typeface="Arial Narrow" panose="020B0606020202030204" pitchFamily="34" charset="0"/>
                        </a:rPr>
                        <a:t>Total</a:t>
                      </a:r>
                    </a:p>
                    <a:p>
                      <a:pPr marL="0" indent="0" algn="ctr">
                        <a:buSzPct val="90000"/>
                        <a:buFont typeface="Wingdings" panose="05000000000000000000" pitchFamily="2" charset="2"/>
                        <a:buNone/>
                      </a:pPr>
                      <a:r>
                        <a:rPr lang="en-GB" sz="900" b="1" noProof="0" dirty="0" smtClean="0">
                          <a:solidFill>
                            <a:schemeClr val="tx1"/>
                          </a:solidFill>
                          <a:latin typeface="Arial Narrow" panose="020B0606020202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5AA"/>
                    </a:solidFill>
                  </a:tcPr>
                </a:tc>
              </a:tr>
            </a:tbl>
          </a:graphicData>
        </a:graphic>
      </p:graphicFrame>
      <p:graphicFrame>
        <p:nvGraphicFramePr>
          <p:cNvPr id="14" name="13 Tabla"/>
          <p:cNvGraphicFramePr>
            <a:graphicFrameLocks noGrp="1"/>
          </p:cNvGraphicFramePr>
          <p:nvPr>
            <p:extLst>
              <p:ext uri="{D42A27DB-BD31-4B8C-83A1-F6EECF244321}">
                <p14:modId xmlns:p14="http://schemas.microsoft.com/office/powerpoint/2010/main" val="1919067551"/>
              </p:ext>
            </p:extLst>
          </p:nvPr>
        </p:nvGraphicFramePr>
        <p:xfrm>
          <a:off x="179512" y="3429000"/>
          <a:ext cx="1306431" cy="2750820"/>
        </p:xfrm>
        <a:graphic>
          <a:graphicData uri="http://schemas.openxmlformats.org/drawingml/2006/table">
            <a:tbl>
              <a:tblPr firstRow="1" bandRow="1">
                <a:tableStyleId>{5C22544A-7EE6-4342-B048-85BDC9FD1C3A}</a:tableStyleId>
              </a:tblPr>
              <a:tblGrid>
                <a:gridCol w="1306431"/>
              </a:tblGrid>
              <a:tr h="38920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000" b="1" baseline="0" noProof="0" dirty="0" smtClean="0">
                          <a:solidFill>
                            <a:schemeClr val="tx1"/>
                          </a:solidFill>
                          <a:latin typeface="Arial Narrow" panose="020B0606020202030204" pitchFamily="34" charset="0"/>
                        </a:rPr>
                        <a:t>Commissions Established in 2014</a:t>
                      </a:r>
                      <a:endParaRPr lang="en-GB" sz="1000" b="1" noProof="0" dirty="0" smtClean="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C9900">
                            <a:shade val="30000"/>
                            <a:satMod val="115000"/>
                          </a:srgbClr>
                        </a:gs>
                        <a:gs pos="0">
                          <a:srgbClr val="CC9900">
                            <a:shade val="67500"/>
                            <a:satMod val="115000"/>
                            <a:alpha val="76000"/>
                          </a:srgbClr>
                        </a:gs>
                        <a:gs pos="100000">
                          <a:srgbClr val="CC9900">
                            <a:shade val="100000"/>
                            <a:satMod val="115000"/>
                          </a:srgbClr>
                        </a:gs>
                      </a:gsLst>
                      <a:lin ang="10800000" scaled="1"/>
                      <a:tileRect/>
                    </a:gradFill>
                  </a:tcPr>
                </a:tc>
              </a:tr>
              <a:tr h="1571792">
                <a:tc>
                  <a:txBody>
                    <a:bodyPr/>
                    <a:lstStyle/>
                    <a:p>
                      <a:pPr algn="l"/>
                      <a:r>
                        <a:rPr lang="en-GB" sz="900" b="0" noProof="0" dirty="0" smtClean="0">
                          <a:solidFill>
                            <a:schemeClr val="tx1"/>
                          </a:solidFill>
                          <a:latin typeface="Arial Narrow" panose="020B0606020202030204" pitchFamily="34" charset="0"/>
                        </a:rPr>
                        <a:t>Campeche</a:t>
                      </a:r>
                    </a:p>
                    <a:p>
                      <a:pPr algn="l"/>
                      <a:r>
                        <a:rPr lang="en-GB" sz="900" b="0" noProof="0" dirty="0" smtClean="0">
                          <a:solidFill>
                            <a:schemeClr val="tx1"/>
                          </a:solidFill>
                          <a:latin typeface="Arial Narrow" panose="020B0606020202030204" pitchFamily="34" charset="0"/>
                        </a:rPr>
                        <a:t>Coahuila</a:t>
                      </a:r>
                    </a:p>
                    <a:p>
                      <a:pPr algn="l"/>
                      <a:r>
                        <a:rPr lang="en-GB" sz="900" b="0" noProof="0" dirty="0" smtClean="0">
                          <a:solidFill>
                            <a:schemeClr val="tx1"/>
                          </a:solidFill>
                          <a:latin typeface="Arial Narrow" panose="020B0606020202030204" pitchFamily="34" charset="0"/>
                        </a:rPr>
                        <a:t>Colima</a:t>
                      </a:r>
                    </a:p>
                    <a:p>
                      <a:pPr algn="l"/>
                      <a:r>
                        <a:rPr lang="en-GB" sz="900" b="0" noProof="0" dirty="0" smtClean="0">
                          <a:solidFill>
                            <a:schemeClr val="tx1"/>
                          </a:solidFill>
                          <a:latin typeface="Arial Narrow" panose="020B0606020202030204" pitchFamily="34" charset="0"/>
                        </a:rPr>
                        <a:t>Distrito Federal</a:t>
                      </a:r>
                    </a:p>
                    <a:p>
                      <a:pPr algn="l"/>
                      <a:r>
                        <a:rPr lang="en-GB" sz="900" b="0" noProof="0" dirty="0" smtClean="0">
                          <a:solidFill>
                            <a:schemeClr val="tx1"/>
                          </a:solidFill>
                          <a:latin typeface="Arial Narrow" panose="020B0606020202030204" pitchFamily="34" charset="0"/>
                        </a:rPr>
                        <a:t>Durango</a:t>
                      </a:r>
                    </a:p>
                    <a:p>
                      <a:pPr algn="l"/>
                      <a:r>
                        <a:rPr lang="en-GB" sz="900" b="0" noProof="0" dirty="0" smtClean="0">
                          <a:solidFill>
                            <a:schemeClr val="tx1"/>
                          </a:solidFill>
                          <a:latin typeface="Arial Narrow" panose="020B0606020202030204" pitchFamily="34" charset="0"/>
                        </a:rPr>
                        <a:t>Estado de México</a:t>
                      </a:r>
                    </a:p>
                    <a:p>
                      <a:pPr algn="l"/>
                      <a:r>
                        <a:rPr lang="en-GB" sz="900" b="0" noProof="0" dirty="0" smtClean="0">
                          <a:solidFill>
                            <a:schemeClr val="tx1"/>
                          </a:solidFill>
                          <a:latin typeface="Arial Narrow" panose="020B0606020202030204" pitchFamily="34" charset="0"/>
                        </a:rPr>
                        <a:t>Guerrero</a:t>
                      </a:r>
                    </a:p>
                    <a:p>
                      <a:pPr algn="l"/>
                      <a:r>
                        <a:rPr lang="en-GB" sz="900" b="0" noProof="0" dirty="0" smtClean="0">
                          <a:solidFill>
                            <a:schemeClr val="tx1"/>
                          </a:solidFill>
                          <a:latin typeface="Arial Narrow" panose="020B0606020202030204" pitchFamily="34" charset="0"/>
                        </a:rPr>
                        <a:t>Jalisco</a:t>
                      </a:r>
                    </a:p>
                    <a:p>
                      <a:pPr algn="l"/>
                      <a:r>
                        <a:rPr lang="en-GB" sz="900" b="0" noProof="0" dirty="0" smtClean="0">
                          <a:solidFill>
                            <a:schemeClr val="tx1"/>
                          </a:solidFill>
                          <a:latin typeface="Arial Narrow" panose="020B0606020202030204" pitchFamily="34" charset="0"/>
                        </a:rPr>
                        <a:t>Morelos</a:t>
                      </a:r>
                    </a:p>
                    <a:p>
                      <a:pPr algn="l"/>
                      <a:r>
                        <a:rPr lang="en-GB" sz="900" b="0" noProof="0" dirty="0" smtClean="0">
                          <a:solidFill>
                            <a:schemeClr val="tx1"/>
                          </a:solidFill>
                          <a:latin typeface="Arial Narrow" panose="020B0606020202030204" pitchFamily="34" charset="0"/>
                        </a:rPr>
                        <a:t>Tabasco</a:t>
                      </a:r>
                    </a:p>
                    <a:p>
                      <a:pPr algn="l"/>
                      <a:r>
                        <a:rPr lang="en-GB" sz="900" b="0" noProof="0" dirty="0" smtClean="0">
                          <a:solidFill>
                            <a:schemeClr val="tx1"/>
                          </a:solidFill>
                          <a:latin typeface="Arial Narrow" panose="020B0606020202030204" pitchFamily="34" charset="0"/>
                        </a:rPr>
                        <a:t>Veracruz</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C9900">
                            <a:shade val="30000"/>
                            <a:satMod val="115000"/>
                          </a:srgbClr>
                        </a:gs>
                        <a:gs pos="0">
                          <a:srgbClr val="CC9900">
                            <a:shade val="67500"/>
                            <a:satMod val="115000"/>
                            <a:alpha val="76000"/>
                          </a:srgbClr>
                        </a:gs>
                        <a:gs pos="100000">
                          <a:srgbClr val="CC9900">
                            <a:shade val="100000"/>
                            <a:satMod val="115000"/>
                          </a:srgbClr>
                        </a:gs>
                      </a:gsLst>
                      <a:lin ang="10800000" scaled="1"/>
                      <a:tileRect/>
                    </a:gradFill>
                  </a:tcPr>
                </a:tc>
              </a:tr>
              <a:tr h="227115">
                <a:tc>
                  <a:txBody>
                    <a:bodyPr/>
                    <a:lstStyle/>
                    <a:p>
                      <a:pPr algn="l"/>
                      <a:endParaRPr lang="en-GB" sz="900" b="0" noProof="0" dirty="0" smtClean="0">
                        <a:solidFill>
                          <a:schemeClr val="tx1"/>
                        </a:solidFill>
                        <a:latin typeface="Arial Narrow" panose="020B0606020202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04175">
                <a:tc>
                  <a:txBody>
                    <a:bodyPr/>
                    <a:lstStyle/>
                    <a:p>
                      <a:pPr algn="ctr"/>
                      <a:r>
                        <a:rPr lang="en-GB" sz="1050" b="1" noProof="0" dirty="0" smtClean="0">
                          <a:solidFill>
                            <a:schemeClr val="tx1"/>
                          </a:solidFill>
                          <a:latin typeface="Arial Narrow" panose="020B0606020202030204" pitchFamily="34" charset="0"/>
                        </a:rPr>
                        <a:t>Total</a:t>
                      </a:r>
                    </a:p>
                    <a:p>
                      <a:pPr algn="ctr"/>
                      <a:r>
                        <a:rPr lang="en-GB" sz="1800" b="1" noProof="0" dirty="0" smtClean="0">
                          <a:solidFill>
                            <a:schemeClr val="tx1"/>
                          </a:solidFill>
                          <a:latin typeface="Arial Narrow" panose="020B0606020202030204" pitchFamily="34" charset="0"/>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CC9900">
                            <a:shade val="30000"/>
                            <a:satMod val="115000"/>
                          </a:srgbClr>
                        </a:gs>
                        <a:gs pos="0">
                          <a:srgbClr val="CC9900">
                            <a:shade val="67500"/>
                            <a:satMod val="115000"/>
                            <a:alpha val="76000"/>
                          </a:srgbClr>
                        </a:gs>
                        <a:gs pos="100000">
                          <a:srgbClr val="CC9900">
                            <a:shade val="100000"/>
                            <a:satMod val="115000"/>
                          </a:srgbClr>
                        </a:gs>
                      </a:gsLst>
                      <a:lin ang="10800000" scaled="1"/>
                      <a:tileRect/>
                    </a:gradFill>
                  </a:tcPr>
                </a:tc>
              </a:tr>
            </a:tbl>
          </a:graphicData>
        </a:graphic>
      </p:graphicFrame>
    </p:spTree>
    <p:extLst>
      <p:ext uri="{BB962C8B-B14F-4D97-AF65-F5344CB8AC3E}">
        <p14:creationId xmlns:p14="http://schemas.microsoft.com/office/powerpoint/2010/main" val="88771638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372200" y="2060848"/>
            <a:ext cx="2520280" cy="2092881"/>
          </a:xfrm>
          <a:prstGeom prst="rect">
            <a:avLst/>
          </a:prstGeom>
          <a:gradFill>
            <a:gsLst>
              <a:gs pos="0">
                <a:schemeClr val="accent3">
                  <a:tint val="50000"/>
                  <a:satMod val="300000"/>
                  <a:alpha val="0"/>
                  <a:lumMod val="1000"/>
                  <a:lumOff val="99000"/>
                </a:schemeClr>
              </a:gs>
              <a:gs pos="100000">
                <a:schemeClr val="accent3">
                  <a:tint val="37000"/>
                  <a:satMod val="300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txBody>
          <a:bodyPr wrap="square" numCol="2" rtlCol="0">
            <a:spAutoFit/>
          </a:bodyPr>
          <a:lstStyle/>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Baja California</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Baja California Sur</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Campeche</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Chiapas</a:t>
            </a:r>
          </a:p>
          <a:p>
            <a:pPr marL="17145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Chihuahua</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Coahuila</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Distrito Federal</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State of Mexico</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Guanajuato</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Guerrero</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Hidalgo</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Jalisco</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Michoacán</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Morelos</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Oaxaca</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Puebla</a:t>
            </a:r>
          </a:p>
          <a:p>
            <a:pPr marL="17145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Querétaro</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Quintana Roo</a:t>
            </a:r>
          </a:p>
          <a:p>
            <a:pPr marL="17145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Sinaloa</a:t>
            </a:r>
          </a:p>
          <a:p>
            <a:pPr marL="17145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Tabasco</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Tamaulipas</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Tlaxcala</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Veracruz</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Zacatecas</a:t>
            </a:r>
          </a:p>
        </p:txBody>
      </p:sp>
      <p:grpSp>
        <p:nvGrpSpPr>
          <p:cNvPr id="4" name="3 Grupo"/>
          <p:cNvGrpSpPr/>
          <p:nvPr/>
        </p:nvGrpSpPr>
        <p:grpSpPr>
          <a:xfrm>
            <a:off x="1115616" y="1860981"/>
            <a:ext cx="7056783" cy="4520347"/>
            <a:chOff x="1104352" y="908720"/>
            <a:chExt cx="6475501" cy="4444175"/>
          </a:xfrm>
          <a:solidFill>
            <a:schemeClr val="accent5">
              <a:lumMod val="40000"/>
              <a:lumOff val="60000"/>
            </a:schemeClr>
          </a:solidFill>
        </p:grpSpPr>
        <p:sp>
          <p:nvSpPr>
            <p:cNvPr id="5" name="4 Arco de bloque"/>
            <p:cNvSpPr/>
            <p:nvPr/>
          </p:nvSpPr>
          <p:spPr>
            <a:xfrm>
              <a:off x="1104352" y="908720"/>
              <a:ext cx="4545476" cy="4444175"/>
            </a:xfrm>
            <a:prstGeom prst="blockArc">
              <a:avLst>
                <a:gd name="adj1" fmla="val 16509444"/>
                <a:gd name="adj2" fmla="val 5088054"/>
                <a:gd name="adj3" fmla="val 5240"/>
              </a:avLst>
            </a:prstGeom>
          </p:spPr>
          <p:style>
            <a:lnRef idx="1">
              <a:schemeClr val="accent5"/>
            </a:lnRef>
            <a:fillRef idx="2">
              <a:schemeClr val="accent5"/>
            </a:fillRef>
            <a:effectRef idx="1">
              <a:schemeClr val="accent5"/>
            </a:effectRef>
            <a:fontRef idx="minor">
              <a:schemeClr val="dk1"/>
            </a:fontRef>
          </p:style>
        </p:sp>
        <p:sp>
          <p:nvSpPr>
            <p:cNvPr id="6" name="5 Elipse"/>
            <p:cNvSpPr/>
            <p:nvPr/>
          </p:nvSpPr>
          <p:spPr>
            <a:xfrm>
              <a:off x="3516146" y="1048560"/>
              <a:ext cx="1916220" cy="1857263"/>
            </a:xfrm>
            <a:prstGeom prst="ellipse">
              <a:avLst/>
            </a:prstGeom>
            <a:gradFill>
              <a:gsLst>
                <a:gs pos="98000">
                  <a:schemeClr val="accent3">
                    <a:tint val="50000"/>
                    <a:satMod val="300000"/>
                    <a:alpha val="28000"/>
                  </a:schemeClr>
                </a:gs>
                <a:gs pos="100000">
                  <a:schemeClr val="accent3">
                    <a:tint val="37000"/>
                    <a:satMod val="300000"/>
                  </a:schemeClr>
                </a:gs>
                <a:gs pos="100000">
                  <a:schemeClr val="accent3">
                    <a:tint val="15000"/>
                    <a:satMod val="350000"/>
                  </a:schemeClr>
                </a:gs>
              </a:gsLst>
            </a:gradFill>
          </p:spPr>
          <p:style>
            <a:lnRef idx="1">
              <a:schemeClr val="accent3"/>
            </a:lnRef>
            <a:fillRef idx="2">
              <a:schemeClr val="accent3"/>
            </a:fillRef>
            <a:effectRef idx="1">
              <a:schemeClr val="accent3"/>
            </a:effectRef>
            <a:fontRef idx="minor">
              <a:schemeClr val="dk1"/>
            </a:fontRef>
          </p:style>
        </p:sp>
        <p:sp>
          <p:nvSpPr>
            <p:cNvPr id="7" name="6 Forma libre"/>
            <p:cNvSpPr/>
            <p:nvPr/>
          </p:nvSpPr>
          <p:spPr>
            <a:xfrm>
              <a:off x="5953948" y="3751245"/>
              <a:ext cx="1625905" cy="1318472"/>
            </a:xfrm>
            <a:custGeom>
              <a:avLst/>
              <a:gdLst>
                <a:gd name="connsiteX0" fmla="*/ 0 w 1429299"/>
                <a:gd name="connsiteY0" fmla="*/ 0 h 1033367"/>
                <a:gd name="connsiteX1" fmla="*/ 1429299 w 1429299"/>
                <a:gd name="connsiteY1" fmla="*/ 0 h 1033367"/>
                <a:gd name="connsiteX2" fmla="*/ 1429299 w 1429299"/>
                <a:gd name="connsiteY2" fmla="*/ 1033367 h 1033367"/>
                <a:gd name="connsiteX3" fmla="*/ 0 w 1429299"/>
                <a:gd name="connsiteY3" fmla="*/ 1033367 h 1033367"/>
                <a:gd name="connsiteX4" fmla="*/ 0 w 1429299"/>
                <a:gd name="connsiteY4" fmla="*/ 0 h 10333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9299" h="1033367">
                  <a:moveTo>
                    <a:pt x="0" y="0"/>
                  </a:moveTo>
                  <a:lnTo>
                    <a:pt x="1429299" y="0"/>
                  </a:lnTo>
                  <a:lnTo>
                    <a:pt x="1429299" y="1033367"/>
                  </a:lnTo>
                  <a:lnTo>
                    <a:pt x="0" y="1033367"/>
                  </a:lnTo>
                  <a:lnTo>
                    <a:pt x="0" y="0"/>
                  </a:lnTo>
                  <a:close/>
                </a:path>
              </a:pathLst>
            </a:custGeom>
            <a:gradFill flip="none" rotWithShape="1">
              <a:gsLst>
                <a:gs pos="0">
                  <a:srgbClr val="F83A06">
                    <a:tint val="66000"/>
                    <a:satMod val="160000"/>
                    <a:alpha val="0"/>
                  </a:srgbClr>
                </a:gs>
                <a:gs pos="100000">
                  <a:srgbClr val="F83A06">
                    <a:tint val="44500"/>
                    <a:satMod val="160000"/>
                  </a:srgbClr>
                </a:gs>
                <a:gs pos="100000">
                  <a:srgbClr val="F83A06">
                    <a:tint val="23500"/>
                    <a:satMod val="160000"/>
                  </a:srgbClr>
                </a:gs>
              </a:gsLst>
              <a:lin ang="0" scaled="1"/>
              <a:tileRect/>
            </a:gradFill>
            <a:ln/>
          </p:spPr>
          <p:style>
            <a:lnRef idx="1">
              <a:schemeClr val="accent5"/>
            </a:lnRef>
            <a:fillRef idx="2">
              <a:schemeClr val="accent5"/>
            </a:fillRef>
            <a:effectRef idx="1">
              <a:schemeClr val="accent5"/>
            </a:effectRef>
            <a:fontRef idx="minor">
              <a:schemeClr val="dk1"/>
            </a:fontRef>
          </p:style>
          <p:txBody>
            <a:bodyPr spcFirstLastPara="0" vert="horz" wrap="square" lIns="24130" tIns="24130" rIns="24130" bIns="24130" numCol="1" spcCol="1270" anchor="ctr" anchorCtr="0">
              <a:noAutofit/>
            </a:bodyPr>
            <a:lstStyle/>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Aguascalientes</a:t>
              </a:r>
            </a:p>
            <a:p>
              <a:pPr marL="17145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Colima</a:t>
              </a:r>
            </a:p>
            <a:p>
              <a:pPr marL="17145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Durango</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Nayarit</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Nuevo León</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San Luis Potosí</a:t>
              </a:r>
            </a:p>
            <a:p>
              <a:pPr marL="171450" lvl="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Sonora</a:t>
              </a:r>
            </a:p>
            <a:p>
              <a:pPr marL="171450" indent="-171450" defTabSz="844550">
                <a:lnSpc>
                  <a:spcPct val="90000"/>
                </a:lnSpc>
                <a:spcBef>
                  <a:spcPct val="0"/>
                </a:spcBef>
                <a:spcAft>
                  <a:spcPct val="10000"/>
                </a:spcAft>
                <a:buFont typeface="Wingdings" panose="05000000000000000000" pitchFamily="2" charset="2"/>
                <a:buChar char="q"/>
              </a:pPr>
              <a:r>
                <a:rPr lang="en-GB" sz="1000" dirty="0" smtClean="0">
                  <a:latin typeface="Arial Narrow" panose="020B0606020202030204" pitchFamily="34" charset="0"/>
                </a:rPr>
                <a:t>Yucatán</a:t>
              </a:r>
              <a:endParaRPr lang="en-GB" sz="1000" dirty="0">
                <a:latin typeface="Arial Narrow" panose="020B0606020202030204" pitchFamily="34" charset="0"/>
              </a:endParaRPr>
            </a:p>
          </p:txBody>
        </p:sp>
      </p:grpSp>
      <p:sp>
        <p:nvSpPr>
          <p:cNvPr id="8" name="7 Elipse"/>
          <p:cNvSpPr/>
          <p:nvPr/>
        </p:nvSpPr>
        <p:spPr>
          <a:xfrm>
            <a:off x="105472" y="4829998"/>
            <a:ext cx="1953569" cy="1742191"/>
          </a:xfrm>
          <a:prstGeom prst="ellipse">
            <a:avLst/>
          </a:prstGeom>
          <a:gradFill flip="none" rotWithShape="1">
            <a:gsLst>
              <a:gs pos="0">
                <a:srgbClr val="FF0000">
                  <a:tint val="66000"/>
                  <a:satMod val="160000"/>
                  <a:alpha val="0"/>
                </a:srgbClr>
              </a:gs>
              <a:gs pos="100000">
                <a:srgbClr val="FF0000">
                  <a:tint val="44500"/>
                  <a:satMod val="160000"/>
                </a:srgbClr>
              </a:gs>
              <a:gs pos="100000">
                <a:srgbClr val="FF0000">
                  <a:tint val="23500"/>
                  <a:satMod val="160000"/>
                </a:srgbClr>
              </a:gs>
            </a:gsLst>
            <a:lin ang="0" scaled="1"/>
            <a:tileRect/>
          </a:gradFill>
        </p:spPr>
        <p:style>
          <a:lnRef idx="1">
            <a:schemeClr val="accent3"/>
          </a:lnRef>
          <a:fillRef idx="2">
            <a:schemeClr val="accent3"/>
          </a:fillRef>
          <a:effectRef idx="1">
            <a:schemeClr val="accent3"/>
          </a:effectRef>
          <a:fontRef idx="minor">
            <a:schemeClr val="dk1"/>
          </a:fontRef>
        </p:style>
      </p:sp>
      <p:sp>
        <p:nvSpPr>
          <p:cNvPr id="9" name="8 CuadroTexto"/>
          <p:cNvSpPr txBox="1"/>
          <p:nvPr/>
        </p:nvSpPr>
        <p:spPr>
          <a:xfrm>
            <a:off x="3770911" y="2351782"/>
            <a:ext cx="2034226" cy="1077218"/>
          </a:xfrm>
          <a:prstGeom prst="rect">
            <a:avLst/>
          </a:prstGeom>
          <a:noFill/>
        </p:spPr>
        <p:txBody>
          <a:bodyPr wrap="square" rtlCol="0">
            <a:spAutoFit/>
          </a:bodyPr>
          <a:lstStyle/>
          <a:p>
            <a:pPr algn="ctr"/>
            <a:r>
              <a:rPr lang="en-GB" sz="1600" b="1" dirty="0" smtClean="0">
                <a:latin typeface="Arial Narrow" panose="020B0606020202030204" pitchFamily="34" charset="0"/>
              </a:rPr>
              <a:t>SPECIALIZED INSTITUTIONS ARE IN PLACE IN 24 FEDERATIVE ENTITIES</a:t>
            </a:r>
          </a:p>
        </p:txBody>
      </p:sp>
      <p:sp>
        <p:nvSpPr>
          <p:cNvPr id="10" name="9 CuadroTexto"/>
          <p:cNvSpPr txBox="1"/>
          <p:nvPr/>
        </p:nvSpPr>
        <p:spPr>
          <a:xfrm>
            <a:off x="179513" y="5057889"/>
            <a:ext cx="1872207" cy="1323439"/>
          </a:xfrm>
          <a:prstGeom prst="rect">
            <a:avLst/>
          </a:prstGeom>
          <a:noFill/>
        </p:spPr>
        <p:txBody>
          <a:bodyPr wrap="square" rtlCol="0">
            <a:spAutoFit/>
          </a:bodyPr>
          <a:lstStyle/>
          <a:p>
            <a:pPr algn="ctr"/>
            <a:r>
              <a:rPr lang="en-GB" sz="1600" b="1" dirty="0" smtClean="0">
                <a:latin typeface="Arial Narrow" panose="020B0606020202030204" pitchFamily="34" charset="0"/>
              </a:rPr>
              <a:t>SPECIALIZED INSTITUTIONS DO NOT EXIST IN 8 FEDERATIVE ENTITIES</a:t>
            </a:r>
          </a:p>
        </p:txBody>
      </p:sp>
      <p:pic>
        <p:nvPicPr>
          <p:cNvPr id="2050" name="Picture 2" descr="C:\Users\msantiago\Desktop\FISC.2015.png"/>
          <p:cNvPicPr>
            <a:picLocks noChangeAspect="1" noChangeArrowheads="1"/>
          </p:cNvPicPr>
          <p:nvPr/>
        </p:nvPicPr>
        <p:blipFill>
          <a:blip r:embed="rId2" cstate="email">
            <a:extLst>
              <a:ext uri="{BEBA8EAE-BF5A-486C-A8C5-ECC9F3942E4B}">
                <a14:imgProps xmlns:a14="http://schemas.microsoft.com/office/drawing/2010/main">
                  <a14:imgLayer r:embed="rId3">
                    <a14:imgEffect>
                      <a14:backgroundRemoval t="0" b="100000" l="0" r="100000"/>
                    </a14:imgEffect>
                  </a14:imgLayer>
                </a14:imgProps>
              </a:ext>
              <a:ext uri="{28A0092B-C50C-407E-A947-70E740481C1C}">
                <a14:useLocalDpi xmlns:a14="http://schemas.microsoft.com/office/drawing/2010/main"/>
              </a:ext>
            </a:extLst>
          </a:blip>
          <a:srcRect/>
          <a:stretch>
            <a:fillRect/>
          </a:stretch>
        </p:blipFill>
        <p:spPr bwMode="auto">
          <a:xfrm>
            <a:off x="105472" y="2204864"/>
            <a:ext cx="4701695" cy="3374901"/>
          </a:xfrm>
          <a:prstGeom prst="rect">
            <a:avLst/>
          </a:prstGeom>
          <a:noFill/>
          <a:extLst>
            <a:ext uri="{909E8E84-426E-40dd-AFC4-6F175D3DCCD1}">
              <a14:hiddenFill xmlns:a14="http://schemas.microsoft.com/office/drawing/2010/main">
                <a:solidFill>
                  <a:srgbClr val="FFFFFF"/>
                </a:solidFill>
              </a14:hiddenFill>
            </a:ext>
          </a:extLst>
        </p:spPr>
      </p:pic>
      <p:sp>
        <p:nvSpPr>
          <p:cNvPr id="12" name="11 CuadroTexto"/>
          <p:cNvSpPr txBox="1"/>
          <p:nvPr/>
        </p:nvSpPr>
        <p:spPr>
          <a:xfrm>
            <a:off x="5724128" y="6372036"/>
            <a:ext cx="3384376" cy="369332"/>
          </a:xfrm>
          <a:prstGeom prst="rect">
            <a:avLst/>
          </a:prstGeom>
          <a:noFill/>
        </p:spPr>
        <p:txBody>
          <a:bodyPr wrap="square" rtlCol="0">
            <a:spAutoFit/>
          </a:bodyPr>
          <a:lstStyle/>
          <a:p>
            <a:r>
              <a:rPr lang="en-GB" dirty="0" smtClean="0"/>
              <a:t>* </a:t>
            </a:r>
            <a:r>
              <a:rPr lang="en-GB" sz="1200" dirty="0" smtClean="0">
                <a:latin typeface="Arial Narrow" panose="020B0606020202030204" pitchFamily="34" charset="0"/>
              </a:rPr>
              <a:t>Information updated to October 12, 2015</a:t>
            </a:r>
            <a:endParaRPr lang="en-GB" sz="1200" dirty="0">
              <a:latin typeface="Arial Narrow" panose="020B0606020202030204" pitchFamily="34" charset="0"/>
            </a:endParaRPr>
          </a:p>
        </p:txBody>
      </p:sp>
      <p:sp>
        <p:nvSpPr>
          <p:cNvPr id="13" name="12 Rectángulo"/>
          <p:cNvSpPr/>
          <p:nvPr/>
        </p:nvSpPr>
        <p:spPr>
          <a:xfrm>
            <a:off x="1331640" y="1177588"/>
            <a:ext cx="6156684" cy="523220"/>
          </a:xfrm>
          <a:prstGeom prst="rect">
            <a:avLst/>
          </a:prstGeom>
        </p:spPr>
        <p:txBody>
          <a:bodyPr wrap="square">
            <a:spAutoFit/>
          </a:bodyPr>
          <a:lstStyle/>
          <a:p>
            <a:pPr algn="ctr">
              <a:defRPr sz="1200" b="1" i="0" u="none" strike="noStrike" kern="1200" baseline="0">
                <a:solidFill>
                  <a:prstClr val="black"/>
                </a:solidFill>
                <a:latin typeface="Arial Narrow" panose="020B0606020202030204" pitchFamily="34" charset="0"/>
                <a:ea typeface="+mn-ea"/>
                <a:cs typeface="+mn-cs"/>
              </a:defRPr>
            </a:pPr>
            <a:r>
              <a:rPr lang="en-GB" sz="1400" dirty="0" smtClean="0">
                <a:latin typeface="Arial Narrow" panose="020B0606020202030204" pitchFamily="34" charset="0"/>
              </a:rPr>
              <a:t>INSTITUTIONS SPECIALIZING IN THE PROSECUTION OF THE CRIME OF TRAFFICKING IN PERSONS, 2015</a:t>
            </a:r>
            <a:endParaRPr lang="en-GB" sz="1400" dirty="0">
              <a:latin typeface="Arial Narrow" panose="020B0606020202030204" pitchFamily="34" charset="0"/>
            </a:endParaRPr>
          </a:p>
        </p:txBody>
      </p:sp>
    </p:spTree>
    <p:extLst>
      <p:ext uri="{BB962C8B-B14F-4D97-AF65-F5344CB8AC3E}">
        <p14:creationId xmlns:p14="http://schemas.microsoft.com/office/powerpoint/2010/main" val="10392604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Gráfico"/>
          <p:cNvGraphicFramePr/>
          <p:nvPr>
            <p:extLst>
              <p:ext uri="{D42A27DB-BD31-4B8C-83A1-F6EECF244321}">
                <p14:modId xmlns:p14="http://schemas.microsoft.com/office/powerpoint/2010/main" val="75401921"/>
              </p:ext>
            </p:extLst>
          </p:nvPr>
        </p:nvGraphicFramePr>
        <p:xfrm>
          <a:off x="5183560" y="1124744"/>
          <a:ext cx="2916832" cy="5544616"/>
        </p:xfrm>
        <a:graphic>
          <a:graphicData uri="http://schemas.openxmlformats.org/drawingml/2006/chart">
            <c:chart xmlns:c="http://schemas.openxmlformats.org/drawingml/2006/chart" xmlns:r="http://schemas.openxmlformats.org/officeDocument/2006/relationships" r:id="rId2"/>
          </a:graphicData>
        </a:graphic>
      </p:graphicFrame>
      <p:sp>
        <p:nvSpPr>
          <p:cNvPr id="4" name="3 Rectángulo"/>
          <p:cNvSpPr/>
          <p:nvPr/>
        </p:nvSpPr>
        <p:spPr>
          <a:xfrm>
            <a:off x="611560" y="1196752"/>
            <a:ext cx="4572000" cy="954107"/>
          </a:xfrm>
          <a:prstGeom prst="rect">
            <a:avLst/>
          </a:prstGeom>
        </p:spPr>
        <p:txBody>
          <a:bodyPr>
            <a:spAutoFit/>
          </a:bodyPr>
          <a:lstStyle/>
          <a:p>
            <a:pPr algn="just">
              <a:defRPr sz="1200" b="1" i="0" u="none" strike="noStrike" kern="1200" baseline="0">
                <a:solidFill>
                  <a:prstClr val="black"/>
                </a:solidFill>
                <a:latin typeface="Arial Narrow" panose="020B0606020202030204" pitchFamily="34" charset="0"/>
                <a:ea typeface="+mn-ea"/>
                <a:cs typeface="+mn-cs"/>
              </a:defRPr>
            </a:pPr>
            <a:r>
              <a:rPr lang="en-GB" sz="1400" b="1" dirty="0" smtClean="0">
                <a:solidFill>
                  <a:prstClr val="black"/>
                </a:solidFill>
                <a:latin typeface="Arial Narrow" panose="020B0606020202030204" pitchFamily="34" charset="0"/>
              </a:rPr>
              <a:t>ESTABLISHMENT OF ASSISTANT PUBLIC PROSECUTOR’S OFFICES, PROSECUTOR’S OFFICES, UNITS AND AGENCIES SPECIALIZING </a:t>
            </a:r>
            <a:r>
              <a:rPr lang="en-GB" sz="1400" b="1" dirty="0">
                <a:solidFill>
                  <a:prstClr val="black"/>
                </a:solidFill>
                <a:latin typeface="Arial Narrow" panose="020B0606020202030204" pitchFamily="34" charset="0"/>
              </a:rPr>
              <a:t>I</a:t>
            </a:r>
            <a:r>
              <a:rPr lang="en-GB" sz="1400" b="1" dirty="0" smtClean="0">
                <a:solidFill>
                  <a:prstClr val="black"/>
                </a:solidFill>
                <a:latin typeface="Arial Narrow" panose="020B0606020202030204" pitchFamily="34" charset="0"/>
              </a:rPr>
              <a:t>N PROSECUTION OF THE CRIME OF TRAFFICKING IN PERSONS, 2015</a:t>
            </a:r>
            <a:endParaRPr lang="en-GB" sz="1400" b="1" dirty="0">
              <a:solidFill>
                <a:prstClr val="black"/>
              </a:solidFill>
              <a:latin typeface="Arial Narrow" panose="020B0606020202030204"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265016904"/>
              </p:ext>
            </p:extLst>
          </p:nvPr>
        </p:nvGraphicFramePr>
        <p:xfrm>
          <a:off x="1313384" y="2348880"/>
          <a:ext cx="3168352" cy="2555440"/>
        </p:xfrm>
        <a:graphic>
          <a:graphicData uri="http://schemas.openxmlformats.org/drawingml/2006/table">
            <a:tbl>
              <a:tblPr firstRow="1" bandRow="1">
                <a:tableStyleId>{616DA210-FB5B-4158-B5E0-FEB733F419BA}</a:tableStyleId>
              </a:tblPr>
              <a:tblGrid>
                <a:gridCol w="504056"/>
                <a:gridCol w="2664296"/>
              </a:tblGrid>
              <a:tr h="370840">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200" dirty="0" smtClean="0">
                          <a:latin typeface="Arial Narrow" panose="020B0606020202030204" pitchFamily="34" charset="0"/>
                        </a:rPr>
                        <a:t>Establishment of </a:t>
                      </a:r>
                      <a:r>
                        <a:rPr lang="es-MX" sz="1200" baseline="0" dirty="0" smtClean="0">
                          <a:latin typeface="Arial Narrow" panose="020B0606020202030204" pitchFamily="34" charset="0"/>
                        </a:rPr>
                        <a:t>Assistant Public Prosecutor’s Offices, Prosecutors’ Offices, Units and Agencies Specializing in Trafficking in Persons</a:t>
                      </a:r>
                      <a:endParaRPr lang="es-MX" sz="1200" dirty="0" smtClean="0">
                        <a:latin typeface="Arial Narrow" panose="020B0606020202030204" pitchFamily="34" charset="0"/>
                      </a:endParaRPr>
                    </a:p>
                  </a:txBody>
                  <a:tcPr>
                    <a:solidFill>
                      <a:schemeClr val="bg1">
                        <a:lumMod val="75000"/>
                      </a:schemeClr>
                    </a:solidFill>
                  </a:tcPr>
                </a:tc>
                <a:tc hMerge="1">
                  <a:txBody>
                    <a:bodyPr/>
                    <a:lstStyle/>
                    <a:p>
                      <a:endParaRPr lang="es-MX" dirty="0"/>
                    </a:p>
                  </a:txBody>
                  <a:tcPr/>
                </a:tc>
              </a:tr>
              <a:tr h="370840">
                <a:tc>
                  <a:txBody>
                    <a:bodyPr/>
                    <a:lstStyle/>
                    <a:p>
                      <a:pPr algn="ctr"/>
                      <a:r>
                        <a:rPr lang="es-MX" b="1" dirty="0" smtClean="0"/>
                        <a:t>1</a:t>
                      </a:r>
                      <a:endParaRPr lang="es-MX" b="1" dirty="0"/>
                    </a:p>
                  </a:txBody>
                  <a:tcPr>
                    <a:solidFill>
                      <a:srgbClr val="00B050"/>
                    </a:solidFill>
                  </a:tcPr>
                </a:tc>
                <a:tc>
                  <a:txBody>
                    <a:bodyPr/>
                    <a:lstStyle/>
                    <a:p>
                      <a:pPr algn="just"/>
                      <a:r>
                        <a:rPr lang="es-MX" sz="1200" dirty="0" smtClean="0">
                          <a:latin typeface="Arial Narrow" panose="020B0606020202030204" pitchFamily="34" charset="0"/>
                        </a:rPr>
                        <a:t>Assistant Public Prosecutor’s Offices</a:t>
                      </a:r>
                      <a:endParaRPr lang="es-MX" sz="1200" dirty="0">
                        <a:latin typeface="Arial Narrow" panose="020B0606020202030204" pitchFamily="34" charset="0"/>
                      </a:endParaRPr>
                    </a:p>
                  </a:txBody>
                  <a:tcPr anchor="ctr">
                    <a:noFill/>
                  </a:tcPr>
                </a:tc>
              </a:tr>
              <a:tr h="370840">
                <a:tc>
                  <a:txBody>
                    <a:bodyPr/>
                    <a:lstStyle/>
                    <a:p>
                      <a:pPr algn="ctr"/>
                      <a:r>
                        <a:rPr lang="es-MX" b="1" dirty="0" smtClean="0"/>
                        <a:t>10</a:t>
                      </a:r>
                      <a:endParaRPr lang="es-MX" b="1" dirty="0"/>
                    </a:p>
                  </a:txBody>
                  <a:tcPr>
                    <a:solidFill>
                      <a:srgbClr val="00B0F0"/>
                    </a:solidFill>
                  </a:tcPr>
                </a:tc>
                <a:tc>
                  <a:txBody>
                    <a:bodyPr/>
                    <a:lstStyle/>
                    <a:p>
                      <a:pPr algn="just"/>
                      <a:r>
                        <a:rPr lang="es-MX" sz="1200" dirty="0" smtClean="0">
                          <a:latin typeface="Arial Narrow" panose="020B0606020202030204" pitchFamily="34" charset="0"/>
                        </a:rPr>
                        <a:t>Prosecutor’s Offices</a:t>
                      </a:r>
                      <a:endParaRPr lang="es-MX" sz="1200" dirty="0">
                        <a:latin typeface="Arial Narrow" panose="020B0606020202030204" pitchFamily="34" charset="0"/>
                      </a:endParaRPr>
                    </a:p>
                  </a:txBody>
                  <a:tcPr anchor="ctr">
                    <a:noFill/>
                  </a:tcPr>
                </a:tc>
              </a:tr>
              <a:tr h="370840">
                <a:tc>
                  <a:txBody>
                    <a:bodyPr/>
                    <a:lstStyle/>
                    <a:p>
                      <a:pPr algn="ctr"/>
                      <a:r>
                        <a:rPr lang="es-MX" b="1" dirty="0" smtClean="0"/>
                        <a:t>9</a:t>
                      </a:r>
                      <a:endParaRPr lang="es-MX" b="1" dirty="0"/>
                    </a:p>
                  </a:txBody>
                  <a:tcPr>
                    <a:solidFill>
                      <a:srgbClr val="FFFF00"/>
                    </a:solidFill>
                  </a:tcPr>
                </a:tc>
                <a:tc>
                  <a:txBody>
                    <a:bodyPr/>
                    <a:lstStyle/>
                    <a:p>
                      <a:pPr algn="just"/>
                      <a:r>
                        <a:rPr lang="es-MX" sz="1200" dirty="0" smtClean="0">
                          <a:latin typeface="Arial Narrow" panose="020B0606020202030204" pitchFamily="34" charset="0"/>
                        </a:rPr>
                        <a:t>Units</a:t>
                      </a:r>
                      <a:endParaRPr lang="es-MX" sz="1200" dirty="0">
                        <a:latin typeface="Arial Narrow" panose="020B0606020202030204" pitchFamily="34" charset="0"/>
                      </a:endParaRPr>
                    </a:p>
                  </a:txBody>
                  <a:tcPr anchor="ctr"/>
                </a:tc>
              </a:tr>
              <a:tr h="370840">
                <a:tc>
                  <a:txBody>
                    <a:bodyPr/>
                    <a:lstStyle/>
                    <a:p>
                      <a:pPr algn="ctr"/>
                      <a:r>
                        <a:rPr lang="es-MX" b="1" dirty="0" smtClean="0"/>
                        <a:t>4</a:t>
                      </a:r>
                      <a:endParaRPr lang="es-MX" b="1" dirty="0"/>
                    </a:p>
                  </a:txBody>
                  <a:tcPr>
                    <a:solidFill>
                      <a:srgbClr val="FFC000"/>
                    </a:solidFill>
                  </a:tcPr>
                </a:tc>
                <a:tc>
                  <a:txBody>
                    <a:bodyPr/>
                    <a:lstStyle/>
                    <a:p>
                      <a:pPr algn="just"/>
                      <a:r>
                        <a:rPr lang="es-MX" sz="1200" dirty="0" smtClean="0">
                          <a:latin typeface="Arial Narrow" panose="020B0606020202030204" pitchFamily="34" charset="0"/>
                        </a:rPr>
                        <a:t>Specialized Agencies</a:t>
                      </a:r>
                      <a:endParaRPr lang="es-MX" sz="1200" dirty="0">
                        <a:latin typeface="Arial Narrow" panose="020B0606020202030204" pitchFamily="34" charset="0"/>
                      </a:endParaRPr>
                    </a:p>
                  </a:txBody>
                  <a:tcPr anchor="ctr">
                    <a:noFill/>
                  </a:tcPr>
                </a:tc>
              </a:tr>
              <a:tr h="432000">
                <a:tc>
                  <a:txBody>
                    <a:bodyPr/>
                    <a:lstStyle/>
                    <a:p>
                      <a:pPr algn="ctr"/>
                      <a:r>
                        <a:rPr lang="es-MX" b="1" dirty="0" smtClean="0"/>
                        <a:t>8</a:t>
                      </a:r>
                      <a:endParaRPr lang="es-MX" b="1" dirty="0"/>
                    </a:p>
                  </a:txBody>
                  <a:tcPr>
                    <a:solidFill>
                      <a:srgbClr val="F83A06"/>
                    </a:solidFill>
                  </a:tcPr>
                </a:tc>
                <a:tc>
                  <a:txBody>
                    <a:bodyPr/>
                    <a:lstStyle/>
                    <a:p>
                      <a:pPr algn="just"/>
                      <a:r>
                        <a:rPr lang="es-MX" sz="1200" dirty="0" smtClean="0">
                          <a:latin typeface="Arial Narrow" panose="020B0606020202030204" pitchFamily="34" charset="0"/>
                        </a:rPr>
                        <a:t>None</a:t>
                      </a:r>
                      <a:endParaRPr lang="es-MX" sz="1200" dirty="0">
                        <a:latin typeface="Arial Narrow" panose="020B0606020202030204" pitchFamily="34" charset="0"/>
                      </a:endParaRPr>
                    </a:p>
                  </a:txBody>
                  <a:tcPr anchor="ctr"/>
                </a:tc>
              </a:tr>
            </a:tbl>
          </a:graphicData>
        </a:graphic>
      </p:graphicFrame>
      <p:sp>
        <p:nvSpPr>
          <p:cNvPr id="7" name="6 CuadroTexto"/>
          <p:cNvSpPr txBox="1"/>
          <p:nvPr/>
        </p:nvSpPr>
        <p:spPr>
          <a:xfrm>
            <a:off x="1205372" y="6187370"/>
            <a:ext cx="3384376" cy="369332"/>
          </a:xfrm>
          <a:prstGeom prst="rect">
            <a:avLst/>
          </a:prstGeom>
          <a:noFill/>
        </p:spPr>
        <p:txBody>
          <a:bodyPr wrap="square" rtlCol="0">
            <a:spAutoFit/>
          </a:bodyPr>
          <a:lstStyle/>
          <a:p>
            <a:r>
              <a:rPr lang="en-GB" dirty="0" smtClean="0"/>
              <a:t>* </a:t>
            </a:r>
            <a:r>
              <a:rPr lang="en-GB" sz="1200" dirty="0" smtClean="0">
                <a:latin typeface="Arial Narrow" panose="020B0606020202030204" pitchFamily="34" charset="0"/>
              </a:rPr>
              <a:t>Information updated to October 12, 2015</a:t>
            </a:r>
            <a:endParaRPr lang="en-GB" sz="1200" dirty="0">
              <a:latin typeface="Arial Narrow" panose="020B0606020202030204" pitchFamily="34" charset="0"/>
            </a:endParaRPr>
          </a:p>
        </p:txBody>
      </p:sp>
      <p:sp>
        <p:nvSpPr>
          <p:cNvPr id="2" name="1 CuadroTexto"/>
          <p:cNvSpPr txBox="1"/>
          <p:nvPr/>
        </p:nvSpPr>
        <p:spPr>
          <a:xfrm>
            <a:off x="720080" y="5210616"/>
            <a:ext cx="4211960" cy="954107"/>
          </a:xfrm>
          <a:prstGeom prst="rect">
            <a:avLst/>
          </a:prstGeom>
          <a:noFill/>
        </p:spPr>
        <p:txBody>
          <a:bodyPr wrap="square" rtlCol="0">
            <a:spAutoFit/>
          </a:bodyPr>
          <a:lstStyle/>
          <a:p>
            <a:pPr algn="ctr"/>
            <a:r>
              <a:rPr lang="en-GB" sz="1400" dirty="0" smtClean="0"/>
              <a:t>At the federal level, a Special Prosecutor’s Office for the Crimes of Violence Against Women and Trafficking in Persons </a:t>
            </a:r>
            <a:r>
              <a:rPr lang="en-GB" sz="1400" b="1" dirty="0" smtClean="0"/>
              <a:t>(FEVIMTRA) </a:t>
            </a:r>
            <a:r>
              <a:rPr lang="en-GB" sz="1400" dirty="0" smtClean="0"/>
              <a:t>of the Public Prosecutor’s Office (PGR) is in place.</a:t>
            </a:r>
            <a:endParaRPr lang="en-GB" sz="1400" dirty="0"/>
          </a:p>
        </p:txBody>
      </p:sp>
    </p:spTree>
    <p:extLst>
      <p:ext uri="{BB962C8B-B14F-4D97-AF65-F5344CB8AC3E}">
        <p14:creationId xmlns:p14="http://schemas.microsoft.com/office/powerpoint/2010/main" val="6987661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395536" y="1124744"/>
            <a:ext cx="8424936" cy="523220"/>
          </a:xfrm>
          <a:prstGeom prst="rect">
            <a:avLst/>
          </a:prstGeom>
        </p:spPr>
        <p:txBody>
          <a:bodyPr wrap="square">
            <a:spAutoFit/>
          </a:bodyPr>
          <a:lstStyle/>
          <a:p>
            <a:pPr algn="ctr"/>
            <a:r>
              <a:rPr lang="en-GB" sz="2800" b="1" dirty="0" smtClean="0">
                <a:latin typeface="+mj-lt"/>
              </a:rPr>
              <a:t>PROTECTION AND ASSISTANCE TO VICTIMS</a:t>
            </a:r>
            <a:endParaRPr lang="en-GB" sz="2800" b="1" dirty="0">
              <a:latin typeface="+mj-lt"/>
            </a:endParaRPr>
          </a:p>
        </p:txBody>
      </p:sp>
      <p:sp>
        <p:nvSpPr>
          <p:cNvPr id="9" name="8 Rectángulo"/>
          <p:cNvSpPr/>
          <p:nvPr/>
        </p:nvSpPr>
        <p:spPr>
          <a:xfrm>
            <a:off x="287451" y="1725196"/>
            <a:ext cx="8712968" cy="2308324"/>
          </a:xfrm>
          <a:prstGeom prst="rect">
            <a:avLst/>
          </a:prstGeom>
        </p:spPr>
        <p:txBody>
          <a:bodyPr wrap="square">
            <a:spAutoFit/>
          </a:bodyPr>
          <a:lstStyle/>
          <a:p>
            <a:pPr algn="just"/>
            <a:r>
              <a:rPr lang="en-GB" sz="2400" dirty="0" smtClean="0"/>
              <a:t>The institutions that make up the Inter-Secretarial Commission implement actions oriented toward providing comprehensive assistance to victims of trafficking in persons, including health care, psychological and social assistance, legal aid and all types of assistance required to ensure the prompt and effective social reintegration of victims.</a:t>
            </a:r>
            <a:endParaRPr lang="en-GB" sz="2400" dirty="0"/>
          </a:p>
        </p:txBody>
      </p:sp>
      <p:pic>
        <p:nvPicPr>
          <p:cNvPr id="12" name="11 Imagen" descr="Resultado de imagen para operativos conjuntos méxico">
            <a:hlinkClick r:id="rId3"/>
          </p:cNvPr>
          <p:cNvPicPr/>
          <p:nvPr/>
        </p:nvPicPr>
        <p:blipFill>
          <a:blip r:embed="rId4">
            <a:extLst>
              <a:ext uri="{28A0092B-C50C-407E-A947-70E740481C1C}">
                <a14:useLocalDpi xmlns:a14="http://schemas.microsoft.com/office/drawing/2010/main"/>
              </a:ext>
            </a:extLst>
          </a:blip>
          <a:srcRect/>
          <a:stretch>
            <a:fillRect/>
          </a:stretch>
        </p:blipFill>
        <p:spPr bwMode="auto">
          <a:xfrm>
            <a:off x="2555776" y="4077072"/>
            <a:ext cx="4176464" cy="2376264"/>
          </a:xfrm>
          <a:prstGeom prst="rect">
            <a:avLst/>
          </a:prstGeom>
          <a:noFill/>
          <a:ln>
            <a:noFill/>
          </a:ln>
        </p:spPr>
      </p:pic>
    </p:spTree>
    <p:extLst>
      <p:ext uri="{BB962C8B-B14F-4D97-AF65-F5344CB8AC3E}">
        <p14:creationId xmlns:p14="http://schemas.microsoft.com/office/powerpoint/2010/main" val="2626874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2261" y="0"/>
            <a:ext cx="9144000" cy="68580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1 Tabla"/>
          <p:cNvGraphicFramePr>
            <a:graphicFrameLocks noGrp="1"/>
          </p:cNvGraphicFramePr>
          <p:nvPr>
            <p:extLst>
              <p:ext uri="{D42A27DB-BD31-4B8C-83A1-F6EECF244321}">
                <p14:modId xmlns:p14="http://schemas.microsoft.com/office/powerpoint/2010/main" val="1921978132"/>
              </p:ext>
            </p:extLst>
          </p:nvPr>
        </p:nvGraphicFramePr>
        <p:xfrm>
          <a:off x="2267744" y="2276872"/>
          <a:ext cx="4536504" cy="1395226"/>
        </p:xfrm>
        <a:graphic>
          <a:graphicData uri="http://schemas.openxmlformats.org/drawingml/2006/table">
            <a:tbl>
              <a:tblPr firstRow="1" firstCol="1" bandRow="1">
                <a:tableStyleId>{5C22544A-7EE6-4342-B048-85BDC9FD1C3A}</a:tableStyleId>
              </a:tblPr>
              <a:tblGrid>
                <a:gridCol w="2268252"/>
                <a:gridCol w="2268252"/>
              </a:tblGrid>
              <a:tr h="295460">
                <a:tc gridSpan="2">
                  <a:txBody>
                    <a:bodyPr/>
                    <a:lstStyle/>
                    <a:p>
                      <a:pPr algn="ctr">
                        <a:spcAft>
                          <a:spcPts val="0"/>
                        </a:spcAft>
                      </a:pPr>
                      <a:r>
                        <a:rPr lang="en-GB" sz="1600" b="1" noProof="0" dirty="0" smtClean="0">
                          <a:solidFill>
                            <a:schemeClr val="bg1"/>
                          </a:solidFill>
                          <a:effectLst/>
                        </a:rPr>
                        <a:t>VICTIMS </a:t>
                      </a:r>
                      <a:endParaRPr lang="en-GB" sz="1600" b="1" noProof="0" dirty="0">
                        <a:solidFill>
                          <a:schemeClr val="bg1"/>
                        </a:solidFill>
                        <a:effectLst/>
                        <a:latin typeface="Calibri"/>
                        <a:ea typeface="Calibri"/>
                        <a:cs typeface="Times New Roman"/>
                      </a:endParaRPr>
                    </a:p>
                  </a:txBody>
                  <a:tcPr marL="68580" marR="68580" marT="0" marB="0" anchor="ctr">
                    <a:solidFill>
                      <a:schemeClr val="accent3"/>
                    </a:solidFill>
                  </a:tcPr>
                </a:tc>
                <a:tc hMerge="1">
                  <a:txBody>
                    <a:bodyPr/>
                    <a:lstStyle/>
                    <a:p>
                      <a:endParaRPr lang="es-MX"/>
                    </a:p>
                  </a:txBody>
                  <a:tcPr/>
                </a:tc>
              </a:tr>
              <a:tr h="315978">
                <a:tc gridSpan="2">
                  <a:txBody>
                    <a:bodyPr/>
                    <a:lstStyle/>
                    <a:p>
                      <a:pPr algn="ctr">
                        <a:spcAft>
                          <a:spcPts val="0"/>
                        </a:spcAft>
                      </a:pPr>
                      <a:r>
                        <a:rPr lang="en-GB" sz="1800" noProof="0" dirty="0" smtClean="0">
                          <a:solidFill>
                            <a:schemeClr val="bg1"/>
                          </a:solidFill>
                          <a:effectLst/>
                        </a:rPr>
                        <a:t>Total      2,010</a:t>
                      </a:r>
                      <a:endParaRPr lang="en-GB" sz="1800" noProof="0" dirty="0">
                        <a:solidFill>
                          <a:schemeClr val="bg1"/>
                        </a:solidFill>
                        <a:effectLst/>
                        <a:latin typeface="Calibri"/>
                        <a:ea typeface="Calibri"/>
                        <a:cs typeface="Times New Roman"/>
                      </a:endParaRPr>
                    </a:p>
                  </a:txBody>
                  <a:tcPr marL="68580" marR="68580" marT="0" marB="0" anchor="ctr">
                    <a:solidFill>
                      <a:schemeClr val="accent3">
                        <a:lumMod val="50000"/>
                      </a:schemeClr>
                    </a:solidFill>
                  </a:tcPr>
                </a:tc>
                <a:tc hMerge="1">
                  <a:txBody>
                    <a:bodyPr/>
                    <a:lstStyle/>
                    <a:p>
                      <a:endParaRPr lang="es-MX"/>
                    </a:p>
                  </a:txBody>
                  <a:tcPr/>
                </a:tc>
              </a:tr>
              <a:tr h="391894">
                <a:tc rowSpan="2">
                  <a:txBody>
                    <a:bodyPr/>
                    <a:lstStyle/>
                    <a:p>
                      <a:pPr marL="228600" algn="ctr">
                        <a:spcAft>
                          <a:spcPts val="0"/>
                        </a:spcAft>
                      </a:pPr>
                      <a:r>
                        <a:rPr lang="en-GB" sz="1600" noProof="0" dirty="0" smtClean="0">
                          <a:solidFill>
                            <a:schemeClr val="bg1"/>
                          </a:solidFill>
                          <a:effectLst/>
                        </a:rPr>
                        <a:t>By type of administration</a:t>
                      </a:r>
                      <a:endParaRPr lang="en-GB" sz="1600" noProof="0" dirty="0">
                        <a:solidFill>
                          <a:schemeClr val="bg1"/>
                        </a:solidFill>
                        <a:effectLst/>
                        <a:latin typeface="+mn-lt"/>
                        <a:ea typeface="Calibri"/>
                        <a:cs typeface="Times New Roman"/>
                      </a:endParaRPr>
                    </a:p>
                  </a:txBody>
                  <a:tcPr marL="68580" marR="68580" marT="0" marB="0" anchor="ctr">
                    <a:solidFill>
                      <a:schemeClr val="accent3">
                        <a:lumMod val="50000"/>
                      </a:schemeClr>
                    </a:solidFill>
                  </a:tcPr>
                </a:tc>
                <a:tc>
                  <a:txBody>
                    <a:bodyPr/>
                    <a:lstStyle/>
                    <a:p>
                      <a:pPr algn="ctr">
                        <a:spcAft>
                          <a:spcPts val="0"/>
                        </a:spcAft>
                      </a:pPr>
                      <a:r>
                        <a:rPr lang="en-GB" sz="1600" b="1" noProof="0" dirty="0" smtClean="0">
                          <a:solidFill>
                            <a:schemeClr val="bg1"/>
                          </a:solidFill>
                          <a:effectLst/>
                        </a:rPr>
                        <a:t>Federal      918</a:t>
                      </a:r>
                      <a:endParaRPr lang="en-GB" sz="1600" b="1" noProof="0" dirty="0">
                        <a:solidFill>
                          <a:schemeClr val="bg1"/>
                        </a:solidFill>
                        <a:effectLst/>
                        <a:latin typeface="Calibri"/>
                        <a:ea typeface="Calibri"/>
                        <a:cs typeface="Times New Roman"/>
                      </a:endParaRPr>
                    </a:p>
                  </a:txBody>
                  <a:tcPr marL="68580" marR="68580" marT="0" marB="0" anchor="ctr">
                    <a:solidFill>
                      <a:schemeClr val="accent3">
                        <a:lumMod val="50000"/>
                      </a:schemeClr>
                    </a:solidFill>
                  </a:tcPr>
                </a:tc>
              </a:tr>
              <a:tr h="391894">
                <a:tc vMerge="1">
                  <a:txBody>
                    <a:bodyPr/>
                    <a:lstStyle/>
                    <a:p>
                      <a:endParaRPr lang="es-MX"/>
                    </a:p>
                  </a:txBody>
                  <a:tcPr/>
                </a:tc>
                <a:tc>
                  <a:txBody>
                    <a:bodyPr/>
                    <a:lstStyle/>
                    <a:p>
                      <a:pPr algn="ctr">
                        <a:spcAft>
                          <a:spcPts val="0"/>
                        </a:spcAft>
                      </a:pPr>
                      <a:r>
                        <a:rPr lang="en-GB" sz="1600" b="1" noProof="0" dirty="0" smtClean="0">
                          <a:solidFill>
                            <a:schemeClr val="bg1"/>
                          </a:solidFill>
                          <a:effectLst/>
                        </a:rPr>
                        <a:t>State       1,092</a:t>
                      </a:r>
                      <a:endParaRPr lang="en-GB" sz="1600" b="1" noProof="0" dirty="0">
                        <a:solidFill>
                          <a:schemeClr val="bg1"/>
                        </a:solidFill>
                        <a:effectLst/>
                        <a:latin typeface="Calibri"/>
                        <a:ea typeface="Calibri"/>
                        <a:cs typeface="Times New Roman"/>
                      </a:endParaRPr>
                    </a:p>
                  </a:txBody>
                  <a:tcPr marL="68580" marR="68580" marT="0" marB="0" anchor="ctr">
                    <a:solidFill>
                      <a:schemeClr val="accent3">
                        <a:lumMod val="50000"/>
                      </a:schemeClr>
                    </a:solidFill>
                  </a:tcPr>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971193915"/>
              </p:ext>
            </p:extLst>
          </p:nvPr>
        </p:nvGraphicFramePr>
        <p:xfrm>
          <a:off x="2267744" y="4221088"/>
          <a:ext cx="4464496" cy="1337745"/>
        </p:xfrm>
        <a:graphic>
          <a:graphicData uri="http://schemas.openxmlformats.org/drawingml/2006/table">
            <a:tbl>
              <a:tblPr firstRow="1" firstCol="1" bandRow="1">
                <a:tableStyleId>{5C22544A-7EE6-4342-B048-85BDC9FD1C3A}</a:tableStyleId>
              </a:tblPr>
              <a:tblGrid>
                <a:gridCol w="2447917"/>
                <a:gridCol w="2016579"/>
              </a:tblGrid>
              <a:tr h="282124">
                <a:tc gridSpan="2">
                  <a:txBody>
                    <a:bodyPr/>
                    <a:lstStyle/>
                    <a:p>
                      <a:pPr algn="ctr">
                        <a:spcAft>
                          <a:spcPts val="0"/>
                        </a:spcAft>
                      </a:pPr>
                      <a:r>
                        <a:rPr lang="en-GB" sz="1600" noProof="0" dirty="0" smtClean="0">
                          <a:solidFill>
                            <a:schemeClr val="bg1"/>
                          </a:solidFill>
                          <a:effectLst/>
                          <a:latin typeface="+mn-lt"/>
                          <a:ea typeface="+mn-ea"/>
                          <a:cs typeface="+mn-cs"/>
                        </a:rPr>
                        <a:t>ASSISTANCE</a:t>
                      </a:r>
                      <a:r>
                        <a:rPr lang="en-GB" sz="1600" baseline="0" noProof="0" dirty="0" smtClean="0">
                          <a:solidFill>
                            <a:schemeClr val="bg1"/>
                          </a:solidFill>
                          <a:effectLst/>
                          <a:latin typeface="+mn-lt"/>
                          <a:ea typeface="+mn-ea"/>
                          <a:cs typeface="+mn-cs"/>
                        </a:rPr>
                        <a:t> AND SERVICES</a:t>
                      </a:r>
                      <a:endParaRPr lang="en-GB" sz="1600" noProof="0" dirty="0">
                        <a:solidFill>
                          <a:schemeClr val="bg1"/>
                        </a:solidFill>
                        <a:effectLst/>
                        <a:latin typeface="Calibri"/>
                        <a:ea typeface="Calibri"/>
                        <a:cs typeface="Times New Roman"/>
                      </a:endParaRPr>
                    </a:p>
                  </a:txBody>
                  <a:tcPr marL="68580" marR="68580" marT="0" marB="0" anchor="ctr">
                    <a:solidFill>
                      <a:schemeClr val="accent3"/>
                    </a:solidFill>
                  </a:tcPr>
                </a:tc>
                <a:tc hMerge="1">
                  <a:txBody>
                    <a:bodyPr/>
                    <a:lstStyle/>
                    <a:p>
                      <a:endParaRPr lang="es-MX"/>
                    </a:p>
                  </a:txBody>
                  <a:tcPr/>
                </a:tc>
              </a:tr>
              <a:tr h="307209">
                <a:tc gridSpan="2">
                  <a:txBody>
                    <a:bodyPr/>
                    <a:lstStyle/>
                    <a:p>
                      <a:pPr algn="ctr">
                        <a:spcAft>
                          <a:spcPts val="0"/>
                        </a:spcAft>
                      </a:pPr>
                      <a:r>
                        <a:rPr lang="en-GB" sz="1600" noProof="0" dirty="0" smtClean="0">
                          <a:solidFill>
                            <a:schemeClr val="bg1"/>
                          </a:solidFill>
                          <a:effectLst/>
                        </a:rPr>
                        <a:t>Total     20,681</a:t>
                      </a:r>
                      <a:endParaRPr lang="en-GB" sz="1600" noProof="0" dirty="0">
                        <a:solidFill>
                          <a:schemeClr val="bg1"/>
                        </a:solidFill>
                        <a:effectLst/>
                        <a:latin typeface="Calibri"/>
                        <a:ea typeface="Calibri"/>
                        <a:cs typeface="Times New Roman"/>
                      </a:endParaRPr>
                    </a:p>
                  </a:txBody>
                  <a:tcPr marL="68580" marR="68580" marT="0" marB="0" anchor="ctr">
                    <a:solidFill>
                      <a:schemeClr val="accent3">
                        <a:lumMod val="50000"/>
                      </a:schemeClr>
                    </a:solidFill>
                  </a:tcPr>
                </a:tc>
                <a:tc hMerge="1">
                  <a:txBody>
                    <a:bodyPr/>
                    <a:lstStyle/>
                    <a:p>
                      <a:endParaRPr lang="es-MX"/>
                    </a:p>
                  </a:txBody>
                  <a:tcPr/>
                </a:tc>
              </a:tr>
              <a:tr h="374206">
                <a:tc rowSpan="2">
                  <a:txBody>
                    <a:bodyPr/>
                    <a:lstStyle/>
                    <a:p>
                      <a:pPr marL="228600" algn="ctr">
                        <a:spcAft>
                          <a:spcPts val="0"/>
                        </a:spcAft>
                      </a:pPr>
                      <a:r>
                        <a:rPr lang="en-GB" sz="1600" noProof="0" dirty="0" smtClean="0">
                          <a:solidFill>
                            <a:schemeClr val="bg1"/>
                          </a:solidFill>
                          <a:effectLst/>
                        </a:rPr>
                        <a:t>By type</a:t>
                      </a:r>
                      <a:r>
                        <a:rPr lang="en-GB" sz="1600" baseline="0" noProof="0" dirty="0" smtClean="0">
                          <a:solidFill>
                            <a:schemeClr val="bg1"/>
                          </a:solidFill>
                          <a:effectLst/>
                        </a:rPr>
                        <a:t> of administration</a:t>
                      </a:r>
                      <a:endParaRPr lang="en-GB" sz="1600" noProof="0" dirty="0">
                        <a:solidFill>
                          <a:schemeClr val="bg1"/>
                        </a:solidFill>
                        <a:effectLst/>
                        <a:latin typeface="Calibri"/>
                        <a:ea typeface="Calibri"/>
                        <a:cs typeface="Times New Roman"/>
                      </a:endParaRPr>
                    </a:p>
                  </a:txBody>
                  <a:tcPr marL="68580" marR="68580" marT="0" marB="0" anchor="ctr">
                    <a:solidFill>
                      <a:schemeClr val="accent3">
                        <a:lumMod val="50000"/>
                      </a:schemeClr>
                    </a:solidFill>
                  </a:tcPr>
                </a:tc>
                <a:tc>
                  <a:txBody>
                    <a:bodyPr/>
                    <a:lstStyle/>
                    <a:p>
                      <a:pPr algn="ctr">
                        <a:spcAft>
                          <a:spcPts val="0"/>
                        </a:spcAft>
                      </a:pPr>
                      <a:r>
                        <a:rPr lang="en-GB" sz="1600" b="1" noProof="0" dirty="0" smtClean="0">
                          <a:solidFill>
                            <a:schemeClr val="bg1"/>
                          </a:solidFill>
                          <a:effectLst/>
                        </a:rPr>
                        <a:t>Federal</a:t>
                      </a:r>
                      <a:r>
                        <a:rPr lang="en-GB" sz="1600" b="1" baseline="0" noProof="0" dirty="0" smtClean="0">
                          <a:solidFill>
                            <a:schemeClr val="bg1"/>
                          </a:solidFill>
                          <a:effectLst/>
                        </a:rPr>
                        <a:t>  </a:t>
                      </a:r>
                      <a:r>
                        <a:rPr lang="en-GB" sz="1600" b="1" noProof="0" dirty="0" smtClean="0">
                          <a:solidFill>
                            <a:schemeClr val="bg1"/>
                          </a:solidFill>
                          <a:effectLst/>
                        </a:rPr>
                        <a:t> 17,475</a:t>
                      </a:r>
                      <a:endParaRPr lang="en-GB" sz="1600" b="1" noProof="0" dirty="0">
                        <a:solidFill>
                          <a:schemeClr val="bg1"/>
                        </a:solidFill>
                        <a:effectLst/>
                        <a:latin typeface="Calibri"/>
                        <a:ea typeface="Calibri"/>
                        <a:cs typeface="Times New Roman"/>
                      </a:endParaRPr>
                    </a:p>
                  </a:txBody>
                  <a:tcPr marL="68580" marR="68580" marT="0" marB="0" anchor="ctr">
                    <a:solidFill>
                      <a:schemeClr val="accent3">
                        <a:lumMod val="50000"/>
                      </a:schemeClr>
                    </a:solidFill>
                  </a:tcPr>
                </a:tc>
              </a:tr>
              <a:tr h="374206">
                <a:tc vMerge="1">
                  <a:txBody>
                    <a:bodyPr/>
                    <a:lstStyle/>
                    <a:p>
                      <a:endParaRPr lang="es-MX"/>
                    </a:p>
                  </a:txBody>
                  <a:tcPr/>
                </a:tc>
                <a:tc>
                  <a:txBody>
                    <a:bodyPr/>
                    <a:lstStyle/>
                    <a:p>
                      <a:pPr algn="ctr">
                        <a:spcAft>
                          <a:spcPts val="0"/>
                        </a:spcAft>
                      </a:pPr>
                      <a:r>
                        <a:rPr lang="en-GB" sz="1600" b="1" noProof="0" dirty="0" smtClean="0">
                          <a:solidFill>
                            <a:schemeClr val="bg1"/>
                          </a:solidFill>
                          <a:effectLst/>
                        </a:rPr>
                        <a:t>State         3,206</a:t>
                      </a:r>
                      <a:endParaRPr lang="en-GB" sz="1600" b="1" noProof="0" dirty="0">
                        <a:solidFill>
                          <a:schemeClr val="bg1"/>
                        </a:solidFill>
                        <a:effectLst/>
                        <a:latin typeface="Calibri"/>
                        <a:ea typeface="Calibri"/>
                        <a:cs typeface="Times New Roman"/>
                      </a:endParaRPr>
                    </a:p>
                  </a:txBody>
                  <a:tcPr marL="68580" marR="68580" marT="0" marB="0" anchor="ctr">
                    <a:solidFill>
                      <a:schemeClr val="accent3">
                        <a:lumMod val="50000"/>
                      </a:schemeClr>
                    </a:solidFill>
                  </a:tcPr>
                </a:tc>
              </a:tr>
            </a:tbl>
          </a:graphicData>
        </a:graphic>
      </p:graphicFrame>
      <p:sp>
        <p:nvSpPr>
          <p:cNvPr id="8" name="7 Rectángulo"/>
          <p:cNvSpPr/>
          <p:nvPr/>
        </p:nvSpPr>
        <p:spPr>
          <a:xfrm>
            <a:off x="395536" y="1393612"/>
            <a:ext cx="8424936" cy="523220"/>
          </a:xfrm>
          <a:prstGeom prst="rect">
            <a:avLst/>
          </a:prstGeom>
        </p:spPr>
        <p:txBody>
          <a:bodyPr wrap="square">
            <a:spAutoFit/>
          </a:bodyPr>
          <a:lstStyle/>
          <a:p>
            <a:pPr algn="ctr"/>
            <a:r>
              <a:rPr lang="en-GB" sz="2800" b="1" dirty="0" smtClean="0">
                <a:latin typeface="+mj-lt"/>
              </a:rPr>
              <a:t>PROTECTION AND ASSISTANCE TO VICTIMS</a:t>
            </a:r>
            <a:endParaRPr lang="en-GB" sz="2800" b="1" dirty="0">
              <a:latin typeface="+mj-lt"/>
            </a:endParaRPr>
          </a:p>
        </p:txBody>
      </p:sp>
    </p:spTree>
    <p:extLst>
      <p:ext uri="{BB962C8B-B14F-4D97-AF65-F5344CB8AC3E}">
        <p14:creationId xmlns:p14="http://schemas.microsoft.com/office/powerpoint/2010/main" val="206685044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1547664" y="1268760"/>
            <a:ext cx="6480720" cy="523220"/>
          </a:xfrm>
          <a:prstGeom prst="rect">
            <a:avLst/>
          </a:prstGeom>
        </p:spPr>
        <p:txBody>
          <a:bodyPr wrap="square">
            <a:spAutoFit/>
          </a:bodyPr>
          <a:lstStyle/>
          <a:p>
            <a:pPr algn="ctr"/>
            <a:r>
              <a:rPr lang="en-GB" sz="2800" b="1" dirty="0" smtClean="0">
                <a:latin typeface="+mj-lt"/>
              </a:rPr>
              <a:t>PROSECUTION OF THE CRIME </a:t>
            </a:r>
            <a:endParaRPr lang="en-GB" sz="2800" b="1" dirty="0">
              <a:latin typeface="+mj-lt"/>
            </a:endParaRPr>
          </a:p>
        </p:txBody>
      </p:sp>
      <p:sp>
        <p:nvSpPr>
          <p:cNvPr id="9" name="8 Rectángulo"/>
          <p:cNvSpPr/>
          <p:nvPr/>
        </p:nvSpPr>
        <p:spPr>
          <a:xfrm>
            <a:off x="251520" y="1592793"/>
            <a:ext cx="8711952" cy="1908215"/>
          </a:xfrm>
          <a:prstGeom prst="rect">
            <a:avLst/>
          </a:prstGeom>
        </p:spPr>
        <p:txBody>
          <a:bodyPr wrap="square">
            <a:spAutoFit/>
          </a:bodyPr>
          <a:lstStyle/>
          <a:p>
            <a:pPr algn="just"/>
            <a:endParaRPr lang="en-GB" sz="2200" dirty="0" smtClean="0">
              <a:latin typeface="Arial" panose="020B0604020202020204" pitchFamily="34" charset="0"/>
              <a:cs typeface="Arial" panose="020B0604020202020204" pitchFamily="34" charset="0"/>
            </a:endParaRPr>
          </a:p>
          <a:p>
            <a:pPr algn="just"/>
            <a:r>
              <a:rPr lang="en-GB" sz="2400" dirty="0" smtClean="0"/>
              <a:t>One of the challenges is to promote effective procurement, investigation and prosecution of the crime of trafficking in persons. Therefore, actions are implemented to investigate and punish the perpetrators of this crime.</a:t>
            </a:r>
            <a:endParaRPr lang="en-GB" sz="2400" dirty="0"/>
          </a:p>
        </p:txBody>
      </p:sp>
      <p:pic>
        <p:nvPicPr>
          <p:cNvPr id="2050" name="Picture 2" descr="D:\Pictures\justicia.jpg"/>
          <p:cNvPicPr>
            <a:picLocks noChangeAspect="1" noChangeArrowheads="1"/>
          </p:cNvPicPr>
          <p:nvPr/>
        </p:nvPicPr>
        <p:blipFill>
          <a:blip r:embed="rId3" cstate="email">
            <a:extLst>
              <a:ext uri="{BEBA8EAE-BF5A-486C-A8C5-ECC9F3942E4B}">
                <a14:imgProps xmlns:a14="http://schemas.microsoft.com/office/drawing/2010/main">
                  <a14:imgLayer r:embed="rId4">
                    <a14:imgEffect>
                      <a14:artisticCrisscrossEtching/>
                    </a14:imgEffect>
                  </a14:imgLayer>
                </a14:imgProps>
              </a:ext>
              <a:ext uri="{28A0092B-C50C-407E-A947-70E740481C1C}">
                <a14:useLocalDpi xmlns:a14="http://schemas.microsoft.com/office/drawing/2010/main"/>
              </a:ext>
            </a:extLst>
          </a:blip>
          <a:srcRect/>
          <a:stretch>
            <a:fillRect/>
          </a:stretch>
        </p:blipFill>
        <p:spPr bwMode="auto">
          <a:xfrm>
            <a:off x="2723440" y="3539848"/>
            <a:ext cx="3624095" cy="2913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87091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2" y="-27384"/>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1547664" y="1311151"/>
            <a:ext cx="6336704" cy="523220"/>
          </a:xfrm>
          <a:prstGeom prst="rect">
            <a:avLst/>
          </a:prstGeom>
          <a:noFill/>
        </p:spPr>
        <p:txBody>
          <a:bodyPr wrap="square" rtlCol="0">
            <a:spAutoFit/>
          </a:bodyPr>
          <a:lstStyle/>
          <a:p>
            <a:pPr algn="ctr"/>
            <a:r>
              <a:rPr lang="en-GB" sz="2800" b="1" dirty="0" smtClean="0">
                <a:latin typeface="+mj-lt"/>
              </a:rPr>
              <a:t>PROSECUTION OF THE CRIME</a:t>
            </a:r>
          </a:p>
        </p:txBody>
      </p:sp>
      <p:sp>
        <p:nvSpPr>
          <p:cNvPr id="6" name="5 Rectángulo"/>
          <p:cNvSpPr/>
          <p:nvPr/>
        </p:nvSpPr>
        <p:spPr>
          <a:xfrm>
            <a:off x="683568" y="2020778"/>
            <a:ext cx="7920880" cy="400110"/>
          </a:xfrm>
          <a:prstGeom prst="rect">
            <a:avLst/>
          </a:prstGeom>
        </p:spPr>
        <p:txBody>
          <a:bodyPr wrap="square">
            <a:spAutoFit/>
          </a:bodyPr>
          <a:lstStyle/>
          <a:p>
            <a:pPr lvl="0" algn="just" eaLnBrk="0" fontAlgn="base" hangingPunct="0">
              <a:spcBef>
                <a:spcPct val="0"/>
              </a:spcBef>
              <a:spcAft>
                <a:spcPct val="0"/>
              </a:spcAft>
            </a:pPr>
            <a:r>
              <a:rPr lang="en-GB" altLang="es-MX" sz="2000" b="1" dirty="0" smtClean="0">
                <a:ea typeface="Calibri" pitchFamily="34" charset="0"/>
                <a:cs typeface="Times New Roman" pitchFamily="18" charset="0"/>
              </a:rPr>
              <a:t>Prior investigations and sentences for the crime of trafficking in persons</a:t>
            </a:r>
            <a:endParaRPr lang="en-GB" altLang="es-MX" sz="2000" b="1" dirty="0">
              <a:ea typeface="Calibri" pitchFamily="34" charset="0"/>
              <a:cs typeface="Times New Roman" pitchFamily="18" charset="0"/>
            </a:endParaRPr>
          </a:p>
        </p:txBody>
      </p:sp>
      <p:graphicFrame>
        <p:nvGraphicFramePr>
          <p:cNvPr id="5" name="4 Diagrama"/>
          <p:cNvGraphicFramePr/>
          <p:nvPr>
            <p:extLst>
              <p:ext uri="{D42A27DB-BD31-4B8C-83A1-F6EECF244321}">
                <p14:modId xmlns:p14="http://schemas.microsoft.com/office/powerpoint/2010/main" val="3047328743"/>
              </p:ext>
            </p:extLst>
          </p:nvPr>
        </p:nvGraphicFramePr>
        <p:xfrm>
          <a:off x="2411760" y="2852936"/>
          <a:ext cx="4200128" cy="26305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62171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15508"/>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10" name="9 CuadroTexto"/>
          <p:cNvSpPr txBox="1"/>
          <p:nvPr/>
        </p:nvSpPr>
        <p:spPr>
          <a:xfrm>
            <a:off x="1475656" y="1156682"/>
            <a:ext cx="6336704" cy="523220"/>
          </a:xfrm>
          <a:prstGeom prst="rect">
            <a:avLst/>
          </a:prstGeom>
          <a:noFill/>
        </p:spPr>
        <p:txBody>
          <a:bodyPr wrap="square" rtlCol="0">
            <a:spAutoFit/>
          </a:bodyPr>
          <a:lstStyle/>
          <a:p>
            <a:pPr algn="ctr"/>
            <a:r>
              <a:rPr lang="en-GB" sz="2800" b="1" dirty="0" smtClean="0">
                <a:latin typeface="+mj-lt"/>
              </a:rPr>
              <a:t>ADMINISTRATION OF JUSTICE</a:t>
            </a:r>
          </a:p>
        </p:txBody>
      </p:sp>
      <p:sp>
        <p:nvSpPr>
          <p:cNvPr id="12" name="11 Rectángulo"/>
          <p:cNvSpPr/>
          <p:nvPr/>
        </p:nvSpPr>
        <p:spPr>
          <a:xfrm>
            <a:off x="827584" y="1588730"/>
            <a:ext cx="7488832" cy="400110"/>
          </a:xfrm>
          <a:prstGeom prst="rect">
            <a:avLst/>
          </a:prstGeom>
        </p:spPr>
        <p:txBody>
          <a:bodyPr wrap="square">
            <a:spAutoFit/>
          </a:bodyPr>
          <a:lstStyle/>
          <a:p>
            <a:pPr lvl="0" algn="ctr" eaLnBrk="0" fontAlgn="base" hangingPunct="0">
              <a:spcBef>
                <a:spcPct val="0"/>
              </a:spcBef>
              <a:spcAft>
                <a:spcPct val="0"/>
              </a:spcAft>
            </a:pPr>
            <a:r>
              <a:rPr lang="en-GB" altLang="es-MX" sz="2000" b="1" dirty="0" smtClean="0">
                <a:ea typeface="Calibri" pitchFamily="34" charset="0"/>
                <a:cs typeface="Times New Roman" pitchFamily="18" charset="0"/>
              </a:rPr>
              <a:t>Sentences Pronounced for the Crime of Trafficking in Persons</a:t>
            </a:r>
            <a:endParaRPr lang="en-GB" altLang="es-MX" sz="2000" b="1" dirty="0">
              <a:ea typeface="Calibri" pitchFamily="34" charset="0"/>
              <a:cs typeface="Times New Roman" pitchFamily="18" charset="0"/>
            </a:endParaRPr>
          </a:p>
        </p:txBody>
      </p:sp>
      <p:graphicFrame>
        <p:nvGraphicFramePr>
          <p:cNvPr id="13" name="12 Tabla"/>
          <p:cNvGraphicFramePr>
            <a:graphicFrameLocks noGrp="1"/>
          </p:cNvGraphicFramePr>
          <p:nvPr>
            <p:extLst>
              <p:ext uri="{D42A27DB-BD31-4B8C-83A1-F6EECF244321}">
                <p14:modId xmlns:p14="http://schemas.microsoft.com/office/powerpoint/2010/main" val="2476517487"/>
              </p:ext>
            </p:extLst>
          </p:nvPr>
        </p:nvGraphicFramePr>
        <p:xfrm>
          <a:off x="4072483" y="3124190"/>
          <a:ext cx="4788024" cy="1024890"/>
        </p:xfrm>
        <a:graphic>
          <a:graphicData uri="http://schemas.openxmlformats.org/drawingml/2006/table">
            <a:tbl>
              <a:tblPr>
                <a:tableStyleId>{5C22544A-7EE6-4342-B048-85BDC9FD1C3A}</a:tableStyleId>
              </a:tblPr>
              <a:tblGrid>
                <a:gridCol w="899592"/>
                <a:gridCol w="1224136"/>
                <a:gridCol w="1368152"/>
                <a:gridCol w="1296144"/>
              </a:tblGrid>
              <a:tr h="576064">
                <a:tc>
                  <a:txBody>
                    <a:bodyPr/>
                    <a:lstStyle/>
                    <a:p>
                      <a:pPr algn="ctr" fontAlgn="ctr"/>
                      <a:r>
                        <a:rPr lang="en-GB" sz="1600" b="1" u="none" strike="noStrike" noProof="0" dirty="0" smtClean="0">
                          <a:effectLst/>
                        </a:rPr>
                        <a:t>2014</a:t>
                      </a:r>
                      <a:endParaRPr lang="en-GB" sz="1600" b="1" i="0" u="none" strike="noStrike" noProof="0" dirty="0">
                        <a:solidFill>
                          <a:srgbClr val="000000"/>
                        </a:solidFill>
                        <a:effectLst/>
                        <a:latin typeface="Arial Narrow"/>
                      </a:endParaRPr>
                    </a:p>
                  </a:txBody>
                  <a:tcPr marL="9525" marR="9525" marT="9525" marB="0" anchor="ctr">
                    <a:solidFill>
                      <a:schemeClr val="bg2">
                        <a:lumMod val="75000"/>
                      </a:schemeClr>
                    </a:solidFill>
                  </a:tcPr>
                </a:tc>
                <a:tc>
                  <a:txBody>
                    <a:bodyPr/>
                    <a:lstStyle/>
                    <a:p>
                      <a:pPr algn="ctr" fontAlgn="ctr"/>
                      <a:r>
                        <a:rPr lang="en-GB" sz="1600" b="1" u="none" strike="noStrike" noProof="0" dirty="0" smtClean="0">
                          <a:effectLst/>
                        </a:rPr>
                        <a:t>Number</a:t>
                      </a:r>
                      <a:r>
                        <a:rPr lang="en-GB" sz="1600" b="1" u="none" strike="noStrike" baseline="0" noProof="0" dirty="0" smtClean="0">
                          <a:effectLst/>
                        </a:rPr>
                        <a:t> of Victims</a:t>
                      </a:r>
                      <a:endParaRPr lang="en-GB" sz="1600" b="1" i="0" u="none" strike="noStrike" noProof="0" dirty="0">
                        <a:solidFill>
                          <a:srgbClr val="000000"/>
                        </a:solidFill>
                        <a:effectLst/>
                        <a:latin typeface="Arial Narrow"/>
                      </a:endParaRPr>
                    </a:p>
                  </a:txBody>
                  <a:tcPr marL="9525" marR="9525" marT="9525" marB="0" anchor="ctr">
                    <a:solidFill>
                      <a:schemeClr val="accent2">
                        <a:lumMod val="60000"/>
                        <a:lumOff val="40000"/>
                      </a:schemeClr>
                    </a:solidFill>
                  </a:tcPr>
                </a:tc>
                <a:tc>
                  <a:txBody>
                    <a:bodyPr/>
                    <a:lstStyle/>
                    <a:p>
                      <a:pPr algn="ctr" fontAlgn="ctr"/>
                      <a:r>
                        <a:rPr lang="en-GB" sz="1600" b="1" u="none" strike="noStrike" noProof="0" dirty="0" smtClean="0">
                          <a:effectLst/>
                        </a:rPr>
                        <a:t>Number</a:t>
                      </a:r>
                      <a:r>
                        <a:rPr lang="en-GB" sz="1600" b="1" u="none" strike="noStrike" baseline="0" noProof="0" dirty="0" smtClean="0">
                          <a:effectLst/>
                        </a:rPr>
                        <a:t> of Sentences</a:t>
                      </a:r>
                      <a:endParaRPr lang="en-GB" sz="1600" b="1" i="0" u="none" strike="noStrike" noProof="0" dirty="0">
                        <a:solidFill>
                          <a:srgbClr val="000000"/>
                        </a:solidFill>
                        <a:effectLst/>
                        <a:latin typeface="Arial Narrow"/>
                      </a:endParaRPr>
                    </a:p>
                  </a:txBody>
                  <a:tcPr marL="9525" marR="9525" marT="9525" marB="0" anchor="ctr">
                    <a:solidFill>
                      <a:schemeClr val="accent4">
                        <a:lumMod val="40000"/>
                        <a:lumOff val="60000"/>
                      </a:schemeClr>
                    </a:solidFill>
                  </a:tcPr>
                </a:tc>
                <a:tc>
                  <a:txBody>
                    <a:bodyPr/>
                    <a:lstStyle/>
                    <a:p>
                      <a:pPr algn="ctr" fontAlgn="ctr"/>
                      <a:r>
                        <a:rPr lang="en-GB" sz="1600" b="1" u="none" strike="noStrike" noProof="0" dirty="0" smtClean="0">
                          <a:effectLst/>
                        </a:rPr>
                        <a:t>Number of Sentenced Persons</a:t>
                      </a:r>
                      <a:endParaRPr lang="en-GB" sz="1600" b="1" i="0" u="none" strike="noStrike" noProof="0" dirty="0">
                        <a:solidFill>
                          <a:srgbClr val="000000"/>
                        </a:solidFill>
                        <a:effectLst/>
                        <a:latin typeface="Arial Narrow"/>
                      </a:endParaRPr>
                    </a:p>
                  </a:txBody>
                  <a:tcPr marL="9525" marR="9525" marT="9525" marB="0" anchor="ctr">
                    <a:solidFill>
                      <a:schemeClr val="accent5">
                        <a:lumMod val="60000"/>
                        <a:lumOff val="40000"/>
                      </a:schemeClr>
                    </a:solidFill>
                  </a:tcPr>
                </a:tc>
              </a:tr>
              <a:tr h="219075">
                <a:tc>
                  <a:txBody>
                    <a:bodyPr/>
                    <a:lstStyle/>
                    <a:p>
                      <a:pPr algn="ctr" fontAlgn="ctr"/>
                      <a:r>
                        <a:rPr lang="en-GB" sz="1400" b="1" i="0" u="none" strike="noStrike" noProof="0" dirty="0" smtClean="0">
                          <a:solidFill>
                            <a:schemeClr val="dk1"/>
                          </a:solidFill>
                          <a:effectLst/>
                          <a:latin typeface="+mn-lt"/>
                        </a:rPr>
                        <a:t>Figures</a:t>
                      </a:r>
                      <a:endParaRPr lang="en-GB" sz="1400" b="1" i="0" u="none" strike="noStrike" noProof="0" dirty="0">
                        <a:solidFill>
                          <a:srgbClr val="000000"/>
                        </a:solidFill>
                        <a:effectLst/>
                        <a:latin typeface="Arial Narrow"/>
                      </a:endParaRPr>
                    </a:p>
                  </a:txBody>
                  <a:tcPr marL="9525" marR="9525" marT="9525" marB="0" anchor="ctr">
                    <a:solidFill>
                      <a:schemeClr val="bg2">
                        <a:lumMod val="90000"/>
                      </a:schemeClr>
                    </a:solidFill>
                  </a:tcPr>
                </a:tc>
                <a:tc>
                  <a:txBody>
                    <a:bodyPr/>
                    <a:lstStyle/>
                    <a:p>
                      <a:pPr algn="ctr" fontAlgn="ctr"/>
                      <a:r>
                        <a:rPr lang="en-GB" sz="1800" b="1" u="none" strike="noStrike" noProof="0" dirty="0" smtClean="0">
                          <a:effectLst/>
                        </a:rPr>
                        <a:t>271</a:t>
                      </a:r>
                      <a:endParaRPr lang="en-GB" sz="1800" b="1" i="0" u="none" strike="noStrike" noProof="0" dirty="0">
                        <a:solidFill>
                          <a:srgbClr val="000000"/>
                        </a:solidFill>
                        <a:effectLst/>
                        <a:latin typeface="Arial Narrow"/>
                      </a:endParaRPr>
                    </a:p>
                  </a:txBody>
                  <a:tcPr marL="9525" marR="9525" marT="9525" marB="0" anchor="ctr">
                    <a:solidFill>
                      <a:schemeClr val="accent2">
                        <a:lumMod val="40000"/>
                        <a:lumOff val="60000"/>
                      </a:schemeClr>
                    </a:solidFill>
                  </a:tcPr>
                </a:tc>
                <a:tc>
                  <a:txBody>
                    <a:bodyPr/>
                    <a:lstStyle/>
                    <a:p>
                      <a:pPr algn="ctr" fontAlgn="ctr"/>
                      <a:r>
                        <a:rPr lang="en-GB" sz="1800" b="1" u="none" strike="noStrike" noProof="0" dirty="0" smtClean="0">
                          <a:effectLst/>
                        </a:rPr>
                        <a:t>137</a:t>
                      </a:r>
                      <a:endParaRPr lang="en-GB" sz="1800" b="1" i="0" u="none" strike="noStrike" noProof="0" dirty="0">
                        <a:solidFill>
                          <a:srgbClr val="000000"/>
                        </a:solidFill>
                        <a:effectLst/>
                        <a:latin typeface="Arial Narrow"/>
                      </a:endParaRPr>
                    </a:p>
                  </a:txBody>
                  <a:tcPr marL="9525" marR="9525" marT="9525" marB="0" anchor="ctr">
                    <a:solidFill>
                      <a:schemeClr val="accent4">
                        <a:lumMod val="20000"/>
                        <a:lumOff val="80000"/>
                      </a:schemeClr>
                    </a:solidFill>
                  </a:tcPr>
                </a:tc>
                <a:tc>
                  <a:txBody>
                    <a:bodyPr/>
                    <a:lstStyle/>
                    <a:p>
                      <a:pPr algn="ctr" fontAlgn="ctr"/>
                      <a:r>
                        <a:rPr lang="en-GB" sz="1800" b="1" i="0" u="none" strike="noStrike" noProof="0" dirty="0" smtClean="0">
                          <a:solidFill>
                            <a:srgbClr val="000000"/>
                          </a:solidFill>
                          <a:effectLst/>
                          <a:latin typeface="+mn-lt"/>
                        </a:rPr>
                        <a:t>205</a:t>
                      </a:r>
                      <a:endParaRPr lang="en-GB" sz="1800" b="1" i="0" u="none" strike="noStrike" noProof="0" dirty="0">
                        <a:solidFill>
                          <a:srgbClr val="000000"/>
                        </a:solidFill>
                        <a:effectLst/>
                        <a:latin typeface="+mn-lt"/>
                      </a:endParaRPr>
                    </a:p>
                  </a:txBody>
                  <a:tcPr marL="9525" marR="9525" marT="9525" marB="0" anchor="ctr">
                    <a:solidFill>
                      <a:schemeClr val="accent5">
                        <a:lumMod val="20000"/>
                        <a:lumOff val="80000"/>
                      </a:schemeClr>
                    </a:solidFill>
                  </a:tcPr>
                </a:tc>
              </a:tr>
            </a:tbl>
          </a:graphicData>
        </a:graphic>
      </p:graphicFrame>
      <p:sp>
        <p:nvSpPr>
          <p:cNvPr id="14" name="13 CuadroTexto"/>
          <p:cNvSpPr txBox="1"/>
          <p:nvPr/>
        </p:nvSpPr>
        <p:spPr>
          <a:xfrm>
            <a:off x="4067944" y="2404110"/>
            <a:ext cx="4680520" cy="646331"/>
          </a:xfrm>
          <a:prstGeom prst="rect">
            <a:avLst/>
          </a:prstGeom>
          <a:noFill/>
        </p:spPr>
        <p:txBody>
          <a:bodyPr wrap="square" rtlCol="0">
            <a:spAutoFit/>
          </a:bodyPr>
          <a:lstStyle/>
          <a:p>
            <a:pPr algn="ctr"/>
            <a:r>
              <a:rPr lang="en-GB" b="1" dirty="0" smtClean="0"/>
              <a:t>Disaggregated Sentences, Local Level</a:t>
            </a:r>
          </a:p>
          <a:p>
            <a:pPr algn="ctr"/>
            <a:r>
              <a:rPr lang="en-GB" b="1" dirty="0" smtClean="0"/>
              <a:t>20 Federal Entities</a:t>
            </a:r>
            <a:endParaRPr lang="en-GB" b="1" dirty="0"/>
          </a:p>
        </p:txBody>
      </p:sp>
      <p:sp>
        <p:nvSpPr>
          <p:cNvPr id="15" name="14 CuadroTexto"/>
          <p:cNvSpPr txBox="1"/>
          <p:nvPr/>
        </p:nvSpPr>
        <p:spPr>
          <a:xfrm>
            <a:off x="4067944" y="5456837"/>
            <a:ext cx="4608512" cy="492443"/>
          </a:xfrm>
          <a:prstGeom prst="rect">
            <a:avLst/>
          </a:prstGeom>
          <a:noFill/>
        </p:spPr>
        <p:txBody>
          <a:bodyPr wrap="square" rtlCol="0">
            <a:spAutoFit/>
          </a:bodyPr>
          <a:lstStyle/>
          <a:p>
            <a:pPr algn="just"/>
            <a:r>
              <a:rPr lang="en-GB" sz="1300" b="1" dirty="0" smtClean="0"/>
              <a:t>*The 12 entities that are not included in the list reported 0 pronounced sentences.</a:t>
            </a:r>
            <a:endParaRPr lang="en-GB" sz="1300" b="1" dirty="0"/>
          </a:p>
        </p:txBody>
      </p:sp>
      <p:graphicFrame>
        <p:nvGraphicFramePr>
          <p:cNvPr id="16" name="15 Tabla"/>
          <p:cNvGraphicFramePr>
            <a:graphicFrameLocks noGrp="1"/>
          </p:cNvGraphicFramePr>
          <p:nvPr>
            <p:extLst>
              <p:ext uri="{D42A27DB-BD31-4B8C-83A1-F6EECF244321}">
                <p14:modId xmlns:p14="http://schemas.microsoft.com/office/powerpoint/2010/main" val="2147408272"/>
              </p:ext>
            </p:extLst>
          </p:nvPr>
        </p:nvGraphicFramePr>
        <p:xfrm>
          <a:off x="611560" y="2060850"/>
          <a:ext cx="2603500" cy="4446344"/>
        </p:xfrm>
        <a:graphic>
          <a:graphicData uri="http://schemas.openxmlformats.org/drawingml/2006/table">
            <a:tbl>
              <a:tblPr>
                <a:tableStyleId>{5C22544A-7EE6-4342-B048-85BDC9FD1C3A}</a:tableStyleId>
              </a:tblPr>
              <a:tblGrid>
                <a:gridCol w="294915"/>
                <a:gridCol w="1598251"/>
                <a:gridCol w="710334"/>
              </a:tblGrid>
              <a:tr h="244432">
                <a:tc>
                  <a:txBody>
                    <a:bodyPr/>
                    <a:lstStyle/>
                    <a:p>
                      <a:pPr algn="ctr" fontAlgn="b"/>
                      <a:r>
                        <a:rPr lang="en-GB" sz="1200" b="1" u="none" strike="noStrike" noProof="0" dirty="0" smtClean="0">
                          <a:solidFill>
                            <a:schemeClr val="bg1"/>
                          </a:solidFill>
                          <a:effectLst/>
                        </a:rPr>
                        <a:t>No.</a:t>
                      </a:r>
                      <a:endParaRPr lang="en-GB" sz="1200" b="1" i="0" u="none" strike="noStrike" noProof="0" dirty="0">
                        <a:solidFill>
                          <a:schemeClr val="bg1"/>
                        </a:solidFill>
                        <a:effectLst/>
                        <a:latin typeface="Calibri"/>
                      </a:endParaRPr>
                    </a:p>
                  </a:txBody>
                  <a:tcPr marL="9525" marR="9525" marT="9525" marB="0" anchor="b">
                    <a:solidFill>
                      <a:schemeClr val="accent1">
                        <a:lumMod val="75000"/>
                      </a:schemeClr>
                    </a:solidFill>
                  </a:tcPr>
                </a:tc>
                <a:tc>
                  <a:txBody>
                    <a:bodyPr/>
                    <a:lstStyle/>
                    <a:p>
                      <a:pPr algn="ctr" fontAlgn="b"/>
                      <a:r>
                        <a:rPr lang="en-GB" sz="1200" b="1" u="none" strike="noStrike" noProof="0" dirty="0" smtClean="0">
                          <a:solidFill>
                            <a:schemeClr val="bg1"/>
                          </a:solidFill>
                          <a:effectLst/>
                        </a:rPr>
                        <a:t>Entity</a:t>
                      </a:r>
                      <a:endParaRPr lang="en-GB" sz="1200" b="1" i="0" u="none" strike="noStrike" noProof="0" dirty="0">
                        <a:solidFill>
                          <a:schemeClr val="bg1"/>
                        </a:solidFill>
                        <a:effectLst/>
                        <a:latin typeface="Calibri"/>
                      </a:endParaRPr>
                    </a:p>
                  </a:txBody>
                  <a:tcPr marL="9525" marR="9525" marT="9525" marB="0" anchor="b">
                    <a:solidFill>
                      <a:schemeClr val="accent1">
                        <a:lumMod val="75000"/>
                      </a:schemeClr>
                    </a:solidFill>
                  </a:tcPr>
                </a:tc>
                <a:tc>
                  <a:txBody>
                    <a:bodyPr/>
                    <a:lstStyle/>
                    <a:p>
                      <a:pPr algn="ctr" fontAlgn="b"/>
                      <a:r>
                        <a:rPr lang="en-GB" sz="1200" b="1" u="none" strike="noStrike" noProof="0" dirty="0" smtClean="0">
                          <a:solidFill>
                            <a:schemeClr val="bg1"/>
                          </a:solidFill>
                          <a:effectLst/>
                        </a:rPr>
                        <a:t>2014</a:t>
                      </a:r>
                      <a:endParaRPr lang="en-GB" sz="1200" b="1" i="0" u="none" strike="noStrike" noProof="0" dirty="0">
                        <a:solidFill>
                          <a:schemeClr val="bg1"/>
                        </a:solidFill>
                        <a:effectLst/>
                        <a:latin typeface="Calibri"/>
                      </a:endParaRPr>
                    </a:p>
                  </a:txBody>
                  <a:tcPr marL="9525" marR="9525" marT="9525" marB="0" anchor="b">
                    <a:solidFill>
                      <a:schemeClr val="accent1">
                        <a:lumMod val="75000"/>
                      </a:schemeClr>
                    </a:solidFill>
                  </a:tcPr>
                </a:tc>
              </a:tr>
              <a:tr h="197874">
                <a:tc>
                  <a:txBody>
                    <a:bodyPr/>
                    <a:lstStyle/>
                    <a:p>
                      <a:pPr algn="ctr" fontAlgn="b"/>
                      <a:r>
                        <a:rPr lang="en-GB" sz="1000" u="none" strike="noStrike" noProof="0" dirty="0" smtClean="0">
                          <a:effectLst/>
                        </a:rPr>
                        <a:t>1</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Baja California</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5</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2</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Chiapas</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49</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3</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Chihuahua</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2</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4</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Federal</a:t>
                      </a:r>
                      <a:r>
                        <a:rPr lang="en-GB" sz="1100" b="0" i="0" u="none" strike="noStrike" baseline="0" noProof="0" dirty="0" smtClean="0">
                          <a:solidFill>
                            <a:srgbClr val="000000"/>
                          </a:solidFill>
                          <a:effectLst/>
                          <a:latin typeface="Calibri"/>
                        </a:rPr>
                        <a:t> District</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31</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5</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Guerrero</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2</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6</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Hidalgo</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1</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7</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Jalisco</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6</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8</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Mexico</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10</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9</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Michoacán de Ocampo</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1</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10</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Morelos</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3</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11</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Nuevo León</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1</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12</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Oaxaca</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1</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13</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Puebla</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9</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14</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Querétaro</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1</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15</a:t>
                      </a:r>
                      <a:endParaRPr lang="en-GB" sz="1000" b="0" i="0" u="none" strike="noStrike" noProof="0" dirty="0">
                        <a:effectLst/>
                        <a:latin typeface="Verdana"/>
                      </a:endParaRPr>
                    </a:p>
                  </a:txBody>
                  <a:tcPr marL="9525" marR="9525" marT="9525" marB="0" anchor="b"/>
                </a:tc>
                <a:tc>
                  <a:txBody>
                    <a:bodyPr/>
                    <a:lstStyle/>
                    <a:p>
                      <a:pPr algn="l" fontAlgn="b"/>
                      <a:r>
                        <a:rPr lang="en-GB" sz="1100" b="0" i="0" u="none" strike="noStrike" noProof="0" dirty="0" smtClean="0">
                          <a:solidFill>
                            <a:srgbClr val="000000"/>
                          </a:solidFill>
                          <a:effectLst/>
                          <a:latin typeface="Calibri"/>
                        </a:rPr>
                        <a:t>Sinaloa</a:t>
                      </a:r>
                      <a:endParaRPr lang="en-GB" sz="1100" b="0" i="0" u="none" strike="noStrike" noProof="0" dirty="0">
                        <a:solidFill>
                          <a:srgbClr val="000000"/>
                        </a:solidFill>
                        <a:effectLst/>
                        <a:latin typeface="Calibri"/>
                      </a:endParaRPr>
                    </a:p>
                  </a:txBody>
                  <a:tcPr marL="9525" marR="9525" marT="9525" marB="0" anchor="b"/>
                </a:tc>
                <a:tc>
                  <a:txBody>
                    <a:bodyPr/>
                    <a:lstStyle/>
                    <a:p>
                      <a:pPr algn="ctr" fontAlgn="b"/>
                      <a:r>
                        <a:rPr lang="en-GB" sz="1100" b="0" i="0" u="none" strike="noStrike" noProof="0" dirty="0" smtClean="0">
                          <a:solidFill>
                            <a:srgbClr val="000000"/>
                          </a:solidFill>
                          <a:effectLst/>
                          <a:latin typeface="Calibri"/>
                        </a:rPr>
                        <a:t>2</a:t>
                      </a:r>
                      <a:endParaRPr lang="en-GB" sz="11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16</a:t>
                      </a:r>
                      <a:endParaRPr lang="en-GB" sz="1000" b="0" i="0" u="none" strike="noStrike" noProof="0" dirty="0">
                        <a:effectLst/>
                        <a:latin typeface="Verdana"/>
                      </a:endParaRPr>
                    </a:p>
                  </a:txBody>
                  <a:tcPr marL="9525" marR="9525" marT="9525" marB="0" anchor="b"/>
                </a:tc>
                <a:tc>
                  <a:txBody>
                    <a:bodyPr/>
                    <a:lstStyle/>
                    <a:p>
                      <a:pPr algn="l" fontAlgn="b"/>
                      <a:r>
                        <a:rPr lang="en-GB" sz="1200" b="0" i="0" u="none" strike="noStrike" noProof="0" dirty="0" smtClean="0">
                          <a:solidFill>
                            <a:srgbClr val="000000"/>
                          </a:solidFill>
                          <a:effectLst/>
                          <a:latin typeface="Calibri"/>
                        </a:rPr>
                        <a:t>Sonora</a:t>
                      </a:r>
                      <a:endParaRPr lang="en-GB" sz="1200" b="0" i="0" u="none" strike="noStrike" noProof="0" dirty="0">
                        <a:solidFill>
                          <a:srgbClr val="000000"/>
                        </a:solidFill>
                        <a:effectLst/>
                        <a:latin typeface="Calibri"/>
                      </a:endParaRPr>
                    </a:p>
                  </a:txBody>
                  <a:tcPr marL="9525" marR="9525" marT="9525" marB="0" anchor="b"/>
                </a:tc>
                <a:tc>
                  <a:txBody>
                    <a:bodyPr/>
                    <a:lstStyle/>
                    <a:p>
                      <a:pPr algn="ctr" fontAlgn="b"/>
                      <a:r>
                        <a:rPr lang="en-GB" sz="1200" b="0" i="0" u="none" strike="noStrike" noProof="0" dirty="0" smtClean="0">
                          <a:solidFill>
                            <a:srgbClr val="000000"/>
                          </a:solidFill>
                          <a:effectLst/>
                          <a:latin typeface="Calibri"/>
                        </a:rPr>
                        <a:t>2</a:t>
                      </a:r>
                      <a:endParaRPr lang="en-GB" sz="12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17</a:t>
                      </a:r>
                      <a:endParaRPr lang="en-GB" sz="1000" b="0" i="0" u="none" strike="noStrike" noProof="0" dirty="0">
                        <a:effectLst/>
                        <a:latin typeface="Verdana"/>
                      </a:endParaRPr>
                    </a:p>
                  </a:txBody>
                  <a:tcPr marL="9525" marR="9525" marT="9525" marB="0" anchor="b"/>
                </a:tc>
                <a:tc>
                  <a:txBody>
                    <a:bodyPr/>
                    <a:lstStyle/>
                    <a:p>
                      <a:pPr algn="l" fontAlgn="b"/>
                      <a:r>
                        <a:rPr lang="en-GB" sz="1200" b="0" i="0" u="none" strike="noStrike" noProof="0" dirty="0" smtClean="0">
                          <a:solidFill>
                            <a:srgbClr val="000000"/>
                          </a:solidFill>
                          <a:effectLst/>
                          <a:latin typeface="Calibri"/>
                        </a:rPr>
                        <a:t>Tabasco</a:t>
                      </a:r>
                      <a:endParaRPr lang="en-GB" sz="1200" b="0" i="0" u="none" strike="noStrike" noProof="0" dirty="0">
                        <a:solidFill>
                          <a:srgbClr val="000000"/>
                        </a:solidFill>
                        <a:effectLst/>
                        <a:latin typeface="Calibri"/>
                      </a:endParaRPr>
                    </a:p>
                  </a:txBody>
                  <a:tcPr marL="9525" marR="9525" marT="9525" marB="0" anchor="b"/>
                </a:tc>
                <a:tc>
                  <a:txBody>
                    <a:bodyPr/>
                    <a:lstStyle/>
                    <a:p>
                      <a:pPr algn="ctr" fontAlgn="b"/>
                      <a:r>
                        <a:rPr lang="en-GB" sz="1200" b="0" i="0" u="none" strike="noStrike" noProof="0" dirty="0" smtClean="0">
                          <a:solidFill>
                            <a:srgbClr val="000000"/>
                          </a:solidFill>
                          <a:effectLst/>
                          <a:latin typeface="Calibri"/>
                        </a:rPr>
                        <a:t>1</a:t>
                      </a:r>
                      <a:endParaRPr lang="en-GB" sz="12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18</a:t>
                      </a:r>
                      <a:endParaRPr lang="en-GB" sz="1000" b="0" i="0" u="none" strike="noStrike" noProof="0" dirty="0">
                        <a:effectLst/>
                        <a:latin typeface="Verdana"/>
                      </a:endParaRPr>
                    </a:p>
                  </a:txBody>
                  <a:tcPr marL="9525" marR="9525" marT="9525" marB="0" anchor="b"/>
                </a:tc>
                <a:tc>
                  <a:txBody>
                    <a:bodyPr/>
                    <a:lstStyle/>
                    <a:p>
                      <a:pPr algn="l" fontAlgn="b"/>
                      <a:r>
                        <a:rPr lang="en-GB" sz="1200" b="0" i="0" u="none" strike="noStrike" noProof="0" dirty="0" smtClean="0">
                          <a:solidFill>
                            <a:srgbClr val="000000"/>
                          </a:solidFill>
                          <a:effectLst/>
                          <a:latin typeface="Calibri"/>
                        </a:rPr>
                        <a:t>Tlaxcala</a:t>
                      </a:r>
                      <a:endParaRPr lang="en-GB" sz="1200" b="0" i="0" u="none" strike="noStrike" noProof="0" dirty="0">
                        <a:solidFill>
                          <a:srgbClr val="000000"/>
                        </a:solidFill>
                        <a:effectLst/>
                        <a:latin typeface="Calibri"/>
                      </a:endParaRPr>
                    </a:p>
                  </a:txBody>
                  <a:tcPr marL="9525" marR="9525" marT="9525" marB="0" anchor="b"/>
                </a:tc>
                <a:tc>
                  <a:txBody>
                    <a:bodyPr/>
                    <a:lstStyle/>
                    <a:p>
                      <a:pPr algn="ctr" fontAlgn="b"/>
                      <a:r>
                        <a:rPr lang="en-GB" sz="1200" b="0" i="0" u="none" strike="noStrike" noProof="0" dirty="0" smtClean="0">
                          <a:solidFill>
                            <a:srgbClr val="000000"/>
                          </a:solidFill>
                          <a:effectLst/>
                          <a:latin typeface="Calibri"/>
                        </a:rPr>
                        <a:t>6</a:t>
                      </a:r>
                      <a:endParaRPr lang="en-GB" sz="1200" b="0" i="0" u="none" strike="noStrike" noProof="0" dirty="0">
                        <a:solidFill>
                          <a:srgbClr val="000000"/>
                        </a:solidFill>
                        <a:effectLst/>
                        <a:latin typeface="Calibri"/>
                      </a:endParaRPr>
                    </a:p>
                  </a:txBody>
                  <a:tcPr marL="9525" marR="9525" marT="9525" marB="0" anchor="b"/>
                </a:tc>
              </a:tr>
              <a:tr h="197874">
                <a:tc>
                  <a:txBody>
                    <a:bodyPr/>
                    <a:lstStyle/>
                    <a:p>
                      <a:pPr algn="ctr" fontAlgn="b"/>
                      <a:r>
                        <a:rPr lang="en-GB" sz="1000" u="none" strike="noStrike" noProof="0" dirty="0" smtClean="0">
                          <a:effectLst/>
                        </a:rPr>
                        <a:t>19</a:t>
                      </a:r>
                      <a:endParaRPr lang="en-GB" sz="1000" b="0" i="0" u="none" strike="noStrike" noProof="0" dirty="0">
                        <a:effectLst/>
                        <a:latin typeface="Verdana"/>
                      </a:endParaRPr>
                    </a:p>
                  </a:txBody>
                  <a:tcPr marL="9525" marR="9525" marT="9525" marB="0" anchor="b"/>
                </a:tc>
                <a:tc>
                  <a:txBody>
                    <a:bodyPr/>
                    <a:lstStyle/>
                    <a:p>
                      <a:pPr algn="l" fontAlgn="b"/>
                      <a:r>
                        <a:rPr lang="en-GB" sz="1200" b="0" i="0" u="none" strike="noStrike" noProof="0" dirty="0" smtClean="0">
                          <a:solidFill>
                            <a:srgbClr val="000000"/>
                          </a:solidFill>
                          <a:effectLst/>
                          <a:latin typeface="Calibri"/>
                        </a:rPr>
                        <a:t>Veracruz</a:t>
                      </a:r>
                      <a:endParaRPr lang="en-GB" sz="1200" b="0" i="0" u="none" strike="noStrike" noProof="0" dirty="0">
                        <a:solidFill>
                          <a:srgbClr val="000000"/>
                        </a:solidFill>
                        <a:effectLst/>
                        <a:latin typeface="Calibri"/>
                      </a:endParaRPr>
                    </a:p>
                  </a:txBody>
                  <a:tcPr marL="9525" marR="9525" marT="9525" marB="0" anchor="b"/>
                </a:tc>
                <a:tc>
                  <a:txBody>
                    <a:bodyPr/>
                    <a:lstStyle/>
                    <a:p>
                      <a:pPr algn="ctr" fontAlgn="b"/>
                      <a:r>
                        <a:rPr lang="en-GB" sz="1200" b="0" i="0" u="none" strike="noStrike" noProof="0" dirty="0" smtClean="0">
                          <a:solidFill>
                            <a:srgbClr val="000000"/>
                          </a:solidFill>
                          <a:effectLst/>
                          <a:latin typeface="Calibri"/>
                        </a:rPr>
                        <a:t>3</a:t>
                      </a:r>
                    </a:p>
                  </a:txBody>
                  <a:tcPr marL="9525" marR="9525" marT="9525" marB="0" anchor="b"/>
                </a:tc>
              </a:tr>
              <a:tr h="197874">
                <a:tc>
                  <a:txBody>
                    <a:bodyPr/>
                    <a:lstStyle/>
                    <a:p>
                      <a:pPr algn="ctr" fontAlgn="b"/>
                      <a:r>
                        <a:rPr lang="en-GB" sz="1000" b="0" i="0" u="none" strike="noStrike" noProof="0" dirty="0" smtClean="0">
                          <a:effectLst/>
                          <a:latin typeface="Verdana"/>
                        </a:rPr>
                        <a:t>20</a:t>
                      </a:r>
                      <a:endParaRPr lang="en-GB" sz="1000" b="0" i="0" u="none" strike="noStrike" noProof="0" dirty="0">
                        <a:effectLst/>
                        <a:latin typeface="Verdana"/>
                      </a:endParaRPr>
                    </a:p>
                  </a:txBody>
                  <a:tcPr marL="9525" marR="9525" marT="9525" marB="0" anchor="b"/>
                </a:tc>
                <a:tc>
                  <a:txBody>
                    <a:bodyPr/>
                    <a:lstStyle/>
                    <a:p>
                      <a:pPr algn="l" fontAlgn="b"/>
                      <a:r>
                        <a:rPr lang="en-GB" sz="1200" b="0" i="0" u="none" strike="noStrike" noProof="0" dirty="0" smtClean="0">
                          <a:solidFill>
                            <a:srgbClr val="000000"/>
                          </a:solidFill>
                          <a:effectLst/>
                          <a:latin typeface="Calibri"/>
                        </a:rPr>
                        <a:t>Yucatán</a:t>
                      </a:r>
                      <a:endParaRPr lang="en-GB" sz="1200" b="0" i="0" u="none" strike="noStrike" noProof="0" dirty="0">
                        <a:solidFill>
                          <a:srgbClr val="000000"/>
                        </a:solidFill>
                        <a:effectLst/>
                        <a:latin typeface="Calibri"/>
                      </a:endParaRPr>
                    </a:p>
                  </a:txBody>
                  <a:tcPr marL="9525" marR="9525" marT="9525" marB="0" anchor="b"/>
                </a:tc>
                <a:tc>
                  <a:txBody>
                    <a:bodyPr/>
                    <a:lstStyle/>
                    <a:p>
                      <a:pPr algn="ctr" fontAlgn="b"/>
                      <a:r>
                        <a:rPr lang="en-GB" sz="1200" b="0" i="0" u="none" strike="noStrike" noProof="0" dirty="0" smtClean="0">
                          <a:solidFill>
                            <a:srgbClr val="000000"/>
                          </a:solidFill>
                          <a:effectLst/>
                          <a:latin typeface="Calibri"/>
                        </a:rPr>
                        <a:t>1</a:t>
                      </a:r>
                      <a:endParaRPr lang="en-GB" sz="1200" b="0" i="0" u="none" strike="noStrike" noProof="0" dirty="0">
                        <a:solidFill>
                          <a:srgbClr val="000000"/>
                        </a:solidFill>
                        <a:effectLst/>
                        <a:latin typeface="Calibri"/>
                      </a:endParaRPr>
                    </a:p>
                  </a:txBody>
                  <a:tcPr marL="9525" marR="9525" marT="9525" marB="0" anchor="b"/>
                </a:tc>
              </a:tr>
              <a:tr h="244432">
                <a:tc gridSpan="2">
                  <a:txBody>
                    <a:bodyPr/>
                    <a:lstStyle/>
                    <a:p>
                      <a:pPr algn="ctr" fontAlgn="b"/>
                      <a:r>
                        <a:rPr lang="en-GB" sz="1200" b="1" i="0" u="none" strike="noStrike" noProof="0" dirty="0" smtClean="0">
                          <a:solidFill>
                            <a:schemeClr val="bg1"/>
                          </a:solidFill>
                          <a:effectLst/>
                          <a:latin typeface="+mn-lt"/>
                        </a:rPr>
                        <a:t>General</a:t>
                      </a:r>
                      <a:r>
                        <a:rPr lang="en-GB" sz="1200" b="1" i="0" u="none" strike="noStrike" baseline="0" noProof="0" dirty="0" smtClean="0">
                          <a:solidFill>
                            <a:schemeClr val="bg1"/>
                          </a:solidFill>
                          <a:effectLst/>
                          <a:latin typeface="+mn-lt"/>
                        </a:rPr>
                        <a:t> Total</a:t>
                      </a:r>
                      <a:endParaRPr lang="en-GB" sz="1200" b="1" i="0" u="none" strike="noStrike" noProof="0" dirty="0">
                        <a:solidFill>
                          <a:schemeClr val="bg1"/>
                        </a:solidFill>
                        <a:effectLst/>
                        <a:latin typeface="Calibri"/>
                      </a:endParaRPr>
                    </a:p>
                  </a:txBody>
                  <a:tcPr marL="9525" marR="9525" marT="9525" marB="0" anchor="b">
                    <a:solidFill>
                      <a:schemeClr val="accent1">
                        <a:lumMod val="75000"/>
                      </a:schemeClr>
                    </a:solidFill>
                  </a:tcPr>
                </a:tc>
                <a:tc hMerge="1">
                  <a:txBody>
                    <a:bodyPr/>
                    <a:lstStyle/>
                    <a:p>
                      <a:endParaRPr lang="es-MX"/>
                    </a:p>
                  </a:txBody>
                  <a:tcPr/>
                </a:tc>
                <a:tc>
                  <a:txBody>
                    <a:bodyPr/>
                    <a:lstStyle/>
                    <a:p>
                      <a:pPr algn="ctr" fontAlgn="b"/>
                      <a:r>
                        <a:rPr lang="en-GB" sz="1200" b="1" u="none" strike="noStrike" noProof="0" dirty="0" smtClean="0">
                          <a:solidFill>
                            <a:schemeClr val="bg1"/>
                          </a:solidFill>
                          <a:effectLst/>
                        </a:rPr>
                        <a:t>137</a:t>
                      </a:r>
                      <a:endParaRPr lang="en-GB" sz="1200" b="1" i="0" u="none" strike="noStrike" noProof="0" dirty="0">
                        <a:solidFill>
                          <a:schemeClr val="bg1"/>
                        </a:solidFill>
                        <a:effectLst/>
                        <a:latin typeface="Calibri"/>
                      </a:endParaRPr>
                    </a:p>
                  </a:txBody>
                  <a:tcPr marL="9525" marR="9525" marT="9525" marB="0" anchor="b">
                    <a:solidFill>
                      <a:schemeClr val="accent1">
                        <a:lumMod val="75000"/>
                      </a:schemeClr>
                    </a:solidFill>
                  </a:tcPr>
                </a:tc>
              </a:tr>
            </a:tbl>
          </a:graphicData>
        </a:graphic>
      </p:graphicFrame>
    </p:spTree>
    <p:extLst>
      <p:ext uri="{BB962C8B-B14F-4D97-AF65-F5344CB8AC3E}">
        <p14:creationId xmlns:p14="http://schemas.microsoft.com/office/powerpoint/2010/main" val="89622185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2" y="-9468"/>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1475656" y="1196752"/>
            <a:ext cx="6336704" cy="523220"/>
          </a:xfrm>
          <a:prstGeom prst="rect">
            <a:avLst/>
          </a:prstGeom>
          <a:noFill/>
        </p:spPr>
        <p:txBody>
          <a:bodyPr wrap="square" rtlCol="0">
            <a:spAutoFit/>
          </a:bodyPr>
          <a:lstStyle/>
          <a:p>
            <a:pPr algn="ctr"/>
            <a:r>
              <a:rPr lang="en-GB" sz="2800" b="1" dirty="0" smtClean="0">
                <a:latin typeface="+mj-lt"/>
              </a:rPr>
              <a:t>ADMINISTRATION OF JUSTICE</a:t>
            </a:r>
          </a:p>
        </p:txBody>
      </p:sp>
      <p:sp>
        <p:nvSpPr>
          <p:cNvPr id="6" name="5 Rectángulo"/>
          <p:cNvSpPr/>
          <p:nvPr/>
        </p:nvSpPr>
        <p:spPr>
          <a:xfrm>
            <a:off x="827584" y="1628800"/>
            <a:ext cx="7488832" cy="400110"/>
          </a:xfrm>
          <a:prstGeom prst="rect">
            <a:avLst/>
          </a:prstGeom>
        </p:spPr>
        <p:txBody>
          <a:bodyPr wrap="square">
            <a:spAutoFit/>
          </a:bodyPr>
          <a:lstStyle/>
          <a:p>
            <a:pPr lvl="0" algn="ctr" eaLnBrk="0" fontAlgn="base" hangingPunct="0">
              <a:spcBef>
                <a:spcPct val="0"/>
              </a:spcBef>
              <a:spcAft>
                <a:spcPct val="0"/>
              </a:spcAft>
            </a:pPr>
            <a:r>
              <a:rPr lang="en-GB" altLang="es-MX" sz="2000" b="1" dirty="0" smtClean="0">
                <a:ea typeface="Calibri" pitchFamily="34" charset="0"/>
                <a:cs typeface="Times New Roman" pitchFamily="18" charset="0"/>
              </a:rPr>
              <a:t>Sentences Pronounced for the Crime of Trafficking in Persons</a:t>
            </a:r>
            <a:endParaRPr lang="en-GB" altLang="es-MX" sz="2000" b="1" dirty="0">
              <a:ea typeface="Calibri" pitchFamily="34" charset="0"/>
              <a:cs typeface="Times New Roman" pitchFamily="18" charset="0"/>
            </a:endParaRPr>
          </a:p>
        </p:txBody>
      </p:sp>
      <p:graphicFrame>
        <p:nvGraphicFramePr>
          <p:cNvPr id="5" name="4 Tabla"/>
          <p:cNvGraphicFramePr>
            <a:graphicFrameLocks noGrp="1"/>
          </p:cNvGraphicFramePr>
          <p:nvPr>
            <p:extLst>
              <p:ext uri="{D42A27DB-BD31-4B8C-83A1-F6EECF244321}">
                <p14:modId xmlns:p14="http://schemas.microsoft.com/office/powerpoint/2010/main" val="2099683178"/>
              </p:ext>
            </p:extLst>
          </p:nvPr>
        </p:nvGraphicFramePr>
        <p:xfrm>
          <a:off x="2164283" y="4564350"/>
          <a:ext cx="4788024" cy="1024890"/>
        </p:xfrm>
        <a:graphic>
          <a:graphicData uri="http://schemas.openxmlformats.org/drawingml/2006/table">
            <a:tbl>
              <a:tblPr>
                <a:tableStyleId>{5C22544A-7EE6-4342-B048-85BDC9FD1C3A}</a:tableStyleId>
              </a:tblPr>
              <a:tblGrid>
                <a:gridCol w="899592"/>
                <a:gridCol w="1224136"/>
                <a:gridCol w="1368152"/>
                <a:gridCol w="1296144"/>
              </a:tblGrid>
              <a:tr h="576064">
                <a:tc>
                  <a:txBody>
                    <a:bodyPr/>
                    <a:lstStyle/>
                    <a:p>
                      <a:pPr algn="ctr" fontAlgn="ctr"/>
                      <a:r>
                        <a:rPr lang="en-GB" sz="1600" b="1" u="none" strike="noStrike" noProof="0" dirty="0" smtClean="0">
                          <a:effectLst/>
                        </a:rPr>
                        <a:t>2014</a:t>
                      </a:r>
                      <a:endParaRPr lang="en-GB" sz="1600" b="1" i="0" u="none" strike="noStrike" noProof="0" dirty="0">
                        <a:solidFill>
                          <a:srgbClr val="000000"/>
                        </a:solidFill>
                        <a:effectLst/>
                        <a:latin typeface="Arial Narrow"/>
                      </a:endParaRPr>
                    </a:p>
                  </a:txBody>
                  <a:tcPr marL="9525" marR="9525" marT="9525" marB="0" anchor="ctr">
                    <a:solidFill>
                      <a:schemeClr val="bg2">
                        <a:lumMod val="75000"/>
                      </a:schemeClr>
                    </a:solidFill>
                  </a:tcPr>
                </a:tc>
                <a:tc>
                  <a:txBody>
                    <a:bodyPr/>
                    <a:lstStyle/>
                    <a:p>
                      <a:pPr algn="ctr" fontAlgn="ctr"/>
                      <a:r>
                        <a:rPr lang="en-GB" sz="1600" b="1" u="none" strike="noStrike" noProof="0" dirty="0" smtClean="0">
                          <a:effectLst/>
                        </a:rPr>
                        <a:t>Number of Victims</a:t>
                      </a:r>
                      <a:endParaRPr lang="en-GB" sz="1600" b="1" i="0" u="none" strike="noStrike" noProof="0" dirty="0">
                        <a:solidFill>
                          <a:srgbClr val="000000"/>
                        </a:solidFill>
                        <a:effectLst/>
                        <a:latin typeface="Arial Narrow"/>
                      </a:endParaRPr>
                    </a:p>
                  </a:txBody>
                  <a:tcPr marL="9525" marR="9525" marT="9525" marB="0" anchor="ctr">
                    <a:solidFill>
                      <a:schemeClr val="accent2">
                        <a:lumMod val="60000"/>
                        <a:lumOff val="40000"/>
                      </a:schemeClr>
                    </a:solidFill>
                  </a:tcPr>
                </a:tc>
                <a:tc>
                  <a:txBody>
                    <a:bodyPr/>
                    <a:lstStyle/>
                    <a:p>
                      <a:pPr algn="ctr" fontAlgn="ctr"/>
                      <a:r>
                        <a:rPr lang="en-GB" sz="1600" b="1" u="none" strike="noStrike" noProof="0" dirty="0" smtClean="0">
                          <a:effectLst/>
                        </a:rPr>
                        <a:t>Number of Sentences</a:t>
                      </a:r>
                      <a:endParaRPr lang="en-GB" sz="1600" b="1" i="0" u="none" strike="noStrike" noProof="0" dirty="0">
                        <a:solidFill>
                          <a:srgbClr val="000000"/>
                        </a:solidFill>
                        <a:effectLst/>
                        <a:latin typeface="Arial Narrow"/>
                      </a:endParaRPr>
                    </a:p>
                  </a:txBody>
                  <a:tcPr marL="9525" marR="9525" marT="9525" marB="0" anchor="ctr">
                    <a:solidFill>
                      <a:schemeClr val="accent4">
                        <a:lumMod val="40000"/>
                        <a:lumOff val="60000"/>
                      </a:schemeClr>
                    </a:solidFill>
                  </a:tcPr>
                </a:tc>
                <a:tc>
                  <a:txBody>
                    <a:bodyPr/>
                    <a:lstStyle/>
                    <a:p>
                      <a:pPr algn="ctr" fontAlgn="ctr"/>
                      <a:r>
                        <a:rPr lang="en-GB" sz="1600" b="1" u="none" strike="noStrike" noProof="0" dirty="0" smtClean="0">
                          <a:effectLst/>
                        </a:rPr>
                        <a:t>Number of Sentenced Persons</a:t>
                      </a:r>
                      <a:endParaRPr lang="en-GB" sz="1600" b="1" i="0" u="none" strike="noStrike" noProof="0" dirty="0">
                        <a:solidFill>
                          <a:srgbClr val="000000"/>
                        </a:solidFill>
                        <a:effectLst/>
                        <a:latin typeface="Arial Narrow"/>
                      </a:endParaRPr>
                    </a:p>
                  </a:txBody>
                  <a:tcPr marL="9525" marR="9525" marT="9525" marB="0" anchor="ctr">
                    <a:solidFill>
                      <a:schemeClr val="accent5">
                        <a:lumMod val="60000"/>
                        <a:lumOff val="40000"/>
                      </a:schemeClr>
                    </a:solidFill>
                  </a:tcPr>
                </a:tc>
              </a:tr>
              <a:tr h="219075">
                <a:tc>
                  <a:txBody>
                    <a:bodyPr/>
                    <a:lstStyle/>
                    <a:p>
                      <a:pPr algn="ctr" fontAlgn="ctr"/>
                      <a:r>
                        <a:rPr lang="en-GB" sz="1400" u="none" strike="noStrike" noProof="0" dirty="0" smtClean="0">
                          <a:effectLst/>
                        </a:rPr>
                        <a:t>Figures</a:t>
                      </a:r>
                      <a:endParaRPr lang="en-GB" sz="1400" b="0" i="0" u="none" strike="noStrike" noProof="0" dirty="0">
                        <a:solidFill>
                          <a:srgbClr val="000000"/>
                        </a:solidFill>
                        <a:effectLst/>
                        <a:latin typeface="Arial Narrow"/>
                      </a:endParaRPr>
                    </a:p>
                  </a:txBody>
                  <a:tcPr marL="9525" marR="9525" marT="9525" marB="0" anchor="ctr">
                    <a:solidFill>
                      <a:schemeClr val="bg2">
                        <a:lumMod val="90000"/>
                      </a:schemeClr>
                    </a:solidFill>
                  </a:tcPr>
                </a:tc>
                <a:tc>
                  <a:txBody>
                    <a:bodyPr/>
                    <a:lstStyle/>
                    <a:p>
                      <a:pPr marL="0" algn="ctr" defTabSz="914400" rtl="0" eaLnBrk="1" fontAlgn="ctr" latinLnBrk="0" hangingPunct="1"/>
                      <a:r>
                        <a:rPr lang="en-GB" sz="1800" b="1" u="none" strike="noStrike" kern="1200" noProof="0" dirty="0" smtClean="0">
                          <a:solidFill>
                            <a:schemeClr val="dk1"/>
                          </a:solidFill>
                          <a:effectLst/>
                          <a:latin typeface="+mn-lt"/>
                          <a:ea typeface="+mn-ea"/>
                          <a:cs typeface="+mn-cs"/>
                        </a:rPr>
                        <a:t>5</a:t>
                      </a:r>
                      <a:endParaRPr lang="en-GB" sz="1800" b="1" u="none" strike="noStrike" kern="1200" noProof="0" dirty="0">
                        <a:solidFill>
                          <a:schemeClr val="dk1"/>
                        </a:solidFill>
                        <a:effectLst/>
                        <a:latin typeface="+mn-lt"/>
                        <a:ea typeface="+mn-ea"/>
                        <a:cs typeface="+mn-cs"/>
                      </a:endParaRPr>
                    </a:p>
                  </a:txBody>
                  <a:tcPr marL="9525" marR="9525" marT="9525" marB="0" anchor="ctr">
                    <a:solidFill>
                      <a:schemeClr val="accent2">
                        <a:lumMod val="40000"/>
                        <a:lumOff val="60000"/>
                      </a:schemeClr>
                    </a:solidFill>
                  </a:tcPr>
                </a:tc>
                <a:tc>
                  <a:txBody>
                    <a:bodyPr/>
                    <a:lstStyle/>
                    <a:p>
                      <a:pPr algn="ctr" fontAlgn="ctr"/>
                      <a:r>
                        <a:rPr lang="en-GB" sz="1800" b="1" u="none" strike="noStrike" noProof="0" dirty="0" smtClean="0">
                          <a:effectLst/>
                        </a:rPr>
                        <a:t>7</a:t>
                      </a:r>
                      <a:endParaRPr lang="en-GB" sz="1800" b="1" i="0" u="none" strike="noStrike" noProof="0" dirty="0">
                        <a:solidFill>
                          <a:srgbClr val="000000"/>
                        </a:solidFill>
                        <a:effectLst/>
                        <a:latin typeface="Arial Narrow"/>
                      </a:endParaRPr>
                    </a:p>
                  </a:txBody>
                  <a:tcPr marL="9525" marR="9525" marT="9525" marB="0" anchor="ctr">
                    <a:solidFill>
                      <a:schemeClr val="accent4">
                        <a:lumMod val="20000"/>
                        <a:lumOff val="80000"/>
                      </a:schemeClr>
                    </a:solidFill>
                  </a:tcPr>
                </a:tc>
                <a:tc>
                  <a:txBody>
                    <a:bodyPr/>
                    <a:lstStyle/>
                    <a:p>
                      <a:pPr marL="0" algn="ctr" defTabSz="914400" rtl="0" eaLnBrk="1" fontAlgn="ctr" latinLnBrk="0" hangingPunct="1"/>
                      <a:r>
                        <a:rPr lang="en-GB" sz="1800" b="1" u="none" strike="noStrike" kern="1200" noProof="0" dirty="0" smtClean="0">
                          <a:solidFill>
                            <a:schemeClr val="dk1"/>
                          </a:solidFill>
                          <a:effectLst/>
                          <a:latin typeface="+mn-lt"/>
                          <a:ea typeface="+mn-ea"/>
                          <a:cs typeface="+mn-cs"/>
                        </a:rPr>
                        <a:t>8</a:t>
                      </a:r>
                      <a:endParaRPr lang="en-GB" sz="1800" b="1" u="none" strike="noStrike" kern="1200" noProof="0" dirty="0">
                        <a:solidFill>
                          <a:schemeClr val="dk1"/>
                        </a:solidFill>
                        <a:effectLst/>
                        <a:latin typeface="+mn-lt"/>
                        <a:ea typeface="+mn-ea"/>
                        <a:cs typeface="+mn-cs"/>
                      </a:endParaRPr>
                    </a:p>
                  </a:txBody>
                  <a:tcPr marL="9525" marR="9525" marT="9525" marB="0" anchor="ctr">
                    <a:solidFill>
                      <a:schemeClr val="accent5">
                        <a:lumMod val="20000"/>
                        <a:lumOff val="80000"/>
                      </a:schemeClr>
                    </a:solidFill>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1019970999"/>
              </p:ext>
            </p:extLst>
          </p:nvPr>
        </p:nvGraphicFramePr>
        <p:xfrm>
          <a:off x="2195736" y="2924944"/>
          <a:ext cx="4680520" cy="792088"/>
        </p:xfrm>
        <a:graphic>
          <a:graphicData uri="http://schemas.openxmlformats.org/drawingml/2006/table">
            <a:tbl>
              <a:tblPr>
                <a:tableStyleId>{5C22544A-7EE6-4342-B048-85BDC9FD1C3A}</a:tableStyleId>
              </a:tblPr>
              <a:tblGrid>
                <a:gridCol w="2080892"/>
                <a:gridCol w="2599628"/>
              </a:tblGrid>
              <a:tr h="434020">
                <a:tc gridSpan="2">
                  <a:txBody>
                    <a:bodyPr/>
                    <a:lstStyle/>
                    <a:p>
                      <a:pPr marL="0" algn="ctr" defTabSz="914400" rtl="0" eaLnBrk="1" fontAlgn="b" latinLnBrk="0" hangingPunct="1"/>
                      <a:r>
                        <a:rPr lang="en-GB" sz="1800" b="1" i="0" u="none" strike="noStrike" kern="1200" noProof="0" dirty="0" smtClean="0">
                          <a:solidFill>
                            <a:srgbClr val="000000"/>
                          </a:solidFill>
                          <a:effectLst/>
                          <a:latin typeface="Calibri"/>
                          <a:ea typeface="+mn-ea"/>
                          <a:cs typeface="+mn-cs"/>
                        </a:rPr>
                        <a:t>Number</a:t>
                      </a:r>
                      <a:r>
                        <a:rPr lang="en-GB" sz="1800" b="1" i="0" u="none" strike="noStrike" kern="1200" baseline="0" noProof="0" dirty="0" smtClean="0">
                          <a:solidFill>
                            <a:srgbClr val="000000"/>
                          </a:solidFill>
                          <a:effectLst/>
                          <a:latin typeface="Calibri"/>
                          <a:ea typeface="+mn-ea"/>
                          <a:cs typeface="+mn-cs"/>
                        </a:rPr>
                        <a:t> of Sentences</a:t>
                      </a:r>
                      <a:endParaRPr lang="en-GB" sz="1800" b="1" i="0" u="none" strike="noStrike" kern="1200" noProof="0" dirty="0">
                        <a:solidFill>
                          <a:srgbClr val="000000"/>
                        </a:solidFill>
                        <a:effectLst/>
                        <a:latin typeface="Calibri"/>
                        <a:ea typeface="+mn-ea"/>
                        <a:cs typeface="+mn-cs"/>
                      </a:endParaRPr>
                    </a:p>
                  </a:txBody>
                  <a:tcPr marL="9525" marR="9525" marT="9525" marB="0" anchor="ctr">
                    <a:solidFill>
                      <a:schemeClr val="accent3">
                        <a:lumMod val="75000"/>
                      </a:schemeClr>
                    </a:solidFill>
                  </a:tcPr>
                </a:tc>
                <a:tc hMerge="1">
                  <a:txBody>
                    <a:bodyPr/>
                    <a:lstStyle/>
                    <a:p>
                      <a:pPr marL="0" algn="ctr" defTabSz="914400" rtl="0" eaLnBrk="1" fontAlgn="b" latinLnBrk="0" hangingPunct="1"/>
                      <a:endParaRPr lang="es-MX" sz="1400" b="1" i="0" u="none" strike="noStrike" kern="1200" dirty="0">
                        <a:solidFill>
                          <a:srgbClr val="000000"/>
                        </a:solidFill>
                        <a:effectLst/>
                        <a:latin typeface="Calibri"/>
                        <a:ea typeface="+mn-ea"/>
                        <a:cs typeface="+mn-cs"/>
                      </a:endParaRPr>
                    </a:p>
                  </a:txBody>
                  <a:tcPr marL="9525" marR="9525" marT="9525" marB="0" anchor="ctr">
                    <a:solidFill>
                      <a:schemeClr val="accent2"/>
                    </a:solidFill>
                  </a:tcPr>
                </a:tc>
              </a:tr>
              <a:tr h="358068">
                <a:tc>
                  <a:txBody>
                    <a:bodyPr/>
                    <a:lstStyle/>
                    <a:p>
                      <a:pPr marL="0" algn="ctr" defTabSz="914400" rtl="0" eaLnBrk="1" fontAlgn="b" latinLnBrk="0" hangingPunct="1"/>
                      <a:r>
                        <a:rPr lang="en-GB" sz="1800" b="1" i="0" u="none" strike="noStrike" kern="1200" noProof="0" dirty="0" smtClean="0">
                          <a:solidFill>
                            <a:srgbClr val="000000"/>
                          </a:solidFill>
                          <a:effectLst/>
                          <a:latin typeface="Calibri"/>
                          <a:ea typeface="+mn-ea"/>
                          <a:cs typeface="+mn-cs"/>
                        </a:rPr>
                        <a:t>Sub-total</a:t>
                      </a:r>
                      <a:endParaRPr lang="en-GB" sz="1800" b="1" i="0" u="none" strike="noStrike" kern="1200" noProof="0" dirty="0">
                        <a:solidFill>
                          <a:srgbClr val="000000"/>
                        </a:solidFill>
                        <a:effectLst/>
                        <a:latin typeface="Calibri"/>
                        <a:ea typeface="+mn-ea"/>
                        <a:cs typeface="+mn-cs"/>
                      </a:endParaRPr>
                    </a:p>
                  </a:txBody>
                  <a:tcPr marL="9525" marR="9525" marT="9525" marB="0" anchor="b">
                    <a:solidFill>
                      <a:schemeClr val="accent3">
                        <a:lumMod val="60000"/>
                        <a:lumOff val="40000"/>
                      </a:schemeClr>
                    </a:solidFill>
                  </a:tcPr>
                </a:tc>
                <a:tc>
                  <a:txBody>
                    <a:bodyPr/>
                    <a:lstStyle/>
                    <a:p>
                      <a:pPr marL="0" algn="ctr" defTabSz="914400" rtl="0" eaLnBrk="1" fontAlgn="b" latinLnBrk="0" hangingPunct="1"/>
                      <a:r>
                        <a:rPr lang="en-GB" sz="2000" b="1" i="0" u="none" strike="noStrike" kern="1200" noProof="0" dirty="0" smtClean="0">
                          <a:solidFill>
                            <a:srgbClr val="000000"/>
                          </a:solidFill>
                          <a:effectLst/>
                          <a:latin typeface="Calibri"/>
                          <a:ea typeface="+mn-ea"/>
                          <a:cs typeface="+mn-cs"/>
                        </a:rPr>
                        <a:t>8</a:t>
                      </a:r>
                      <a:endParaRPr lang="en-GB" sz="2000" b="1" i="0" u="none" strike="noStrike" kern="1200" noProof="0" dirty="0">
                        <a:solidFill>
                          <a:srgbClr val="000000"/>
                        </a:solidFill>
                        <a:effectLst/>
                        <a:latin typeface="Calibri"/>
                        <a:ea typeface="+mn-ea"/>
                        <a:cs typeface="+mn-cs"/>
                      </a:endParaRPr>
                    </a:p>
                  </a:txBody>
                  <a:tcPr marL="9525" marR="9525" marT="9525" marB="0" anchor="b">
                    <a:solidFill>
                      <a:schemeClr val="accent3">
                        <a:lumMod val="20000"/>
                        <a:lumOff val="80000"/>
                      </a:schemeClr>
                    </a:solidFill>
                  </a:tcPr>
                </a:tc>
              </a:tr>
            </a:tbl>
          </a:graphicData>
        </a:graphic>
      </p:graphicFrame>
      <p:sp>
        <p:nvSpPr>
          <p:cNvPr id="11" name="10 CuadroTexto"/>
          <p:cNvSpPr txBox="1"/>
          <p:nvPr/>
        </p:nvSpPr>
        <p:spPr>
          <a:xfrm>
            <a:off x="2164283" y="2466826"/>
            <a:ext cx="4680520" cy="369332"/>
          </a:xfrm>
          <a:prstGeom prst="rect">
            <a:avLst/>
          </a:prstGeom>
          <a:noFill/>
        </p:spPr>
        <p:txBody>
          <a:bodyPr wrap="square" rtlCol="0">
            <a:spAutoFit/>
          </a:bodyPr>
          <a:lstStyle/>
          <a:p>
            <a:pPr algn="ctr"/>
            <a:r>
              <a:rPr lang="en-GB" b="1" dirty="0" smtClean="0"/>
              <a:t>Sentences at the Federal Level</a:t>
            </a:r>
            <a:endParaRPr lang="en-GB" b="1" dirty="0"/>
          </a:p>
        </p:txBody>
      </p:sp>
      <p:sp>
        <p:nvSpPr>
          <p:cNvPr id="10" name="9 CuadroTexto"/>
          <p:cNvSpPr txBox="1"/>
          <p:nvPr/>
        </p:nvSpPr>
        <p:spPr>
          <a:xfrm>
            <a:off x="2195736" y="4123010"/>
            <a:ext cx="4680520" cy="369332"/>
          </a:xfrm>
          <a:prstGeom prst="rect">
            <a:avLst/>
          </a:prstGeom>
          <a:noFill/>
        </p:spPr>
        <p:txBody>
          <a:bodyPr wrap="square" rtlCol="0">
            <a:spAutoFit/>
          </a:bodyPr>
          <a:lstStyle/>
          <a:p>
            <a:pPr algn="ctr"/>
            <a:r>
              <a:rPr lang="en-GB" b="1" dirty="0" smtClean="0"/>
              <a:t>Disaggregated Sentences, Federal Level</a:t>
            </a:r>
            <a:endParaRPr lang="en-GB" b="1" dirty="0"/>
          </a:p>
        </p:txBody>
      </p:sp>
    </p:spTree>
    <p:extLst>
      <p:ext uri="{BB962C8B-B14F-4D97-AF65-F5344CB8AC3E}">
        <p14:creationId xmlns:p14="http://schemas.microsoft.com/office/powerpoint/2010/main" val="31233941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539552" y="1254819"/>
            <a:ext cx="7992888" cy="2123658"/>
          </a:xfrm>
          <a:prstGeom prst="rect">
            <a:avLst/>
          </a:prstGeom>
        </p:spPr>
        <p:txBody>
          <a:bodyPr wrap="square">
            <a:spAutoFit/>
          </a:bodyPr>
          <a:lstStyle/>
          <a:p>
            <a:pPr algn="just"/>
            <a:r>
              <a:rPr lang="en-GB" sz="2200" dirty="0" smtClean="0"/>
              <a:t>The General Law on Trafficking in Persons establishes that the </a:t>
            </a:r>
            <a:r>
              <a:rPr lang="en-GB" sz="2200" b="1" dirty="0" smtClean="0"/>
              <a:t>INTER-SECRETARIAL COMMISSION TO PREVENT, PUNISH AND ERADICATE THE CRIMES OF TRAFFICKING IN PERSONS AND FOR THE PROTECTION AND ASSISTANCE OF VICTIMS OF THESE CRIMES (CI) </a:t>
            </a:r>
            <a:r>
              <a:rPr lang="en-GB" sz="2200" dirty="0" smtClean="0"/>
              <a:t>is responsible for preparing an annual activity report, with input from all institutions of the three levels of government.</a:t>
            </a:r>
          </a:p>
        </p:txBody>
      </p:sp>
      <p:pic>
        <p:nvPicPr>
          <p:cNvPr id="4098" name="Picture 2" descr="D:\Pictures\Trata\20140428_18_27_OsorioChongTrata_Segob.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11760" y="3918768"/>
            <a:ext cx="4392488" cy="2462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974718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2" y="-9468"/>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107504" y="1249596"/>
            <a:ext cx="8928992" cy="523220"/>
          </a:xfrm>
          <a:prstGeom prst="rect">
            <a:avLst/>
          </a:prstGeom>
          <a:noFill/>
        </p:spPr>
        <p:txBody>
          <a:bodyPr wrap="square" rtlCol="0">
            <a:spAutoFit/>
          </a:bodyPr>
          <a:lstStyle/>
          <a:p>
            <a:pPr algn="ctr"/>
            <a:r>
              <a:rPr lang="en-GB" sz="2800" b="1" dirty="0" smtClean="0">
                <a:latin typeface="+mj-lt"/>
              </a:rPr>
              <a:t>ADMINISTRATION OF JUSTICE</a:t>
            </a:r>
          </a:p>
        </p:txBody>
      </p:sp>
      <p:graphicFrame>
        <p:nvGraphicFramePr>
          <p:cNvPr id="5" name="4 Tabla"/>
          <p:cNvGraphicFramePr>
            <a:graphicFrameLocks noGrp="1"/>
          </p:cNvGraphicFramePr>
          <p:nvPr>
            <p:extLst>
              <p:ext uri="{D42A27DB-BD31-4B8C-83A1-F6EECF244321}">
                <p14:modId xmlns:p14="http://schemas.microsoft.com/office/powerpoint/2010/main" val="3934038422"/>
              </p:ext>
            </p:extLst>
          </p:nvPr>
        </p:nvGraphicFramePr>
        <p:xfrm>
          <a:off x="1370936" y="2634406"/>
          <a:ext cx="6297408" cy="1586681"/>
        </p:xfrm>
        <a:graphic>
          <a:graphicData uri="http://schemas.openxmlformats.org/drawingml/2006/table">
            <a:tbl>
              <a:tblPr>
                <a:tableStyleId>{5C22544A-7EE6-4342-B048-85BDC9FD1C3A}</a:tableStyleId>
              </a:tblPr>
              <a:tblGrid>
                <a:gridCol w="1183181"/>
                <a:gridCol w="1610035"/>
                <a:gridCol w="1799450"/>
                <a:gridCol w="1704742"/>
              </a:tblGrid>
              <a:tr h="864096">
                <a:tc>
                  <a:txBody>
                    <a:bodyPr/>
                    <a:lstStyle/>
                    <a:p>
                      <a:pPr algn="ctr" fontAlgn="ctr"/>
                      <a:r>
                        <a:rPr lang="en-GB" sz="2000" b="1" u="none" strike="noStrike" noProof="0" dirty="0" smtClean="0">
                          <a:effectLst/>
                        </a:rPr>
                        <a:t>2014</a:t>
                      </a:r>
                      <a:endParaRPr lang="en-GB" sz="2000" b="1" i="0" u="none" strike="noStrike" noProof="0" dirty="0">
                        <a:solidFill>
                          <a:srgbClr val="000000"/>
                        </a:solidFill>
                        <a:effectLst/>
                        <a:latin typeface="Arial Narrow"/>
                      </a:endParaRPr>
                    </a:p>
                  </a:txBody>
                  <a:tcPr marL="9525" marR="9525" marT="9525" marB="0" anchor="ctr">
                    <a:solidFill>
                      <a:schemeClr val="accent3">
                        <a:lumMod val="75000"/>
                      </a:schemeClr>
                    </a:solidFill>
                  </a:tcPr>
                </a:tc>
                <a:tc>
                  <a:txBody>
                    <a:bodyPr/>
                    <a:lstStyle/>
                    <a:p>
                      <a:pPr algn="ctr" fontAlgn="ctr"/>
                      <a:r>
                        <a:rPr lang="en-GB" sz="2000" b="1" u="none" strike="noStrike" noProof="0" dirty="0" smtClean="0">
                          <a:effectLst/>
                        </a:rPr>
                        <a:t>Number of Sentences</a:t>
                      </a:r>
                      <a:endParaRPr lang="en-GB" sz="2000" b="1" i="0" u="none" strike="noStrike" noProof="0" dirty="0">
                        <a:solidFill>
                          <a:srgbClr val="000000"/>
                        </a:solidFill>
                        <a:effectLst/>
                        <a:latin typeface="Arial Narrow"/>
                      </a:endParaRPr>
                    </a:p>
                  </a:txBody>
                  <a:tcPr marL="9525" marR="9525" marT="9525" marB="0" anchor="ctr">
                    <a:solidFill>
                      <a:schemeClr val="accent4">
                        <a:lumMod val="60000"/>
                        <a:lumOff val="40000"/>
                      </a:schemeClr>
                    </a:solidFill>
                  </a:tcPr>
                </a:tc>
                <a:tc>
                  <a:txBody>
                    <a:bodyPr/>
                    <a:lstStyle/>
                    <a:p>
                      <a:pPr algn="ctr" fontAlgn="ctr"/>
                      <a:r>
                        <a:rPr lang="en-GB" sz="2000" b="1" u="none" strike="noStrike" noProof="0" dirty="0" smtClean="0">
                          <a:effectLst/>
                        </a:rPr>
                        <a:t>Number</a:t>
                      </a:r>
                      <a:r>
                        <a:rPr lang="en-GB" sz="2000" b="1" u="none" strike="noStrike" baseline="0" noProof="0" dirty="0" smtClean="0">
                          <a:effectLst/>
                        </a:rPr>
                        <a:t> of Victims</a:t>
                      </a:r>
                      <a:endParaRPr lang="en-GB" sz="2000" b="1" i="0" u="none" strike="noStrike" noProof="0" dirty="0">
                        <a:solidFill>
                          <a:srgbClr val="000000"/>
                        </a:solidFill>
                        <a:effectLst/>
                        <a:latin typeface="Arial Narrow"/>
                      </a:endParaRPr>
                    </a:p>
                  </a:txBody>
                  <a:tcPr marL="9525" marR="9525" marT="9525" marB="0" anchor="ctr">
                    <a:solidFill>
                      <a:schemeClr val="accent6">
                        <a:lumMod val="60000"/>
                        <a:lumOff val="40000"/>
                      </a:schemeClr>
                    </a:solidFill>
                  </a:tcPr>
                </a:tc>
                <a:tc>
                  <a:txBody>
                    <a:bodyPr/>
                    <a:lstStyle/>
                    <a:p>
                      <a:pPr algn="ctr" fontAlgn="ctr"/>
                      <a:r>
                        <a:rPr lang="en-GB" sz="2000" b="1" u="none" strike="noStrike" noProof="0" dirty="0" smtClean="0">
                          <a:effectLst/>
                        </a:rPr>
                        <a:t>Number of Sentenced Persons</a:t>
                      </a:r>
                      <a:endParaRPr lang="en-GB" sz="2000" b="1" i="0" u="none" strike="noStrike" noProof="0" dirty="0">
                        <a:solidFill>
                          <a:srgbClr val="000000"/>
                        </a:solidFill>
                        <a:effectLst/>
                        <a:latin typeface="Arial Narrow"/>
                      </a:endParaRPr>
                    </a:p>
                  </a:txBody>
                  <a:tcPr marL="9525" marR="9525" marT="9525" marB="0" anchor="ctr">
                    <a:solidFill>
                      <a:schemeClr val="bg2">
                        <a:lumMod val="75000"/>
                      </a:schemeClr>
                    </a:solidFill>
                  </a:tcPr>
                </a:tc>
              </a:tr>
              <a:tr h="662757">
                <a:tc>
                  <a:txBody>
                    <a:bodyPr/>
                    <a:lstStyle/>
                    <a:p>
                      <a:pPr algn="ctr" fontAlgn="ctr"/>
                      <a:r>
                        <a:rPr lang="en-GB" sz="2000" b="0" i="0" u="none" strike="noStrike" noProof="0" dirty="0" smtClean="0">
                          <a:solidFill>
                            <a:schemeClr val="dk1"/>
                          </a:solidFill>
                          <a:effectLst/>
                          <a:latin typeface="+mn-lt"/>
                        </a:rPr>
                        <a:t>Figures</a:t>
                      </a:r>
                      <a:endParaRPr lang="en-GB" sz="2000" b="0" i="0" u="none" strike="noStrike" noProof="0" dirty="0">
                        <a:solidFill>
                          <a:srgbClr val="000000"/>
                        </a:solidFill>
                        <a:effectLst/>
                        <a:latin typeface="Arial Narrow"/>
                      </a:endParaRPr>
                    </a:p>
                  </a:txBody>
                  <a:tcPr marL="9525" marR="9525" marT="9525" marB="0" anchor="ctr">
                    <a:solidFill>
                      <a:schemeClr val="accent3">
                        <a:lumMod val="40000"/>
                        <a:lumOff val="60000"/>
                      </a:schemeClr>
                    </a:solidFill>
                  </a:tcPr>
                </a:tc>
                <a:tc>
                  <a:txBody>
                    <a:bodyPr/>
                    <a:lstStyle/>
                    <a:p>
                      <a:pPr algn="ctr" fontAlgn="ctr"/>
                      <a:r>
                        <a:rPr lang="en-GB" sz="2800" b="1" i="0" u="none" strike="noStrike" noProof="0" dirty="0" smtClean="0">
                          <a:solidFill>
                            <a:schemeClr val="dk1"/>
                          </a:solidFill>
                          <a:effectLst/>
                          <a:latin typeface="+mn-lt"/>
                        </a:rPr>
                        <a:t>144</a:t>
                      </a:r>
                    </a:p>
                  </a:txBody>
                  <a:tcPr marL="9525" marR="9525" marT="9525" marB="0" anchor="ctr">
                    <a:solidFill>
                      <a:schemeClr val="accent4">
                        <a:lumMod val="20000"/>
                        <a:lumOff val="80000"/>
                      </a:schemeClr>
                    </a:solidFill>
                  </a:tcPr>
                </a:tc>
                <a:tc>
                  <a:txBody>
                    <a:bodyPr/>
                    <a:lstStyle/>
                    <a:p>
                      <a:pPr marL="0" algn="ctr" defTabSz="914400" rtl="0" eaLnBrk="1" fontAlgn="ctr" latinLnBrk="0" hangingPunct="1"/>
                      <a:r>
                        <a:rPr lang="en-GB" sz="2800" b="1" u="none" strike="noStrike" kern="1200" noProof="0" dirty="0" smtClean="0">
                          <a:solidFill>
                            <a:schemeClr val="dk1"/>
                          </a:solidFill>
                          <a:effectLst/>
                          <a:latin typeface="+mn-lt"/>
                          <a:ea typeface="+mn-ea"/>
                          <a:cs typeface="+mn-cs"/>
                        </a:rPr>
                        <a:t>275</a:t>
                      </a:r>
                      <a:endParaRPr lang="en-GB" sz="2800" b="1" u="none" strike="noStrike" kern="1200" noProof="0" dirty="0">
                        <a:solidFill>
                          <a:schemeClr val="dk1"/>
                        </a:solidFill>
                        <a:effectLst/>
                        <a:latin typeface="+mn-lt"/>
                        <a:ea typeface="+mn-ea"/>
                        <a:cs typeface="+mn-cs"/>
                      </a:endParaRPr>
                    </a:p>
                  </a:txBody>
                  <a:tcPr marL="9525" marR="9525" marT="9525" marB="0" anchor="ctr">
                    <a:solidFill>
                      <a:schemeClr val="accent6">
                        <a:lumMod val="20000"/>
                        <a:lumOff val="80000"/>
                      </a:schemeClr>
                    </a:solidFill>
                  </a:tcPr>
                </a:tc>
                <a:tc>
                  <a:txBody>
                    <a:bodyPr/>
                    <a:lstStyle/>
                    <a:p>
                      <a:pPr marL="0" algn="ctr" defTabSz="914400" rtl="0" eaLnBrk="1" fontAlgn="ctr" latinLnBrk="0" hangingPunct="1"/>
                      <a:r>
                        <a:rPr lang="en-GB" sz="2800" b="1" u="none" strike="noStrike" kern="1200" noProof="0" dirty="0" smtClean="0">
                          <a:solidFill>
                            <a:schemeClr val="dk1"/>
                          </a:solidFill>
                          <a:effectLst/>
                          <a:latin typeface="+mn-lt"/>
                          <a:ea typeface="+mn-ea"/>
                          <a:cs typeface="+mn-cs"/>
                        </a:rPr>
                        <a:t>212</a:t>
                      </a:r>
                      <a:endParaRPr lang="en-GB" sz="2800" b="1" u="none" strike="noStrike" kern="1200" noProof="0" dirty="0">
                        <a:solidFill>
                          <a:schemeClr val="dk1"/>
                        </a:solidFill>
                        <a:effectLst/>
                        <a:latin typeface="+mn-lt"/>
                        <a:ea typeface="+mn-ea"/>
                        <a:cs typeface="+mn-cs"/>
                      </a:endParaRPr>
                    </a:p>
                  </a:txBody>
                  <a:tcPr marL="9525" marR="9525" marT="9525" marB="0" anchor="ctr">
                    <a:solidFill>
                      <a:schemeClr val="bg2">
                        <a:lumMod val="90000"/>
                      </a:schemeClr>
                    </a:solidFill>
                  </a:tcPr>
                </a:tc>
              </a:tr>
            </a:tbl>
          </a:graphicData>
        </a:graphic>
      </p:graphicFrame>
      <p:sp>
        <p:nvSpPr>
          <p:cNvPr id="10" name="9 CuadroTexto"/>
          <p:cNvSpPr txBox="1"/>
          <p:nvPr/>
        </p:nvSpPr>
        <p:spPr>
          <a:xfrm>
            <a:off x="107504" y="1897668"/>
            <a:ext cx="8928992" cy="523220"/>
          </a:xfrm>
          <a:prstGeom prst="rect">
            <a:avLst/>
          </a:prstGeom>
          <a:noFill/>
        </p:spPr>
        <p:txBody>
          <a:bodyPr wrap="square" rtlCol="0">
            <a:spAutoFit/>
          </a:bodyPr>
          <a:lstStyle/>
          <a:p>
            <a:pPr algn="ctr"/>
            <a:r>
              <a:rPr lang="en-GB" sz="2800" b="1" dirty="0" smtClean="0"/>
              <a:t>Grand Total</a:t>
            </a:r>
            <a:endParaRPr lang="en-GB" sz="2800" b="1" dirty="0"/>
          </a:p>
        </p:txBody>
      </p:sp>
      <p:graphicFrame>
        <p:nvGraphicFramePr>
          <p:cNvPr id="6" name="5 Tabla"/>
          <p:cNvGraphicFramePr>
            <a:graphicFrameLocks noGrp="1"/>
          </p:cNvGraphicFramePr>
          <p:nvPr>
            <p:extLst>
              <p:ext uri="{D42A27DB-BD31-4B8C-83A1-F6EECF244321}">
                <p14:modId xmlns:p14="http://schemas.microsoft.com/office/powerpoint/2010/main" val="3690788688"/>
              </p:ext>
            </p:extLst>
          </p:nvPr>
        </p:nvGraphicFramePr>
        <p:xfrm>
          <a:off x="1403648" y="4869160"/>
          <a:ext cx="6264696" cy="1058463"/>
        </p:xfrm>
        <a:graphic>
          <a:graphicData uri="http://schemas.openxmlformats.org/drawingml/2006/table">
            <a:tbl>
              <a:tblPr>
                <a:tableStyleId>{5C22544A-7EE6-4342-B048-85BDC9FD1C3A}</a:tableStyleId>
              </a:tblPr>
              <a:tblGrid>
                <a:gridCol w="4176464"/>
                <a:gridCol w="2088232"/>
              </a:tblGrid>
              <a:tr h="1008112">
                <a:tc>
                  <a:txBody>
                    <a:bodyPr/>
                    <a:lstStyle/>
                    <a:p>
                      <a:pPr algn="ctr" fontAlgn="ctr"/>
                      <a:r>
                        <a:rPr lang="en-GB" sz="2000" b="1" i="0" u="none" strike="noStrike" noProof="0" dirty="0" smtClean="0">
                          <a:solidFill>
                            <a:schemeClr val="dk1"/>
                          </a:solidFill>
                          <a:effectLst/>
                          <a:latin typeface="+mn-lt"/>
                        </a:rPr>
                        <a:t>Total number of sentences pronounced by the Supreme Courts of Justice</a:t>
                      </a:r>
                      <a:r>
                        <a:rPr lang="en-GB" sz="2000" b="1" i="0" u="none" strike="noStrike" baseline="0" noProof="0" dirty="0" smtClean="0">
                          <a:solidFill>
                            <a:schemeClr val="dk1"/>
                          </a:solidFill>
                          <a:effectLst/>
                          <a:latin typeface="+mn-lt"/>
                        </a:rPr>
                        <a:t> in</a:t>
                      </a:r>
                      <a:r>
                        <a:rPr lang="en-GB" sz="2000" b="1" i="0" u="none" strike="noStrike" noProof="0" dirty="0" smtClean="0">
                          <a:solidFill>
                            <a:schemeClr val="dk1"/>
                          </a:solidFill>
                          <a:effectLst/>
                          <a:latin typeface="+mn-lt"/>
                        </a:rPr>
                        <a:t> </a:t>
                      </a:r>
                      <a:r>
                        <a:rPr lang="en-GB" sz="2000" b="1" i="0" u="none" strike="noStrike" baseline="0" noProof="0" dirty="0" smtClean="0">
                          <a:solidFill>
                            <a:schemeClr val="dk1"/>
                          </a:solidFill>
                          <a:effectLst/>
                          <a:latin typeface="+mn-lt"/>
                        </a:rPr>
                        <a:t>2009-2014</a:t>
                      </a:r>
                      <a:endParaRPr lang="en-GB" sz="2000" b="1" i="0" u="none" strike="noStrike" noProof="0" dirty="0">
                        <a:solidFill>
                          <a:srgbClr val="000000"/>
                        </a:solidFill>
                        <a:effectLst/>
                        <a:latin typeface="Arial Narrow"/>
                      </a:endParaRPr>
                    </a:p>
                  </a:txBody>
                  <a:tcPr marL="9525" marR="9525" marT="9525" marB="0" anchor="ctr">
                    <a:solidFill>
                      <a:schemeClr val="accent2">
                        <a:lumMod val="60000"/>
                        <a:lumOff val="40000"/>
                      </a:schemeClr>
                    </a:solidFill>
                  </a:tcPr>
                </a:tc>
                <a:tc>
                  <a:txBody>
                    <a:bodyPr/>
                    <a:lstStyle/>
                    <a:p>
                      <a:pPr algn="ctr" fontAlgn="ctr"/>
                      <a:r>
                        <a:rPr lang="en-GB" sz="2800" b="1" u="none" strike="noStrike" noProof="0" dirty="0" smtClean="0">
                          <a:effectLst/>
                        </a:rPr>
                        <a:t>543</a:t>
                      </a:r>
                    </a:p>
                    <a:p>
                      <a:pPr algn="ctr" fontAlgn="ctr"/>
                      <a:r>
                        <a:rPr lang="en-GB" sz="2000" b="1" u="none" strike="noStrike" noProof="0" dirty="0" smtClean="0">
                          <a:effectLst/>
                        </a:rPr>
                        <a:t>At the national level</a:t>
                      </a:r>
                      <a:endParaRPr lang="en-GB" sz="2000" b="1" i="0" u="none" strike="noStrike" noProof="0" dirty="0">
                        <a:solidFill>
                          <a:srgbClr val="000000"/>
                        </a:solidFill>
                        <a:effectLst/>
                        <a:latin typeface="Arial Narrow"/>
                      </a:endParaRPr>
                    </a:p>
                  </a:txBody>
                  <a:tcPr marL="9525" marR="9525" marT="9525" marB="0" anchor="ctr">
                    <a:solidFill>
                      <a:schemeClr val="accent2">
                        <a:lumMod val="20000"/>
                        <a:lumOff val="80000"/>
                      </a:schemeClr>
                    </a:solidFill>
                  </a:tcPr>
                </a:tc>
              </a:tr>
            </a:tbl>
          </a:graphicData>
        </a:graphic>
      </p:graphicFrame>
    </p:spTree>
    <p:extLst>
      <p:ext uri="{BB962C8B-B14F-4D97-AF65-F5344CB8AC3E}">
        <p14:creationId xmlns:p14="http://schemas.microsoft.com/office/powerpoint/2010/main" val="398244343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D:\HAC\trabajos\2014\11 noviembre\26 nov novena sesion\PLANTILLA PP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6512"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8" name="7 Rectángulo"/>
          <p:cNvSpPr/>
          <p:nvPr/>
        </p:nvSpPr>
        <p:spPr>
          <a:xfrm>
            <a:off x="1547664" y="1249596"/>
            <a:ext cx="6480720" cy="523220"/>
          </a:xfrm>
          <a:prstGeom prst="rect">
            <a:avLst/>
          </a:prstGeom>
        </p:spPr>
        <p:txBody>
          <a:bodyPr wrap="square">
            <a:spAutoFit/>
          </a:bodyPr>
          <a:lstStyle/>
          <a:p>
            <a:pPr algn="ctr"/>
            <a:r>
              <a:rPr lang="en-GB" sz="2800" b="1" dirty="0" smtClean="0">
                <a:latin typeface="+mj-lt"/>
              </a:rPr>
              <a:t>INTERNATIONAL COOPERATION</a:t>
            </a:r>
            <a:endParaRPr lang="en-GB" sz="2800" b="1" dirty="0">
              <a:latin typeface="+mj-lt"/>
            </a:endParaRPr>
          </a:p>
        </p:txBody>
      </p:sp>
      <p:sp>
        <p:nvSpPr>
          <p:cNvPr id="9" name="8 Rectángulo"/>
          <p:cNvSpPr/>
          <p:nvPr/>
        </p:nvSpPr>
        <p:spPr>
          <a:xfrm>
            <a:off x="251520" y="1611957"/>
            <a:ext cx="8711952" cy="1723549"/>
          </a:xfrm>
          <a:prstGeom prst="rect">
            <a:avLst/>
          </a:prstGeom>
        </p:spPr>
        <p:txBody>
          <a:bodyPr wrap="square">
            <a:spAutoFit/>
          </a:bodyPr>
          <a:lstStyle/>
          <a:p>
            <a:endParaRPr lang="en-GB" dirty="0" smtClean="0"/>
          </a:p>
          <a:p>
            <a:pPr algn="just"/>
            <a:r>
              <a:rPr lang="en-GB" sz="2200" dirty="0" smtClean="0"/>
              <a:t>The members of the Inter-Secretarial Commission was actively involved with the international community with the aim of developing effective practices in combating the crime of trafficking in persons and providing comprehensive assistance to victims.</a:t>
            </a:r>
            <a:endParaRPr lang="en-GB" sz="2200" dirty="0"/>
          </a:p>
        </p:txBody>
      </p:sp>
      <p:pic>
        <p:nvPicPr>
          <p:cNvPr id="3074" name="Picture 2" descr="D:\Pictures\images (7).jp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87304" y="3493984"/>
            <a:ext cx="3204575" cy="267132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9 Tabla"/>
          <p:cNvGraphicFramePr>
            <a:graphicFrameLocks noGrp="1"/>
          </p:cNvGraphicFramePr>
          <p:nvPr>
            <p:extLst>
              <p:ext uri="{D42A27DB-BD31-4B8C-83A1-F6EECF244321}">
                <p14:modId xmlns:p14="http://schemas.microsoft.com/office/powerpoint/2010/main" val="2764206130"/>
              </p:ext>
            </p:extLst>
          </p:nvPr>
        </p:nvGraphicFramePr>
        <p:xfrm>
          <a:off x="3884655" y="3942444"/>
          <a:ext cx="4647785" cy="1646796"/>
        </p:xfrm>
        <a:graphic>
          <a:graphicData uri="http://schemas.openxmlformats.org/drawingml/2006/table">
            <a:tbl>
              <a:tblPr firstRow="1" firstCol="1" bandRow="1">
                <a:tableStyleId>{5C22544A-7EE6-4342-B048-85BDC9FD1C3A}</a:tableStyleId>
              </a:tblPr>
              <a:tblGrid>
                <a:gridCol w="1172277"/>
                <a:gridCol w="1296144"/>
                <a:gridCol w="1008112"/>
                <a:gridCol w="1171252"/>
              </a:tblGrid>
              <a:tr h="578491">
                <a:tc>
                  <a:txBody>
                    <a:bodyPr/>
                    <a:lstStyle/>
                    <a:p>
                      <a:pPr algn="ctr">
                        <a:spcBef>
                          <a:spcPts val="1200"/>
                        </a:spcBef>
                        <a:spcAft>
                          <a:spcPts val="0"/>
                        </a:spcAft>
                      </a:pPr>
                      <a:r>
                        <a:rPr lang="en-GB" sz="1400" noProof="0" dirty="0" smtClean="0">
                          <a:solidFill>
                            <a:schemeClr val="bg1"/>
                          </a:solidFill>
                          <a:effectLst/>
                          <a:latin typeface="+mj-lt"/>
                        </a:rPr>
                        <a:t>Collaboration Schemes</a:t>
                      </a:r>
                      <a:endParaRPr lang="en-GB" sz="1400" noProof="0" dirty="0">
                        <a:solidFill>
                          <a:schemeClr val="bg1"/>
                        </a:solidFill>
                        <a:effectLst/>
                        <a:latin typeface="+mj-lt"/>
                        <a:ea typeface="Calibri"/>
                        <a:cs typeface="Times New Roman"/>
                      </a:endParaRPr>
                    </a:p>
                  </a:txBody>
                  <a:tcPr marL="68580" marR="68580" marT="0" marB="0" anchor="ctr">
                    <a:solidFill>
                      <a:schemeClr val="accent3">
                        <a:lumMod val="50000"/>
                      </a:schemeClr>
                    </a:solidFill>
                  </a:tcPr>
                </a:tc>
                <a:tc>
                  <a:txBody>
                    <a:bodyPr/>
                    <a:lstStyle/>
                    <a:p>
                      <a:pPr algn="ctr">
                        <a:spcBef>
                          <a:spcPts val="1200"/>
                        </a:spcBef>
                        <a:spcAft>
                          <a:spcPts val="0"/>
                        </a:spcAft>
                      </a:pPr>
                      <a:r>
                        <a:rPr lang="en-GB" sz="1400" noProof="0" dirty="0" smtClean="0">
                          <a:solidFill>
                            <a:schemeClr val="bg1"/>
                          </a:solidFill>
                          <a:effectLst/>
                          <a:latin typeface="+mj-lt"/>
                        </a:rPr>
                        <a:t>Memos of Understanding</a:t>
                      </a:r>
                      <a:endParaRPr lang="en-GB" sz="1400" noProof="0" dirty="0">
                        <a:solidFill>
                          <a:schemeClr val="bg1"/>
                        </a:solidFill>
                        <a:effectLst/>
                        <a:latin typeface="+mj-lt"/>
                        <a:ea typeface="Calibri"/>
                        <a:cs typeface="Times New Roman"/>
                      </a:endParaRPr>
                    </a:p>
                  </a:txBody>
                  <a:tcPr marL="68580" marR="68580" marT="0" marB="0" anchor="ctr">
                    <a:solidFill>
                      <a:schemeClr val="accent3">
                        <a:lumMod val="50000"/>
                      </a:schemeClr>
                    </a:solidFill>
                  </a:tcPr>
                </a:tc>
                <a:tc>
                  <a:txBody>
                    <a:bodyPr/>
                    <a:lstStyle/>
                    <a:p>
                      <a:pPr algn="ctr">
                        <a:spcBef>
                          <a:spcPts val="1200"/>
                        </a:spcBef>
                        <a:spcAft>
                          <a:spcPts val="0"/>
                        </a:spcAft>
                      </a:pPr>
                      <a:r>
                        <a:rPr lang="en-GB" sz="1400" noProof="0" dirty="0" smtClean="0">
                          <a:solidFill>
                            <a:schemeClr val="bg1"/>
                          </a:solidFill>
                          <a:effectLst/>
                          <a:latin typeface="+mj-lt"/>
                        </a:rPr>
                        <a:t>Task</a:t>
                      </a:r>
                      <a:r>
                        <a:rPr lang="en-GB" sz="1400" baseline="0" noProof="0" dirty="0" smtClean="0">
                          <a:solidFill>
                            <a:schemeClr val="bg1"/>
                          </a:solidFill>
                          <a:effectLst/>
                          <a:latin typeface="+mj-lt"/>
                        </a:rPr>
                        <a:t> Groups</a:t>
                      </a:r>
                      <a:endParaRPr lang="en-GB" sz="1400" noProof="0" dirty="0">
                        <a:solidFill>
                          <a:schemeClr val="bg1"/>
                        </a:solidFill>
                        <a:effectLst/>
                        <a:latin typeface="+mj-lt"/>
                        <a:ea typeface="Calibri"/>
                        <a:cs typeface="Times New Roman"/>
                      </a:endParaRPr>
                    </a:p>
                  </a:txBody>
                  <a:tcPr marL="68580" marR="68580" marT="0" marB="0" anchor="ctr">
                    <a:solidFill>
                      <a:schemeClr val="accent3">
                        <a:lumMod val="50000"/>
                      </a:schemeClr>
                    </a:solidFill>
                  </a:tcPr>
                </a:tc>
                <a:tc>
                  <a:txBody>
                    <a:bodyPr/>
                    <a:lstStyle/>
                    <a:p>
                      <a:pPr algn="ctr">
                        <a:spcBef>
                          <a:spcPts val="1200"/>
                        </a:spcBef>
                        <a:spcAft>
                          <a:spcPts val="0"/>
                        </a:spcAft>
                      </a:pPr>
                      <a:r>
                        <a:rPr lang="en-GB" sz="1400" noProof="0" dirty="0" smtClean="0">
                          <a:solidFill>
                            <a:schemeClr val="bg1"/>
                          </a:solidFill>
                          <a:effectLst/>
                          <a:latin typeface="+mj-lt"/>
                        </a:rPr>
                        <a:t>Strategic</a:t>
                      </a:r>
                      <a:r>
                        <a:rPr lang="en-GB" sz="1400" baseline="0" noProof="0" dirty="0" smtClean="0">
                          <a:solidFill>
                            <a:schemeClr val="bg1"/>
                          </a:solidFill>
                          <a:effectLst/>
                          <a:latin typeface="+mj-lt"/>
                        </a:rPr>
                        <a:t> Alliances</a:t>
                      </a:r>
                      <a:endParaRPr lang="en-GB" sz="1400" noProof="0" dirty="0">
                        <a:solidFill>
                          <a:schemeClr val="bg1"/>
                        </a:solidFill>
                        <a:effectLst/>
                        <a:latin typeface="+mj-lt"/>
                        <a:ea typeface="Calibri"/>
                        <a:cs typeface="Times New Roman"/>
                      </a:endParaRPr>
                    </a:p>
                  </a:txBody>
                  <a:tcPr marL="68580" marR="68580" marT="0" marB="0" anchor="ctr">
                    <a:solidFill>
                      <a:schemeClr val="accent3">
                        <a:lumMod val="50000"/>
                      </a:schemeClr>
                    </a:solidFill>
                  </a:tcPr>
                </a:tc>
              </a:tr>
              <a:tr h="1068305">
                <a:tc>
                  <a:txBody>
                    <a:bodyPr/>
                    <a:lstStyle/>
                    <a:p>
                      <a:pPr algn="ctr">
                        <a:spcBef>
                          <a:spcPts val="1200"/>
                        </a:spcBef>
                        <a:spcAft>
                          <a:spcPts val="0"/>
                        </a:spcAft>
                      </a:pPr>
                      <a:r>
                        <a:rPr lang="en-GB" sz="3200" b="0" noProof="0" dirty="0" smtClean="0">
                          <a:solidFill>
                            <a:schemeClr val="bg1"/>
                          </a:solidFill>
                          <a:effectLst/>
                          <a:latin typeface="+mj-lt"/>
                        </a:rPr>
                        <a:t>27</a:t>
                      </a:r>
                      <a:endParaRPr lang="en-GB" sz="2800" b="0" noProof="0" dirty="0">
                        <a:solidFill>
                          <a:schemeClr val="bg1"/>
                        </a:solidFill>
                        <a:effectLst/>
                        <a:latin typeface="+mj-lt"/>
                        <a:ea typeface="Calibri"/>
                        <a:cs typeface="Times New Roman"/>
                      </a:endParaRPr>
                    </a:p>
                  </a:txBody>
                  <a:tcPr marL="68580" marR="68580" marT="0" marB="0" anchor="ctr">
                    <a:solidFill>
                      <a:schemeClr val="accent3">
                        <a:lumMod val="50000"/>
                      </a:schemeClr>
                    </a:solidFill>
                  </a:tcPr>
                </a:tc>
                <a:tc>
                  <a:txBody>
                    <a:bodyPr/>
                    <a:lstStyle/>
                    <a:p>
                      <a:pPr algn="ctr">
                        <a:spcBef>
                          <a:spcPts val="1200"/>
                        </a:spcBef>
                        <a:spcAft>
                          <a:spcPts val="0"/>
                        </a:spcAft>
                      </a:pPr>
                      <a:r>
                        <a:rPr lang="en-GB" sz="3200" b="0" noProof="0" dirty="0" smtClean="0">
                          <a:solidFill>
                            <a:schemeClr val="bg1"/>
                          </a:solidFill>
                          <a:effectLst/>
                          <a:latin typeface="+mj-lt"/>
                        </a:rPr>
                        <a:t>11</a:t>
                      </a:r>
                      <a:endParaRPr lang="en-GB" sz="2800" b="0" noProof="0" dirty="0">
                        <a:solidFill>
                          <a:schemeClr val="bg1"/>
                        </a:solidFill>
                        <a:effectLst/>
                        <a:latin typeface="+mj-lt"/>
                        <a:ea typeface="Calibri"/>
                        <a:cs typeface="Times New Roman"/>
                      </a:endParaRPr>
                    </a:p>
                  </a:txBody>
                  <a:tcPr marL="68580" marR="68580" marT="0" marB="0" anchor="ctr">
                    <a:solidFill>
                      <a:schemeClr val="accent3">
                        <a:lumMod val="50000"/>
                      </a:schemeClr>
                    </a:solidFill>
                  </a:tcPr>
                </a:tc>
                <a:tc>
                  <a:txBody>
                    <a:bodyPr/>
                    <a:lstStyle/>
                    <a:p>
                      <a:pPr algn="ctr">
                        <a:spcBef>
                          <a:spcPts val="1200"/>
                        </a:spcBef>
                        <a:spcAft>
                          <a:spcPts val="0"/>
                        </a:spcAft>
                      </a:pPr>
                      <a:r>
                        <a:rPr lang="en-GB" sz="3200" b="0" noProof="0" dirty="0" smtClean="0">
                          <a:solidFill>
                            <a:schemeClr val="bg1"/>
                          </a:solidFill>
                          <a:effectLst/>
                          <a:latin typeface="+mj-lt"/>
                        </a:rPr>
                        <a:t>5</a:t>
                      </a:r>
                      <a:endParaRPr lang="en-GB" sz="2800" b="0" noProof="0" dirty="0">
                        <a:solidFill>
                          <a:schemeClr val="bg1"/>
                        </a:solidFill>
                        <a:effectLst/>
                        <a:latin typeface="+mj-lt"/>
                        <a:ea typeface="Calibri"/>
                        <a:cs typeface="Times New Roman"/>
                      </a:endParaRPr>
                    </a:p>
                  </a:txBody>
                  <a:tcPr marL="68580" marR="68580" marT="0" marB="0" anchor="ctr">
                    <a:solidFill>
                      <a:schemeClr val="accent3">
                        <a:lumMod val="50000"/>
                      </a:schemeClr>
                    </a:solidFill>
                  </a:tcPr>
                </a:tc>
                <a:tc>
                  <a:txBody>
                    <a:bodyPr/>
                    <a:lstStyle/>
                    <a:p>
                      <a:pPr algn="ctr">
                        <a:spcBef>
                          <a:spcPts val="1200"/>
                        </a:spcBef>
                        <a:spcAft>
                          <a:spcPts val="0"/>
                        </a:spcAft>
                      </a:pPr>
                      <a:r>
                        <a:rPr lang="en-GB" sz="3200" b="0" noProof="0" dirty="0" smtClean="0">
                          <a:solidFill>
                            <a:schemeClr val="bg1"/>
                          </a:solidFill>
                          <a:effectLst/>
                          <a:latin typeface="+mj-lt"/>
                        </a:rPr>
                        <a:t>11</a:t>
                      </a:r>
                      <a:endParaRPr lang="en-GB" sz="2800" b="0" noProof="0" dirty="0">
                        <a:solidFill>
                          <a:schemeClr val="bg1"/>
                        </a:solidFill>
                        <a:effectLst/>
                        <a:latin typeface="+mj-lt"/>
                        <a:ea typeface="Calibri"/>
                        <a:cs typeface="Times New Roman"/>
                      </a:endParaRPr>
                    </a:p>
                  </a:txBody>
                  <a:tcPr marL="68580" marR="68580" marT="0" marB="0" anchor="ctr">
                    <a:solidFill>
                      <a:schemeClr val="accent3">
                        <a:lumMod val="50000"/>
                      </a:schemeClr>
                    </a:solidFill>
                  </a:tcPr>
                </a:tc>
              </a:tr>
            </a:tbl>
          </a:graphicData>
        </a:graphic>
      </p:graphicFrame>
    </p:spTree>
    <p:extLst>
      <p:ext uri="{BB962C8B-B14F-4D97-AF65-F5344CB8AC3E}">
        <p14:creationId xmlns:p14="http://schemas.microsoft.com/office/powerpoint/2010/main" val="2611741748"/>
      </p:ext>
    </p:extLst>
  </p:cSld>
  <p:clrMapOvr>
    <a:overrideClrMapping bg1="lt1" tx1="dk1" bg2="lt2" tx2="dk2" accent1="accent1" accent2="accent2" accent3="accent3" accent4="accent4" accent5="accent5" accent6="accent6" hlink="hlink" folHlink="folHlink"/>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1403648" y="1196752"/>
            <a:ext cx="6336704" cy="523220"/>
          </a:xfrm>
          <a:prstGeom prst="rect">
            <a:avLst/>
          </a:prstGeom>
          <a:noFill/>
        </p:spPr>
        <p:txBody>
          <a:bodyPr wrap="square" rtlCol="0">
            <a:spAutoFit/>
          </a:bodyPr>
          <a:lstStyle/>
          <a:p>
            <a:pPr algn="ctr"/>
            <a:r>
              <a:rPr lang="en-GB" sz="2800" b="1" dirty="0" smtClean="0">
                <a:latin typeface="+mj-lt"/>
              </a:rPr>
              <a:t>INTERNATIONAL COOPERATION</a:t>
            </a:r>
          </a:p>
        </p:txBody>
      </p:sp>
      <p:sp>
        <p:nvSpPr>
          <p:cNvPr id="7" name="6 CuadroTexto"/>
          <p:cNvSpPr txBox="1"/>
          <p:nvPr/>
        </p:nvSpPr>
        <p:spPr>
          <a:xfrm>
            <a:off x="251520" y="1700808"/>
            <a:ext cx="8568952" cy="584776"/>
          </a:xfrm>
          <a:prstGeom prst="rect">
            <a:avLst/>
          </a:prstGeom>
          <a:noFill/>
        </p:spPr>
        <p:txBody>
          <a:bodyPr wrap="square" rtlCol="0">
            <a:spAutoFit/>
          </a:bodyPr>
          <a:lstStyle/>
          <a:p>
            <a:pPr algn="just"/>
            <a:r>
              <a:rPr lang="en-GB" sz="1600" dirty="0" smtClean="0"/>
              <a:t>The Inter-Secretarial Commission participated in meetings to exchange effective practices in matters relating to trafficking in persons in the following countries:</a:t>
            </a:r>
            <a:endParaRPr lang="en-GB" sz="1600" dirty="0"/>
          </a:p>
        </p:txBody>
      </p:sp>
      <p:sp>
        <p:nvSpPr>
          <p:cNvPr id="4" name="3 Rectángulo"/>
          <p:cNvSpPr/>
          <p:nvPr/>
        </p:nvSpPr>
        <p:spPr>
          <a:xfrm>
            <a:off x="346774" y="2570217"/>
            <a:ext cx="6192688" cy="807914"/>
          </a:xfrm>
          <a:prstGeom prst="rect">
            <a:avLst/>
          </a:prstGeom>
          <a:ln w="19050">
            <a:solidFill>
              <a:schemeClr val="tx1"/>
            </a:solidFill>
          </a:ln>
        </p:spPr>
        <p:txBody>
          <a:bodyPr wrap="square">
            <a:spAutoFit/>
          </a:bodyPr>
          <a:lstStyle/>
          <a:p>
            <a:pPr lvl="0" algn="just"/>
            <a:r>
              <a:rPr lang="en-GB" sz="1550" b="1" dirty="0" smtClean="0"/>
              <a:t>Second Consultative Meeting on Strengthening Partnerships with National Rapporteurs on Trafficking in Persons and Equivalent Mechanisms, </a:t>
            </a:r>
            <a:r>
              <a:rPr lang="en-GB" sz="1550" dirty="0" smtClean="0"/>
              <a:t>held on </a:t>
            </a:r>
            <a:r>
              <a:rPr lang="en-GB" sz="1550" b="1" dirty="0" smtClean="0"/>
              <a:t>May 21-22</a:t>
            </a:r>
            <a:r>
              <a:rPr lang="en-GB" sz="1550" dirty="0"/>
              <a:t> </a:t>
            </a:r>
            <a:r>
              <a:rPr lang="en-GB" sz="1550" dirty="0" smtClean="0"/>
              <a:t>in </a:t>
            </a:r>
            <a:r>
              <a:rPr lang="en-GB" sz="1550" b="1" dirty="0" smtClean="0"/>
              <a:t>Bangkok, Thailand. </a:t>
            </a:r>
            <a:endParaRPr lang="en-GB" sz="1550" dirty="0" smtClean="0"/>
          </a:p>
        </p:txBody>
      </p:sp>
      <p:pic>
        <p:nvPicPr>
          <p:cNvPr id="2" name="1 Imagen"/>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89245" y="2494039"/>
            <a:ext cx="1562108" cy="1006969"/>
          </a:xfrm>
          <a:prstGeom prst="rect">
            <a:avLst/>
          </a:prstGeom>
          <a:ln w="19050">
            <a:solidFill>
              <a:schemeClr val="tx1"/>
            </a:solidFill>
          </a:ln>
        </p:spPr>
      </p:pic>
      <p:pic>
        <p:nvPicPr>
          <p:cNvPr id="5" name="4 Imagen"/>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893470" y="3933056"/>
            <a:ext cx="1562108" cy="1006969"/>
          </a:xfrm>
          <a:prstGeom prst="rect">
            <a:avLst/>
          </a:prstGeom>
          <a:ln w="19050">
            <a:solidFill>
              <a:schemeClr val="tx1"/>
            </a:solidFill>
          </a:ln>
        </p:spPr>
      </p:pic>
      <p:sp>
        <p:nvSpPr>
          <p:cNvPr id="8" name="7 Rectángulo"/>
          <p:cNvSpPr/>
          <p:nvPr/>
        </p:nvSpPr>
        <p:spPr>
          <a:xfrm>
            <a:off x="346774" y="3894728"/>
            <a:ext cx="6192688" cy="936154"/>
          </a:xfrm>
          <a:prstGeom prst="rect">
            <a:avLst/>
          </a:prstGeom>
          <a:ln w="19050">
            <a:solidFill>
              <a:schemeClr val="tx1"/>
            </a:solidFill>
          </a:ln>
        </p:spPr>
        <p:txBody>
          <a:bodyPr wrap="square">
            <a:spAutoFit/>
          </a:bodyPr>
          <a:lstStyle/>
          <a:p>
            <a:pPr marL="285750" lvl="0" indent="-285750" algn="just">
              <a:spcAft>
                <a:spcPts val="1000"/>
              </a:spcAft>
              <a:buFont typeface="Arial" panose="020B0604020202020204" pitchFamily="34" charset="0"/>
              <a:buChar char="•"/>
            </a:pPr>
            <a:r>
              <a:rPr lang="en-GB" sz="1550" b="1" dirty="0" smtClean="0"/>
              <a:t>XIX Regional Conference on Migration (RCM)</a:t>
            </a:r>
            <a:r>
              <a:rPr lang="en-GB" sz="1550" dirty="0" smtClean="0"/>
              <a:t>, </a:t>
            </a:r>
            <a:r>
              <a:rPr lang="en-GB" sz="1550" b="1" dirty="0" smtClean="0"/>
              <a:t>June 23-25.</a:t>
            </a:r>
            <a:r>
              <a:rPr lang="en-GB" sz="1550" dirty="0" smtClean="0"/>
              <a:t> </a:t>
            </a:r>
          </a:p>
          <a:p>
            <a:pPr marL="285750" indent="-285750" algn="just">
              <a:buFont typeface="Arial" panose="020B0604020202020204" pitchFamily="34" charset="0"/>
              <a:buChar char="•"/>
            </a:pPr>
            <a:r>
              <a:rPr lang="en-GB" sz="1550" b="1" dirty="0" smtClean="0"/>
              <a:t>Meeting of the Liaison Officer Network to Combat Migrant Smuggling and Trafficking, </a:t>
            </a:r>
            <a:r>
              <a:rPr lang="en-GB" sz="1550" dirty="0" smtClean="0"/>
              <a:t>held on </a:t>
            </a:r>
            <a:r>
              <a:rPr lang="en-GB" sz="1550" b="1" dirty="0" smtClean="0"/>
              <a:t>November 24 </a:t>
            </a:r>
            <a:r>
              <a:rPr lang="en-GB" sz="1550" dirty="0" smtClean="0"/>
              <a:t>in</a:t>
            </a:r>
            <a:r>
              <a:rPr lang="en-GB" sz="1550" b="1" dirty="0" smtClean="0"/>
              <a:t> Managua, Nicaragua</a:t>
            </a:r>
            <a:r>
              <a:rPr lang="en-GB" sz="1550" dirty="0" smtClean="0"/>
              <a:t>. </a:t>
            </a:r>
          </a:p>
        </p:txBody>
      </p:sp>
      <p:pic>
        <p:nvPicPr>
          <p:cNvPr id="11" name="10 Imagen"/>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889246" y="5302352"/>
            <a:ext cx="1562108" cy="1006968"/>
          </a:xfrm>
          <a:prstGeom prst="rect">
            <a:avLst/>
          </a:prstGeom>
          <a:ln w="19050">
            <a:solidFill>
              <a:schemeClr val="tx1"/>
            </a:solidFill>
          </a:ln>
        </p:spPr>
      </p:pic>
      <p:sp>
        <p:nvSpPr>
          <p:cNvPr id="12" name="11 Rectángulo"/>
          <p:cNvSpPr/>
          <p:nvPr/>
        </p:nvSpPr>
        <p:spPr>
          <a:xfrm>
            <a:off x="395535" y="5513449"/>
            <a:ext cx="6120681" cy="569387"/>
          </a:xfrm>
          <a:prstGeom prst="rect">
            <a:avLst/>
          </a:prstGeom>
          <a:ln w="19050">
            <a:solidFill>
              <a:schemeClr val="tx1"/>
            </a:solidFill>
          </a:ln>
        </p:spPr>
        <p:txBody>
          <a:bodyPr wrap="square">
            <a:spAutoFit/>
          </a:bodyPr>
          <a:lstStyle/>
          <a:p>
            <a:pPr algn="just"/>
            <a:r>
              <a:rPr lang="en-GB" sz="1550" b="1" dirty="0" smtClean="0"/>
              <a:t>IV Meeting of National Authorities on Trafficking in Persons, </a:t>
            </a:r>
            <a:r>
              <a:rPr lang="en-GB" sz="1550" dirty="0" smtClean="0"/>
              <a:t>held on </a:t>
            </a:r>
            <a:r>
              <a:rPr lang="en-GB" sz="1550" b="1" dirty="0" smtClean="0"/>
              <a:t>December 4-5 </a:t>
            </a:r>
            <a:r>
              <a:rPr lang="en-GB" sz="1550" dirty="0" smtClean="0"/>
              <a:t>in </a:t>
            </a:r>
            <a:r>
              <a:rPr lang="en-GB" sz="1550" b="1" dirty="0" smtClean="0"/>
              <a:t>Brasilia, Brazil.</a:t>
            </a:r>
            <a:endParaRPr lang="en-GB" sz="1550" dirty="0"/>
          </a:p>
        </p:txBody>
      </p:sp>
    </p:spTree>
    <p:extLst>
      <p:ext uri="{BB962C8B-B14F-4D97-AF65-F5344CB8AC3E}">
        <p14:creationId xmlns:p14="http://schemas.microsoft.com/office/powerpoint/2010/main" val="392053514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104118"/>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1403648" y="1268760"/>
            <a:ext cx="6336704" cy="523220"/>
          </a:xfrm>
          <a:prstGeom prst="rect">
            <a:avLst/>
          </a:prstGeom>
          <a:noFill/>
        </p:spPr>
        <p:txBody>
          <a:bodyPr wrap="square" rtlCol="0">
            <a:spAutoFit/>
          </a:bodyPr>
          <a:lstStyle/>
          <a:p>
            <a:pPr algn="ctr"/>
            <a:r>
              <a:rPr lang="en-GB" sz="2800" b="1" dirty="0" smtClean="0">
                <a:latin typeface="+mj-lt"/>
              </a:rPr>
              <a:t>INTERNATIONAL COOPERATION</a:t>
            </a:r>
          </a:p>
        </p:txBody>
      </p:sp>
      <p:pic>
        <p:nvPicPr>
          <p:cNvPr id="8" name="7 Imagen"/>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7544" y="4006207"/>
            <a:ext cx="1584176" cy="1006969"/>
          </a:xfrm>
          <a:prstGeom prst="rect">
            <a:avLst/>
          </a:prstGeom>
          <a:ln w="19050">
            <a:solidFill>
              <a:schemeClr val="tx1"/>
            </a:solidFill>
          </a:ln>
        </p:spPr>
      </p:pic>
      <p:sp>
        <p:nvSpPr>
          <p:cNvPr id="11" name="10 Rectángulo"/>
          <p:cNvSpPr/>
          <p:nvPr/>
        </p:nvSpPr>
        <p:spPr>
          <a:xfrm>
            <a:off x="2699792" y="4110171"/>
            <a:ext cx="6203758" cy="807914"/>
          </a:xfrm>
          <a:prstGeom prst="rect">
            <a:avLst/>
          </a:prstGeom>
          <a:ln w="19050">
            <a:solidFill>
              <a:schemeClr val="tx1"/>
            </a:solidFill>
          </a:ln>
        </p:spPr>
        <p:txBody>
          <a:bodyPr wrap="square">
            <a:spAutoFit/>
          </a:bodyPr>
          <a:lstStyle/>
          <a:p>
            <a:pPr algn="just"/>
            <a:r>
              <a:rPr lang="en-GB" sz="1550" b="1" dirty="0" smtClean="0"/>
              <a:t>Work meeting organized by the Colombian Agency for Reintegration </a:t>
            </a:r>
            <a:r>
              <a:rPr lang="en-GB" sz="1550" dirty="0" smtClean="0"/>
              <a:t>in </a:t>
            </a:r>
            <a:r>
              <a:rPr lang="en-GB" sz="1550" b="1" dirty="0" smtClean="0"/>
              <a:t>Bogotá, Bucaramanga </a:t>
            </a:r>
            <a:r>
              <a:rPr lang="en-GB" sz="1550" dirty="0" smtClean="0"/>
              <a:t>and </a:t>
            </a:r>
            <a:r>
              <a:rPr lang="en-GB" sz="1550" b="1" dirty="0" smtClean="0"/>
              <a:t>Barrancabermeja, Colombia</a:t>
            </a:r>
            <a:r>
              <a:rPr lang="en-GB" sz="1550" dirty="0" smtClean="0"/>
              <a:t>, on </a:t>
            </a:r>
            <a:r>
              <a:rPr lang="en-GB" sz="1550" b="1" dirty="0" smtClean="0"/>
              <a:t>September 8-11.</a:t>
            </a:r>
            <a:endParaRPr lang="en-GB" sz="1550" dirty="0"/>
          </a:p>
        </p:txBody>
      </p:sp>
      <p:sp>
        <p:nvSpPr>
          <p:cNvPr id="10" name="9 CuadroTexto"/>
          <p:cNvSpPr txBox="1"/>
          <p:nvPr/>
        </p:nvSpPr>
        <p:spPr>
          <a:xfrm>
            <a:off x="251520" y="1772816"/>
            <a:ext cx="8568952" cy="584776"/>
          </a:xfrm>
          <a:prstGeom prst="rect">
            <a:avLst/>
          </a:prstGeom>
          <a:noFill/>
        </p:spPr>
        <p:txBody>
          <a:bodyPr wrap="square" rtlCol="0">
            <a:spAutoFit/>
          </a:bodyPr>
          <a:lstStyle/>
          <a:p>
            <a:pPr algn="just"/>
            <a:r>
              <a:rPr lang="en-GB" sz="1600" dirty="0" smtClean="0"/>
              <a:t>And representing Mexico abroad</a:t>
            </a:r>
            <a:r>
              <a:rPr lang="en-GB" sz="1600" dirty="0"/>
              <a:t>, </a:t>
            </a:r>
            <a:r>
              <a:rPr lang="en-GB" sz="1600" dirty="0" smtClean="0"/>
              <a:t>the </a:t>
            </a:r>
            <a:r>
              <a:rPr lang="en-GB" sz="1600" dirty="0"/>
              <a:t>Inter-Secretarial Commission participated in </a:t>
            </a:r>
            <a:r>
              <a:rPr lang="en-GB" sz="1600" dirty="0" smtClean="0"/>
              <a:t>the following meetings:</a:t>
            </a:r>
            <a:endParaRPr lang="en-GB" sz="1600" dirty="0"/>
          </a:p>
        </p:txBody>
      </p:sp>
      <p:sp>
        <p:nvSpPr>
          <p:cNvPr id="9" name="8 Rectángulo"/>
          <p:cNvSpPr/>
          <p:nvPr/>
        </p:nvSpPr>
        <p:spPr>
          <a:xfrm>
            <a:off x="2699792" y="5661248"/>
            <a:ext cx="6203758" cy="577081"/>
          </a:xfrm>
          <a:prstGeom prst="rect">
            <a:avLst/>
          </a:prstGeom>
          <a:ln w="19050">
            <a:solidFill>
              <a:schemeClr val="tx1"/>
            </a:solidFill>
          </a:ln>
        </p:spPr>
        <p:txBody>
          <a:bodyPr wrap="square">
            <a:spAutoFit/>
          </a:bodyPr>
          <a:lstStyle/>
          <a:p>
            <a:pPr algn="just"/>
            <a:r>
              <a:rPr lang="es-GT" sz="1600" b="1" dirty="0"/>
              <a:t>Global Online Child Sexual Abuse </a:t>
            </a:r>
            <a:r>
              <a:rPr lang="es-GT" sz="1600" b="1" dirty="0" smtClean="0"/>
              <a:t>Summit </a:t>
            </a:r>
            <a:r>
              <a:rPr lang="en-GB" sz="1550" dirty="0" smtClean="0"/>
              <a:t>held in </a:t>
            </a:r>
            <a:r>
              <a:rPr lang="en-GB" sz="1550" b="1" dirty="0" smtClean="0"/>
              <a:t>London, England </a:t>
            </a:r>
            <a:r>
              <a:rPr lang="en-GB" sz="1550" dirty="0" smtClean="0"/>
              <a:t>on </a:t>
            </a:r>
            <a:r>
              <a:rPr lang="en-GB" sz="1550" b="1" dirty="0" smtClean="0"/>
              <a:t>December 9-11</a:t>
            </a:r>
            <a:r>
              <a:rPr lang="en-GB" sz="1550" dirty="0" smtClean="0"/>
              <a:t>. </a:t>
            </a:r>
            <a:endParaRPr lang="en-GB" sz="1550" dirty="0"/>
          </a:p>
        </p:txBody>
      </p:sp>
      <p:pic>
        <p:nvPicPr>
          <p:cNvPr id="12" name="11 Imagen"/>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67544" y="5463480"/>
            <a:ext cx="1584176" cy="988895"/>
          </a:xfrm>
          <a:prstGeom prst="rect">
            <a:avLst/>
          </a:prstGeom>
          <a:ln w="19050">
            <a:solidFill>
              <a:schemeClr val="tx1"/>
            </a:solidFill>
          </a:ln>
        </p:spPr>
      </p:pic>
      <p:sp>
        <p:nvSpPr>
          <p:cNvPr id="13" name="12 Rectángulo"/>
          <p:cNvSpPr/>
          <p:nvPr/>
        </p:nvSpPr>
        <p:spPr>
          <a:xfrm>
            <a:off x="2699791" y="2549079"/>
            <a:ext cx="6203759" cy="807914"/>
          </a:xfrm>
          <a:prstGeom prst="rect">
            <a:avLst/>
          </a:prstGeom>
          <a:ln w="19050">
            <a:solidFill>
              <a:schemeClr val="tx1"/>
            </a:solidFill>
          </a:ln>
        </p:spPr>
        <p:txBody>
          <a:bodyPr wrap="square">
            <a:spAutoFit/>
          </a:bodyPr>
          <a:lstStyle/>
          <a:p>
            <a:pPr algn="just"/>
            <a:r>
              <a:rPr lang="en-GB" sz="1550" b="1" dirty="0" smtClean="0"/>
              <a:t>Trilateral Technical Meeting on Best Practices in Assistance to Victims of Trafficking </a:t>
            </a:r>
            <a:r>
              <a:rPr lang="en-GB" sz="1550" dirty="0" smtClean="0"/>
              <a:t>between </a:t>
            </a:r>
            <a:r>
              <a:rPr lang="en-GB" sz="1550" b="1" dirty="0" smtClean="0"/>
              <a:t>Canada, Mexico </a:t>
            </a:r>
            <a:r>
              <a:rPr lang="en-GB" sz="1550" dirty="0" smtClean="0"/>
              <a:t>and the </a:t>
            </a:r>
            <a:r>
              <a:rPr lang="en-GB" sz="1550" b="1" dirty="0" smtClean="0"/>
              <a:t>United States, </a:t>
            </a:r>
            <a:r>
              <a:rPr lang="en-GB" sz="1550" dirty="0" smtClean="0"/>
              <a:t>held in </a:t>
            </a:r>
            <a:r>
              <a:rPr lang="en-GB" sz="1550" b="1" dirty="0" smtClean="0"/>
              <a:t>Washington, D.C. </a:t>
            </a:r>
            <a:r>
              <a:rPr lang="en-GB" sz="1550" dirty="0" smtClean="0"/>
              <a:t>on </a:t>
            </a:r>
            <a:r>
              <a:rPr lang="en-GB" sz="1550" b="1" dirty="0" smtClean="0"/>
              <a:t>September 22</a:t>
            </a:r>
            <a:r>
              <a:rPr lang="en-GB" sz="1550" dirty="0" smtClean="0"/>
              <a:t>. </a:t>
            </a:r>
            <a:endParaRPr lang="en-GB" sz="1550" dirty="0"/>
          </a:p>
        </p:txBody>
      </p:sp>
      <p:pic>
        <p:nvPicPr>
          <p:cNvPr id="14" name="13 Imagen"/>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67544" y="2420888"/>
            <a:ext cx="1607497" cy="1006969"/>
          </a:xfrm>
          <a:prstGeom prst="rect">
            <a:avLst/>
          </a:prstGeom>
          <a:ln w="19050">
            <a:solidFill>
              <a:schemeClr val="tx1"/>
            </a:solidFill>
          </a:ln>
        </p:spPr>
      </p:pic>
    </p:spTree>
    <p:extLst>
      <p:ext uri="{BB962C8B-B14F-4D97-AF65-F5344CB8AC3E}">
        <p14:creationId xmlns:p14="http://schemas.microsoft.com/office/powerpoint/2010/main" val="2299070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Rectángulo"/>
          <p:cNvSpPr/>
          <p:nvPr/>
        </p:nvSpPr>
        <p:spPr>
          <a:xfrm>
            <a:off x="251520" y="1240884"/>
            <a:ext cx="8496944" cy="1107996"/>
          </a:xfrm>
          <a:prstGeom prst="rect">
            <a:avLst/>
          </a:prstGeom>
        </p:spPr>
        <p:txBody>
          <a:bodyPr wrap="square">
            <a:spAutoFit/>
          </a:bodyPr>
          <a:lstStyle/>
          <a:p>
            <a:pPr algn="just"/>
            <a:r>
              <a:rPr lang="en-GB" sz="2200" dirty="0" smtClean="0"/>
              <a:t>The report of the Inter-Secretarial Commission is divided into different sections describing the actions implemented by federal, state and municipal authorities to eradicate trafficking in persons: </a:t>
            </a:r>
            <a:endParaRPr lang="en-GB" sz="2200" dirty="0"/>
          </a:p>
        </p:txBody>
      </p:sp>
      <p:graphicFrame>
        <p:nvGraphicFramePr>
          <p:cNvPr id="4" name="3 Diagrama"/>
          <p:cNvGraphicFramePr/>
          <p:nvPr>
            <p:extLst>
              <p:ext uri="{D42A27DB-BD31-4B8C-83A1-F6EECF244321}">
                <p14:modId xmlns:p14="http://schemas.microsoft.com/office/powerpoint/2010/main" val="1826294814"/>
              </p:ext>
            </p:extLst>
          </p:nvPr>
        </p:nvGraphicFramePr>
        <p:xfrm>
          <a:off x="827584" y="1844824"/>
          <a:ext cx="7488832"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08894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GB" dirty="0"/>
          </a:p>
        </p:txBody>
      </p:sp>
      <p:sp>
        <p:nvSpPr>
          <p:cNvPr id="3" name="2 Marcador de contenido"/>
          <p:cNvSpPr>
            <a:spLocks noGrp="1"/>
          </p:cNvSpPr>
          <p:nvPr>
            <p:ph idx="1"/>
          </p:nvPr>
        </p:nvSpPr>
        <p:spPr/>
        <p:txBody>
          <a:bodyPr/>
          <a:lstStyle/>
          <a:p>
            <a:endParaRPr lang="en-GB" dirty="0"/>
          </a:p>
        </p:txBody>
      </p:sp>
      <p:pic>
        <p:nvPicPr>
          <p:cNvPr id="4"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2318408" y="1321604"/>
            <a:ext cx="4845879" cy="523220"/>
          </a:xfrm>
          <a:prstGeom prst="rect">
            <a:avLst/>
          </a:prstGeom>
        </p:spPr>
        <p:txBody>
          <a:bodyPr wrap="square">
            <a:spAutoFit/>
          </a:bodyPr>
          <a:lstStyle/>
          <a:p>
            <a:pPr algn="ctr"/>
            <a:r>
              <a:rPr lang="en-GB" sz="2800" b="1" dirty="0" smtClean="0">
                <a:latin typeface="+mj-lt"/>
              </a:rPr>
              <a:t>LEGISLATIVE PROGRESS</a:t>
            </a:r>
            <a:endParaRPr lang="en-GB" sz="2800" b="1" dirty="0">
              <a:latin typeface="+mj-lt"/>
            </a:endParaRPr>
          </a:p>
        </p:txBody>
      </p:sp>
      <p:sp>
        <p:nvSpPr>
          <p:cNvPr id="6" name="5 Rectángulo"/>
          <p:cNvSpPr/>
          <p:nvPr/>
        </p:nvSpPr>
        <p:spPr>
          <a:xfrm>
            <a:off x="89756" y="1910442"/>
            <a:ext cx="8964488" cy="1446550"/>
          </a:xfrm>
          <a:prstGeom prst="rect">
            <a:avLst/>
          </a:prstGeom>
        </p:spPr>
        <p:txBody>
          <a:bodyPr wrap="square">
            <a:spAutoFit/>
          </a:bodyPr>
          <a:lstStyle/>
          <a:p>
            <a:pPr algn="just"/>
            <a:r>
              <a:rPr lang="en-GB" sz="2200" dirty="0" smtClean="0"/>
              <a:t>The report provides a breakdown of the actions within the existing legal framework about national and international regulations governing the actions to combat trafficking in persons, including data generated by the National Congress and federative institutions in their legislative spheres. </a:t>
            </a:r>
            <a:endParaRPr lang="en-GB" sz="2200" dirty="0"/>
          </a:p>
        </p:txBody>
      </p:sp>
      <p:pic>
        <p:nvPicPr>
          <p:cNvPr id="3074" name="Picture 2" descr="RECONOCEN DIPUTADOS AVANCES PARA COMBATIR LA TRATA DE PERSONAS"/>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483768" y="3645024"/>
            <a:ext cx="3816424"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255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GB" dirty="0"/>
          </a:p>
        </p:txBody>
      </p:sp>
      <p:sp>
        <p:nvSpPr>
          <p:cNvPr id="3" name="2 Marcador de contenido"/>
          <p:cNvSpPr>
            <a:spLocks noGrp="1"/>
          </p:cNvSpPr>
          <p:nvPr>
            <p:ph idx="1"/>
          </p:nvPr>
        </p:nvSpPr>
        <p:spPr/>
        <p:txBody>
          <a:bodyPr/>
          <a:lstStyle/>
          <a:p>
            <a:endParaRPr lang="en-GB" dirty="0"/>
          </a:p>
        </p:txBody>
      </p:sp>
      <p:pic>
        <p:nvPicPr>
          <p:cNvPr id="4"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2318408" y="1124744"/>
            <a:ext cx="4845879" cy="523220"/>
          </a:xfrm>
          <a:prstGeom prst="rect">
            <a:avLst/>
          </a:prstGeom>
        </p:spPr>
        <p:txBody>
          <a:bodyPr wrap="square">
            <a:spAutoFit/>
          </a:bodyPr>
          <a:lstStyle/>
          <a:p>
            <a:pPr algn="ctr"/>
            <a:r>
              <a:rPr lang="en-GB" sz="2800" b="1" dirty="0" smtClean="0">
                <a:latin typeface="+mj-lt"/>
              </a:rPr>
              <a:t>LEGISLATIVE ADVANCES</a:t>
            </a:r>
            <a:endParaRPr lang="en-GB" sz="2800" b="1" dirty="0">
              <a:latin typeface="+mj-lt"/>
            </a:endParaRPr>
          </a:p>
        </p:txBody>
      </p:sp>
      <p:graphicFrame>
        <p:nvGraphicFramePr>
          <p:cNvPr id="8" name="7 Tabla"/>
          <p:cNvGraphicFramePr>
            <a:graphicFrameLocks noGrp="1"/>
          </p:cNvGraphicFramePr>
          <p:nvPr>
            <p:extLst>
              <p:ext uri="{D42A27DB-BD31-4B8C-83A1-F6EECF244321}">
                <p14:modId xmlns:p14="http://schemas.microsoft.com/office/powerpoint/2010/main" val="1352008637"/>
              </p:ext>
            </p:extLst>
          </p:nvPr>
        </p:nvGraphicFramePr>
        <p:xfrm>
          <a:off x="1147515" y="1700807"/>
          <a:ext cx="6840760" cy="4947089"/>
        </p:xfrm>
        <a:graphic>
          <a:graphicData uri="http://schemas.openxmlformats.org/drawingml/2006/table">
            <a:tbl>
              <a:tblPr firstRow="1" bandRow="1">
                <a:effectLst>
                  <a:outerShdw blurRad="50800" dist="50800" dir="5400000" algn="ctr" rotWithShape="0">
                    <a:schemeClr val="bg1">
                      <a:lumMod val="75000"/>
                    </a:schemeClr>
                  </a:outerShdw>
                </a:effectLst>
                <a:tableStyleId>{5C22544A-7EE6-4342-B048-85BDC9FD1C3A}</a:tableStyleId>
              </a:tblPr>
              <a:tblGrid>
                <a:gridCol w="632791"/>
                <a:gridCol w="6207969"/>
              </a:tblGrid>
              <a:tr h="361225">
                <a:tc gridSpan="2">
                  <a:txBody>
                    <a:bodyPr/>
                    <a:lstStyle/>
                    <a:p>
                      <a:pPr algn="ctr">
                        <a:lnSpc>
                          <a:spcPct val="115000"/>
                        </a:lnSpc>
                        <a:spcAft>
                          <a:spcPts val="0"/>
                        </a:spcAft>
                        <a:tabLst>
                          <a:tab pos="785495" algn="l"/>
                        </a:tabLst>
                      </a:pPr>
                      <a:r>
                        <a:rPr lang="en-GB" sz="1600" b="1" noProof="0" dirty="0" smtClean="0">
                          <a:effectLst/>
                          <a:latin typeface="+mj-lt"/>
                          <a:ea typeface="+mn-ea"/>
                          <a:cs typeface="+mn-cs"/>
                        </a:rPr>
                        <a:t>LEGISLATIVE</a:t>
                      </a:r>
                      <a:r>
                        <a:rPr lang="en-GB" sz="1600" b="1" baseline="0" noProof="0" dirty="0" smtClean="0">
                          <a:effectLst/>
                          <a:latin typeface="+mj-lt"/>
                          <a:ea typeface="+mn-ea"/>
                          <a:cs typeface="+mn-cs"/>
                        </a:rPr>
                        <a:t> HARMONIZATION LEVELS</a:t>
                      </a:r>
                      <a:endParaRPr lang="en-GB" sz="1600" b="1" noProof="0" dirty="0">
                        <a:effectLst/>
                        <a:latin typeface="+mj-lt"/>
                        <a:ea typeface="Calibri"/>
                        <a:cs typeface="Times New Roman"/>
                      </a:endParaRPr>
                    </a:p>
                  </a:txBody>
                  <a:tcPr anchor="ctr">
                    <a:solidFill>
                      <a:schemeClr val="accent2">
                        <a:lumMod val="75000"/>
                      </a:schemeClr>
                    </a:solidFill>
                  </a:tcPr>
                </a:tc>
                <a:tc hMerge="1">
                  <a:txBody>
                    <a:bodyPr/>
                    <a:lstStyle/>
                    <a:p>
                      <a:endParaRPr lang="es-MX"/>
                    </a:p>
                  </a:txBody>
                  <a:tcPr/>
                </a:tc>
              </a:tr>
              <a:tr h="293125">
                <a:tc gridSpan="2">
                  <a:txBody>
                    <a:bodyPr/>
                    <a:lstStyle/>
                    <a:p>
                      <a:pPr algn="ctr">
                        <a:lnSpc>
                          <a:spcPct val="115000"/>
                        </a:lnSpc>
                        <a:spcAft>
                          <a:spcPts val="0"/>
                        </a:spcAft>
                        <a:tabLst>
                          <a:tab pos="785495" algn="l"/>
                        </a:tabLst>
                      </a:pPr>
                      <a:r>
                        <a:rPr lang="en-GB" sz="1200" b="1" noProof="0" dirty="0" smtClean="0">
                          <a:effectLst/>
                        </a:rPr>
                        <a:t>HARMONIZED</a:t>
                      </a:r>
                      <a:endParaRPr lang="en-GB" sz="1200" b="1" noProof="0" dirty="0">
                        <a:effectLst/>
                        <a:latin typeface="Calibri"/>
                        <a:ea typeface="Calibri"/>
                        <a:cs typeface="Times New Roman"/>
                      </a:endParaRPr>
                    </a:p>
                  </a:txBody>
                  <a:tcPr anchor="ctr"/>
                </a:tc>
                <a:tc hMerge="1">
                  <a:txBody>
                    <a:bodyPr/>
                    <a:lstStyle/>
                    <a:p>
                      <a:endParaRPr lang="es-MX"/>
                    </a:p>
                  </a:txBody>
                  <a:tcPr/>
                </a:tc>
              </a:tr>
              <a:tr h="622151">
                <a:tc>
                  <a:txBody>
                    <a:bodyPr/>
                    <a:lstStyle/>
                    <a:p>
                      <a:pPr>
                        <a:lnSpc>
                          <a:spcPct val="115000"/>
                        </a:lnSpc>
                      </a:pPr>
                      <a:endParaRPr lang="es-MX" sz="1200" dirty="0">
                        <a:effectLst/>
                        <a:latin typeface="Calibri"/>
                      </a:endParaRPr>
                    </a:p>
                  </a:txBody>
                  <a:tcPr>
                    <a:solidFill>
                      <a:srgbClr val="00B050"/>
                    </a:solidFill>
                  </a:tcPr>
                </a:tc>
                <a:tc>
                  <a:txBody>
                    <a:bodyPr/>
                    <a:lstStyle/>
                    <a:p>
                      <a:pPr algn="just">
                        <a:lnSpc>
                          <a:spcPct val="115000"/>
                        </a:lnSpc>
                        <a:spcAft>
                          <a:spcPts val="0"/>
                        </a:spcAft>
                        <a:tabLst>
                          <a:tab pos="785495" algn="l"/>
                        </a:tabLst>
                      </a:pPr>
                      <a:r>
                        <a:rPr lang="en-GB" sz="1200" baseline="0" noProof="0" dirty="0" smtClean="0">
                          <a:effectLst/>
                        </a:rPr>
                        <a:t>HAVE ISSUED A NEW LAW OR EXPRESSLY REFORMED THEIR LAW TO HARMONIZE IT WITH THE GENERAL LAW, AND HAVE REPEALED THE CRIMINAL TYPE FROM THEIR CODES, OR THEIR CODES REFER TO THE GENERAL LAW</a:t>
                      </a:r>
                      <a:r>
                        <a:rPr lang="en-GB" sz="1200" noProof="0" dirty="0" smtClean="0">
                          <a:effectLst/>
                        </a:rPr>
                        <a:t>.</a:t>
                      </a:r>
                      <a:endParaRPr lang="en-GB" sz="1200" noProof="0" dirty="0">
                        <a:effectLst/>
                        <a:latin typeface="Calibri"/>
                        <a:ea typeface="Calibri"/>
                        <a:cs typeface="Times New Roman"/>
                      </a:endParaRPr>
                    </a:p>
                  </a:txBody>
                  <a:tcPr marL="9525" marR="9525" marT="9525" marB="0" anchor="ctr">
                    <a:solidFill>
                      <a:schemeClr val="bg1"/>
                    </a:solidFill>
                  </a:tcPr>
                </a:tc>
              </a:tr>
              <a:tr h="293125">
                <a:tc gridSpan="2">
                  <a:txBody>
                    <a:bodyPr/>
                    <a:lstStyle/>
                    <a:p>
                      <a:pPr algn="ctr">
                        <a:lnSpc>
                          <a:spcPct val="115000"/>
                        </a:lnSpc>
                        <a:spcAft>
                          <a:spcPts val="0"/>
                        </a:spcAft>
                        <a:tabLst>
                          <a:tab pos="785495" algn="l"/>
                        </a:tabLst>
                      </a:pPr>
                      <a:r>
                        <a:rPr lang="en-GB" sz="1200" b="1" noProof="0" dirty="0" smtClean="0">
                          <a:effectLst/>
                          <a:latin typeface="+mj-lt"/>
                        </a:rPr>
                        <a:t>PARTIALLY  HARMONIZED</a:t>
                      </a:r>
                      <a:endParaRPr lang="en-GB" sz="1200" b="1" noProof="0" dirty="0">
                        <a:effectLst/>
                        <a:latin typeface="+mj-lt"/>
                        <a:ea typeface="Calibri"/>
                        <a:cs typeface="Times New Roman"/>
                      </a:endParaRPr>
                    </a:p>
                  </a:txBody>
                  <a:tcPr anchor="ctr"/>
                </a:tc>
                <a:tc hMerge="1">
                  <a:txBody>
                    <a:bodyPr/>
                    <a:lstStyle/>
                    <a:p>
                      <a:endParaRPr lang="es-MX"/>
                    </a:p>
                  </a:txBody>
                  <a:tcPr/>
                </a:tc>
              </a:tr>
              <a:tr h="583725">
                <a:tc>
                  <a:txBody>
                    <a:bodyPr/>
                    <a:lstStyle/>
                    <a:p>
                      <a:pPr>
                        <a:lnSpc>
                          <a:spcPct val="115000"/>
                        </a:lnSpc>
                      </a:pPr>
                      <a:endParaRPr lang="es-MX" sz="1200" dirty="0">
                        <a:effectLst/>
                        <a:latin typeface="Calibri"/>
                      </a:endParaRPr>
                    </a:p>
                  </a:txBody>
                  <a:tcPr>
                    <a:solidFill>
                      <a:srgbClr val="FFFFE1"/>
                    </a:solidFill>
                  </a:tcPr>
                </a:tc>
                <a:tc>
                  <a:txBody>
                    <a:bodyPr/>
                    <a:lstStyle/>
                    <a:p>
                      <a:pPr algn="just">
                        <a:lnSpc>
                          <a:spcPct val="115000"/>
                        </a:lnSpc>
                        <a:spcAft>
                          <a:spcPts val="0"/>
                        </a:spcAft>
                        <a:tabLst>
                          <a:tab pos="785495" algn="l"/>
                        </a:tabLst>
                      </a:pPr>
                      <a:r>
                        <a:rPr lang="en-GB" sz="1200" noProof="0" dirty="0" smtClean="0">
                          <a:effectLst/>
                        </a:rPr>
                        <a:t>HAVE SUBMITTED REFORMS TO THEIR CODE BUT</a:t>
                      </a:r>
                      <a:r>
                        <a:rPr lang="en-GB" sz="1200" baseline="0" noProof="0" dirty="0" smtClean="0">
                          <a:effectLst/>
                        </a:rPr>
                        <a:t> HAVE NOT ISSUED A NEW LAW OR EXPRESSLY REFORMED THEIR LAW TO HARMONIZE IT WITH THE GENERAL LAW.</a:t>
                      </a:r>
                      <a:endParaRPr lang="en-GB" sz="1200" noProof="0" dirty="0">
                        <a:effectLst/>
                        <a:latin typeface="Calibri"/>
                        <a:ea typeface="Calibri"/>
                        <a:cs typeface="Times New Roman"/>
                      </a:endParaRPr>
                    </a:p>
                  </a:txBody>
                  <a:tcPr anchor="ctr">
                    <a:solidFill>
                      <a:schemeClr val="bg1"/>
                    </a:solidFill>
                  </a:tcPr>
                </a:tc>
              </a:tr>
              <a:tr h="497425">
                <a:tc>
                  <a:txBody>
                    <a:bodyPr/>
                    <a:lstStyle/>
                    <a:p>
                      <a:pPr>
                        <a:lnSpc>
                          <a:spcPct val="115000"/>
                        </a:lnSpc>
                      </a:pPr>
                      <a:endParaRPr lang="es-MX" sz="1200" dirty="0">
                        <a:effectLst/>
                        <a:latin typeface="Calibri"/>
                      </a:endParaRPr>
                    </a:p>
                  </a:txBody>
                  <a:tcPr>
                    <a:solidFill>
                      <a:srgbClr val="FFFF9B"/>
                    </a:solidFill>
                  </a:tcPr>
                </a:tc>
                <a:tc>
                  <a:txBody>
                    <a:bodyPr/>
                    <a:lstStyle/>
                    <a:p>
                      <a:pPr algn="just">
                        <a:lnSpc>
                          <a:spcPct val="115000"/>
                        </a:lnSpc>
                        <a:spcAft>
                          <a:spcPts val="0"/>
                        </a:spcAft>
                        <a:tabLst>
                          <a:tab pos="785495" algn="l"/>
                        </a:tabLst>
                      </a:pPr>
                      <a:r>
                        <a:rPr lang="en-GB" sz="1200" noProof="0" dirty="0" smtClean="0">
                          <a:effectLst/>
                        </a:rPr>
                        <a:t>HAVE ISSUED A NEW LAW (SUBSEQUENT TO THE GENERAL LAW) BUT HAVE</a:t>
                      </a:r>
                      <a:r>
                        <a:rPr lang="en-GB" sz="1200" baseline="0" noProof="0" dirty="0" smtClean="0">
                          <a:effectLst/>
                        </a:rPr>
                        <a:t> NOT REFORMED THEIR CODE</a:t>
                      </a:r>
                      <a:r>
                        <a:rPr lang="en-GB" sz="1200" noProof="0" dirty="0" smtClean="0">
                          <a:effectLst/>
                        </a:rPr>
                        <a:t>.</a:t>
                      </a:r>
                      <a:endParaRPr lang="en-GB" sz="1200" noProof="0" dirty="0">
                        <a:effectLst/>
                        <a:latin typeface="Calibri"/>
                        <a:ea typeface="Calibri"/>
                        <a:cs typeface="Times New Roman"/>
                      </a:endParaRPr>
                    </a:p>
                  </a:txBody>
                  <a:tcPr anchor="ctr">
                    <a:solidFill>
                      <a:schemeClr val="bg1"/>
                    </a:solidFill>
                  </a:tcPr>
                </a:tc>
              </a:tr>
              <a:tr h="497425">
                <a:tc>
                  <a:txBody>
                    <a:bodyPr/>
                    <a:lstStyle/>
                    <a:p>
                      <a:pPr>
                        <a:lnSpc>
                          <a:spcPct val="115000"/>
                        </a:lnSpc>
                      </a:pPr>
                      <a:endParaRPr lang="es-MX" sz="1200" dirty="0">
                        <a:effectLst/>
                        <a:latin typeface="Calibri"/>
                      </a:endParaRPr>
                    </a:p>
                  </a:txBody>
                  <a:tcPr>
                    <a:solidFill>
                      <a:srgbClr val="FFFF00"/>
                    </a:solidFill>
                  </a:tcPr>
                </a:tc>
                <a:tc>
                  <a:txBody>
                    <a:bodyPr/>
                    <a:lstStyle/>
                    <a:p>
                      <a:pPr algn="just">
                        <a:lnSpc>
                          <a:spcPct val="115000"/>
                        </a:lnSpc>
                        <a:spcAft>
                          <a:spcPts val="0"/>
                        </a:spcAft>
                        <a:tabLst>
                          <a:tab pos="785495" algn="l"/>
                        </a:tabLst>
                      </a:pPr>
                      <a:r>
                        <a:rPr lang="en-GB" sz="1200" noProof="0" dirty="0" smtClean="0">
                          <a:effectLst/>
                        </a:rPr>
                        <a:t>HAVE HARMONIZED THEIR CODES IN ACCORDANCE WITH THE GENERAL LAW BUT DO</a:t>
                      </a:r>
                      <a:r>
                        <a:rPr lang="en-GB" sz="1200" baseline="0" noProof="0" dirty="0" smtClean="0">
                          <a:effectLst/>
                        </a:rPr>
                        <a:t> NOT HAVE A LAW ON THIS MATTER</a:t>
                      </a:r>
                      <a:r>
                        <a:rPr lang="en-GB" sz="1200" noProof="0" dirty="0" smtClean="0">
                          <a:effectLst/>
                        </a:rPr>
                        <a:t>.</a:t>
                      </a:r>
                      <a:endParaRPr lang="en-GB" sz="1200" noProof="0" dirty="0">
                        <a:effectLst/>
                        <a:latin typeface="Calibri"/>
                        <a:ea typeface="Calibri"/>
                        <a:cs typeface="Times New Roman"/>
                      </a:endParaRPr>
                    </a:p>
                  </a:txBody>
                  <a:tcPr anchor="ctr">
                    <a:solidFill>
                      <a:schemeClr val="bg1"/>
                    </a:solidFill>
                  </a:tcPr>
                </a:tc>
              </a:tr>
              <a:tr h="293125">
                <a:tc gridSpan="2">
                  <a:txBody>
                    <a:bodyPr/>
                    <a:lstStyle/>
                    <a:p>
                      <a:pPr algn="ctr">
                        <a:lnSpc>
                          <a:spcPct val="115000"/>
                        </a:lnSpc>
                        <a:spcAft>
                          <a:spcPts val="0"/>
                        </a:spcAft>
                        <a:tabLst>
                          <a:tab pos="785495" algn="l"/>
                        </a:tabLst>
                      </a:pPr>
                      <a:r>
                        <a:rPr lang="en-GB" sz="1200" b="1" noProof="0" dirty="0" smtClean="0">
                          <a:effectLst/>
                          <a:latin typeface="+mj-lt"/>
                        </a:rPr>
                        <a:t>NOT HARMONIZED</a:t>
                      </a:r>
                      <a:endParaRPr lang="en-GB" sz="1200" b="1" noProof="0" dirty="0">
                        <a:effectLst/>
                        <a:latin typeface="+mj-lt"/>
                        <a:ea typeface="Calibri"/>
                        <a:cs typeface="Times New Roman"/>
                      </a:endParaRPr>
                    </a:p>
                  </a:txBody>
                  <a:tcPr anchor="ctr"/>
                </a:tc>
                <a:tc hMerge="1">
                  <a:txBody>
                    <a:bodyPr/>
                    <a:lstStyle/>
                    <a:p>
                      <a:endParaRPr lang="es-MX"/>
                    </a:p>
                  </a:txBody>
                  <a:tcPr/>
                </a:tc>
              </a:tr>
              <a:tr h="397535">
                <a:tc>
                  <a:txBody>
                    <a:bodyPr/>
                    <a:lstStyle/>
                    <a:p>
                      <a:pPr>
                        <a:lnSpc>
                          <a:spcPct val="115000"/>
                        </a:lnSpc>
                      </a:pPr>
                      <a:endParaRPr lang="es-MX" sz="1200" dirty="0">
                        <a:effectLst/>
                        <a:latin typeface="Calibri"/>
                      </a:endParaRPr>
                    </a:p>
                  </a:txBody>
                  <a:tcPr>
                    <a:solidFill>
                      <a:schemeClr val="accent6">
                        <a:lumMod val="60000"/>
                        <a:lumOff val="40000"/>
                      </a:schemeClr>
                    </a:solidFill>
                  </a:tcPr>
                </a:tc>
                <a:tc>
                  <a:txBody>
                    <a:bodyPr/>
                    <a:lstStyle/>
                    <a:p>
                      <a:pPr algn="just">
                        <a:lnSpc>
                          <a:spcPct val="115000"/>
                        </a:lnSpc>
                        <a:spcAft>
                          <a:spcPts val="0"/>
                        </a:spcAft>
                        <a:tabLst>
                          <a:tab pos="785495" algn="l"/>
                        </a:tabLst>
                      </a:pPr>
                      <a:r>
                        <a:rPr lang="en-GB" sz="1200" noProof="0" dirty="0" smtClean="0">
                          <a:effectLst/>
                        </a:rPr>
                        <a:t>HAVE NOT REPEALED</a:t>
                      </a:r>
                      <a:r>
                        <a:rPr lang="en-GB" sz="1200" baseline="0" noProof="0" dirty="0" smtClean="0">
                          <a:effectLst/>
                        </a:rPr>
                        <a:t> THE CRIMINAL TYPE OF TRAFFICKING IN PERSONS FROM THEIR LAW</a:t>
                      </a:r>
                      <a:r>
                        <a:rPr lang="en-GB" sz="1200" noProof="0" dirty="0" smtClean="0">
                          <a:effectLst/>
                        </a:rPr>
                        <a:t>.</a:t>
                      </a:r>
                      <a:endParaRPr lang="en-GB" sz="1200" noProof="0" dirty="0">
                        <a:effectLst/>
                        <a:latin typeface="Calibri"/>
                        <a:ea typeface="Calibri"/>
                        <a:cs typeface="Times New Roman"/>
                      </a:endParaRPr>
                    </a:p>
                  </a:txBody>
                  <a:tcPr anchor="ctr">
                    <a:solidFill>
                      <a:schemeClr val="bg1"/>
                    </a:solidFill>
                  </a:tcPr>
                </a:tc>
              </a:tr>
              <a:tr h="497425">
                <a:tc>
                  <a:txBody>
                    <a:bodyPr/>
                    <a:lstStyle/>
                    <a:p>
                      <a:pPr>
                        <a:lnSpc>
                          <a:spcPct val="115000"/>
                        </a:lnSpc>
                      </a:pPr>
                      <a:endParaRPr lang="es-MX" sz="1200" dirty="0">
                        <a:effectLst/>
                        <a:latin typeface="Calibri"/>
                      </a:endParaRPr>
                    </a:p>
                  </a:txBody>
                  <a:tcPr>
                    <a:solidFill>
                      <a:srgbClr val="FA667F"/>
                    </a:solidFill>
                  </a:tcPr>
                </a:tc>
                <a:tc>
                  <a:txBody>
                    <a:bodyPr/>
                    <a:lstStyle/>
                    <a:p>
                      <a:pPr algn="just">
                        <a:lnSpc>
                          <a:spcPct val="115000"/>
                        </a:lnSpc>
                        <a:spcAft>
                          <a:spcPts val="0"/>
                        </a:spcAft>
                        <a:tabLst>
                          <a:tab pos="785495" algn="l"/>
                        </a:tabLst>
                      </a:pPr>
                      <a:r>
                        <a:rPr lang="en-GB" sz="1200" noProof="0" dirty="0" smtClean="0">
                          <a:effectLst/>
                        </a:rPr>
                        <a:t>HAVE NOT REPEALED</a:t>
                      </a:r>
                      <a:r>
                        <a:rPr lang="en-GB" sz="1200" baseline="0" noProof="0" dirty="0" smtClean="0">
                          <a:effectLst/>
                        </a:rPr>
                        <a:t> THE CRIMINAL TYPE OF TRAFFICKING IN PERSONS FROM THEIR CODE AND HAVE NOT REFORMED THEIR LAW</a:t>
                      </a:r>
                      <a:r>
                        <a:rPr lang="en-GB" sz="1200" noProof="0" dirty="0" smtClean="0">
                          <a:effectLst/>
                        </a:rPr>
                        <a:t>.</a:t>
                      </a:r>
                      <a:endParaRPr lang="en-GB" sz="1200" noProof="0" dirty="0">
                        <a:effectLst/>
                        <a:latin typeface="Calibri"/>
                        <a:ea typeface="Calibri"/>
                        <a:cs typeface="Times New Roman"/>
                      </a:endParaRPr>
                    </a:p>
                  </a:txBody>
                  <a:tcPr anchor="ctr">
                    <a:solidFill>
                      <a:schemeClr val="bg1"/>
                    </a:solidFill>
                  </a:tcPr>
                </a:tc>
              </a:tr>
              <a:tr h="497425">
                <a:tc>
                  <a:txBody>
                    <a:bodyPr/>
                    <a:lstStyle/>
                    <a:p>
                      <a:pPr>
                        <a:lnSpc>
                          <a:spcPct val="115000"/>
                        </a:lnSpc>
                      </a:pPr>
                      <a:endParaRPr lang="es-MX" sz="1200" dirty="0">
                        <a:effectLst/>
                        <a:latin typeface="Calibri"/>
                      </a:endParaRPr>
                    </a:p>
                  </a:txBody>
                  <a:tcPr>
                    <a:solidFill>
                      <a:srgbClr val="FF0000"/>
                    </a:solidFill>
                  </a:tcPr>
                </a:tc>
                <a:tc>
                  <a:txBody>
                    <a:bodyPr/>
                    <a:lstStyle/>
                    <a:p>
                      <a:pPr algn="just">
                        <a:lnSpc>
                          <a:spcPct val="115000"/>
                        </a:lnSpc>
                        <a:spcAft>
                          <a:spcPts val="0"/>
                        </a:spcAft>
                        <a:tabLst>
                          <a:tab pos="785495" algn="l"/>
                        </a:tabLst>
                      </a:pPr>
                      <a:r>
                        <a:rPr lang="en-GB" sz="1200" noProof="0" dirty="0" smtClean="0">
                          <a:effectLst/>
                        </a:rPr>
                        <a:t>HAVE NOT REPEALED</a:t>
                      </a:r>
                      <a:r>
                        <a:rPr lang="en-GB" sz="1200" baseline="0" noProof="0" dirty="0" smtClean="0">
                          <a:effectLst/>
                        </a:rPr>
                        <a:t> THE CRIMINAL TYPE OF TRAFFICKING IN PERSONS FROM THEIR CODE AND DO NOT HAVE A LAW ON THIS MATTER</a:t>
                      </a:r>
                      <a:r>
                        <a:rPr lang="en-GB" sz="1200" noProof="0" dirty="0" smtClean="0">
                          <a:effectLst/>
                        </a:rPr>
                        <a:t>.</a:t>
                      </a:r>
                      <a:endParaRPr lang="en-GB" sz="1200" noProof="0" dirty="0">
                        <a:effectLst/>
                        <a:latin typeface="Calibri"/>
                        <a:ea typeface="Calibri"/>
                        <a:cs typeface="Times New Roman"/>
                      </a:endParaRPr>
                    </a:p>
                  </a:txBody>
                  <a:tcPr anchor="ctr">
                    <a:solidFill>
                      <a:schemeClr val="bg1"/>
                    </a:solidFill>
                  </a:tcPr>
                </a:tc>
              </a:tr>
            </a:tbl>
          </a:graphicData>
        </a:graphic>
      </p:graphicFrame>
    </p:spTree>
    <p:extLst>
      <p:ext uri="{BB962C8B-B14F-4D97-AF65-F5344CB8AC3E}">
        <p14:creationId xmlns:p14="http://schemas.microsoft.com/office/powerpoint/2010/main" val="24957864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1595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323528" y="1250757"/>
            <a:ext cx="3816424" cy="523220"/>
          </a:xfrm>
          <a:prstGeom prst="rect">
            <a:avLst/>
          </a:prstGeom>
          <a:noFill/>
        </p:spPr>
        <p:txBody>
          <a:bodyPr wrap="square" rtlCol="0">
            <a:spAutoFit/>
          </a:bodyPr>
          <a:lstStyle/>
          <a:p>
            <a:pPr algn="ctr"/>
            <a:r>
              <a:rPr lang="en-GB" sz="2800" b="1" dirty="0" smtClean="0">
                <a:latin typeface="+mj-lt"/>
              </a:rPr>
              <a:t>LEGISLATIVE ADVANCES</a:t>
            </a:r>
          </a:p>
        </p:txBody>
      </p:sp>
      <p:pic>
        <p:nvPicPr>
          <p:cNvPr id="8" name="7 Imagen"/>
          <p:cNvPicPr/>
          <p:nvPr/>
        </p:nvPicPr>
        <p:blipFill>
          <a:blip r:embed="rId3" cstate="email">
            <a:extLst>
              <a:ext uri="{28A0092B-C50C-407E-A947-70E740481C1C}">
                <a14:useLocalDpi xmlns:a14="http://schemas.microsoft.com/office/drawing/2010/main"/>
              </a:ext>
            </a:extLst>
          </a:blip>
          <a:srcRect/>
          <a:stretch>
            <a:fillRect/>
          </a:stretch>
        </p:blipFill>
        <p:spPr bwMode="auto">
          <a:xfrm>
            <a:off x="1280944" y="3068960"/>
            <a:ext cx="1706880" cy="2344420"/>
          </a:xfrm>
          <a:prstGeom prst="rect">
            <a:avLst/>
          </a:prstGeom>
          <a:noFill/>
          <a:ln w="9525">
            <a:noFill/>
            <a:miter lim="800000"/>
            <a:headEnd/>
            <a:tailEnd/>
          </a:ln>
        </p:spPr>
      </p:pic>
      <p:graphicFrame>
        <p:nvGraphicFramePr>
          <p:cNvPr id="9" name="8 Gráfico"/>
          <p:cNvGraphicFramePr/>
          <p:nvPr>
            <p:extLst>
              <p:ext uri="{D42A27DB-BD31-4B8C-83A1-F6EECF244321}">
                <p14:modId xmlns:p14="http://schemas.microsoft.com/office/powerpoint/2010/main" val="668271930"/>
              </p:ext>
            </p:extLst>
          </p:nvPr>
        </p:nvGraphicFramePr>
        <p:xfrm>
          <a:off x="4427984" y="980728"/>
          <a:ext cx="3168352" cy="5760640"/>
        </p:xfrm>
        <a:graphic>
          <a:graphicData uri="http://schemas.openxmlformats.org/drawingml/2006/chart">
            <c:chart xmlns:c="http://schemas.openxmlformats.org/drawingml/2006/chart" xmlns:r="http://schemas.openxmlformats.org/officeDocument/2006/relationships" r:id="rId4"/>
          </a:graphicData>
        </a:graphic>
      </p:graphicFrame>
      <p:sp>
        <p:nvSpPr>
          <p:cNvPr id="6" name="2 CuadroTexto"/>
          <p:cNvSpPr txBox="1"/>
          <p:nvPr/>
        </p:nvSpPr>
        <p:spPr>
          <a:xfrm>
            <a:off x="1259632" y="3057103"/>
            <a:ext cx="936104" cy="343940"/>
          </a:xfrm>
          <a:prstGeom prst="rect">
            <a:avLst/>
          </a:prstGeom>
          <a:solidFill>
            <a:schemeClr val="bg1"/>
          </a:solidFill>
        </p:spPr>
        <p:txBody>
          <a:bodyPr wrap="square" rtlCol="0">
            <a:spAutoFit/>
          </a:bodyPr>
          <a:lstStyle/>
          <a:p>
            <a:pPr algn="ctr">
              <a:lnSpc>
                <a:spcPct val="90000"/>
              </a:lnSpc>
            </a:pPr>
            <a:r>
              <a:rPr lang="en-GB" sz="900" b="1" dirty="0" smtClean="0">
                <a:latin typeface="Arial Narrow"/>
                <a:cs typeface="Arial Narrow"/>
              </a:rPr>
              <a:t>Level of Harmonization</a:t>
            </a:r>
          </a:p>
        </p:txBody>
      </p:sp>
      <p:sp>
        <p:nvSpPr>
          <p:cNvPr id="7" name="2 CuadroTexto"/>
          <p:cNvSpPr txBox="1"/>
          <p:nvPr/>
        </p:nvSpPr>
        <p:spPr>
          <a:xfrm>
            <a:off x="2195736" y="3068960"/>
            <a:ext cx="864096" cy="343940"/>
          </a:xfrm>
          <a:prstGeom prst="rect">
            <a:avLst/>
          </a:prstGeom>
          <a:solidFill>
            <a:schemeClr val="bg1"/>
          </a:solidFill>
        </p:spPr>
        <p:txBody>
          <a:bodyPr wrap="square" rtlCol="0">
            <a:spAutoFit/>
          </a:bodyPr>
          <a:lstStyle/>
          <a:p>
            <a:pPr algn="ctr">
              <a:lnSpc>
                <a:spcPct val="90000"/>
              </a:lnSpc>
            </a:pPr>
            <a:r>
              <a:rPr lang="en-GB" sz="900" b="1" dirty="0" smtClean="0">
                <a:latin typeface="Arial Narrow"/>
                <a:cs typeface="Arial Narrow"/>
              </a:rPr>
              <a:t>Percentage</a:t>
            </a:r>
          </a:p>
          <a:p>
            <a:pPr algn="ctr">
              <a:lnSpc>
                <a:spcPct val="90000"/>
              </a:lnSpc>
            </a:pPr>
            <a:endParaRPr lang="en-GB" sz="900" b="1" dirty="0" smtClean="0">
              <a:latin typeface="Arial Narrow"/>
              <a:cs typeface="Arial Narrow"/>
            </a:endParaRPr>
          </a:p>
        </p:txBody>
      </p:sp>
    </p:spTree>
    <p:extLst>
      <p:ext uri="{BB962C8B-B14F-4D97-AF65-F5344CB8AC3E}">
        <p14:creationId xmlns:p14="http://schemas.microsoft.com/office/powerpoint/2010/main" val="301355260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1595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1763688" y="1268760"/>
            <a:ext cx="5688632" cy="523220"/>
          </a:xfrm>
          <a:prstGeom prst="rect">
            <a:avLst/>
          </a:prstGeom>
          <a:noFill/>
        </p:spPr>
        <p:txBody>
          <a:bodyPr wrap="square" rtlCol="0">
            <a:spAutoFit/>
          </a:bodyPr>
          <a:lstStyle/>
          <a:p>
            <a:pPr algn="ctr"/>
            <a:r>
              <a:rPr lang="en-GB" sz="2800" b="1" dirty="0" smtClean="0">
                <a:latin typeface="+mj-lt"/>
              </a:rPr>
              <a:t>LEGISLATIVE ADVANCES</a:t>
            </a:r>
          </a:p>
        </p:txBody>
      </p:sp>
      <p:pic>
        <p:nvPicPr>
          <p:cNvPr id="8" name="7 Imagen"/>
          <p:cNvPicPr/>
          <p:nvPr/>
        </p:nvPicPr>
        <p:blipFill>
          <a:blip r:embed="rId3" cstate="print"/>
          <a:srcRect/>
          <a:stretch>
            <a:fillRect/>
          </a:stretch>
        </p:blipFill>
        <p:spPr bwMode="auto">
          <a:xfrm>
            <a:off x="395536" y="2276872"/>
            <a:ext cx="4608512" cy="3024336"/>
          </a:xfrm>
          <a:prstGeom prst="rect">
            <a:avLst/>
          </a:prstGeom>
          <a:noFill/>
          <a:ln w="9525">
            <a:noFill/>
            <a:miter lim="800000"/>
            <a:headEnd/>
            <a:tailEnd/>
          </a:ln>
        </p:spPr>
      </p:pic>
      <p:sp>
        <p:nvSpPr>
          <p:cNvPr id="2" name="1 CuadroTexto"/>
          <p:cNvSpPr txBox="1"/>
          <p:nvPr/>
        </p:nvSpPr>
        <p:spPr>
          <a:xfrm>
            <a:off x="5580112" y="2780928"/>
            <a:ext cx="2880320" cy="1477328"/>
          </a:xfrm>
          <a:prstGeom prst="rect">
            <a:avLst/>
          </a:prstGeom>
          <a:noFill/>
        </p:spPr>
        <p:txBody>
          <a:bodyPr wrap="square" rtlCol="0">
            <a:spAutoFit/>
          </a:bodyPr>
          <a:lstStyle/>
          <a:p>
            <a:pPr algn="just"/>
            <a:r>
              <a:rPr lang="en-GB" dirty="0" smtClean="0"/>
              <a:t>Of the 32 entities that were examined, </a:t>
            </a:r>
            <a:r>
              <a:rPr lang="en-GB" b="1" dirty="0" smtClean="0"/>
              <a:t>62.50%</a:t>
            </a:r>
            <a:r>
              <a:rPr lang="en-GB" dirty="0" smtClean="0"/>
              <a:t> are in the range of harmonized entities and </a:t>
            </a:r>
            <a:r>
              <a:rPr lang="en-GB" b="1" dirty="0" smtClean="0"/>
              <a:t>37.50%</a:t>
            </a:r>
            <a:r>
              <a:rPr lang="en-GB" dirty="0" smtClean="0"/>
              <a:t> are entities without harmonization.</a:t>
            </a:r>
            <a:endParaRPr lang="en-GB" dirty="0"/>
          </a:p>
        </p:txBody>
      </p:sp>
      <p:sp>
        <p:nvSpPr>
          <p:cNvPr id="6" name="2 CuadroTexto"/>
          <p:cNvSpPr txBox="1"/>
          <p:nvPr/>
        </p:nvSpPr>
        <p:spPr>
          <a:xfrm>
            <a:off x="899592" y="2237963"/>
            <a:ext cx="3816424" cy="830997"/>
          </a:xfrm>
          <a:prstGeom prst="rect">
            <a:avLst/>
          </a:prstGeom>
          <a:solidFill>
            <a:srgbClr val="FFFFFF"/>
          </a:solidFill>
        </p:spPr>
        <p:txBody>
          <a:bodyPr wrap="square" rtlCol="0">
            <a:spAutoFit/>
          </a:bodyPr>
          <a:lstStyle/>
          <a:p>
            <a:pPr algn="ctr"/>
            <a:r>
              <a:rPr lang="en-GB" sz="2400" b="1" dirty="0" smtClean="0">
                <a:latin typeface="Arial Hebrew"/>
                <a:cs typeface="Arial Hebrew"/>
              </a:rPr>
              <a:t>Number of Entities, </a:t>
            </a:r>
          </a:p>
          <a:p>
            <a:pPr algn="ctr"/>
            <a:r>
              <a:rPr lang="en-GB" sz="2400" b="1" dirty="0" smtClean="0">
                <a:latin typeface="Arial Hebrew"/>
                <a:cs typeface="Arial Hebrew"/>
              </a:rPr>
              <a:t>by Level</a:t>
            </a:r>
          </a:p>
        </p:txBody>
      </p:sp>
    </p:spTree>
    <p:extLst>
      <p:ext uri="{BB962C8B-B14F-4D97-AF65-F5344CB8AC3E}">
        <p14:creationId xmlns:p14="http://schemas.microsoft.com/office/powerpoint/2010/main" val="11387070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1 Rectángulo"/>
          <p:cNvSpPr/>
          <p:nvPr/>
        </p:nvSpPr>
        <p:spPr>
          <a:xfrm>
            <a:off x="827584" y="1106741"/>
            <a:ext cx="7344816" cy="954107"/>
          </a:xfrm>
          <a:prstGeom prst="rect">
            <a:avLst/>
          </a:prstGeom>
        </p:spPr>
        <p:txBody>
          <a:bodyPr wrap="square">
            <a:spAutoFit/>
          </a:bodyPr>
          <a:lstStyle/>
          <a:p>
            <a:pPr algn="ctr"/>
            <a:r>
              <a:rPr lang="en-GB" sz="2800" b="1" dirty="0" smtClean="0">
                <a:latin typeface="+mj-lt"/>
              </a:rPr>
              <a:t>PREVENTION: </a:t>
            </a:r>
          </a:p>
          <a:p>
            <a:pPr algn="ctr"/>
            <a:r>
              <a:rPr lang="en-GB" sz="2800" b="1" dirty="0" smtClean="0">
                <a:latin typeface="+mj-lt"/>
              </a:rPr>
              <a:t>DISSEMINATION AND TRAINING</a:t>
            </a:r>
            <a:endParaRPr lang="en-GB" sz="2800" b="1" dirty="0">
              <a:latin typeface="+mj-lt"/>
            </a:endParaRPr>
          </a:p>
        </p:txBody>
      </p:sp>
      <p:sp>
        <p:nvSpPr>
          <p:cNvPr id="5" name="4 Rectángulo"/>
          <p:cNvSpPr/>
          <p:nvPr/>
        </p:nvSpPr>
        <p:spPr>
          <a:xfrm>
            <a:off x="251520" y="2003356"/>
            <a:ext cx="8712968" cy="1569660"/>
          </a:xfrm>
          <a:prstGeom prst="rect">
            <a:avLst/>
          </a:prstGeom>
        </p:spPr>
        <p:txBody>
          <a:bodyPr wrap="square">
            <a:spAutoFit/>
          </a:bodyPr>
          <a:lstStyle/>
          <a:p>
            <a:pPr algn="just"/>
            <a:r>
              <a:rPr lang="en-GB" sz="2400" dirty="0" smtClean="0"/>
              <a:t>This section provides an overview of the actions implemented by institutions from the three levels of government, submitted to the Technical Secretariat of the Inter-Secretarial Commission, including training, awareness-raising and dissemination. </a:t>
            </a:r>
            <a:endParaRPr lang="en-GB" sz="2400" dirty="0"/>
          </a:p>
        </p:txBody>
      </p:sp>
      <p:pic>
        <p:nvPicPr>
          <p:cNvPr id="10" name="9 Imagen" descr="D:\2015 Josefina Flores\INF_COMI_INTERSECRETARIAL 2014\Información_trata_2014\Tamaulipas\FOTOS\CONFERENCIA DE TRATA DE PERSONAS.JPG"/>
          <p:cNvPicPr/>
          <p:nvPr/>
        </p:nvPicPr>
        <p:blipFill>
          <a:blip r:embed="rId3" cstate="email">
            <a:extLst>
              <a:ext uri="{28A0092B-C50C-407E-A947-70E740481C1C}">
                <a14:useLocalDpi xmlns:a14="http://schemas.microsoft.com/office/drawing/2010/main"/>
              </a:ext>
            </a:extLst>
          </a:blip>
          <a:srcRect/>
          <a:stretch>
            <a:fillRect/>
          </a:stretch>
        </p:blipFill>
        <p:spPr bwMode="auto">
          <a:xfrm>
            <a:off x="2267744" y="3645024"/>
            <a:ext cx="4176464" cy="2824687"/>
          </a:xfrm>
          <a:prstGeom prst="rect">
            <a:avLst/>
          </a:prstGeom>
          <a:noFill/>
          <a:ln>
            <a:noFill/>
          </a:ln>
        </p:spPr>
      </p:pic>
    </p:spTree>
    <p:extLst>
      <p:ext uri="{BB962C8B-B14F-4D97-AF65-F5344CB8AC3E}">
        <p14:creationId xmlns:p14="http://schemas.microsoft.com/office/powerpoint/2010/main" val="41449703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C\trabajos\2014\11 noviembre\26 nov novena sesion\PLANTILLA PPT.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2 Tabla"/>
          <p:cNvGraphicFramePr>
            <a:graphicFrameLocks noGrp="1"/>
          </p:cNvGraphicFramePr>
          <p:nvPr>
            <p:extLst>
              <p:ext uri="{D42A27DB-BD31-4B8C-83A1-F6EECF244321}">
                <p14:modId xmlns:p14="http://schemas.microsoft.com/office/powerpoint/2010/main" val="1608239491"/>
              </p:ext>
            </p:extLst>
          </p:nvPr>
        </p:nvGraphicFramePr>
        <p:xfrm>
          <a:off x="2105574" y="2204864"/>
          <a:ext cx="4986706" cy="4243826"/>
        </p:xfrm>
        <a:graphic>
          <a:graphicData uri="http://schemas.openxmlformats.org/drawingml/2006/table">
            <a:tbl>
              <a:tblPr firstRow="1" bandRow="1">
                <a:tableStyleId>{F5AB1C69-6EDB-4FF4-983F-18BD219EF322}</a:tableStyleId>
              </a:tblPr>
              <a:tblGrid>
                <a:gridCol w="4986706"/>
              </a:tblGrid>
              <a:tr h="4243826">
                <a:tc>
                  <a:txBody>
                    <a:bodyPr/>
                    <a:lstStyle/>
                    <a:p>
                      <a:endParaRPr lang="es-MX" dirty="0">
                        <a:solidFill>
                          <a:schemeClr val="bg1"/>
                        </a:solidFill>
                      </a:endParaRPr>
                    </a:p>
                  </a:txBody>
                  <a:tcPr>
                    <a:solidFill>
                      <a:schemeClr val="accent3">
                        <a:lumMod val="50000"/>
                      </a:schemeClr>
                    </a:solidFill>
                  </a:tcPr>
                </a:tc>
              </a:tr>
            </a:tbl>
          </a:graphicData>
        </a:graphic>
      </p:graphicFrame>
      <p:sp>
        <p:nvSpPr>
          <p:cNvPr id="20" name="19 CuadroTexto"/>
          <p:cNvSpPr txBox="1"/>
          <p:nvPr/>
        </p:nvSpPr>
        <p:spPr>
          <a:xfrm>
            <a:off x="2987824" y="2411596"/>
            <a:ext cx="3236784" cy="369332"/>
          </a:xfrm>
          <a:prstGeom prst="rect">
            <a:avLst/>
          </a:prstGeom>
          <a:noFill/>
        </p:spPr>
        <p:txBody>
          <a:bodyPr wrap="none" rtlCol="0">
            <a:spAutoFit/>
          </a:bodyPr>
          <a:lstStyle/>
          <a:p>
            <a:r>
              <a:rPr lang="en-GB" b="1" dirty="0" smtClean="0">
                <a:solidFill>
                  <a:schemeClr val="bg1"/>
                </a:solidFill>
              </a:rPr>
              <a:t>Training and Awareness-Raising</a:t>
            </a:r>
            <a:endParaRPr lang="en-GB" b="1" dirty="0">
              <a:solidFill>
                <a:schemeClr val="bg1"/>
              </a:solidFill>
            </a:endParaRPr>
          </a:p>
        </p:txBody>
      </p:sp>
      <p:graphicFrame>
        <p:nvGraphicFramePr>
          <p:cNvPr id="14" name="13 Tabla"/>
          <p:cNvGraphicFramePr>
            <a:graphicFrameLocks noGrp="1"/>
          </p:cNvGraphicFramePr>
          <p:nvPr>
            <p:extLst>
              <p:ext uri="{D42A27DB-BD31-4B8C-83A1-F6EECF244321}">
                <p14:modId xmlns:p14="http://schemas.microsoft.com/office/powerpoint/2010/main" val="1385412419"/>
              </p:ext>
            </p:extLst>
          </p:nvPr>
        </p:nvGraphicFramePr>
        <p:xfrm>
          <a:off x="2393606" y="2960742"/>
          <a:ext cx="4415419" cy="1044322"/>
        </p:xfrm>
        <a:graphic>
          <a:graphicData uri="http://schemas.openxmlformats.org/drawingml/2006/table">
            <a:tbl>
              <a:tblPr>
                <a:tableStyleId>{5C22544A-7EE6-4342-B048-85BDC9FD1C3A}</a:tableStyleId>
              </a:tblPr>
              <a:tblGrid>
                <a:gridCol w="3517487"/>
                <a:gridCol w="897932"/>
              </a:tblGrid>
              <a:tr h="352045">
                <a:tc>
                  <a:txBody>
                    <a:bodyPr/>
                    <a:lstStyle/>
                    <a:p>
                      <a:pPr algn="ctr" fontAlgn="ctr"/>
                      <a:r>
                        <a:rPr lang="en-GB" sz="1800" b="1" kern="1200" noProof="0" dirty="0" smtClean="0">
                          <a:solidFill>
                            <a:schemeClr val="lt1"/>
                          </a:solidFill>
                          <a:latin typeface="+mn-lt"/>
                          <a:ea typeface="+mn-ea"/>
                          <a:cs typeface="+mn-cs"/>
                        </a:rPr>
                        <a:t>Trained</a:t>
                      </a:r>
                      <a:endParaRPr lang="en-GB" sz="1800" b="1" kern="1200" noProof="0" dirty="0">
                        <a:solidFill>
                          <a:schemeClr val="lt1"/>
                        </a:solidFill>
                        <a:latin typeface="+mn-lt"/>
                        <a:ea typeface="+mn-ea"/>
                        <a:cs typeface="+mn-cs"/>
                      </a:endParaRPr>
                    </a:p>
                  </a:txBody>
                  <a:tcPr marL="9525" marR="9525" marT="9525" marB="0" anchor="ctr">
                    <a:noFill/>
                  </a:tcPr>
                </a:tc>
                <a:tc>
                  <a:txBody>
                    <a:bodyPr/>
                    <a:lstStyle/>
                    <a:p>
                      <a:pPr algn="ctr" fontAlgn="ctr"/>
                      <a:r>
                        <a:rPr lang="en-GB" sz="1800" b="1" kern="1200" noProof="0" dirty="0" smtClean="0">
                          <a:solidFill>
                            <a:schemeClr val="lt1"/>
                          </a:solidFill>
                          <a:latin typeface="+mn-lt"/>
                          <a:ea typeface="+mn-ea"/>
                          <a:cs typeface="+mn-cs"/>
                        </a:rPr>
                        <a:t>TOTAL</a:t>
                      </a:r>
                      <a:endParaRPr lang="en-GB" sz="1800" b="1" kern="1200" noProof="0" dirty="0">
                        <a:solidFill>
                          <a:schemeClr val="lt1"/>
                        </a:solidFill>
                        <a:latin typeface="+mn-lt"/>
                        <a:ea typeface="+mn-ea"/>
                        <a:cs typeface="+mn-cs"/>
                      </a:endParaRPr>
                    </a:p>
                  </a:txBody>
                  <a:tcPr marL="9525" marR="9525" marT="9525" marB="0" anchor="ctr">
                    <a:noFill/>
                  </a:tcPr>
                </a:tc>
              </a:tr>
              <a:tr h="692277">
                <a:tc>
                  <a:txBody>
                    <a:bodyPr/>
                    <a:lstStyle/>
                    <a:p>
                      <a:pPr algn="ctr" fontAlgn="b"/>
                      <a:r>
                        <a:rPr lang="en-GB" sz="1800" b="0" kern="1200" noProof="0" dirty="0" smtClean="0">
                          <a:solidFill>
                            <a:schemeClr val="lt1"/>
                          </a:solidFill>
                          <a:latin typeface="+mn-lt"/>
                          <a:ea typeface="+mn-ea"/>
                          <a:cs typeface="+mn-cs"/>
                        </a:rPr>
                        <a:t>Civil Servants and General Public</a:t>
                      </a:r>
                    </a:p>
                    <a:p>
                      <a:pPr algn="ctr" fontAlgn="b"/>
                      <a:endParaRPr lang="en-GB" sz="1800" b="0" kern="1200" noProof="0" dirty="0">
                        <a:solidFill>
                          <a:schemeClr val="lt1"/>
                        </a:solidFill>
                        <a:latin typeface="+mn-lt"/>
                        <a:ea typeface="+mn-ea"/>
                        <a:cs typeface="+mn-cs"/>
                      </a:endParaRPr>
                    </a:p>
                  </a:txBody>
                  <a:tcPr marL="9525" marR="9525" marT="9525" marB="0" anchor="b">
                    <a:noFill/>
                  </a:tcPr>
                </a:tc>
                <a:tc>
                  <a:txBody>
                    <a:bodyPr/>
                    <a:lstStyle/>
                    <a:p>
                      <a:pPr algn="r" fontAlgn="ctr"/>
                      <a:r>
                        <a:rPr lang="en-GB" sz="1800" b="1" kern="1200" noProof="0" dirty="0" smtClean="0">
                          <a:solidFill>
                            <a:schemeClr val="lt1"/>
                          </a:solidFill>
                          <a:latin typeface="+mn-lt"/>
                          <a:ea typeface="+mn-ea"/>
                          <a:cs typeface="+mn-cs"/>
                        </a:rPr>
                        <a:t>262,433 </a:t>
                      </a:r>
                      <a:endParaRPr lang="en-GB" sz="1800" b="1" kern="1200" noProof="0" dirty="0">
                        <a:solidFill>
                          <a:schemeClr val="lt1"/>
                        </a:solidFill>
                        <a:latin typeface="+mn-lt"/>
                        <a:ea typeface="+mn-ea"/>
                        <a:cs typeface="+mn-cs"/>
                      </a:endParaRPr>
                    </a:p>
                  </a:txBody>
                  <a:tcPr marL="9525" marR="9525" marT="9525" marB="0" anchor="ctr">
                    <a:noFill/>
                  </a:tcPr>
                </a:tc>
              </a:tr>
            </a:tbl>
          </a:graphicData>
        </a:graphic>
      </p:graphicFrame>
      <p:graphicFrame>
        <p:nvGraphicFramePr>
          <p:cNvPr id="15" name="14 Tabla"/>
          <p:cNvGraphicFramePr>
            <a:graphicFrameLocks noGrp="1"/>
          </p:cNvGraphicFramePr>
          <p:nvPr>
            <p:extLst>
              <p:ext uri="{D42A27DB-BD31-4B8C-83A1-F6EECF244321}">
                <p14:modId xmlns:p14="http://schemas.microsoft.com/office/powerpoint/2010/main" val="4287598676"/>
              </p:ext>
            </p:extLst>
          </p:nvPr>
        </p:nvGraphicFramePr>
        <p:xfrm>
          <a:off x="2393606" y="4756522"/>
          <a:ext cx="4396357" cy="1390649"/>
        </p:xfrm>
        <a:graphic>
          <a:graphicData uri="http://schemas.openxmlformats.org/drawingml/2006/table">
            <a:tbl>
              <a:tblPr>
                <a:tableStyleId>{5C22544A-7EE6-4342-B048-85BDC9FD1C3A}</a:tableStyleId>
              </a:tblPr>
              <a:tblGrid>
                <a:gridCol w="3306351"/>
                <a:gridCol w="1090006"/>
              </a:tblGrid>
              <a:tr h="276225">
                <a:tc>
                  <a:txBody>
                    <a:bodyPr/>
                    <a:lstStyle/>
                    <a:p>
                      <a:pPr marL="0" algn="ctr" defTabSz="914400" rtl="0" eaLnBrk="1" fontAlgn="b" latinLnBrk="0" hangingPunct="1"/>
                      <a:r>
                        <a:rPr lang="en-GB" sz="1800" b="1" kern="1200" noProof="0" dirty="0" smtClean="0">
                          <a:solidFill>
                            <a:schemeClr val="lt1"/>
                          </a:solidFill>
                          <a:latin typeface="+mn-lt"/>
                          <a:ea typeface="+mn-ea"/>
                          <a:cs typeface="+mn-cs"/>
                        </a:rPr>
                        <a:t>Persons</a:t>
                      </a:r>
                      <a:r>
                        <a:rPr lang="en-GB" sz="1800" b="1" kern="1200" baseline="0" noProof="0" dirty="0" smtClean="0">
                          <a:solidFill>
                            <a:schemeClr val="lt1"/>
                          </a:solidFill>
                          <a:latin typeface="+mn-lt"/>
                          <a:ea typeface="+mn-ea"/>
                          <a:cs typeface="+mn-cs"/>
                        </a:rPr>
                        <a:t> reached through dissemination</a:t>
                      </a:r>
                      <a:endParaRPr lang="en-GB" sz="1800" b="1" kern="1200" noProof="0" dirty="0">
                        <a:solidFill>
                          <a:schemeClr val="lt1"/>
                        </a:solidFill>
                        <a:latin typeface="+mn-lt"/>
                        <a:ea typeface="+mn-ea"/>
                        <a:cs typeface="+mn-cs"/>
                      </a:endParaRPr>
                    </a:p>
                  </a:txBody>
                  <a:tcPr marL="9525" marR="9525" marT="9525" marB="0" anchor="ctr">
                    <a:noFill/>
                  </a:tcPr>
                </a:tc>
                <a:tc>
                  <a:txBody>
                    <a:bodyPr/>
                    <a:lstStyle/>
                    <a:p>
                      <a:pPr marL="0" algn="ctr" defTabSz="914400" rtl="0" eaLnBrk="1" fontAlgn="b" latinLnBrk="0" hangingPunct="1"/>
                      <a:r>
                        <a:rPr lang="en-GB" sz="1800" b="1" kern="1200" noProof="0" dirty="0" smtClean="0">
                          <a:solidFill>
                            <a:schemeClr val="lt1"/>
                          </a:solidFill>
                          <a:latin typeface="+mn-lt"/>
                          <a:ea typeface="+mn-ea"/>
                          <a:cs typeface="+mn-cs"/>
                        </a:rPr>
                        <a:t>TOTAL</a:t>
                      </a:r>
                      <a:endParaRPr lang="en-GB" sz="1800" b="1" kern="1200" noProof="0" dirty="0">
                        <a:solidFill>
                          <a:schemeClr val="lt1"/>
                        </a:solidFill>
                        <a:latin typeface="+mn-lt"/>
                        <a:ea typeface="+mn-ea"/>
                        <a:cs typeface="+mn-cs"/>
                      </a:endParaRPr>
                    </a:p>
                  </a:txBody>
                  <a:tcPr marL="9525" marR="9525" marT="9525" marB="0" anchor="ctr">
                    <a:noFill/>
                  </a:tcPr>
                </a:tc>
              </a:tr>
              <a:tr h="371475">
                <a:tc>
                  <a:txBody>
                    <a:bodyPr/>
                    <a:lstStyle/>
                    <a:p>
                      <a:pPr algn="ctr" fontAlgn="b"/>
                      <a:endParaRPr lang="en-GB" sz="1800" b="0" kern="1200" noProof="0" dirty="0" smtClean="0">
                        <a:solidFill>
                          <a:schemeClr val="lt1"/>
                        </a:solidFill>
                        <a:latin typeface="+mn-lt"/>
                        <a:ea typeface="+mn-ea"/>
                        <a:cs typeface="+mn-cs"/>
                      </a:endParaRPr>
                    </a:p>
                    <a:p>
                      <a:pPr algn="ctr" fontAlgn="b"/>
                      <a:r>
                        <a:rPr lang="en-GB" sz="1800" b="0" kern="1200" noProof="0" dirty="0" smtClean="0">
                          <a:solidFill>
                            <a:schemeClr val="lt1"/>
                          </a:solidFill>
                          <a:latin typeface="+mn-lt"/>
                          <a:ea typeface="+mn-ea"/>
                          <a:cs typeface="+mn-cs"/>
                        </a:rPr>
                        <a:t>Civil Servants and General Public</a:t>
                      </a:r>
                    </a:p>
                    <a:p>
                      <a:pPr algn="ctr" fontAlgn="b"/>
                      <a:endParaRPr lang="en-GB" sz="1800" b="0" kern="1200" noProof="0" dirty="0" smtClean="0">
                        <a:solidFill>
                          <a:schemeClr val="lt1"/>
                        </a:solidFill>
                        <a:latin typeface="+mn-lt"/>
                        <a:ea typeface="+mn-ea"/>
                        <a:cs typeface="+mn-cs"/>
                      </a:endParaRPr>
                    </a:p>
                  </a:txBody>
                  <a:tcPr marL="9525" marR="9525" marT="9525" marB="0" anchor="b">
                    <a:noFill/>
                  </a:tcPr>
                </a:tc>
                <a:tc>
                  <a:txBody>
                    <a:bodyPr/>
                    <a:lstStyle/>
                    <a:p>
                      <a:pPr marL="0" algn="ctr" defTabSz="914400" rtl="0" eaLnBrk="1" fontAlgn="b" latinLnBrk="0" hangingPunct="1"/>
                      <a:r>
                        <a:rPr lang="en-GB" sz="1800" b="1" kern="1200" noProof="0" dirty="0" smtClean="0">
                          <a:solidFill>
                            <a:schemeClr val="lt1"/>
                          </a:solidFill>
                          <a:latin typeface="+mn-lt"/>
                          <a:ea typeface="+mn-ea"/>
                          <a:cs typeface="+mn-cs"/>
                        </a:rPr>
                        <a:t>2’466,893</a:t>
                      </a:r>
                      <a:endParaRPr lang="en-GB" sz="1800" b="1" kern="1200" noProof="0" dirty="0">
                        <a:solidFill>
                          <a:schemeClr val="lt1"/>
                        </a:solidFill>
                        <a:latin typeface="+mn-lt"/>
                        <a:ea typeface="+mn-ea"/>
                        <a:cs typeface="+mn-cs"/>
                      </a:endParaRPr>
                    </a:p>
                  </a:txBody>
                  <a:tcPr marL="9525" marR="9525" marT="9525" marB="0" anchor="ctr">
                    <a:noFill/>
                  </a:tcPr>
                </a:tc>
              </a:tr>
            </a:tbl>
          </a:graphicData>
        </a:graphic>
      </p:graphicFrame>
      <p:sp>
        <p:nvSpPr>
          <p:cNvPr id="11" name="10 Rectángulo"/>
          <p:cNvSpPr/>
          <p:nvPr/>
        </p:nvSpPr>
        <p:spPr>
          <a:xfrm>
            <a:off x="107504" y="1168296"/>
            <a:ext cx="8928992" cy="892552"/>
          </a:xfrm>
          <a:prstGeom prst="rect">
            <a:avLst/>
          </a:prstGeom>
        </p:spPr>
        <p:txBody>
          <a:bodyPr wrap="square">
            <a:spAutoFit/>
          </a:bodyPr>
          <a:lstStyle/>
          <a:p>
            <a:pPr algn="ctr"/>
            <a:r>
              <a:rPr lang="en-GB" sz="2800" b="1" dirty="0" smtClean="0">
                <a:latin typeface="+mj-lt"/>
              </a:rPr>
              <a:t>PREVENTION:</a:t>
            </a:r>
          </a:p>
          <a:p>
            <a:pPr algn="ctr"/>
            <a:r>
              <a:rPr lang="en-GB" sz="2400" b="1" dirty="0" smtClean="0">
                <a:latin typeface="+mj-lt"/>
              </a:rPr>
              <a:t>DISSEMINATION AND TRAINING</a:t>
            </a:r>
            <a:endParaRPr lang="en-GB" sz="2400" b="1" dirty="0">
              <a:latin typeface="+mj-lt"/>
            </a:endParaRPr>
          </a:p>
        </p:txBody>
      </p:sp>
      <p:sp>
        <p:nvSpPr>
          <p:cNvPr id="13" name="12 CuadroTexto"/>
          <p:cNvSpPr txBox="1"/>
          <p:nvPr/>
        </p:nvSpPr>
        <p:spPr>
          <a:xfrm>
            <a:off x="3811447" y="4221088"/>
            <a:ext cx="1552641" cy="369332"/>
          </a:xfrm>
          <a:prstGeom prst="rect">
            <a:avLst/>
          </a:prstGeom>
          <a:noFill/>
        </p:spPr>
        <p:txBody>
          <a:bodyPr wrap="none" rtlCol="0">
            <a:spAutoFit/>
          </a:bodyPr>
          <a:lstStyle/>
          <a:p>
            <a:r>
              <a:rPr lang="en-GB" b="1" dirty="0" smtClean="0">
                <a:solidFill>
                  <a:schemeClr val="bg1"/>
                </a:solidFill>
              </a:rPr>
              <a:t>Dissemination</a:t>
            </a:r>
            <a:endParaRPr lang="en-GB" b="1" dirty="0">
              <a:solidFill>
                <a:schemeClr val="bg1"/>
              </a:solidFill>
            </a:endParaRPr>
          </a:p>
        </p:txBody>
      </p:sp>
    </p:spTree>
    <p:extLst>
      <p:ext uri="{BB962C8B-B14F-4D97-AF65-F5344CB8AC3E}">
        <p14:creationId xmlns:p14="http://schemas.microsoft.com/office/powerpoint/2010/main" val="186897772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Transmisión de listas">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oticario">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4447</TotalTime>
  <Words>1491</Words>
  <Application>Microsoft Macintosh PowerPoint</Application>
  <PresentationFormat>Presentación en pantalla (4:3)</PresentationFormat>
  <Paragraphs>321</Paragraphs>
  <Slides>23</Slides>
  <Notes>2</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Arenas Correa Hebert</dc:creator>
  <cp:keywords/>
  <dc:description/>
  <cp:lastModifiedBy>Christiane Lehnhoff</cp:lastModifiedBy>
  <cp:revision>204</cp:revision>
  <cp:lastPrinted>2015-11-04T20:25:38Z</cp:lastPrinted>
  <dcterms:created xsi:type="dcterms:W3CDTF">2014-11-12T23:51:20Z</dcterms:created>
  <dcterms:modified xsi:type="dcterms:W3CDTF">2015-11-11T18:38:45Z</dcterms:modified>
  <cp:category/>
</cp:coreProperties>
</file>