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60" r:id="rId2"/>
    <p:sldId id="256" r:id="rId3"/>
    <p:sldId id="259" r:id="rId4"/>
    <p:sldId id="261" r:id="rId5"/>
    <p:sldId id="286" r:id="rId6"/>
    <p:sldId id="274" r:id="rId7"/>
    <p:sldId id="285" r:id="rId8"/>
    <p:sldId id="262" r:id="rId9"/>
    <p:sldId id="275" r:id="rId10"/>
    <p:sldId id="264" r:id="rId11"/>
    <p:sldId id="265" r:id="rId12"/>
    <p:sldId id="297" r:id="rId13"/>
    <p:sldId id="298" r:id="rId14"/>
    <p:sldId id="280" r:id="rId15"/>
    <p:sldId id="281" r:id="rId16"/>
    <p:sldId id="279" r:id="rId17"/>
    <p:sldId id="284" r:id="rId18"/>
    <p:sldId id="294" r:id="rId19"/>
    <p:sldId id="295" r:id="rId20"/>
    <p:sldId id="296" r:id="rId21"/>
    <p:sldId id="277" r:id="rId22"/>
    <p:sldId id="290" r:id="rId23"/>
    <p:sldId id="292" r:id="rId24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9900"/>
    <a:srgbClr val="B78B3B"/>
    <a:srgbClr val="FFCC00"/>
    <a:srgbClr val="C99343"/>
    <a:srgbClr val="F9E9CB"/>
    <a:srgbClr val="F6E0B8"/>
    <a:srgbClr val="CBA741"/>
    <a:srgbClr val="BC8636"/>
    <a:srgbClr val="FA66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latin typeface="Arial Narrow" panose="020B0606020202030204" pitchFamily="34" charset="0"/>
              </a:defRPr>
            </a:pPr>
            <a:r>
              <a:rPr lang="es-MX" sz="1800" dirty="0">
                <a:latin typeface="Arial Narrow" panose="020B0606020202030204" pitchFamily="34" charset="0"/>
              </a:rPr>
              <a:t>Armonización Legislativa</a:t>
            </a:r>
          </a:p>
        </c:rich>
      </c:tx>
      <c:layout>
        <c:manualLayout>
          <c:xMode val="edge"/>
          <c:yMode val="edge"/>
          <c:x val="0.19759841499092692"/>
          <c:y val="2.255886296871407E-2"/>
        </c:manualLayout>
      </c:layout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Han emitido una nueva ley o reformado su ley expresamente para armonizarla con la Ley   General y han derogado el tipo penal de sus códigos, o sus códigos remiten a la Ley General.</c:v>
                </c:pt>
              </c:strCache>
            </c:strRef>
          </c:tx>
          <c:spPr>
            <a:solidFill>
              <a:srgbClr val="00B050"/>
            </a:solidFill>
            <a:ln w="15875">
              <a:solidFill>
                <a:schemeClr val="tx1"/>
              </a:solidFill>
            </a:ln>
          </c:spPr>
          <c:invertIfNegative val="0"/>
          <c:cat>
            <c:strRef>
              <c:f>Hoja1!$A$2:$A$33</c:f>
              <c:strCache>
                <c:ptCount val="32"/>
                <c:pt idx="0">
                  <c:v>Baja California</c:v>
                </c:pt>
                <c:pt idx="1">
                  <c:v>Coahuila</c:v>
                </c:pt>
                <c:pt idx="2">
                  <c:v>Colima</c:v>
                </c:pt>
                <c:pt idx="3">
                  <c:v>Distrito Federal</c:v>
                </c:pt>
                <c:pt idx="4">
                  <c:v>Durango</c:v>
                </c:pt>
                <c:pt idx="5">
                  <c:v>Estado de México</c:v>
                </c:pt>
                <c:pt idx="6">
                  <c:v>Jalisco</c:v>
                </c:pt>
                <c:pt idx="7">
                  <c:v>Nuevo León</c:v>
                </c:pt>
                <c:pt idx="8">
                  <c:v>Puebla</c:v>
                </c:pt>
                <c:pt idx="9">
                  <c:v>Querétaro</c:v>
                </c:pt>
                <c:pt idx="10">
                  <c:v>Quintana Roo</c:v>
                </c:pt>
                <c:pt idx="11">
                  <c:v>Tamaulipas</c:v>
                </c:pt>
                <c:pt idx="12">
                  <c:v>Veracruz</c:v>
                </c:pt>
                <c:pt idx="13">
                  <c:v>Nayarit</c:v>
                </c:pt>
                <c:pt idx="14">
                  <c:v>San Luis Potosí</c:v>
                </c:pt>
                <c:pt idx="15">
                  <c:v>Tlaxcala</c:v>
                </c:pt>
                <c:pt idx="16">
                  <c:v>Guanajuato</c:v>
                </c:pt>
                <c:pt idx="17">
                  <c:v>Aguascalientes</c:v>
                </c:pt>
                <c:pt idx="18">
                  <c:v>Campeche</c:v>
                </c:pt>
                <c:pt idx="19">
                  <c:v>Chihuahua</c:v>
                </c:pt>
                <c:pt idx="20">
                  <c:v>Chiapas</c:v>
                </c:pt>
                <c:pt idx="21">
                  <c:v>Guerrero</c:v>
                </c:pt>
                <c:pt idx="22">
                  <c:v>Hidalgo</c:v>
                </c:pt>
                <c:pt idx="23">
                  <c:v>Michoacán</c:v>
                </c:pt>
                <c:pt idx="24">
                  <c:v>Oaxaca</c:v>
                </c:pt>
                <c:pt idx="25">
                  <c:v>Sinaloa</c:v>
                </c:pt>
                <c:pt idx="26">
                  <c:v>Tabasco</c:v>
                </c:pt>
                <c:pt idx="27">
                  <c:v>Sonora</c:v>
                </c:pt>
                <c:pt idx="28">
                  <c:v>Yucatán</c:v>
                </c:pt>
                <c:pt idx="29">
                  <c:v>Baja California Sur</c:v>
                </c:pt>
                <c:pt idx="30">
                  <c:v>Morelos</c:v>
                </c:pt>
                <c:pt idx="31">
                  <c:v>Zacatecas</c:v>
                </c:pt>
              </c:strCache>
            </c:strRef>
          </c:cat>
          <c:val>
            <c:numRef>
              <c:f>Hoja1!$B$2:$B$33</c:f>
              <c:numCache>
                <c:formatCode>General</c:formatCode>
                <c:ptCount val="3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Han presentado reformas a su Código pero no han emitido una nueva Ley o reformado su Ley expresamente para armonizarla con la ley general.</c:v>
                </c:pt>
              </c:strCache>
            </c:strRef>
          </c:tx>
          <c:spPr>
            <a:solidFill>
              <a:srgbClr val="FFFFCC"/>
            </a:solidFill>
            <a:ln w="15875"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5"/>
            <c:invertIfNegative val="0"/>
            <c:bubble3D val="0"/>
            <c:spPr>
              <a:solidFill>
                <a:srgbClr val="FFFFCC"/>
              </a:solidFill>
              <a:ln w="15875" cmpd="sng">
                <a:solidFill>
                  <a:schemeClr val="tx1"/>
                </a:solidFill>
              </a:ln>
            </c:spPr>
          </c:dPt>
          <c:cat>
            <c:strRef>
              <c:f>Hoja1!$A$2:$A$33</c:f>
              <c:strCache>
                <c:ptCount val="32"/>
                <c:pt idx="0">
                  <c:v>Baja California</c:v>
                </c:pt>
                <c:pt idx="1">
                  <c:v>Coahuila</c:v>
                </c:pt>
                <c:pt idx="2">
                  <c:v>Colima</c:v>
                </c:pt>
                <c:pt idx="3">
                  <c:v>Distrito Federal</c:v>
                </c:pt>
                <c:pt idx="4">
                  <c:v>Durango</c:v>
                </c:pt>
                <c:pt idx="5">
                  <c:v>Estado de México</c:v>
                </c:pt>
                <c:pt idx="6">
                  <c:v>Jalisco</c:v>
                </c:pt>
                <c:pt idx="7">
                  <c:v>Nuevo León</c:v>
                </c:pt>
                <c:pt idx="8">
                  <c:v>Puebla</c:v>
                </c:pt>
                <c:pt idx="9">
                  <c:v>Querétaro</c:v>
                </c:pt>
                <c:pt idx="10">
                  <c:v>Quintana Roo</c:v>
                </c:pt>
                <c:pt idx="11">
                  <c:v>Tamaulipas</c:v>
                </c:pt>
                <c:pt idx="12">
                  <c:v>Veracruz</c:v>
                </c:pt>
                <c:pt idx="13">
                  <c:v>Nayarit</c:v>
                </c:pt>
                <c:pt idx="14">
                  <c:v>San Luis Potosí</c:v>
                </c:pt>
                <c:pt idx="15">
                  <c:v>Tlaxcala</c:v>
                </c:pt>
                <c:pt idx="16">
                  <c:v>Guanajuato</c:v>
                </c:pt>
                <c:pt idx="17">
                  <c:v>Aguascalientes</c:v>
                </c:pt>
                <c:pt idx="18">
                  <c:v>Campeche</c:v>
                </c:pt>
                <c:pt idx="19">
                  <c:v>Chihuahua</c:v>
                </c:pt>
                <c:pt idx="20">
                  <c:v>Chiapas</c:v>
                </c:pt>
                <c:pt idx="21">
                  <c:v>Guerrero</c:v>
                </c:pt>
                <c:pt idx="22">
                  <c:v>Hidalgo</c:v>
                </c:pt>
                <c:pt idx="23">
                  <c:v>Michoacán</c:v>
                </c:pt>
                <c:pt idx="24">
                  <c:v>Oaxaca</c:v>
                </c:pt>
                <c:pt idx="25">
                  <c:v>Sinaloa</c:v>
                </c:pt>
                <c:pt idx="26">
                  <c:v>Tabasco</c:v>
                </c:pt>
                <c:pt idx="27">
                  <c:v>Sonora</c:v>
                </c:pt>
                <c:pt idx="28">
                  <c:v>Yucatán</c:v>
                </c:pt>
                <c:pt idx="29">
                  <c:v>Baja California Sur</c:v>
                </c:pt>
                <c:pt idx="30">
                  <c:v>Morelos</c:v>
                </c:pt>
                <c:pt idx="31">
                  <c:v>Zacatecas</c:v>
                </c:pt>
              </c:strCache>
            </c:strRef>
          </c:cat>
          <c:val>
            <c:numRef>
              <c:f>Hoja1!$C$2:$C$33</c:f>
              <c:numCache>
                <c:formatCode>General</c:formatCode>
                <c:ptCount val="32"/>
                <c:pt idx="13">
                  <c:v>1</c:v>
                </c:pt>
                <c:pt idx="14">
                  <c:v>1</c:v>
                </c:pt>
                <c:pt idx="15">
                  <c:v>1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Han emitido una nueva Ley  (posterior a la ley general) pero no reforman su Código.</c:v>
                </c:pt>
              </c:strCache>
            </c:strRef>
          </c:tx>
          <c:spPr>
            <a:solidFill>
              <a:srgbClr val="FFFF66"/>
            </a:solidFill>
            <a:ln w="6350">
              <a:solidFill>
                <a:schemeClr val="tx1"/>
              </a:solidFill>
            </a:ln>
          </c:spPr>
          <c:invertIfNegative val="0"/>
          <c:dPt>
            <c:idx val="16"/>
            <c:invertIfNegative val="0"/>
            <c:bubble3D val="0"/>
            <c:spPr>
              <a:solidFill>
                <a:srgbClr val="FFFF99"/>
              </a:solidFill>
              <a:ln w="15875">
                <a:solidFill>
                  <a:schemeClr val="tx1"/>
                </a:solidFill>
              </a:ln>
            </c:spPr>
          </c:dPt>
          <c:cat>
            <c:strRef>
              <c:f>Hoja1!$A$2:$A$33</c:f>
              <c:strCache>
                <c:ptCount val="32"/>
                <c:pt idx="0">
                  <c:v>Baja California</c:v>
                </c:pt>
                <c:pt idx="1">
                  <c:v>Coahuila</c:v>
                </c:pt>
                <c:pt idx="2">
                  <c:v>Colima</c:v>
                </c:pt>
                <c:pt idx="3">
                  <c:v>Distrito Federal</c:v>
                </c:pt>
                <c:pt idx="4">
                  <c:v>Durango</c:v>
                </c:pt>
                <c:pt idx="5">
                  <c:v>Estado de México</c:v>
                </c:pt>
                <c:pt idx="6">
                  <c:v>Jalisco</c:v>
                </c:pt>
                <c:pt idx="7">
                  <c:v>Nuevo León</c:v>
                </c:pt>
                <c:pt idx="8">
                  <c:v>Puebla</c:v>
                </c:pt>
                <c:pt idx="9">
                  <c:v>Querétaro</c:v>
                </c:pt>
                <c:pt idx="10">
                  <c:v>Quintana Roo</c:v>
                </c:pt>
                <c:pt idx="11">
                  <c:v>Tamaulipas</c:v>
                </c:pt>
                <c:pt idx="12">
                  <c:v>Veracruz</c:v>
                </c:pt>
                <c:pt idx="13">
                  <c:v>Nayarit</c:v>
                </c:pt>
                <c:pt idx="14">
                  <c:v>San Luis Potosí</c:v>
                </c:pt>
                <c:pt idx="15">
                  <c:v>Tlaxcala</c:v>
                </c:pt>
                <c:pt idx="16">
                  <c:v>Guanajuato</c:v>
                </c:pt>
                <c:pt idx="17">
                  <c:v>Aguascalientes</c:v>
                </c:pt>
                <c:pt idx="18">
                  <c:v>Campeche</c:v>
                </c:pt>
                <c:pt idx="19">
                  <c:v>Chihuahua</c:v>
                </c:pt>
                <c:pt idx="20">
                  <c:v>Chiapas</c:v>
                </c:pt>
                <c:pt idx="21">
                  <c:v>Guerrero</c:v>
                </c:pt>
                <c:pt idx="22">
                  <c:v>Hidalgo</c:v>
                </c:pt>
                <c:pt idx="23">
                  <c:v>Michoacán</c:v>
                </c:pt>
                <c:pt idx="24">
                  <c:v>Oaxaca</c:v>
                </c:pt>
                <c:pt idx="25">
                  <c:v>Sinaloa</c:v>
                </c:pt>
                <c:pt idx="26">
                  <c:v>Tabasco</c:v>
                </c:pt>
                <c:pt idx="27">
                  <c:v>Sonora</c:v>
                </c:pt>
                <c:pt idx="28">
                  <c:v>Yucatán</c:v>
                </c:pt>
                <c:pt idx="29">
                  <c:v>Baja California Sur</c:v>
                </c:pt>
                <c:pt idx="30">
                  <c:v>Morelos</c:v>
                </c:pt>
                <c:pt idx="31">
                  <c:v>Zacatecas</c:v>
                </c:pt>
              </c:strCache>
            </c:strRef>
          </c:cat>
          <c:val>
            <c:numRef>
              <c:f>Hoja1!$D$2:$D$33</c:f>
              <c:numCache>
                <c:formatCode>General</c:formatCode>
                <c:ptCount val="32"/>
                <c:pt idx="16">
                  <c:v>1</c:v>
                </c:pt>
              </c:numCache>
            </c:numRef>
          </c:val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Han armonizados sus Códigos conforme a la Ley General, pero no cuentan con Ley en la materia.</c:v>
                </c:pt>
              </c:strCache>
            </c:strRef>
          </c:tx>
          <c:spPr>
            <a:solidFill>
              <a:srgbClr val="FFFF00"/>
            </a:solidFill>
            <a:ln w="15875">
              <a:solidFill>
                <a:schemeClr val="tx1"/>
              </a:solidFill>
            </a:ln>
          </c:spPr>
          <c:invertIfNegative val="0"/>
          <c:dPt>
            <c:idx val="17"/>
            <c:invertIfNegative val="0"/>
            <c:bubble3D val="0"/>
          </c:dPt>
          <c:dPt>
            <c:idx val="18"/>
            <c:invertIfNegative val="0"/>
            <c:bubble3D val="0"/>
          </c:dPt>
          <c:cat>
            <c:strRef>
              <c:f>Hoja1!$A$2:$A$33</c:f>
              <c:strCache>
                <c:ptCount val="32"/>
                <c:pt idx="0">
                  <c:v>Baja California</c:v>
                </c:pt>
                <c:pt idx="1">
                  <c:v>Coahuila</c:v>
                </c:pt>
                <c:pt idx="2">
                  <c:v>Colima</c:v>
                </c:pt>
                <c:pt idx="3">
                  <c:v>Distrito Federal</c:v>
                </c:pt>
                <c:pt idx="4">
                  <c:v>Durango</c:v>
                </c:pt>
                <c:pt idx="5">
                  <c:v>Estado de México</c:v>
                </c:pt>
                <c:pt idx="6">
                  <c:v>Jalisco</c:v>
                </c:pt>
                <c:pt idx="7">
                  <c:v>Nuevo León</c:v>
                </c:pt>
                <c:pt idx="8">
                  <c:v>Puebla</c:v>
                </c:pt>
                <c:pt idx="9">
                  <c:v>Querétaro</c:v>
                </c:pt>
                <c:pt idx="10">
                  <c:v>Quintana Roo</c:v>
                </c:pt>
                <c:pt idx="11">
                  <c:v>Tamaulipas</c:v>
                </c:pt>
                <c:pt idx="12">
                  <c:v>Veracruz</c:v>
                </c:pt>
                <c:pt idx="13">
                  <c:v>Nayarit</c:v>
                </c:pt>
                <c:pt idx="14">
                  <c:v>San Luis Potosí</c:v>
                </c:pt>
                <c:pt idx="15">
                  <c:v>Tlaxcala</c:v>
                </c:pt>
                <c:pt idx="16">
                  <c:v>Guanajuato</c:v>
                </c:pt>
                <c:pt idx="17">
                  <c:v>Aguascalientes</c:v>
                </c:pt>
                <c:pt idx="18">
                  <c:v>Campeche</c:v>
                </c:pt>
                <c:pt idx="19">
                  <c:v>Chihuahua</c:v>
                </c:pt>
                <c:pt idx="20">
                  <c:v>Chiapas</c:v>
                </c:pt>
                <c:pt idx="21">
                  <c:v>Guerrero</c:v>
                </c:pt>
                <c:pt idx="22">
                  <c:v>Hidalgo</c:v>
                </c:pt>
                <c:pt idx="23">
                  <c:v>Michoacán</c:v>
                </c:pt>
                <c:pt idx="24">
                  <c:v>Oaxaca</c:v>
                </c:pt>
                <c:pt idx="25">
                  <c:v>Sinaloa</c:v>
                </c:pt>
                <c:pt idx="26">
                  <c:v>Tabasco</c:v>
                </c:pt>
                <c:pt idx="27">
                  <c:v>Sonora</c:v>
                </c:pt>
                <c:pt idx="28">
                  <c:v>Yucatán</c:v>
                </c:pt>
                <c:pt idx="29">
                  <c:v>Baja California Sur</c:v>
                </c:pt>
                <c:pt idx="30">
                  <c:v>Morelos</c:v>
                </c:pt>
                <c:pt idx="31">
                  <c:v>Zacatecas</c:v>
                </c:pt>
              </c:strCache>
            </c:strRef>
          </c:cat>
          <c:val>
            <c:numRef>
              <c:f>Hoja1!$E$2:$E$33</c:f>
              <c:numCache>
                <c:formatCode>General</c:formatCode>
                <c:ptCount val="32"/>
                <c:pt idx="17">
                  <c:v>1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No han derogado el tipo penal de trata en su Ley.</c:v>
                </c:pt>
              </c:strCache>
            </c:strRef>
          </c:tx>
          <c:spPr>
            <a:solidFill>
              <a:srgbClr val="FF9966"/>
            </a:solidFill>
            <a:ln w="19050">
              <a:solidFill>
                <a:schemeClr val="tx1"/>
              </a:solidFill>
            </a:ln>
          </c:spPr>
          <c:invertIfNegative val="0"/>
          <c:cat>
            <c:strRef>
              <c:f>Hoja1!$A$2:$A$33</c:f>
              <c:strCache>
                <c:ptCount val="32"/>
                <c:pt idx="0">
                  <c:v>Baja California</c:v>
                </c:pt>
                <c:pt idx="1">
                  <c:v>Coahuila</c:v>
                </c:pt>
                <c:pt idx="2">
                  <c:v>Colima</c:v>
                </c:pt>
                <c:pt idx="3">
                  <c:v>Distrito Federal</c:v>
                </c:pt>
                <c:pt idx="4">
                  <c:v>Durango</c:v>
                </c:pt>
                <c:pt idx="5">
                  <c:v>Estado de México</c:v>
                </c:pt>
                <c:pt idx="6">
                  <c:v>Jalisco</c:v>
                </c:pt>
                <c:pt idx="7">
                  <c:v>Nuevo León</c:v>
                </c:pt>
                <c:pt idx="8">
                  <c:v>Puebla</c:v>
                </c:pt>
                <c:pt idx="9">
                  <c:v>Querétaro</c:v>
                </c:pt>
                <c:pt idx="10">
                  <c:v>Quintana Roo</c:v>
                </c:pt>
                <c:pt idx="11">
                  <c:v>Tamaulipas</c:v>
                </c:pt>
                <c:pt idx="12">
                  <c:v>Veracruz</c:v>
                </c:pt>
                <c:pt idx="13">
                  <c:v>Nayarit</c:v>
                </c:pt>
                <c:pt idx="14">
                  <c:v>San Luis Potosí</c:v>
                </c:pt>
                <c:pt idx="15">
                  <c:v>Tlaxcala</c:v>
                </c:pt>
                <c:pt idx="16">
                  <c:v>Guanajuato</c:v>
                </c:pt>
                <c:pt idx="17">
                  <c:v>Aguascalientes</c:v>
                </c:pt>
                <c:pt idx="18">
                  <c:v>Campeche</c:v>
                </c:pt>
                <c:pt idx="19">
                  <c:v>Chihuahua</c:v>
                </c:pt>
                <c:pt idx="20">
                  <c:v>Chiapas</c:v>
                </c:pt>
                <c:pt idx="21">
                  <c:v>Guerrero</c:v>
                </c:pt>
                <c:pt idx="22">
                  <c:v>Hidalgo</c:v>
                </c:pt>
                <c:pt idx="23">
                  <c:v>Michoacán</c:v>
                </c:pt>
                <c:pt idx="24">
                  <c:v>Oaxaca</c:v>
                </c:pt>
                <c:pt idx="25">
                  <c:v>Sinaloa</c:v>
                </c:pt>
                <c:pt idx="26">
                  <c:v>Tabasco</c:v>
                </c:pt>
                <c:pt idx="27">
                  <c:v>Sonora</c:v>
                </c:pt>
                <c:pt idx="28">
                  <c:v>Yucatán</c:v>
                </c:pt>
                <c:pt idx="29">
                  <c:v>Baja California Sur</c:v>
                </c:pt>
                <c:pt idx="30">
                  <c:v>Morelos</c:v>
                </c:pt>
                <c:pt idx="31">
                  <c:v>Zacatecas</c:v>
                </c:pt>
              </c:strCache>
            </c:strRef>
          </c:cat>
          <c:val>
            <c:numRef>
              <c:f>Hoja1!$F$2:$F$33</c:f>
              <c:numCache>
                <c:formatCode>General</c:formatCode>
                <c:ptCount val="32"/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</c:numCache>
            </c:numRef>
          </c:val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No han derogado el tipo penal de trata de su Código y no han reformado su Ley.</c:v>
                </c:pt>
              </c:strCache>
            </c:strRef>
          </c:tx>
          <c:spPr>
            <a:solidFill>
              <a:srgbClr val="FF6600"/>
            </a:solidFill>
            <a:ln w="15875">
              <a:solidFill>
                <a:schemeClr val="tx1"/>
              </a:solidFill>
            </a:ln>
          </c:spPr>
          <c:invertIfNegative val="0"/>
          <c:cat>
            <c:strRef>
              <c:f>Hoja1!$A$2:$A$33</c:f>
              <c:strCache>
                <c:ptCount val="32"/>
                <c:pt idx="0">
                  <c:v>Baja California</c:v>
                </c:pt>
                <c:pt idx="1">
                  <c:v>Coahuila</c:v>
                </c:pt>
                <c:pt idx="2">
                  <c:v>Colima</c:v>
                </c:pt>
                <c:pt idx="3">
                  <c:v>Distrito Federal</c:v>
                </c:pt>
                <c:pt idx="4">
                  <c:v>Durango</c:v>
                </c:pt>
                <c:pt idx="5">
                  <c:v>Estado de México</c:v>
                </c:pt>
                <c:pt idx="6">
                  <c:v>Jalisco</c:v>
                </c:pt>
                <c:pt idx="7">
                  <c:v>Nuevo León</c:v>
                </c:pt>
                <c:pt idx="8">
                  <c:v>Puebla</c:v>
                </c:pt>
                <c:pt idx="9">
                  <c:v>Querétaro</c:v>
                </c:pt>
                <c:pt idx="10">
                  <c:v>Quintana Roo</c:v>
                </c:pt>
                <c:pt idx="11">
                  <c:v>Tamaulipas</c:v>
                </c:pt>
                <c:pt idx="12">
                  <c:v>Veracruz</c:v>
                </c:pt>
                <c:pt idx="13">
                  <c:v>Nayarit</c:v>
                </c:pt>
                <c:pt idx="14">
                  <c:v>San Luis Potosí</c:v>
                </c:pt>
                <c:pt idx="15">
                  <c:v>Tlaxcala</c:v>
                </c:pt>
                <c:pt idx="16">
                  <c:v>Guanajuato</c:v>
                </c:pt>
                <c:pt idx="17">
                  <c:v>Aguascalientes</c:v>
                </c:pt>
                <c:pt idx="18">
                  <c:v>Campeche</c:v>
                </c:pt>
                <c:pt idx="19">
                  <c:v>Chihuahua</c:v>
                </c:pt>
                <c:pt idx="20">
                  <c:v>Chiapas</c:v>
                </c:pt>
                <c:pt idx="21">
                  <c:v>Guerrero</c:v>
                </c:pt>
                <c:pt idx="22">
                  <c:v>Hidalgo</c:v>
                </c:pt>
                <c:pt idx="23">
                  <c:v>Michoacán</c:v>
                </c:pt>
                <c:pt idx="24">
                  <c:v>Oaxaca</c:v>
                </c:pt>
                <c:pt idx="25">
                  <c:v>Sinaloa</c:v>
                </c:pt>
                <c:pt idx="26">
                  <c:v>Tabasco</c:v>
                </c:pt>
                <c:pt idx="27">
                  <c:v>Sonora</c:v>
                </c:pt>
                <c:pt idx="28">
                  <c:v>Yucatán</c:v>
                </c:pt>
                <c:pt idx="29">
                  <c:v>Baja California Sur</c:v>
                </c:pt>
                <c:pt idx="30">
                  <c:v>Morelos</c:v>
                </c:pt>
                <c:pt idx="31">
                  <c:v>Zacatecas</c:v>
                </c:pt>
              </c:strCache>
            </c:strRef>
          </c:cat>
          <c:val>
            <c:numRef>
              <c:f>Hoja1!$G$2:$G$33</c:f>
              <c:numCache>
                <c:formatCode>General</c:formatCode>
                <c:ptCount val="32"/>
                <c:pt idx="27">
                  <c:v>1</c:v>
                </c:pt>
                <c:pt idx="28">
                  <c:v>1</c:v>
                </c:pt>
              </c:numCache>
            </c:numRef>
          </c:val>
        </c:ser>
        <c:ser>
          <c:idx val="6"/>
          <c:order val="6"/>
          <c:tx>
            <c:strRef>
              <c:f>Hoja1!$H$1</c:f>
              <c:strCache>
                <c:ptCount val="1"/>
                <c:pt idx="0">
                  <c:v>No han derogado el tipo penal de su Código y No cuentan con ley en la materia.</c:v>
                </c:pt>
              </c:strCache>
            </c:strRef>
          </c:tx>
          <c:spPr>
            <a:solidFill>
              <a:srgbClr val="FF0000"/>
            </a:solidFill>
            <a:ln w="15875">
              <a:solidFill>
                <a:schemeClr val="tx1"/>
              </a:solidFill>
            </a:ln>
          </c:spPr>
          <c:invertIfNegative val="0"/>
          <c:cat>
            <c:strRef>
              <c:f>Hoja1!$A$2:$A$33</c:f>
              <c:strCache>
                <c:ptCount val="32"/>
                <c:pt idx="0">
                  <c:v>Baja California</c:v>
                </c:pt>
                <c:pt idx="1">
                  <c:v>Coahuila</c:v>
                </c:pt>
                <c:pt idx="2">
                  <c:v>Colima</c:v>
                </c:pt>
                <c:pt idx="3">
                  <c:v>Distrito Federal</c:v>
                </c:pt>
                <c:pt idx="4">
                  <c:v>Durango</c:v>
                </c:pt>
                <c:pt idx="5">
                  <c:v>Estado de México</c:v>
                </c:pt>
                <c:pt idx="6">
                  <c:v>Jalisco</c:v>
                </c:pt>
                <c:pt idx="7">
                  <c:v>Nuevo León</c:v>
                </c:pt>
                <c:pt idx="8">
                  <c:v>Puebla</c:v>
                </c:pt>
                <c:pt idx="9">
                  <c:v>Querétaro</c:v>
                </c:pt>
                <c:pt idx="10">
                  <c:v>Quintana Roo</c:v>
                </c:pt>
                <c:pt idx="11">
                  <c:v>Tamaulipas</c:v>
                </c:pt>
                <c:pt idx="12">
                  <c:v>Veracruz</c:v>
                </c:pt>
                <c:pt idx="13">
                  <c:v>Nayarit</c:v>
                </c:pt>
                <c:pt idx="14">
                  <c:v>San Luis Potosí</c:v>
                </c:pt>
                <c:pt idx="15">
                  <c:v>Tlaxcala</c:v>
                </c:pt>
                <c:pt idx="16">
                  <c:v>Guanajuato</c:v>
                </c:pt>
                <c:pt idx="17">
                  <c:v>Aguascalientes</c:v>
                </c:pt>
                <c:pt idx="18">
                  <c:v>Campeche</c:v>
                </c:pt>
                <c:pt idx="19">
                  <c:v>Chihuahua</c:v>
                </c:pt>
                <c:pt idx="20">
                  <c:v>Chiapas</c:v>
                </c:pt>
                <c:pt idx="21">
                  <c:v>Guerrero</c:v>
                </c:pt>
                <c:pt idx="22">
                  <c:v>Hidalgo</c:v>
                </c:pt>
                <c:pt idx="23">
                  <c:v>Michoacán</c:v>
                </c:pt>
                <c:pt idx="24">
                  <c:v>Oaxaca</c:v>
                </c:pt>
                <c:pt idx="25">
                  <c:v>Sinaloa</c:v>
                </c:pt>
                <c:pt idx="26">
                  <c:v>Tabasco</c:v>
                </c:pt>
                <c:pt idx="27">
                  <c:v>Sonora</c:v>
                </c:pt>
                <c:pt idx="28">
                  <c:v>Yucatán</c:v>
                </c:pt>
                <c:pt idx="29">
                  <c:v>Baja California Sur</c:v>
                </c:pt>
                <c:pt idx="30">
                  <c:v>Morelos</c:v>
                </c:pt>
                <c:pt idx="31">
                  <c:v>Zacatecas</c:v>
                </c:pt>
              </c:strCache>
            </c:strRef>
          </c:cat>
          <c:val>
            <c:numRef>
              <c:f>Hoja1!$H$2:$H$33</c:f>
              <c:numCache>
                <c:formatCode>General</c:formatCode>
                <c:ptCount val="32"/>
                <c:pt idx="29">
                  <c:v>1</c:v>
                </c:pt>
                <c:pt idx="30">
                  <c:v>1</c:v>
                </c:pt>
                <c:pt idx="3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9"/>
        <c:overlap val="100"/>
        <c:axId val="36376960"/>
        <c:axId val="36378880"/>
      </c:barChart>
      <c:catAx>
        <c:axId val="36376960"/>
        <c:scaling>
          <c:orientation val="maxMin"/>
        </c:scaling>
        <c:delete val="0"/>
        <c:axPos val="l"/>
        <c:title>
          <c:tx>
            <c:rich>
              <a:bodyPr/>
              <a:lstStyle/>
              <a:p>
                <a:pPr>
                  <a:defRPr sz="1400">
                    <a:latin typeface="Arial Narrow" panose="020B0606020202030204" pitchFamily="34" charset="0"/>
                  </a:defRPr>
                </a:pPr>
                <a:r>
                  <a:rPr lang="es-MX" sz="1400" dirty="0" smtClean="0">
                    <a:latin typeface="Arial Narrow" panose="020B0606020202030204" pitchFamily="34" charset="0"/>
                  </a:rPr>
                  <a:t>Entidades</a:t>
                </a:r>
                <a:r>
                  <a:rPr lang="es-MX" sz="1400" baseline="0" dirty="0" smtClean="0">
                    <a:latin typeface="Arial Narrow" panose="020B0606020202030204" pitchFamily="34" charset="0"/>
                  </a:rPr>
                  <a:t> Federativas</a:t>
                </a:r>
                <a:endParaRPr lang="es-MX" sz="1400" dirty="0">
                  <a:latin typeface="Arial Narrow" panose="020B0606020202030204" pitchFamily="34" charset="0"/>
                </a:endParaRP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 Narrow" panose="020B0606020202030204" pitchFamily="34" charset="0"/>
              </a:defRPr>
            </a:pPr>
            <a:endParaRPr lang="es-CR"/>
          </a:p>
        </c:txPr>
        <c:crossAx val="36378880"/>
        <c:crosses val="autoZero"/>
        <c:auto val="1"/>
        <c:lblAlgn val="ctr"/>
        <c:lblOffset val="100"/>
        <c:tickLblSkip val="1"/>
        <c:noMultiLvlLbl val="0"/>
      </c:catAx>
      <c:valAx>
        <c:axId val="36378880"/>
        <c:scaling>
          <c:orientation val="minMax"/>
          <c:max val="1"/>
        </c:scaling>
        <c:delete val="1"/>
        <c:axPos val="b"/>
        <c:title>
          <c:tx>
            <c:rich>
              <a:bodyPr rot="0" vert="horz"/>
              <a:lstStyle/>
              <a:p>
                <a:pPr algn="ctr" rtl="0">
                  <a:defRPr lang="es-MX" sz="1400" b="1" i="0" u="none" strike="noStrike" kern="1200" baseline="0" dirty="0">
                    <a:solidFill>
                      <a:prstClr val="black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r>
                  <a:rPr lang="es-MX" sz="1400" b="1" i="0" u="none" strike="noStrike" kern="1200" baseline="0" dirty="0" smtClean="0">
                    <a:solidFill>
                      <a:prstClr val="black"/>
                    </a:solidFill>
                    <a:latin typeface="Arial Narrow" panose="020B0606020202030204" pitchFamily="34" charset="0"/>
                    <a:ea typeface="+mn-ea"/>
                    <a:cs typeface="+mn-cs"/>
                  </a:rPr>
                  <a:t>Progresión de Avance</a:t>
                </a:r>
                <a:endParaRPr lang="es-MX" sz="1400" b="1" i="0" u="none" strike="noStrike" kern="1200" baseline="0" dirty="0">
                  <a:solidFill>
                    <a:prstClr val="black"/>
                  </a:solidFill>
                  <a:latin typeface="Arial Narrow" panose="020B0606020202030204" pitchFamily="34" charset="0"/>
                  <a:ea typeface="+mn-ea"/>
                  <a:cs typeface="+mn-cs"/>
                </a:endParaRPr>
              </a:p>
            </c:rich>
          </c:tx>
          <c:layout>
            <c:manualLayout>
              <c:xMode val="edge"/>
              <c:yMode val="edge"/>
              <c:x val="0.44064702687355728"/>
              <c:y val="0.94184932294344559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36376960"/>
        <c:crosses val="max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CR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Subprocuraduría</c:v>
                </c:pt>
              </c:strCache>
            </c:strRef>
          </c:tx>
          <c:spPr>
            <a:solidFill>
              <a:srgbClr val="00B050"/>
            </a:solidFill>
            <a:ln w="15875">
              <a:solidFill>
                <a:schemeClr val="tx1"/>
              </a:solidFill>
            </a:ln>
          </c:spPr>
          <c:invertIfNegative val="0"/>
          <c:cat>
            <c:strRef>
              <c:f>Hoja1!$A$2:$A$33</c:f>
              <c:strCache>
                <c:ptCount val="32"/>
                <c:pt idx="0">
                  <c:v>Coahuila</c:v>
                </c:pt>
                <c:pt idx="1">
                  <c:v>Campeche</c:v>
                </c:pt>
                <c:pt idx="2">
                  <c:v>Chiapas</c:v>
                </c:pt>
                <c:pt idx="3">
                  <c:v>Distrito Federal</c:v>
                </c:pt>
                <c:pt idx="4">
                  <c:v>Estado de México</c:v>
                </c:pt>
                <c:pt idx="5">
                  <c:v>Hidalgo</c:v>
                </c:pt>
                <c:pt idx="6">
                  <c:v>Morelos</c:v>
                </c:pt>
                <c:pt idx="7">
                  <c:v>Michoacán</c:v>
                </c:pt>
                <c:pt idx="8">
                  <c:v>Quintana Roo</c:v>
                </c:pt>
                <c:pt idx="9">
                  <c:v>Tabasco</c:v>
                </c:pt>
                <c:pt idx="10">
                  <c:v>Veracruz</c:v>
                </c:pt>
                <c:pt idx="11">
                  <c:v>Baja California</c:v>
                </c:pt>
                <c:pt idx="12">
                  <c:v>Chihuahua</c:v>
                </c:pt>
                <c:pt idx="13">
                  <c:v>Guanajuato</c:v>
                </c:pt>
                <c:pt idx="14">
                  <c:v>Guerrero</c:v>
                </c:pt>
                <c:pt idx="15">
                  <c:v>Jalisco</c:v>
                </c:pt>
                <c:pt idx="16">
                  <c:v>Puebla</c:v>
                </c:pt>
                <c:pt idx="17">
                  <c:v>Tamaulipas</c:v>
                </c:pt>
                <c:pt idx="18">
                  <c:v>Tlaxcala</c:v>
                </c:pt>
                <c:pt idx="19">
                  <c:v>Zacatecas</c:v>
                </c:pt>
                <c:pt idx="20">
                  <c:v>Baja California Sur</c:v>
                </c:pt>
                <c:pt idx="21">
                  <c:v>Oaxaca</c:v>
                </c:pt>
                <c:pt idx="22">
                  <c:v>Querétaro</c:v>
                </c:pt>
                <c:pt idx="23">
                  <c:v>Sinaloa</c:v>
                </c:pt>
                <c:pt idx="24">
                  <c:v>Aguascalientes</c:v>
                </c:pt>
                <c:pt idx="25">
                  <c:v>Colima</c:v>
                </c:pt>
                <c:pt idx="26">
                  <c:v>Durango</c:v>
                </c:pt>
                <c:pt idx="27">
                  <c:v>Nayarit</c:v>
                </c:pt>
                <c:pt idx="28">
                  <c:v>Nuevo León</c:v>
                </c:pt>
                <c:pt idx="29">
                  <c:v>San Luis Potosí</c:v>
                </c:pt>
                <c:pt idx="30">
                  <c:v>Sonora</c:v>
                </c:pt>
                <c:pt idx="31">
                  <c:v>Yucatán</c:v>
                </c:pt>
              </c:strCache>
            </c:strRef>
          </c:cat>
          <c:val>
            <c:numRef>
              <c:f>Hoja1!$B$2:$B$33</c:f>
              <c:numCache>
                <c:formatCode>General</c:formatCode>
                <c:ptCount val="32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Fiscalías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 w="15875"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5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5875" cmpd="sng">
                <a:solidFill>
                  <a:schemeClr val="tx1"/>
                </a:solidFill>
              </a:ln>
            </c:spPr>
          </c:dPt>
          <c:cat>
            <c:strRef>
              <c:f>Hoja1!$A$2:$A$33</c:f>
              <c:strCache>
                <c:ptCount val="32"/>
                <c:pt idx="0">
                  <c:v>Coahuila</c:v>
                </c:pt>
                <c:pt idx="1">
                  <c:v>Campeche</c:v>
                </c:pt>
                <c:pt idx="2">
                  <c:v>Chiapas</c:v>
                </c:pt>
                <c:pt idx="3">
                  <c:v>Distrito Federal</c:v>
                </c:pt>
                <c:pt idx="4">
                  <c:v>Estado de México</c:v>
                </c:pt>
                <c:pt idx="5">
                  <c:v>Hidalgo</c:v>
                </c:pt>
                <c:pt idx="6">
                  <c:v>Morelos</c:v>
                </c:pt>
                <c:pt idx="7">
                  <c:v>Michoacán</c:v>
                </c:pt>
                <c:pt idx="8">
                  <c:v>Quintana Roo</c:v>
                </c:pt>
                <c:pt idx="9">
                  <c:v>Tabasco</c:v>
                </c:pt>
                <c:pt idx="10">
                  <c:v>Veracruz</c:v>
                </c:pt>
                <c:pt idx="11">
                  <c:v>Baja California</c:v>
                </c:pt>
                <c:pt idx="12">
                  <c:v>Chihuahua</c:v>
                </c:pt>
                <c:pt idx="13">
                  <c:v>Guanajuato</c:v>
                </c:pt>
                <c:pt idx="14">
                  <c:v>Guerrero</c:v>
                </c:pt>
                <c:pt idx="15">
                  <c:v>Jalisco</c:v>
                </c:pt>
                <c:pt idx="16">
                  <c:v>Puebla</c:v>
                </c:pt>
                <c:pt idx="17">
                  <c:v>Tamaulipas</c:v>
                </c:pt>
                <c:pt idx="18">
                  <c:v>Tlaxcala</c:v>
                </c:pt>
                <c:pt idx="19">
                  <c:v>Zacatecas</c:v>
                </c:pt>
                <c:pt idx="20">
                  <c:v>Baja California Sur</c:v>
                </c:pt>
                <c:pt idx="21">
                  <c:v>Oaxaca</c:v>
                </c:pt>
                <c:pt idx="22">
                  <c:v>Querétaro</c:v>
                </c:pt>
                <c:pt idx="23">
                  <c:v>Sinaloa</c:v>
                </c:pt>
                <c:pt idx="24">
                  <c:v>Aguascalientes</c:v>
                </c:pt>
                <c:pt idx="25">
                  <c:v>Colima</c:v>
                </c:pt>
                <c:pt idx="26">
                  <c:v>Durango</c:v>
                </c:pt>
                <c:pt idx="27">
                  <c:v>Nayarit</c:v>
                </c:pt>
                <c:pt idx="28">
                  <c:v>Nuevo León</c:v>
                </c:pt>
                <c:pt idx="29">
                  <c:v>San Luis Potosí</c:v>
                </c:pt>
                <c:pt idx="30">
                  <c:v>Sonora</c:v>
                </c:pt>
                <c:pt idx="31">
                  <c:v>Yucatán</c:v>
                </c:pt>
              </c:strCache>
            </c:strRef>
          </c:cat>
          <c:val>
            <c:numRef>
              <c:f>Hoja1!$C$2:$C$33</c:f>
              <c:numCache>
                <c:formatCode>General</c:formatCode>
                <c:ptCount val="32"/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Unidades</c:v>
                </c:pt>
              </c:strCache>
            </c:strRef>
          </c:tx>
          <c:spPr>
            <a:solidFill>
              <a:srgbClr val="FFFF00"/>
            </a:solidFill>
            <a:ln w="15875">
              <a:solidFill>
                <a:schemeClr val="tx1">
                  <a:tint val="75000"/>
                  <a:shade val="95000"/>
                  <a:satMod val="105000"/>
                </a:schemeClr>
              </a:solidFill>
            </a:ln>
          </c:spPr>
          <c:invertIfNegative val="0"/>
          <c:cat>
            <c:strRef>
              <c:f>Hoja1!$A$2:$A$33</c:f>
              <c:strCache>
                <c:ptCount val="32"/>
                <c:pt idx="0">
                  <c:v>Coahuila</c:v>
                </c:pt>
                <c:pt idx="1">
                  <c:v>Campeche</c:v>
                </c:pt>
                <c:pt idx="2">
                  <c:v>Chiapas</c:v>
                </c:pt>
                <c:pt idx="3">
                  <c:v>Distrito Federal</c:v>
                </c:pt>
                <c:pt idx="4">
                  <c:v>Estado de México</c:v>
                </c:pt>
                <c:pt idx="5">
                  <c:v>Hidalgo</c:v>
                </c:pt>
                <c:pt idx="6">
                  <c:v>Morelos</c:v>
                </c:pt>
                <c:pt idx="7">
                  <c:v>Michoacán</c:v>
                </c:pt>
                <c:pt idx="8">
                  <c:v>Quintana Roo</c:v>
                </c:pt>
                <c:pt idx="9">
                  <c:v>Tabasco</c:v>
                </c:pt>
                <c:pt idx="10">
                  <c:v>Veracruz</c:v>
                </c:pt>
                <c:pt idx="11">
                  <c:v>Baja California</c:v>
                </c:pt>
                <c:pt idx="12">
                  <c:v>Chihuahua</c:v>
                </c:pt>
                <c:pt idx="13">
                  <c:v>Guanajuato</c:v>
                </c:pt>
                <c:pt idx="14">
                  <c:v>Guerrero</c:v>
                </c:pt>
                <c:pt idx="15">
                  <c:v>Jalisco</c:v>
                </c:pt>
                <c:pt idx="16">
                  <c:v>Puebla</c:v>
                </c:pt>
                <c:pt idx="17">
                  <c:v>Tamaulipas</c:v>
                </c:pt>
                <c:pt idx="18">
                  <c:v>Tlaxcala</c:v>
                </c:pt>
                <c:pt idx="19">
                  <c:v>Zacatecas</c:v>
                </c:pt>
                <c:pt idx="20">
                  <c:v>Baja California Sur</c:v>
                </c:pt>
                <c:pt idx="21">
                  <c:v>Oaxaca</c:v>
                </c:pt>
                <c:pt idx="22">
                  <c:v>Querétaro</c:v>
                </c:pt>
                <c:pt idx="23">
                  <c:v>Sinaloa</c:v>
                </c:pt>
                <c:pt idx="24">
                  <c:v>Aguascalientes</c:v>
                </c:pt>
                <c:pt idx="25">
                  <c:v>Colima</c:v>
                </c:pt>
                <c:pt idx="26">
                  <c:v>Durango</c:v>
                </c:pt>
                <c:pt idx="27">
                  <c:v>Nayarit</c:v>
                </c:pt>
                <c:pt idx="28">
                  <c:v>Nuevo León</c:v>
                </c:pt>
                <c:pt idx="29">
                  <c:v>San Luis Potosí</c:v>
                </c:pt>
                <c:pt idx="30">
                  <c:v>Sonora</c:v>
                </c:pt>
                <c:pt idx="31">
                  <c:v>Yucatán</c:v>
                </c:pt>
              </c:strCache>
            </c:strRef>
          </c:cat>
          <c:val>
            <c:numRef>
              <c:f>Hoja1!$D$2:$D$33</c:f>
              <c:numCache>
                <c:formatCode>General</c:formatCode>
                <c:ptCount val="32"/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Agencias</c:v>
                </c:pt>
              </c:strCache>
            </c:strRef>
          </c:tx>
          <c:spPr>
            <a:solidFill>
              <a:srgbClr val="FFC000"/>
            </a:solidFill>
            <a:ln w="15875">
              <a:solidFill>
                <a:schemeClr val="tx1"/>
              </a:solidFill>
            </a:ln>
          </c:spPr>
          <c:invertIfNegative val="0"/>
          <c:dPt>
            <c:idx val="17"/>
            <c:invertIfNegative val="0"/>
            <c:bubble3D val="0"/>
          </c:dPt>
          <c:dPt>
            <c:idx val="18"/>
            <c:invertIfNegative val="0"/>
            <c:bubble3D val="0"/>
          </c:dPt>
          <c:cat>
            <c:strRef>
              <c:f>Hoja1!$A$2:$A$33</c:f>
              <c:strCache>
                <c:ptCount val="32"/>
                <c:pt idx="0">
                  <c:v>Coahuila</c:v>
                </c:pt>
                <c:pt idx="1">
                  <c:v>Campeche</c:v>
                </c:pt>
                <c:pt idx="2">
                  <c:v>Chiapas</c:v>
                </c:pt>
                <c:pt idx="3">
                  <c:v>Distrito Federal</c:v>
                </c:pt>
                <c:pt idx="4">
                  <c:v>Estado de México</c:v>
                </c:pt>
                <c:pt idx="5">
                  <c:v>Hidalgo</c:v>
                </c:pt>
                <c:pt idx="6">
                  <c:v>Morelos</c:v>
                </c:pt>
                <c:pt idx="7">
                  <c:v>Michoacán</c:v>
                </c:pt>
                <c:pt idx="8">
                  <c:v>Quintana Roo</c:v>
                </c:pt>
                <c:pt idx="9">
                  <c:v>Tabasco</c:v>
                </c:pt>
                <c:pt idx="10">
                  <c:v>Veracruz</c:v>
                </c:pt>
                <c:pt idx="11">
                  <c:v>Baja California</c:v>
                </c:pt>
                <c:pt idx="12">
                  <c:v>Chihuahua</c:v>
                </c:pt>
                <c:pt idx="13">
                  <c:v>Guanajuato</c:v>
                </c:pt>
                <c:pt idx="14">
                  <c:v>Guerrero</c:v>
                </c:pt>
                <c:pt idx="15">
                  <c:v>Jalisco</c:v>
                </c:pt>
                <c:pt idx="16">
                  <c:v>Puebla</c:v>
                </c:pt>
                <c:pt idx="17">
                  <c:v>Tamaulipas</c:v>
                </c:pt>
                <c:pt idx="18">
                  <c:v>Tlaxcala</c:v>
                </c:pt>
                <c:pt idx="19">
                  <c:v>Zacatecas</c:v>
                </c:pt>
                <c:pt idx="20">
                  <c:v>Baja California Sur</c:v>
                </c:pt>
                <c:pt idx="21">
                  <c:v>Oaxaca</c:v>
                </c:pt>
                <c:pt idx="22">
                  <c:v>Querétaro</c:v>
                </c:pt>
                <c:pt idx="23">
                  <c:v>Sinaloa</c:v>
                </c:pt>
                <c:pt idx="24">
                  <c:v>Aguascalientes</c:v>
                </c:pt>
                <c:pt idx="25">
                  <c:v>Colima</c:v>
                </c:pt>
                <c:pt idx="26">
                  <c:v>Durango</c:v>
                </c:pt>
                <c:pt idx="27">
                  <c:v>Nayarit</c:v>
                </c:pt>
                <c:pt idx="28">
                  <c:v>Nuevo León</c:v>
                </c:pt>
                <c:pt idx="29">
                  <c:v>San Luis Potosí</c:v>
                </c:pt>
                <c:pt idx="30">
                  <c:v>Sonora</c:v>
                </c:pt>
                <c:pt idx="31">
                  <c:v>Yucatán</c:v>
                </c:pt>
              </c:strCache>
            </c:strRef>
          </c:cat>
          <c:val>
            <c:numRef>
              <c:f>Hoja1!$E$2:$E$33</c:f>
              <c:numCache>
                <c:formatCode>General</c:formatCode>
                <c:ptCount val="32"/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</c:numCache>
            </c:numRef>
          </c:val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Dirección General</c:v>
                </c:pt>
              </c:strCache>
            </c:strRef>
          </c:tx>
          <c:spPr>
            <a:solidFill>
              <a:srgbClr val="7030A0"/>
            </a:solidFill>
            <a:ln w="15875">
              <a:solidFill>
                <a:schemeClr val="tx1"/>
              </a:solidFill>
            </a:ln>
          </c:spPr>
          <c:invertIfNegative val="0"/>
          <c:cat>
            <c:strRef>
              <c:f>Hoja1!$A$2:$A$33</c:f>
              <c:strCache>
                <c:ptCount val="32"/>
                <c:pt idx="0">
                  <c:v>Coahuila</c:v>
                </c:pt>
                <c:pt idx="1">
                  <c:v>Campeche</c:v>
                </c:pt>
                <c:pt idx="2">
                  <c:v>Chiapas</c:v>
                </c:pt>
                <c:pt idx="3">
                  <c:v>Distrito Federal</c:v>
                </c:pt>
                <c:pt idx="4">
                  <c:v>Estado de México</c:v>
                </c:pt>
                <c:pt idx="5">
                  <c:v>Hidalgo</c:v>
                </c:pt>
                <c:pt idx="6">
                  <c:v>Morelos</c:v>
                </c:pt>
                <c:pt idx="7">
                  <c:v>Michoacán</c:v>
                </c:pt>
                <c:pt idx="8">
                  <c:v>Quintana Roo</c:v>
                </c:pt>
                <c:pt idx="9">
                  <c:v>Tabasco</c:v>
                </c:pt>
                <c:pt idx="10">
                  <c:v>Veracruz</c:v>
                </c:pt>
                <c:pt idx="11">
                  <c:v>Baja California</c:v>
                </c:pt>
                <c:pt idx="12">
                  <c:v>Chihuahua</c:v>
                </c:pt>
                <c:pt idx="13">
                  <c:v>Guanajuato</c:v>
                </c:pt>
                <c:pt idx="14">
                  <c:v>Guerrero</c:v>
                </c:pt>
                <c:pt idx="15">
                  <c:v>Jalisco</c:v>
                </c:pt>
                <c:pt idx="16">
                  <c:v>Puebla</c:v>
                </c:pt>
                <c:pt idx="17">
                  <c:v>Tamaulipas</c:v>
                </c:pt>
                <c:pt idx="18">
                  <c:v>Tlaxcala</c:v>
                </c:pt>
                <c:pt idx="19">
                  <c:v>Zacatecas</c:v>
                </c:pt>
                <c:pt idx="20">
                  <c:v>Baja California Sur</c:v>
                </c:pt>
                <c:pt idx="21">
                  <c:v>Oaxaca</c:v>
                </c:pt>
                <c:pt idx="22">
                  <c:v>Querétaro</c:v>
                </c:pt>
                <c:pt idx="23">
                  <c:v>Sinaloa</c:v>
                </c:pt>
                <c:pt idx="24">
                  <c:v>Aguascalientes</c:v>
                </c:pt>
                <c:pt idx="25">
                  <c:v>Colima</c:v>
                </c:pt>
                <c:pt idx="26">
                  <c:v>Durango</c:v>
                </c:pt>
                <c:pt idx="27">
                  <c:v>Nayarit</c:v>
                </c:pt>
                <c:pt idx="28">
                  <c:v>Nuevo León</c:v>
                </c:pt>
                <c:pt idx="29">
                  <c:v>San Luis Potosí</c:v>
                </c:pt>
                <c:pt idx="30">
                  <c:v>Sonora</c:v>
                </c:pt>
                <c:pt idx="31">
                  <c:v>Yucatán</c:v>
                </c:pt>
              </c:strCache>
            </c:strRef>
          </c:cat>
          <c:val>
            <c:numRef>
              <c:f>Hoja1!$F$2:$F$33</c:f>
              <c:numCache>
                <c:formatCode>General</c:formatCode>
                <c:ptCount val="32"/>
              </c:numCache>
            </c:numRef>
          </c:val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No cuentan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Hoja1!$A$2:$A$33</c:f>
              <c:strCache>
                <c:ptCount val="32"/>
                <c:pt idx="0">
                  <c:v>Coahuila</c:v>
                </c:pt>
                <c:pt idx="1">
                  <c:v>Campeche</c:v>
                </c:pt>
                <c:pt idx="2">
                  <c:v>Chiapas</c:v>
                </c:pt>
                <c:pt idx="3">
                  <c:v>Distrito Federal</c:v>
                </c:pt>
                <c:pt idx="4">
                  <c:v>Estado de México</c:v>
                </c:pt>
                <c:pt idx="5">
                  <c:v>Hidalgo</c:v>
                </c:pt>
                <c:pt idx="6">
                  <c:v>Morelos</c:v>
                </c:pt>
                <c:pt idx="7">
                  <c:v>Michoacán</c:v>
                </c:pt>
                <c:pt idx="8">
                  <c:v>Quintana Roo</c:v>
                </c:pt>
                <c:pt idx="9">
                  <c:v>Tabasco</c:v>
                </c:pt>
                <c:pt idx="10">
                  <c:v>Veracruz</c:v>
                </c:pt>
                <c:pt idx="11">
                  <c:v>Baja California</c:v>
                </c:pt>
                <c:pt idx="12">
                  <c:v>Chihuahua</c:v>
                </c:pt>
                <c:pt idx="13">
                  <c:v>Guanajuato</c:v>
                </c:pt>
                <c:pt idx="14">
                  <c:v>Guerrero</c:v>
                </c:pt>
                <c:pt idx="15">
                  <c:v>Jalisco</c:v>
                </c:pt>
                <c:pt idx="16">
                  <c:v>Puebla</c:v>
                </c:pt>
                <c:pt idx="17">
                  <c:v>Tamaulipas</c:v>
                </c:pt>
                <c:pt idx="18">
                  <c:v>Tlaxcala</c:v>
                </c:pt>
                <c:pt idx="19">
                  <c:v>Zacatecas</c:v>
                </c:pt>
                <c:pt idx="20">
                  <c:v>Baja California Sur</c:v>
                </c:pt>
                <c:pt idx="21">
                  <c:v>Oaxaca</c:v>
                </c:pt>
                <c:pt idx="22">
                  <c:v>Querétaro</c:v>
                </c:pt>
                <c:pt idx="23">
                  <c:v>Sinaloa</c:v>
                </c:pt>
                <c:pt idx="24">
                  <c:v>Aguascalientes</c:v>
                </c:pt>
                <c:pt idx="25">
                  <c:v>Colima</c:v>
                </c:pt>
                <c:pt idx="26">
                  <c:v>Durango</c:v>
                </c:pt>
                <c:pt idx="27">
                  <c:v>Nayarit</c:v>
                </c:pt>
                <c:pt idx="28">
                  <c:v>Nuevo León</c:v>
                </c:pt>
                <c:pt idx="29">
                  <c:v>San Luis Potosí</c:v>
                </c:pt>
                <c:pt idx="30">
                  <c:v>Sonora</c:v>
                </c:pt>
                <c:pt idx="31">
                  <c:v>Yucatán</c:v>
                </c:pt>
              </c:strCache>
            </c:strRef>
          </c:cat>
          <c:val>
            <c:numRef>
              <c:f>Hoja1!$G$2:$G$33</c:f>
              <c:numCache>
                <c:formatCode>General</c:formatCode>
                <c:ptCount val="32"/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9"/>
        <c:overlap val="100"/>
        <c:axId val="37389056"/>
        <c:axId val="37390976"/>
      </c:barChart>
      <c:catAx>
        <c:axId val="37389056"/>
        <c:scaling>
          <c:orientation val="maxMin"/>
        </c:scaling>
        <c:delete val="0"/>
        <c:axPos val="l"/>
        <c:title>
          <c:tx>
            <c:rich>
              <a:bodyPr/>
              <a:lstStyle/>
              <a:p>
                <a:pPr>
                  <a:defRPr sz="1100">
                    <a:latin typeface="Arial Narrow" panose="020B0606020202030204" pitchFamily="34" charset="0"/>
                  </a:defRPr>
                </a:pPr>
                <a:r>
                  <a:rPr lang="es-MX" sz="1100" dirty="0" smtClean="0">
                    <a:latin typeface="Arial Narrow" panose="020B0606020202030204" pitchFamily="34" charset="0"/>
                  </a:rPr>
                  <a:t>Entidades</a:t>
                </a:r>
                <a:r>
                  <a:rPr lang="es-MX" sz="1100" baseline="0" dirty="0" smtClean="0">
                    <a:latin typeface="Arial Narrow" panose="020B0606020202030204" pitchFamily="34" charset="0"/>
                  </a:rPr>
                  <a:t> Federativas</a:t>
                </a:r>
                <a:endParaRPr lang="es-MX" sz="1100" dirty="0">
                  <a:latin typeface="Arial Narrow" panose="020B0606020202030204" pitchFamily="34" charset="0"/>
                </a:endParaRPr>
              </a:p>
            </c:rich>
          </c:tx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Arial Narrow" panose="020B0606020202030204" pitchFamily="34" charset="0"/>
              </a:defRPr>
            </a:pPr>
            <a:endParaRPr lang="es-CR"/>
          </a:p>
        </c:txPr>
        <c:crossAx val="37390976"/>
        <c:crosses val="autoZero"/>
        <c:auto val="1"/>
        <c:lblAlgn val="ctr"/>
        <c:lblOffset val="100"/>
        <c:tickLblSkip val="1"/>
        <c:noMultiLvlLbl val="0"/>
      </c:catAx>
      <c:valAx>
        <c:axId val="37390976"/>
        <c:scaling>
          <c:orientation val="minMax"/>
          <c:max val="1"/>
        </c:scaling>
        <c:delete val="1"/>
        <c:axPos val="b"/>
        <c:title>
          <c:tx>
            <c:rich>
              <a:bodyPr rot="0" vert="horz"/>
              <a:lstStyle/>
              <a:p>
                <a:pPr algn="ctr" rtl="0">
                  <a:defRPr lang="es-MX" sz="1400" b="1" i="0" u="none" strike="noStrike" kern="1200" baseline="0" dirty="0">
                    <a:solidFill>
                      <a:prstClr val="black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r>
                  <a:rPr lang="es-MX" sz="1100" b="1" i="0" u="none" strike="noStrike" kern="1200" baseline="0" dirty="0" smtClean="0">
                    <a:solidFill>
                      <a:prstClr val="black"/>
                    </a:solidFill>
                    <a:latin typeface="Arial Narrow" panose="020B0606020202030204" pitchFamily="34" charset="0"/>
                    <a:ea typeface="+mn-ea"/>
                    <a:cs typeface="+mn-cs"/>
                  </a:rPr>
                  <a:t>Subprocuraduría, Fiscalías, Unidades o </a:t>
                </a:r>
              </a:p>
              <a:p>
                <a:pPr algn="ctr" rtl="0">
                  <a:defRPr lang="es-MX" sz="1400" b="1" i="0" u="none" strike="noStrike" kern="1200" baseline="0" dirty="0">
                    <a:solidFill>
                      <a:prstClr val="black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r>
                  <a:rPr lang="es-MX" sz="1100" b="1" i="0" u="none" strike="noStrike" kern="1200" baseline="0" dirty="0" smtClean="0">
                    <a:solidFill>
                      <a:prstClr val="black"/>
                    </a:solidFill>
                    <a:latin typeface="Arial Narrow" panose="020B0606020202030204" pitchFamily="34" charset="0"/>
                    <a:ea typeface="+mn-ea"/>
                    <a:cs typeface="+mn-cs"/>
                  </a:rPr>
                  <a:t>Agencias Especializadas</a:t>
                </a:r>
                <a:endParaRPr lang="es-MX" sz="1100" b="1" i="0" u="none" strike="noStrike" kern="1200" baseline="0" dirty="0">
                  <a:solidFill>
                    <a:prstClr val="black"/>
                  </a:solidFill>
                  <a:latin typeface="Arial Narrow" panose="020B0606020202030204" pitchFamily="34" charset="0"/>
                  <a:ea typeface="+mn-ea"/>
                  <a:cs typeface="+mn-cs"/>
                </a:endParaRPr>
              </a:p>
            </c:rich>
          </c:tx>
          <c:layout>
            <c:manualLayout>
              <c:xMode val="edge"/>
              <c:yMode val="edge"/>
              <c:x val="0.48767883815378538"/>
              <c:y val="0.93159529432130284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37389056"/>
        <c:crosses val="max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CR"/>
    </a:p>
  </c:txPr>
  <c:externalData r:id="rId2">
    <c:autoUpdate val="0"/>
  </c:externalData>
  <c:userShapes r:id="rId3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92D49A-5AB7-44D8-B825-A213444273F3}" type="doc">
      <dgm:prSet loTypeId="urn:microsoft.com/office/officeart/2005/8/layout/radial5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529A9756-B256-4838-9928-04B736598381}">
      <dgm:prSet phldrT="[Texto]" custT="1"/>
      <dgm:spPr/>
      <dgm:t>
        <a:bodyPr/>
        <a:lstStyle/>
        <a:p>
          <a:pPr algn="ctr"/>
          <a:r>
            <a:rPr lang="es-MX" sz="1400" b="1" dirty="0" smtClean="0">
              <a:latin typeface="+mj-lt"/>
            </a:rPr>
            <a:t>INFORME DE LA CI</a:t>
          </a:r>
        </a:p>
        <a:p>
          <a:pPr algn="ctr"/>
          <a:r>
            <a:rPr lang="es-MX" sz="1400" b="1" dirty="0" smtClean="0">
              <a:latin typeface="+mj-lt"/>
            </a:rPr>
            <a:t>2014</a:t>
          </a:r>
          <a:endParaRPr lang="es-MX" sz="1400" b="1" dirty="0">
            <a:latin typeface="+mj-lt"/>
          </a:endParaRPr>
        </a:p>
      </dgm:t>
    </dgm:pt>
    <dgm:pt modelId="{2763CD55-8818-4025-AC24-A47E9B0B8D66}" type="parTrans" cxnId="{28C2FA9C-9282-4187-9E13-5CCFE2FD416F}">
      <dgm:prSet/>
      <dgm:spPr/>
      <dgm:t>
        <a:bodyPr/>
        <a:lstStyle/>
        <a:p>
          <a:pPr algn="ctr"/>
          <a:endParaRPr lang="es-MX" sz="1200">
            <a:latin typeface="+mj-lt"/>
          </a:endParaRPr>
        </a:p>
      </dgm:t>
    </dgm:pt>
    <dgm:pt modelId="{650530D0-C605-44B5-996F-3EA65B5448BF}" type="sibTrans" cxnId="{28C2FA9C-9282-4187-9E13-5CCFE2FD416F}">
      <dgm:prSet/>
      <dgm:spPr/>
      <dgm:t>
        <a:bodyPr/>
        <a:lstStyle/>
        <a:p>
          <a:pPr algn="ctr"/>
          <a:endParaRPr lang="es-MX" sz="1200">
            <a:latin typeface="+mj-lt"/>
          </a:endParaRPr>
        </a:p>
      </dgm:t>
    </dgm:pt>
    <dgm:pt modelId="{B44E4B71-1271-407A-BF12-15AE3458B783}">
      <dgm:prSet phldrT="[Texto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050" b="1" dirty="0" smtClean="0">
              <a:latin typeface="+mj-lt"/>
            </a:rPr>
            <a:t>PROTECCIÓN, ASISTENCIA Y ATENCIÓN A VÍCTIMAS </a:t>
          </a:r>
        </a:p>
      </dgm:t>
    </dgm:pt>
    <dgm:pt modelId="{56B1F45D-B4D5-45CD-BDCA-480A861821D4}" type="parTrans" cxnId="{B80B499F-A483-4E30-B25A-C0C275DC21D4}">
      <dgm:prSet custT="1"/>
      <dgm:spPr/>
      <dgm:t>
        <a:bodyPr/>
        <a:lstStyle/>
        <a:p>
          <a:pPr algn="ctr"/>
          <a:endParaRPr lang="es-MX" sz="1200">
            <a:latin typeface="+mj-lt"/>
          </a:endParaRPr>
        </a:p>
      </dgm:t>
    </dgm:pt>
    <dgm:pt modelId="{109FB43C-6139-4B0F-B174-9F744D0D4EDC}" type="sibTrans" cxnId="{B80B499F-A483-4E30-B25A-C0C275DC21D4}">
      <dgm:prSet/>
      <dgm:spPr/>
      <dgm:t>
        <a:bodyPr/>
        <a:lstStyle/>
        <a:p>
          <a:pPr algn="ctr"/>
          <a:endParaRPr lang="es-MX" sz="1200">
            <a:latin typeface="+mj-lt"/>
          </a:endParaRPr>
        </a:p>
      </dgm:t>
    </dgm:pt>
    <dgm:pt modelId="{5FBB06A6-779F-4735-9298-65A164F83A68}">
      <dgm:prSet phldrT="[Texto]" custT="1"/>
      <dgm:spPr>
        <a:solidFill>
          <a:schemeClr val="accent3">
            <a:lumMod val="50000"/>
          </a:schemeClr>
        </a:solidFill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200" b="1" dirty="0" smtClean="0">
              <a:latin typeface="+mj-lt"/>
            </a:rPr>
            <a:t>PERSECUCIÓN DEL DELITO</a:t>
          </a:r>
          <a:endParaRPr lang="es-MX" sz="1200" b="1" dirty="0">
            <a:latin typeface="+mj-lt"/>
          </a:endParaRPr>
        </a:p>
      </dgm:t>
    </dgm:pt>
    <dgm:pt modelId="{E423905F-C07B-461E-8CE2-B76B7DCFE4EB}" type="parTrans" cxnId="{5984DE75-2686-4689-91E5-B5339D95062C}">
      <dgm:prSet custT="1"/>
      <dgm:spPr/>
      <dgm:t>
        <a:bodyPr/>
        <a:lstStyle/>
        <a:p>
          <a:pPr algn="ctr"/>
          <a:endParaRPr lang="es-MX" sz="1200">
            <a:latin typeface="+mj-lt"/>
          </a:endParaRPr>
        </a:p>
      </dgm:t>
    </dgm:pt>
    <dgm:pt modelId="{7087F2FB-8EBD-43FB-8D7A-4B6BB9F13546}" type="sibTrans" cxnId="{5984DE75-2686-4689-91E5-B5339D95062C}">
      <dgm:prSet/>
      <dgm:spPr/>
      <dgm:t>
        <a:bodyPr/>
        <a:lstStyle/>
        <a:p>
          <a:pPr algn="ctr"/>
          <a:endParaRPr lang="es-MX" sz="1200">
            <a:latin typeface="+mj-lt"/>
          </a:endParaRPr>
        </a:p>
      </dgm:t>
    </dgm:pt>
    <dgm:pt modelId="{DC774509-5FF5-48E2-9743-19BA2D945FEF}">
      <dgm:prSet phldrT="[Texto]" custT="1"/>
      <dgm:spPr>
        <a:solidFill>
          <a:schemeClr val="accent4">
            <a:lumMod val="75000"/>
          </a:schemeClr>
        </a:solidFill>
      </dgm:spPr>
      <dgm:t>
        <a:bodyPr/>
        <a:lstStyle/>
        <a:p>
          <a:pPr algn="ctr"/>
          <a:r>
            <a:rPr lang="es-MX" sz="1200" b="1" dirty="0" smtClean="0">
              <a:latin typeface="+mj-lt"/>
            </a:rPr>
            <a:t>COOPERACIÓN</a:t>
          </a:r>
        </a:p>
        <a:p>
          <a:pPr algn="ctr"/>
          <a:r>
            <a:rPr lang="es-MX" sz="1200" b="1" dirty="0" smtClean="0">
              <a:latin typeface="+mj-lt"/>
            </a:rPr>
            <a:t>INTERNACIONAL</a:t>
          </a:r>
          <a:endParaRPr lang="es-MX" sz="1200" b="1" dirty="0">
            <a:latin typeface="+mj-lt"/>
          </a:endParaRPr>
        </a:p>
      </dgm:t>
    </dgm:pt>
    <dgm:pt modelId="{3C732A30-99B5-4B6D-A2A5-C4991F3C231C}" type="parTrans" cxnId="{0259B7B8-E987-4A2B-A889-2D98C97E9454}">
      <dgm:prSet custT="1"/>
      <dgm:spPr/>
      <dgm:t>
        <a:bodyPr/>
        <a:lstStyle/>
        <a:p>
          <a:pPr algn="ctr"/>
          <a:endParaRPr lang="es-MX" sz="1200">
            <a:latin typeface="+mj-lt"/>
          </a:endParaRPr>
        </a:p>
      </dgm:t>
    </dgm:pt>
    <dgm:pt modelId="{1DAB2861-AA4E-49E6-9A30-618FA177283B}" type="sibTrans" cxnId="{0259B7B8-E987-4A2B-A889-2D98C97E9454}">
      <dgm:prSet/>
      <dgm:spPr/>
      <dgm:t>
        <a:bodyPr/>
        <a:lstStyle/>
        <a:p>
          <a:pPr algn="ctr"/>
          <a:endParaRPr lang="es-MX" sz="1200">
            <a:latin typeface="+mj-lt"/>
          </a:endParaRPr>
        </a:p>
      </dgm:t>
    </dgm:pt>
    <dgm:pt modelId="{BDDE7393-5A31-4D2A-BE59-E64BAF3FCC49}">
      <dgm:prSet phldrT="[Texto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200" b="1" dirty="0" smtClean="0">
              <a:latin typeface="+mj-lt"/>
            </a:rPr>
            <a:t>AVANCES LEGISLATIVOS</a:t>
          </a:r>
          <a:endParaRPr lang="es-MX" sz="1200" b="1" dirty="0">
            <a:latin typeface="+mj-lt"/>
          </a:endParaRPr>
        </a:p>
      </dgm:t>
    </dgm:pt>
    <dgm:pt modelId="{A36EDA6C-1B7B-47A1-AF81-34293D8B90FA}" type="parTrans" cxnId="{F51D31E0-B779-475B-9EE9-F2A10D93EFDD}">
      <dgm:prSet custT="1"/>
      <dgm:spPr/>
      <dgm:t>
        <a:bodyPr/>
        <a:lstStyle/>
        <a:p>
          <a:pPr algn="ctr"/>
          <a:endParaRPr lang="es-MX" sz="1200">
            <a:latin typeface="+mj-lt"/>
          </a:endParaRPr>
        </a:p>
      </dgm:t>
    </dgm:pt>
    <dgm:pt modelId="{79BE0668-EEC1-4FB2-89BB-C58E3ED676C1}" type="sibTrans" cxnId="{F51D31E0-B779-475B-9EE9-F2A10D93EFDD}">
      <dgm:prSet/>
      <dgm:spPr/>
      <dgm:t>
        <a:bodyPr/>
        <a:lstStyle/>
        <a:p>
          <a:pPr algn="ctr"/>
          <a:endParaRPr lang="es-MX" sz="1200">
            <a:latin typeface="+mj-lt"/>
          </a:endParaRPr>
        </a:p>
      </dgm:t>
    </dgm:pt>
    <dgm:pt modelId="{A2892302-1D63-4AE7-A3DA-8029411EAE4D}">
      <dgm:prSet phldrT="[Texto]" custT="1"/>
      <dgm:spPr/>
      <dgm:t>
        <a:bodyPr/>
        <a:lstStyle/>
        <a:p>
          <a:pPr marL="0" marR="0" indent="0" algn="ctr" defTabSz="4889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s-MX" sz="1200" b="1" dirty="0" smtClean="0">
              <a:latin typeface="+mj-lt"/>
            </a:rPr>
            <a:t>COLABORACIÓN</a:t>
          </a:r>
        </a:p>
        <a:p>
          <a:pPr mar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1" dirty="0" smtClean="0">
              <a:latin typeface="+mj-lt"/>
            </a:rPr>
            <a:t>INTERINSTITUCIONAL</a:t>
          </a:r>
          <a:endParaRPr lang="es-MX" sz="1200" dirty="0">
            <a:latin typeface="+mj-lt"/>
          </a:endParaRPr>
        </a:p>
      </dgm:t>
    </dgm:pt>
    <dgm:pt modelId="{4A75871E-5956-44FA-B698-8361EFE0A6D8}" type="parTrans" cxnId="{10A72425-D6DB-4BF2-976D-47487ACA06D5}">
      <dgm:prSet custT="1"/>
      <dgm:spPr/>
      <dgm:t>
        <a:bodyPr/>
        <a:lstStyle/>
        <a:p>
          <a:pPr algn="ctr"/>
          <a:endParaRPr lang="es-MX" sz="1200">
            <a:latin typeface="+mj-lt"/>
          </a:endParaRPr>
        </a:p>
      </dgm:t>
    </dgm:pt>
    <dgm:pt modelId="{73EA2D48-4B08-4E8A-B370-721C4194004D}" type="sibTrans" cxnId="{10A72425-D6DB-4BF2-976D-47487ACA06D5}">
      <dgm:prSet/>
      <dgm:spPr/>
      <dgm:t>
        <a:bodyPr/>
        <a:lstStyle/>
        <a:p>
          <a:pPr algn="ctr"/>
          <a:endParaRPr lang="es-MX" sz="1200">
            <a:latin typeface="+mj-lt"/>
          </a:endParaRPr>
        </a:p>
      </dgm:t>
    </dgm:pt>
    <dgm:pt modelId="{71A3E1AC-FDDC-40EC-9EC1-04CC3796489D}">
      <dgm:prSet phldrT="[Texto]" custT="1"/>
      <dgm:spPr>
        <a:solidFill>
          <a:srgbClr val="E943AE"/>
        </a:solidFill>
      </dgm:spPr>
      <dgm:t>
        <a:bodyPr/>
        <a:lstStyle/>
        <a:p>
          <a:pPr marL="0" marR="0" indent="0" algn="ctr" defTabSz="4889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s-MX" sz="1200" b="1" dirty="0" smtClean="0">
              <a:latin typeface="+mj-lt"/>
            </a:rPr>
            <a:t>PREVENCIÓN, DIFUSIÓN Y CAPACITACIÓN </a:t>
          </a:r>
          <a:endParaRPr lang="es-ES" sz="1200" b="1" dirty="0" smtClean="0">
            <a:latin typeface="+mj-lt"/>
          </a:endParaRPr>
        </a:p>
      </dgm:t>
    </dgm:pt>
    <dgm:pt modelId="{C0FC2188-EF7F-4906-BBAF-F25CA87B54EC}" type="parTrans" cxnId="{D4A7876A-CE83-4928-8A31-DDBDF3A589C9}">
      <dgm:prSet/>
      <dgm:spPr>
        <a:solidFill>
          <a:srgbClr val="E943AE"/>
        </a:solidFill>
      </dgm:spPr>
      <dgm:t>
        <a:bodyPr/>
        <a:lstStyle/>
        <a:p>
          <a:endParaRPr lang="es-MX">
            <a:latin typeface="+mj-lt"/>
          </a:endParaRPr>
        </a:p>
      </dgm:t>
    </dgm:pt>
    <dgm:pt modelId="{7C57C2A2-7D57-4329-BBC7-7857CE7BD74A}" type="sibTrans" cxnId="{D4A7876A-CE83-4928-8A31-DDBDF3A589C9}">
      <dgm:prSet/>
      <dgm:spPr/>
      <dgm:t>
        <a:bodyPr/>
        <a:lstStyle/>
        <a:p>
          <a:endParaRPr lang="es-MX">
            <a:latin typeface="+mj-lt"/>
          </a:endParaRPr>
        </a:p>
      </dgm:t>
    </dgm:pt>
    <dgm:pt modelId="{11F18F06-8A9F-4A05-AE52-7F5EB1E6DC05}" type="pres">
      <dgm:prSet presAssocID="{C892D49A-5AB7-44D8-B825-A213444273F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7013736-5265-4A39-B54D-773B67D8CD92}" type="pres">
      <dgm:prSet presAssocID="{529A9756-B256-4838-9928-04B736598381}" presName="centerShape" presStyleLbl="node0" presStyleIdx="0" presStyleCnt="1" custScaleX="137606" custScaleY="134436" custLinFactNeighborX="-3155" custLinFactNeighborY="28344"/>
      <dgm:spPr/>
      <dgm:t>
        <a:bodyPr/>
        <a:lstStyle/>
        <a:p>
          <a:endParaRPr lang="es-MX"/>
        </a:p>
      </dgm:t>
    </dgm:pt>
    <dgm:pt modelId="{177BA17C-EAFC-4913-AFBF-5898A1207A4A}" type="pres">
      <dgm:prSet presAssocID="{56B1F45D-B4D5-45CD-BDCA-480A861821D4}" presName="parTrans" presStyleLbl="sibTrans2D1" presStyleIdx="0" presStyleCnt="6"/>
      <dgm:spPr/>
      <dgm:t>
        <a:bodyPr/>
        <a:lstStyle/>
        <a:p>
          <a:endParaRPr lang="es-MX"/>
        </a:p>
      </dgm:t>
    </dgm:pt>
    <dgm:pt modelId="{201B58AF-8C9B-4B90-8EB9-7EF061656286}" type="pres">
      <dgm:prSet presAssocID="{56B1F45D-B4D5-45CD-BDCA-480A861821D4}" presName="connectorText" presStyleLbl="sibTrans2D1" presStyleIdx="0" presStyleCnt="6"/>
      <dgm:spPr/>
      <dgm:t>
        <a:bodyPr/>
        <a:lstStyle/>
        <a:p>
          <a:endParaRPr lang="es-MX"/>
        </a:p>
      </dgm:t>
    </dgm:pt>
    <dgm:pt modelId="{99BDFD1C-4C16-4F99-93BF-099BB0C21296}" type="pres">
      <dgm:prSet presAssocID="{B44E4B71-1271-407A-BF12-15AE3458B783}" presName="node" presStyleLbl="node1" presStyleIdx="0" presStyleCnt="6" custScaleX="169628" custRadScaleRad="87735" custRadScaleInc="16579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155D7A8-E0FD-401C-A496-E730456B1BB9}" type="pres">
      <dgm:prSet presAssocID="{E423905F-C07B-461E-8CE2-B76B7DCFE4EB}" presName="parTrans" presStyleLbl="sibTrans2D1" presStyleIdx="1" presStyleCnt="6"/>
      <dgm:spPr/>
      <dgm:t>
        <a:bodyPr/>
        <a:lstStyle/>
        <a:p>
          <a:endParaRPr lang="es-MX"/>
        </a:p>
      </dgm:t>
    </dgm:pt>
    <dgm:pt modelId="{E89948D1-B4B5-4F91-BF00-B96EE5CB4269}" type="pres">
      <dgm:prSet presAssocID="{E423905F-C07B-461E-8CE2-B76B7DCFE4EB}" presName="connectorText" presStyleLbl="sibTrans2D1" presStyleIdx="1" presStyleCnt="6"/>
      <dgm:spPr/>
      <dgm:t>
        <a:bodyPr/>
        <a:lstStyle/>
        <a:p>
          <a:endParaRPr lang="es-MX"/>
        </a:p>
      </dgm:t>
    </dgm:pt>
    <dgm:pt modelId="{9EFEAA7A-0976-4EDA-9A31-AC390ADF7CAE}" type="pres">
      <dgm:prSet presAssocID="{5FBB06A6-779F-4735-9298-65A164F83A68}" presName="node" presStyleLbl="node1" presStyleIdx="1" presStyleCnt="6" custScaleX="160610" custRadScaleRad="141777" custRadScaleInc="12206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CB12F43-1FA6-48CA-8B1B-0C915879E0F1}" type="pres">
      <dgm:prSet presAssocID="{3C732A30-99B5-4B6D-A2A5-C4991F3C231C}" presName="parTrans" presStyleLbl="sibTrans2D1" presStyleIdx="2" presStyleCnt="6"/>
      <dgm:spPr/>
      <dgm:t>
        <a:bodyPr/>
        <a:lstStyle/>
        <a:p>
          <a:endParaRPr lang="es-MX"/>
        </a:p>
      </dgm:t>
    </dgm:pt>
    <dgm:pt modelId="{5B55F801-BD00-4C68-A728-2F3895044C53}" type="pres">
      <dgm:prSet presAssocID="{3C732A30-99B5-4B6D-A2A5-C4991F3C231C}" presName="connectorText" presStyleLbl="sibTrans2D1" presStyleIdx="2" presStyleCnt="6"/>
      <dgm:spPr/>
      <dgm:t>
        <a:bodyPr/>
        <a:lstStyle/>
        <a:p>
          <a:endParaRPr lang="es-MX"/>
        </a:p>
      </dgm:t>
    </dgm:pt>
    <dgm:pt modelId="{24BC0B33-D9B9-4F29-A8B0-BBEF1BADD59B}" type="pres">
      <dgm:prSet presAssocID="{DC774509-5FF5-48E2-9743-19BA2D945FEF}" presName="node" presStyleLbl="node1" presStyleIdx="2" presStyleCnt="6" custScaleX="154865" custRadScaleRad="176663" custRadScaleInc="644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E093213-795E-435D-983E-ECBAF64433BF}" type="pres">
      <dgm:prSet presAssocID="{A36EDA6C-1B7B-47A1-AF81-34293D8B90FA}" presName="parTrans" presStyleLbl="sibTrans2D1" presStyleIdx="3" presStyleCnt="6"/>
      <dgm:spPr/>
      <dgm:t>
        <a:bodyPr/>
        <a:lstStyle/>
        <a:p>
          <a:endParaRPr lang="es-MX"/>
        </a:p>
      </dgm:t>
    </dgm:pt>
    <dgm:pt modelId="{8C13CE8D-DD8E-4C9F-AA87-39CF611752C8}" type="pres">
      <dgm:prSet presAssocID="{A36EDA6C-1B7B-47A1-AF81-34293D8B90FA}" presName="connectorText" presStyleLbl="sibTrans2D1" presStyleIdx="3" presStyleCnt="6"/>
      <dgm:spPr/>
      <dgm:t>
        <a:bodyPr/>
        <a:lstStyle/>
        <a:p>
          <a:endParaRPr lang="es-MX"/>
        </a:p>
      </dgm:t>
    </dgm:pt>
    <dgm:pt modelId="{8E2CB132-C438-4B1A-A784-DC1F57BF7DD3}" type="pres">
      <dgm:prSet presAssocID="{BDDE7393-5A31-4D2A-BE59-E64BAF3FCC49}" presName="node" presStyleLbl="node1" presStyleIdx="3" presStyleCnt="6" custScaleX="174725" custScaleY="116577" custRadScaleRad="172415" custRadScaleInc="19349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BBFFD71-0B82-48E2-898F-F21068532447}" type="pres">
      <dgm:prSet presAssocID="{4A75871E-5956-44FA-B698-8361EFE0A6D8}" presName="parTrans" presStyleLbl="sibTrans2D1" presStyleIdx="4" presStyleCnt="6"/>
      <dgm:spPr/>
      <dgm:t>
        <a:bodyPr/>
        <a:lstStyle/>
        <a:p>
          <a:endParaRPr lang="es-MX"/>
        </a:p>
      </dgm:t>
    </dgm:pt>
    <dgm:pt modelId="{3EF782C6-C6FC-4848-9B14-D65183FD2E7A}" type="pres">
      <dgm:prSet presAssocID="{4A75871E-5956-44FA-B698-8361EFE0A6D8}" presName="connectorText" presStyleLbl="sibTrans2D1" presStyleIdx="4" presStyleCnt="6"/>
      <dgm:spPr/>
      <dgm:t>
        <a:bodyPr/>
        <a:lstStyle/>
        <a:p>
          <a:endParaRPr lang="es-MX"/>
        </a:p>
      </dgm:t>
    </dgm:pt>
    <dgm:pt modelId="{0BFDF73E-7DF1-4821-B768-C57D6AB08E01}" type="pres">
      <dgm:prSet presAssocID="{A2892302-1D63-4AE7-A3DA-8029411EAE4D}" presName="node" presStyleLbl="node1" presStyleIdx="4" presStyleCnt="6" custScaleX="170252" custRadScaleRad="145091" custRadScaleInc="8916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903FC7B-F171-4A7D-84A7-8E116D3388B5}" type="pres">
      <dgm:prSet presAssocID="{C0FC2188-EF7F-4906-BBAF-F25CA87B54EC}" presName="parTrans" presStyleLbl="sibTrans2D1" presStyleIdx="5" presStyleCnt="6"/>
      <dgm:spPr/>
      <dgm:t>
        <a:bodyPr/>
        <a:lstStyle/>
        <a:p>
          <a:endParaRPr lang="es-MX"/>
        </a:p>
      </dgm:t>
    </dgm:pt>
    <dgm:pt modelId="{5BCD68F6-12EB-4AF8-8A1C-1D81E0C5C5E5}" type="pres">
      <dgm:prSet presAssocID="{C0FC2188-EF7F-4906-BBAF-F25CA87B54EC}" presName="connectorText" presStyleLbl="sibTrans2D1" presStyleIdx="5" presStyleCnt="6"/>
      <dgm:spPr/>
      <dgm:t>
        <a:bodyPr/>
        <a:lstStyle/>
        <a:p>
          <a:endParaRPr lang="es-MX"/>
        </a:p>
      </dgm:t>
    </dgm:pt>
    <dgm:pt modelId="{05C04A4C-BC8B-453F-9AEE-1A064EBA1188}" type="pres">
      <dgm:prSet presAssocID="{71A3E1AC-FDDC-40EC-9EC1-04CC3796489D}" presName="node" presStyleLbl="node1" presStyleIdx="5" presStyleCnt="6" custScaleX="162935" custRadScaleRad="86407" custRadScaleInc="4893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8648EEF-B591-4D60-9C4B-AA9236C85AE2}" type="presOf" srcId="{C0FC2188-EF7F-4906-BBAF-F25CA87B54EC}" destId="{0903FC7B-F171-4A7D-84A7-8E116D3388B5}" srcOrd="0" destOrd="0" presId="urn:microsoft.com/office/officeart/2005/8/layout/radial5"/>
    <dgm:cxn modelId="{0C1A39EB-11E9-4078-8BB9-A1C4BC1EF3F1}" type="presOf" srcId="{5FBB06A6-779F-4735-9298-65A164F83A68}" destId="{9EFEAA7A-0976-4EDA-9A31-AC390ADF7CAE}" srcOrd="0" destOrd="0" presId="urn:microsoft.com/office/officeart/2005/8/layout/radial5"/>
    <dgm:cxn modelId="{F51D31E0-B779-475B-9EE9-F2A10D93EFDD}" srcId="{529A9756-B256-4838-9928-04B736598381}" destId="{BDDE7393-5A31-4D2A-BE59-E64BAF3FCC49}" srcOrd="3" destOrd="0" parTransId="{A36EDA6C-1B7B-47A1-AF81-34293D8B90FA}" sibTransId="{79BE0668-EEC1-4FB2-89BB-C58E3ED676C1}"/>
    <dgm:cxn modelId="{AFF60FEA-C3E3-47F8-B736-D803B9D81446}" type="presOf" srcId="{C0FC2188-EF7F-4906-BBAF-F25CA87B54EC}" destId="{5BCD68F6-12EB-4AF8-8A1C-1D81E0C5C5E5}" srcOrd="1" destOrd="0" presId="urn:microsoft.com/office/officeart/2005/8/layout/radial5"/>
    <dgm:cxn modelId="{B80B499F-A483-4E30-B25A-C0C275DC21D4}" srcId="{529A9756-B256-4838-9928-04B736598381}" destId="{B44E4B71-1271-407A-BF12-15AE3458B783}" srcOrd="0" destOrd="0" parTransId="{56B1F45D-B4D5-45CD-BDCA-480A861821D4}" sibTransId="{109FB43C-6139-4B0F-B174-9F744D0D4EDC}"/>
    <dgm:cxn modelId="{E5E13E48-CC03-4376-9198-0D7F36EA1613}" type="presOf" srcId="{3C732A30-99B5-4B6D-A2A5-C4991F3C231C}" destId="{1CB12F43-1FA6-48CA-8B1B-0C915879E0F1}" srcOrd="0" destOrd="0" presId="urn:microsoft.com/office/officeart/2005/8/layout/radial5"/>
    <dgm:cxn modelId="{5984DE75-2686-4689-91E5-B5339D95062C}" srcId="{529A9756-B256-4838-9928-04B736598381}" destId="{5FBB06A6-779F-4735-9298-65A164F83A68}" srcOrd="1" destOrd="0" parTransId="{E423905F-C07B-461E-8CE2-B76B7DCFE4EB}" sibTransId="{7087F2FB-8EBD-43FB-8D7A-4B6BB9F13546}"/>
    <dgm:cxn modelId="{FF760B31-9361-4CEA-A7BD-5C0810387E81}" type="presOf" srcId="{A36EDA6C-1B7B-47A1-AF81-34293D8B90FA}" destId="{8C13CE8D-DD8E-4C9F-AA87-39CF611752C8}" srcOrd="1" destOrd="0" presId="urn:microsoft.com/office/officeart/2005/8/layout/radial5"/>
    <dgm:cxn modelId="{8F1D4A17-B42C-42E2-9038-683F3E3B3486}" type="presOf" srcId="{529A9756-B256-4838-9928-04B736598381}" destId="{37013736-5265-4A39-B54D-773B67D8CD92}" srcOrd="0" destOrd="0" presId="urn:microsoft.com/office/officeart/2005/8/layout/radial5"/>
    <dgm:cxn modelId="{67B000D7-91EA-464D-9EC9-B3E3D375DC24}" type="presOf" srcId="{BDDE7393-5A31-4D2A-BE59-E64BAF3FCC49}" destId="{8E2CB132-C438-4B1A-A784-DC1F57BF7DD3}" srcOrd="0" destOrd="0" presId="urn:microsoft.com/office/officeart/2005/8/layout/radial5"/>
    <dgm:cxn modelId="{636B7A92-F1D8-4426-9CF4-6E9B86AB1EE9}" type="presOf" srcId="{A2892302-1D63-4AE7-A3DA-8029411EAE4D}" destId="{0BFDF73E-7DF1-4821-B768-C57D6AB08E01}" srcOrd="0" destOrd="0" presId="urn:microsoft.com/office/officeart/2005/8/layout/radial5"/>
    <dgm:cxn modelId="{D4A7876A-CE83-4928-8A31-DDBDF3A589C9}" srcId="{529A9756-B256-4838-9928-04B736598381}" destId="{71A3E1AC-FDDC-40EC-9EC1-04CC3796489D}" srcOrd="5" destOrd="0" parTransId="{C0FC2188-EF7F-4906-BBAF-F25CA87B54EC}" sibTransId="{7C57C2A2-7D57-4329-BBC7-7857CE7BD74A}"/>
    <dgm:cxn modelId="{09A9BC80-A303-4250-BA4B-58B076985051}" type="presOf" srcId="{E423905F-C07B-461E-8CE2-B76B7DCFE4EB}" destId="{E89948D1-B4B5-4F91-BF00-B96EE5CB4269}" srcOrd="1" destOrd="0" presId="urn:microsoft.com/office/officeart/2005/8/layout/radial5"/>
    <dgm:cxn modelId="{E533FE05-2F0F-470C-B338-F04B73ED4263}" type="presOf" srcId="{71A3E1AC-FDDC-40EC-9EC1-04CC3796489D}" destId="{05C04A4C-BC8B-453F-9AEE-1A064EBA1188}" srcOrd="0" destOrd="0" presId="urn:microsoft.com/office/officeart/2005/8/layout/radial5"/>
    <dgm:cxn modelId="{DBC5DE5E-F321-4EB2-9941-D51C82622F9F}" type="presOf" srcId="{E423905F-C07B-461E-8CE2-B76B7DCFE4EB}" destId="{2155D7A8-E0FD-401C-A496-E730456B1BB9}" srcOrd="0" destOrd="0" presId="urn:microsoft.com/office/officeart/2005/8/layout/radial5"/>
    <dgm:cxn modelId="{A68F6E5E-ED9E-469B-BF61-1A700835CB41}" type="presOf" srcId="{4A75871E-5956-44FA-B698-8361EFE0A6D8}" destId="{EBBFFD71-0B82-48E2-898F-F21068532447}" srcOrd="0" destOrd="0" presId="urn:microsoft.com/office/officeart/2005/8/layout/radial5"/>
    <dgm:cxn modelId="{D009A808-B048-4DE1-BD58-F80D0F879AAA}" type="presOf" srcId="{56B1F45D-B4D5-45CD-BDCA-480A861821D4}" destId="{201B58AF-8C9B-4B90-8EB9-7EF061656286}" srcOrd="1" destOrd="0" presId="urn:microsoft.com/office/officeart/2005/8/layout/radial5"/>
    <dgm:cxn modelId="{28C2FA9C-9282-4187-9E13-5CCFE2FD416F}" srcId="{C892D49A-5AB7-44D8-B825-A213444273F3}" destId="{529A9756-B256-4838-9928-04B736598381}" srcOrd="0" destOrd="0" parTransId="{2763CD55-8818-4025-AC24-A47E9B0B8D66}" sibTransId="{650530D0-C605-44B5-996F-3EA65B5448BF}"/>
    <dgm:cxn modelId="{7271568F-DA84-4BF5-B2A3-1C6CC285474D}" type="presOf" srcId="{DC774509-5FF5-48E2-9743-19BA2D945FEF}" destId="{24BC0B33-D9B9-4F29-A8B0-BBEF1BADD59B}" srcOrd="0" destOrd="0" presId="urn:microsoft.com/office/officeart/2005/8/layout/radial5"/>
    <dgm:cxn modelId="{0259B7B8-E987-4A2B-A889-2D98C97E9454}" srcId="{529A9756-B256-4838-9928-04B736598381}" destId="{DC774509-5FF5-48E2-9743-19BA2D945FEF}" srcOrd="2" destOrd="0" parTransId="{3C732A30-99B5-4B6D-A2A5-C4991F3C231C}" sibTransId="{1DAB2861-AA4E-49E6-9A30-618FA177283B}"/>
    <dgm:cxn modelId="{10A72425-D6DB-4BF2-976D-47487ACA06D5}" srcId="{529A9756-B256-4838-9928-04B736598381}" destId="{A2892302-1D63-4AE7-A3DA-8029411EAE4D}" srcOrd="4" destOrd="0" parTransId="{4A75871E-5956-44FA-B698-8361EFE0A6D8}" sibTransId="{73EA2D48-4B08-4E8A-B370-721C4194004D}"/>
    <dgm:cxn modelId="{84D1967A-FD89-4DDD-BC41-7F059913F8FC}" type="presOf" srcId="{3C732A30-99B5-4B6D-A2A5-C4991F3C231C}" destId="{5B55F801-BD00-4C68-A728-2F3895044C53}" srcOrd="1" destOrd="0" presId="urn:microsoft.com/office/officeart/2005/8/layout/radial5"/>
    <dgm:cxn modelId="{778A4BC6-00DF-4610-B865-5A4EBAC23CCD}" type="presOf" srcId="{B44E4B71-1271-407A-BF12-15AE3458B783}" destId="{99BDFD1C-4C16-4F99-93BF-099BB0C21296}" srcOrd="0" destOrd="0" presId="urn:microsoft.com/office/officeart/2005/8/layout/radial5"/>
    <dgm:cxn modelId="{2F1E7EF4-67ED-4F79-AB55-B35CF8A70F2F}" type="presOf" srcId="{4A75871E-5956-44FA-B698-8361EFE0A6D8}" destId="{3EF782C6-C6FC-4848-9B14-D65183FD2E7A}" srcOrd="1" destOrd="0" presId="urn:microsoft.com/office/officeart/2005/8/layout/radial5"/>
    <dgm:cxn modelId="{EC848448-0435-4C68-809A-1334117F1EC8}" type="presOf" srcId="{A36EDA6C-1B7B-47A1-AF81-34293D8B90FA}" destId="{4E093213-795E-435D-983E-ECBAF64433BF}" srcOrd="0" destOrd="0" presId="urn:microsoft.com/office/officeart/2005/8/layout/radial5"/>
    <dgm:cxn modelId="{EDADE61C-4D74-4F51-B2FC-692F0C63C418}" type="presOf" srcId="{56B1F45D-B4D5-45CD-BDCA-480A861821D4}" destId="{177BA17C-EAFC-4913-AFBF-5898A1207A4A}" srcOrd="0" destOrd="0" presId="urn:microsoft.com/office/officeart/2005/8/layout/radial5"/>
    <dgm:cxn modelId="{48627D2E-9BAE-42DD-BDB2-162555D83D82}" type="presOf" srcId="{C892D49A-5AB7-44D8-B825-A213444273F3}" destId="{11F18F06-8A9F-4A05-AE52-7F5EB1E6DC05}" srcOrd="0" destOrd="0" presId="urn:microsoft.com/office/officeart/2005/8/layout/radial5"/>
    <dgm:cxn modelId="{CF4DE1F1-7160-4DC5-B83B-C014A66BE245}" type="presParOf" srcId="{11F18F06-8A9F-4A05-AE52-7F5EB1E6DC05}" destId="{37013736-5265-4A39-B54D-773B67D8CD92}" srcOrd="0" destOrd="0" presId="urn:microsoft.com/office/officeart/2005/8/layout/radial5"/>
    <dgm:cxn modelId="{1B8760A6-389E-4526-A9B6-42D7669A5271}" type="presParOf" srcId="{11F18F06-8A9F-4A05-AE52-7F5EB1E6DC05}" destId="{177BA17C-EAFC-4913-AFBF-5898A1207A4A}" srcOrd="1" destOrd="0" presId="urn:microsoft.com/office/officeart/2005/8/layout/radial5"/>
    <dgm:cxn modelId="{8366FBE2-D5C2-4DE0-AA10-5B7FEDC25EE8}" type="presParOf" srcId="{177BA17C-EAFC-4913-AFBF-5898A1207A4A}" destId="{201B58AF-8C9B-4B90-8EB9-7EF061656286}" srcOrd="0" destOrd="0" presId="urn:microsoft.com/office/officeart/2005/8/layout/radial5"/>
    <dgm:cxn modelId="{973AC40D-9C33-41A9-A194-53A5C2FC313E}" type="presParOf" srcId="{11F18F06-8A9F-4A05-AE52-7F5EB1E6DC05}" destId="{99BDFD1C-4C16-4F99-93BF-099BB0C21296}" srcOrd="2" destOrd="0" presId="urn:microsoft.com/office/officeart/2005/8/layout/radial5"/>
    <dgm:cxn modelId="{87D89054-A01C-4A4A-AF47-EB07E9815EB9}" type="presParOf" srcId="{11F18F06-8A9F-4A05-AE52-7F5EB1E6DC05}" destId="{2155D7A8-E0FD-401C-A496-E730456B1BB9}" srcOrd="3" destOrd="0" presId="urn:microsoft.com/office/officeart/2005/8/layout/radial5"/>
    <dgm:cxn modelId="{36012224-41ED-4A27-B5DF-E737D1E4DDE3}" type="presParOf" srcId="{2155D7A8-E0FD-401C-A496-E730456B1BB9}" destId="{E89948D1-B4B5-4F91-BF00-B96EE5CB4269}" srcOrd="0" destOrd="0" presId="urn:microsoft.com/office/officeart/2005/8/layout/radial5"/>
    <dgm:cxn modelId="{C5C03637-DED6-4E3F-965B-6FF3B12CA575}" type="presParOf" srcId="{11F18F06-8A9F-4A05-AE52-7F5EB1E6DC05}" destId="{9EFEAA7A-0976-4EDA-9A31-AC390ADF7CAE}" srcOrd="4" destOrd="0" presId="urn:microsoft.com/office/officeart/2005/8/layout/radial5"/>
    <dgm:cxn modelId="{332266EB-28BF-4F22-A902-88CCB1BB2C65}" type="presParOf" srcId="{11F18F06-8A9F-4A05-AE52-7F5EB1E6DC05}" destId="{1CB12F43-1FA6-48CA-8B1B-0C915879E0F1}" srcOrd="5" destOrd="0" presId="urn:microsoft.com/office/officeart/2005/8/layout/radial5"/>
    <dgm:cxn modelId="{9EA5904A-86DB-42AB-871F-5D672791E1FC}" type="presParOf" srcId="{1CB12F43-1FA6-48CA-8B1B-0C915879E0F1}" destId="{5B55F801-BD00-4C68-A728-2F3895044C53}" srcOrd="0" destOrd="0" presId="urn:microsoft.com/office/officeart/2005/8/layout/radial5"/>
    <dgm:cxn modelId="{8034F2C7-BEEA-4C75-9327-BA2BFCFE7D3D}" type="presParOf" srcId="{11F18F06-8A9F-4A05-AE52-7F5EB1E6DC05}" destId="{24BC0B33-D9B9-4F29-A8B0-BBEF1BADD59B}" srcOrd="6" destOrd="0" presId="urn:microsoft.com/office/officeart/2005/8/layout/radial5"/>
    <dgm:cxn modelId="{72C5CF2D-C239-4FB0-B962-2EFA1E08B8FF}" type="presParOf" srcId="{11F18F06-8A9F-4A05-AE52-7F5EB1E6DC05}" destId="{4E093213-795E-435D-983E-ECBAF64433BF}" srcOrd="7" destOrd="0" presId="urn:microsoft.com/office/officeart/2005/8/layout/radial5"/>
    <dgm:cxn modelId="{75EA85C1-BBD3-4F1C-ADDF-174963EA4633}" type="presParOf" srcId="{4E093213-795E-435D-983E-ECBAF64433BF}" destId="{8C13CE8D-DD8E-4C9F-AA87-39CF611752C8}" srcOrd="0" destOrd="0" presId="urn:microsoft.com/office/officeart/2005/8/layout/radial5"/>
    <dgm:cxn modelId="{DAE6B6F3-68A7-4634-8D12-DF09AD9C54EA}" type="presParOf" srcId="{11F18F06-8A9F-4A05-AE52-7F5EB1E6DC05}" destId="{8E2CB132-C438-4B1A-A784-DC1F57BF7DD3}" srcOrd="8" destOrd="0" presId="urn:microsoft.com/office/officeart/2005/8/layout/radial5"/>
    <dgm:cxn modelId="{159FCCCA-BD4D-4E93-9BB9-395F38CD1E1D}" type="presParOf" srcId="{11F18F06-8A9F-4A05-AE52-7F5EB1E6DC05}" destId="{EBBFFD71-0B82-48E2-898F-F21068532447}" srcOrd="9" destOrd="0" presId="urn:microsoft.com/office/officeart/2005/8/layout/radial5"/>
    <dgm:cxn modelId="{E005D8A5-9DCA-4372-8E8A-975A4B7306C4}" type="presParOf" srcId="{EBBFFD71-0B82-48E2-898F-F21068532447}" destId="{3EF782C6-C6FC-4848-9B14-D65183FD2E7A}" srcOrd="0" destOrd="0" presId="urn:microsoft.com/office/officeart/2005/8/layout/radial5"/>
    <dgm:cxn modelId="{96D35B2A-C70F-4773-9612-EB78EEAE71DF}" type="presParOf" srcId="{11F18F06-8A9F-4A05-AE52-7F5EB1E6DC05}" destId="{0BFDF73E-7DF1-4821-B768-C57D6AB08E01}" srcOrd="10" destOrd="0" presId="urn:microsoft.com/office/officeart/2005/8/layout/radial5"/>
    <dgm:cxn modelId="{10F386BD-12A3-4FA1-909E-45D00663396C}" type="presParOf" srcId="{11F18F06-8A9F-4A05-AE52-7F5EB1E6DC05}" destId="{0903FC7B-F171-4A7D-84A7-8E116D3388B5}" srcOrd="11" destOrd="0" presId="urn:microsoft.com/office/officeart/2005/8/layout/radial5"/>
    <dgm:cxn modelId="{D0DBAA41-239B-44DF-B4F9-C6F10CDCE93C}" type="presParOf" srcId="{0903FC7B-F171-4A7D-84A7-8E116D3388B5}" destId="{5BCD68F6-12EB-4AF8-8A1C-1D81E0C5C5E5}" srcOrd="0" destOrd="0" presId="urn:microsoft.com/office/officeart/2005/8/layout/radial5"/>
    <dgm:cxn modelId="{AB49A23C-C6AF-4A91-B907-135DB5E24C8C}" type="presParOf" srcId="{11F18F06-8A9F-4A05-AE52-7F5EB1E6DC05}" destId="{05C04A4C-BC8B-453F-9AEE-1A064EBA1188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C4D5E2-A232-4988-A8C6-8712EB26B090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C73D66EF-F87B-4E5C-A23E-B7892DA3011E}">
      <dgm:prSet phldrT="[Texto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MX" sz="2400" b="1" dirty="0" smtClean="0">
              <a:solidFill>
                <a:schemeClr val="tx1"/>
              </a:solidFill>
            </a:rPr>
            <a:t>Averiguaciones Previas</a:t>
          </a:r>
          <a:endParaRPr lang="es-MX" sz="2400" b="1" dirty="0">
            <a:solidFill>
              <a:schemeClr val="tx1"/>
            </a:solidFill>
          </a:endParaRPr>
        </a:p>
      </dgm:t>
    </dgm:pt>
    <dgm:pt modelId="{A85CF8E1-F9E0-4B4E-AF9E-898D93B5EE1A}" type="parTrans" cxnId="{3DE9537B-D088-4B6B-92AA-D1A28F9E9E9A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E53058E9-09CB-4E66-B272-91A3892CCE07}" type="sibTrans" cxnId="{3DE9537B-D088-4B6B-92AA-D1A28F9E9E9A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1149E7F3-BFA7-4174-AC3D-428CEA3B2C94}">
      <dgm:prSet phldrT="[Texto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MX" b="1" dirty="0" smtClean="0">
              <a:solidFill>
                <a:schemeClr val="tx1"/>
              </a:solidFill>
            </a:rPr>
            <a:t>NACIONAL</a:t>
          </a:r>
        </a:p>
        <a:p>
          <a:r>
            <a:rPr lang="es-MX" b="1" dirty="0" smtClean="0">
              <a:solidFill>
                <a:schemeClr val="tx1"/>
              </a:solidFill>
            </a:rPr>
            <a:t>615 </a:t>
          </a:r>
        </a:p>
      </dgm:t>
    </dgm:pt>
    <dgm:pt modelId="{87107427-D715-45F5-A5B2-3C9033683000}" type="parTrans" cxnId="{AB6725EB-2503-41A1-9AB4-2FC97F35915C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0A002BFC-2CC6-40D0-AE3D-70D33561720A}" type="sibTrans" cxnId="{AB6725EB-2503-41A1-9AB4-2FC97F35915C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88A63AFB-CFE4-405F-B387-CB8796E0094C}">
      <dgm:prSet phldrT="[Texto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Federal</a:t>
          </a:r>
        </a:p>
        <a:p>
          <a:r>
            <a:rPr lang="es-MX" dirty="0" smtClean="0">
              <a:solidFill>
                <a:schemeClr val="tx1"/>
              </a:solidFill>
            </a:rPr>
            <a:t>229</a:t>
          </a:r>
        </a:p>
      </dgm:t>
    </dgm:pt>
    <dgm:pt modelId="{1EF67230-8175-4249-9458-EB0F0389C8D0}" type="parTrans" cxnId="{428D86E4-6904-4EC6-93D0-8D06AEEFE441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668C5843-AAEE-4302-8E0F-D5760C628538}" type="sibTrans" cxnId="{428D86E4-6904-4EC6-93D0-8D06AEEFE441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48CD5CF4-7CF0-42E3-8918-5414C8883534}">
      <dgm:prSet phldrT="[Texto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Estatal</a:t>
          </a:r>
        </a:p>
        <a:p>
          <a:r>
            <a:rPr lang="es-MX" dirty="0" smtClean="0">
              <a:solidFill>
                <a:schemeClr val="tx1"/>
              </a:solidFill>
            </a:rPr>
            <a:t>386</a:t>
          </a:r>
          <a:endParaRPr lang="es-MX" dirty="0">
            <a:solidFill>
              <a:schemeClr val="tx1"/>
            </a:solidFill>
          </a:endParaRPr>
        </a:p>
      </dgm:t>
    </dgm:pt>
    <dgm:pt modelId="{265AE3BD-2791-41C7-BF5C-5C2DD5FD1898}" type="parTrans" cxnId="{AA08C29F-7BB2-4758-8970-3D36177EC271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7AB34EAD-9D3A-43DF-9317-5A8A60C7B58E}" type="sibTrans" cxnId="{AA08C29F-7BB2-4758-8970-3D36177EC271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49501D71-DA1E-4A6D-8E2D-9A87369DD3A0}" type="pres">
      <dgm:prSet presAssocID="{A5C4D5E2-A232-4988-A8C6-8712EB26B09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E53A701-88E1-4FB2-92CF-0D2D4AA986B7}" type="pres">
      <dgm:prSet presAssocID="{C73D66EF-F87B-4E5C-A23E-B7892DA3011E}" presName="roof" presStyleLbl="dkBgShp" presStyleIdx="0" presStyleCnt="2" custLinFactNeighborX="23439" custLinFactNeighborY="2853"/>
      <dgm:spPr/>
      <dgm:t>
        <a:bodyPr/>
        <a:lstStyle/>
        <a:p>
          <a:endParaRPr lang="es-MX"/>
        </a:p>
      </dgm:t>
    </dgm:pt>
    <dgm:pt modelId="{131FFF41-574C-4814-B00E-D79AD16CDC40}" type="pres">
      <dgm:prSet presAssocID="{C73D66EF-F87B-4E5C-A23E-B7892DA3011E}" presName="pillars" presStyleCnt="0"/>
      <dgm:spPr/>
    </dgm:pt>
    <dgm:pt modelId="{AA1CC23C-3587-4D67-A59B-6B4C77CA1C3C}" type="pres">
      <dgm:prSet presAssocID="{C73D66EF-F87B-4E5C-A23E-B7892DA3011E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FB8F35E-653F-483F-BA2F-DB260CB59E35}" type="pres">
      <dgm:prSet presAssocID="{88A63AFB-CFE4-405F-B387-CB8796E0094C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11BAD7A-6552-4ED0-B5E6-364B15ACDF1B}" type="pres">
      <dgm:prSet presAssocID="{48CD5CF4-7CF0-42E3-8918-5414C8883534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F062924-F709-4990-A4C6-F4E6ABC4CC27}" type="pres">
      <dgm:prSet presAssocID="{C73D66EF-F87B-4E5C-A23E-B7892DA3011E}" presName="base" presStyleLbl="dkBgShp" presStyleIdx="1" presStyleCnt="2"/>
      <dgm:spPr>
        <a:solidFill>
          <a:schemeClr val="accent3">
            <a:lumMod val="75000"/>
          </a:schemeClr>
        </a:solidFill>
      </dgm:spPr>
    </dgm:pt>
  </dgm:ptLst>
  <dgm:cxnLst>
    <dgm:cxn modelId="{8CE7E487-E2AC-4FCC-8B7D-3842B9E876D7}" type="presOf" srcId="{1149E7F3-BFA7-4174-AC3D-428CEA3B2C94}" destId="{AA1CC23C-3587-4D67-A59B-6B4C77CA1C3C}" srcOrd="0" destOrd="0" presId="urn:microsoft.com/office/officeart/2005/8/layout/hList3"/>
    <dgm:cxn modelId="{AA08C29F-7BB2-4758-8970-3D36177EC271}" srcId="{C73D66EF-F87B-4E5C-A23E-B7892DA3011E}" destId="{48CD5CF4-7CF0-42E3-8918-5414C8883534}" srcOrd="2" destOrd="0" parTransId="{265AE3BD-2791-41C7-BF5C-5C2DD5FD1898}" sibTransId="{7AB34EAD-9D3A-43DF-9317-5A8A60C7B58E}"/>
    <dgm:cxn modelId="{AB6725EB-2503-41A1-9AB4-2FC97F35915C}" srcId="{C73D66EF-F87B-4E5C-A23E-B7892DA3011E}" destId="{1149E7F3-BFA7-4174-AC3D-428CEA3B2C94}" srcOrd="0" destOrd="0" parTransId="{87107427-D715-45F5-A5B2-3C9033683000}" sibTransId="{0A002BFC-2CC6-40D0-AE3D-70D33561720A}"/>
    <dgm:cxn modelId="{0694442F-D3C8-4A1A-A277-06DA8116EDB4}" type="presOf" srcId="{88A63AFB-CFE4-405F-B387-CB8796E0094C}" destId="{EFB8F35E-653F-483F-BA2F-DB260CB59E35}" srcOrd="0" destOrd="0" presId="urn:microsoft.com/office/officeart/2005/8/layout/hList3"/>
    <dgm:cxn modelId="{6483351D-4B35-4552-8270-345F13862BD0}" type="presOf" srcId="{A5C4D5E2-A232-4988-A8C6-8712EB26B090}" destId="{49501D71-DA1E-4A6D-8E2D-9A87369DD3A0}" srcOrd="0" destOrd="0" presId="urn:microsoft.com/office/officeart/2005/8/layout/hList3"/>
    <dgm:cxn modelId="{53C5FE10-23C1-4428-B17A-1A39EA0ABB6C}" type="presOf" srcId="{48CD5CF4-7CF0-42E3-8918-5414C8883534}" destId="{311BAD7A-6552-4ED0-B5E6-364B15ACDF1B}" srcOrd="0" destOrd="0" presId="urn:microsoft.com/office/officeart/2005/8/layout/hList3"/>
    <dgm:cxn modelId="{428D86E4-6904-4EC6-93D0-8D06AEEFE441}" srcId="{C73D66EF-F87B-4E5C-A23E-B7892DA3011E}" destId="{88A63AFB-CFE4-405F-B387-CB8796E0094C}" srcOrd="1" destOrd="0" parTransId="{1EF67230-8175-4249-9458-EB0F0389C8D0}" sibTransId="{668C5843-AAEE-4302-8E0F-D5760C628538}"/>
    <dgm:cxn modelId="{F04FF921-73F0-4485-9AF8-E1011C1EBBF5}" type="presOf" srcId="{C73D66EF-F87B-4E5C-A23E-B7892DA3011E}" destId="{1E53A701-88E1-4FB2-92CF-0D2D4AA986B7}" srcOrd="0" destOrd="0" presId="urn:microsoft.com/office/officeart/2005/8/layout/hList3"/>
    <dgm:cxn modelId="{3DE9537B-D088-4B6B-92AA-D1A28F9E9E9A}" srcId="{A5C4D5E2-A232-4988-A8C6-8712EB26B090}" destId="{C73D66EF-F87B-4E5C-A23E-B7892DA3011E}" srcOrd="0" destOrd="0" parTransId="{A85CF8E1-F9E0-4B4E-AF9E-898D93B5EE1A}" sibTransId="{E53058E9-09CB-4E66-B272-91A3892CCE07}"/>
    <dgm:cxn modelId="{B1C9759F-C623-44A0-BE98-FA9FD1CC23D4}" type="presParOf" srcId="{49501D71-DA1E-4A6D-8E2D-9A87369DD3A0}" destId="{1E53A701-88E1-4FB2-92CF-0D2D4AA986B7}" srcOrd="0" destOrd="0" presId="urn:microsoft.com/office/officeart/2005/8/layout/hList3"/>
    <dgm:cxn modelId="{2D36371D-26E6-421B-87FE-19D0DD917C87}" type="presParOf" srcId="{49501D71-DA1E-4A6D-8E2D-9A87369DD3A0}" destId="{131FFF41-574C-4814-B00E-D79AD16CDC40}" srcOrd="1" destOrd="0" presId="urn:microsoft.com/office/officeart/2005/8/layout/hList3"/>
    <dgm:cxn modelId="{B8A62ADA-B1CE-40EE-8A07-2888CDFBA0BD}" type="presParOf" srcId="{131FFF41-574C-4814-B00E-D79AD16CDC40}" destId="{AA1CC23C-3587-4D67-A59B-6B4C77CA1C3C}" srcOrd="0" destOrd="0" presId="urn:microsoft.com/office/officeart/2005/8/layout/hList3"/>
    <dgm:cxn modelId="{060F5134-4A47-4A43-8C26-80E090D7ECC2}" type="presParOf" srcId="{131FFF41-574C-4814-B00E-D79AD16CDC40}" destId="{EFB8F35E-653F-483F-BA2F-DB260CB59E35}" srcOrd="1" destOrd="0" presId="urn:microsoft.com/office/officeart/2005/8/layout/hList3"/>
    <dgm:cxn modelId="{86FFD328-6A7B-48DF-B4F2-69B7808B5546}" type="presParOf" srcId="{131FFF41-574C-4814-B00E-D79AD16CDC40}" destId="{311BAD7A-6552-4ED0-B5E6-364B15ACDF1B}" srcOrd="2" destOrd="0" presId="urn:microsoft.com/office/officeart/2005/8/layout/hList3"/>
    <dgm:cxn modelId="{82160EA5-15F5-477A-B175-E60DCF4635A4}" type="presParOf" srcId="{49501D71-DA1E-4A6D-8E2D-9A87369DD3A0}" destId="{6F062924-F709-4990-A4C6-F4E6ABC4CC27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013736-5265-4A39-B54D-773B67D8CD92}">
      <dsp:nvSpPr>
        <dsp:cNvPr id="0" name=""/>
        <dsp:cNvSpPr/>
      </dsp:nvSpPr>
      <dsp:spPr>
        <a:xfrm>
          <a:off x="2904337" y="2624540"/>
          <a:ext cx="1517294" cy="148234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+mj-lt"/>
            </a:rPr>
            <a:t>INFORME DE LA CI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+mj-lt"/>
            </a:rPr>
            <a:t>2014</a:t>
          </a:r>
          <a:endParaRPr lang="es-MX" sz="1400" b="1" kern="1200" dirty="0">
            <a:latin typeface="+mj-lt"/>
          </a:endParaRPr>
        </a:p>
      </dsp:txBody>
      <dsp:txXfrm>
        <a:off x="3126540" y="2841624"/>
        <a:ext cx="1072888" cy="1048172"/>
      </dsp:txXfrm>
    </dsp:sp>
    <dsp:sp modelId="{177BA17C-EAFC-4913-AFBF-5898A1207A4A}">
      <dsp:nvSpPr>
        <dsp:cNvPr id="0" name=""/>
        <dsp:cNvSpPr/>
      </dsp:nvSpPr>
      <dsp:spPr>
        <a:xfrm rot="18172037">
          <a:off x="4066245" y="2138796"/>
          <a:ext cx="500602" cy="43079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>
            <a:latin typeface="+mj-lt"/>
          </a:endParaRPr>
        </a:p>
      </dsp:txBody>
      <dsp:txXfrm>
        <a:off x="4095795" y="2279229"/>
        <a:ext cx="371365" cy="258474"/>
      </dsp:txXfrm>
    </dsp:sp>
    <dsp:sp modelId="{99BDFD1C-4C16-4F99-93BF-099BB0C21296}">
      <dsp:nvSpPr>
        <dsp:cNvPr id="0" name=""/>
        <dsp:cNvSpPr/>
      </dsp:nvSpPr>
      <dsp:spPr>
        <a:xfrm>
          <a:off x="3888428" y="720083"/>
          <a:ext cx="2149240" cy="1267031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050" b="1" kern="1200" dirty="0" smtClean="0">
              <a:latin typeface="+mj-lt"/>
            </a:rPr>
            <a:t>PROTECCIÓN, ASISTENCIA Y ATENCIÓN A VÍCTIMAS </a:t>
          </a:r>
        </a:p>
      </dsp:txBody>
      <dsp:txXfrm>
        <a:off x="4203177" y="905635"/>
        <a:ext cx="1519742" cy="895927"/>
      </dsp:txXfrm>
    </dsp:sp>
    <dsp:sp modelId="{2155D7A8-E0FD-401C-A496-E730456B1BB9}">
      <dsp:nvSpPr>
        <dsp:cNvPr id="0" name=""/>
        <dsp:cNvSpPr/>
      </dsp:nvSpPr>
      <dsp:spPr>
        <a:xfrm rot="20679972">
          <a:off x="4593006" y="2823760"/>
          <a:ext cx="521804" cy="43079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>
            <a:latin typeface="+mj-lt"/>
          </a:endParaRPr>
        </a:p>
      </dsp:txBody>
      <dsp:txXfrm>
        <a:off x="4595306" y="2927006"/>
        <a:ext cx="392567" cy="258474"/>
      </dsp:txXfrm>
    </dsp:sp>
    <dsp:sp modelId="{9EFEAA7A-0976-4EDA-9A31-AC390ADF7CAE}">
      <dsp:nvSpPr>
        <dsp:cNvPr id="0" name=""/>
        <dsp:cNvSpPr/>
      </dsp:nvSpPr>
      <dsp:spPr>
        <a:xfrm>
          <a:off x="5256592" y="2016224"/>
          <a:ext cx="2034979" cy="1267031"/>
        </a:xfrm>
        <a:prstGeom prst="ellipse">
          <a:avLst/>
        </a:prstGeom>
        <a:solidFill>
          <a:schemeClr val="accent3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200" b="1" kern="1200" dirty="0" smtClean="0">
              <a:latin typeface="+mj-lt"/>
            </a:rPr>
            <a:t>PERSECUCIÓN DEL DELITO</a:t>
          </a:r>
          <a:endParaRPr lang="es-MX" sz="1200" b="1" kern="1200" dirty="0">
            <a:latin typeface="+mj-lt"/>
          </a:endParaRPr>
        </a:p>
      </dsp:txBody>
      <dsp:txXfrm>
        <a:off x="5554608" y="2201776"/>
        <a:ext cx="1438947" cy="895927"/>
      </dsp:txXfrm>
    </dsp:sp>
    <dsp:sp modelId="{1CB12F43-1FA6-48CA-8B1B-0C915879E0F1}">
      <dsp:nvSpPr>
        <dsp:cNvPr id="0" name=""/>
        <dsp:cNvSpPr/>
      </dsp:nvSpPr>
      <dsp:spPr>
        <a:xfrm rot="794220">
          <a:off x="4637390" y="3450806"/>
          <a:ext cx="606060" cy="43079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>
            <a:latin typeface="+mj-lt"/>
          </a:endParaRPr>
        </a:p>
      </dsp:txBody>
      <dsp:txXfrm>
        <a:off x="4639107" y="3522168"/>
        <a:ext cx="476823" cy="258474"/>
      </dsp:txXfrm>
    </dsp:sp>
    <dsp:sp modelId="{24BC0B33-D9B9-4F29-A8B0-BBEF1BADD59B}">
      <dsp:nvSpPr>
        <dsp:cNvPr id="0" name=""/>
        <dsp:cNvSpPr/>
      </dsp:nvSpPr>
      <dsp:spPr>
        <a:xfrm>
          <a:off x="5454419" y="3384375"/>
          <a:ext cx="1962188" cy="1267031"/>
        </a:xfrm>
        <a:prstGeom prst="ellipse">
          <a:avLst/>
        </a:prstGeom>
        <a:solidFill>
          <a:schemeClr val="accent4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latin typeface="+mj-lt"/>
            </a:rPr>
            <a:t>COOPERACIÓN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latin typeface="+mj-lt"/>
            </a:rPr>
            <a:t>INTERNACIONAL</a:t>
          </a:r>
          <a:endParaRPr lang="es-MX" sz="1200" b="1" kern="1200" dirty="0">
            <a:latin typeface="+mj-lt"/>
          </a:endParaRPr>
        </a:p>
      </dsp:txBody>
      <dsp:txXfrm>
        <a:off x="5741775" y="3569927"/>
        <a:ext cx="1387476" cy="895927"/>
      </dsp:txXfrm>
    </dsp:sp>
    <dsp:sp modelId="{4E093213-795E-435D-983E-ECBAF64433BF}">
      <dsp:nvSpPr>
        <dsp:cNvPr id="0" name=""/>
        <dsp:cNvSpPr/>
      </dsp:nvSpPr>
      <dsp:spPr>
        <a:xfrm rot="9968041">
          <a:off x="2389006" y="3416926"/>
          <a:ext cx="387809" cy="43079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>
            <a:latin typeface="+mj-lt"/>
          </a:endParaRPr>
        </a:p>
      </dsp:txBody>
      <dsp:txXfrm rot="10800000">
        <a:off x="2503654" y="3489143"/>
        <a:ext cx="271466" cy="258474"/>
      </dsp:txXfrm>
    </dsp:sp>
    <dsp:sp modelId="{8E2CB132-C438-4B1A-A784-DC1F57BF7DD3}">
      <dsp:nvSpPr>
        <dsp:cNvPr id="0" name=""/>
        <dsp:cNvSpPr/>
      </dsp:nvSpPr>
      <dsp:spPr>
        <a:xfrm>
          <a:off x="72008" y="3240356"/>
          <a:ext cx="2213820" cy="1477067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200" b="1" kern="1200" dirty="0" smtClean="0">
              <a:latin typeface="+mj-lt"/>
            </a:rPr>
            <a:t>AVANCES LEGISLATIVOS</a:t>
          </a:r>
          <a:endParaRPr lang="es-MX" sz="1200" b="1" kern="1200" dirty="0">
            <a:latin typeface="+mj-lt"/>
          </a:endParaRPr>
        </a:p>
      </dsp:txBody>
      <dsp:txXfrm>
        <a:off x="396214" y="3456667"/>
        <a:ext cx="1565408" cy="1044445"/>
      </dsp:txXfrm>
    </dsp:sp>
    <dsp:sp modelId="{EBBFFD71-0B82-48E2-898F-F21068532447}">
      <dsp:nvSpPr>
        <dsp:cNvPr id="0" name=""/>
        <dsp:cNvSpPr/>
      </dsp:nvSpPr>
      <dsp:spPr>
        <a:xfrm rot="11956761">
          <a:off x="2322630" y="2761766"/>
          <a:ext cx="459098" cy="43079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>
            <a:latin typeface="+mj-lt"/>
          </a:endParaRPr>
        </a:p>
      </dsp:txBody>
      <dsp:txXfrm rot="10800000">
        <a:off x="2448243" y="2869259"/>
        <a:ext cx="329861" cy="258474"/>
      </dsp:txXfrm>
    </dsp:sp>
    <dsp:sp modelId="{0BFDF73E-7DF1-4821-B768-C57D6AB08E01}">
      <dsp:nvSpPr>
        <dsp:cNvPr id="0" name=""/>
        <dsp:cNvSpPr/>
      </dsp:nvSpPr>
      <dsp:spPr>
        <a:xfrm>
          <a:off x="125825" y="1872205"/>
          <a:ext cx="2157146" cy="1267031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4889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s-MX" sz="1200" b="1" kern="1200" dirty="0" smtClean="0">
              <a:latin typeface="+mj-lt"/>
            </a:rPr>
            <a:t>COLABORACIÓN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1" kern="1200" dirty="0" smtClean="0">
              <a:latin typeface="+mj-lt"/>
            </a:rPr>
            <a:t>INTERINSTITUCIONAL</a:t>
          </a:r>
          <a:endParaRPr lang="es-MX" sz="1200" kern="1200" dirty="0">
            <a:latin typeface="+mj-lt"/>
          </a:endParaRPr>
        </a:p>
      </dsp:txBody>
      <dsp:txXfrm>
        <a:off x="441732" y="2057757"/>
        <a:ext cx="1525332" cy="895927"/>
      </dsp:txXfrm>
    </dsp:sp>
    <dsp:sp modelId="{0903FC7B-F171-4A7D-84A7-8E116D3388B5}">
      <dsp:nvSpPr>
        <dsp:cNvPr id="0" name=""/>
        <dsp:cNvSpPr/>
      </dsp:nvSpPr>
      <dsp:spPr>
        <a:xfrm rot="14691292">
          <a:off x="2929568" y="2087804"/>
          <a:ext cx="469356" cy="430790"/>
        </a:xfrm>
        <a:prstGeom prst="rightArrow">
          <a:avLst>
            <a:gd name="adj1" fmla="val 60000"/>
            <a:gd name="adj2" fmla="val 50000"/>
          </a:avLst>
        </a:prstGeom>
        <a:solidFill>
          <a:srgbClr val="E943A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kern="1200">
            <a:latin typeface="+mj-lt"/>
          </a:endParaRPr>
        </a:p>
      </dsp:txBody>
      <dsp:txXfrm rot="10800000">
        <a:off x="3021644" y="2232457"/>
        <a:ext cx="340119" cy="258474"/>
      </dsp:txXfrm>
    </dsp:sp>
    <dsp:sp modelId="{05C04A4C-BC8B-453F-9AEE-1A064EBA1188}">
      <dsp:nvSpPr>
        <dsp:cNvPr id="0" name=""/>
        <dsp:cNvSpPr/>
      </dsp:nvSpPr>
      <dsp:spPr>
        <a:xfrm>
          <a:off x="1652488" y="648073"/>
          <a:ext cx="2064437" cy="1267031"/>
        </a:xfrm>
        <a:prstGeom prst="ellipse">
          <a:avLst/>
        </a:prstGeom>
        <a:solidFill>
          <a:srgbClr val="E943A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4889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s-MX" sz="1200" b="1" kern="1200" dirty="0" smtClean="0">
              <a:latin typeface="+mj-lt"/>
            </a:rPr>
            <a:t>PREVENCIÓN, DIFUSIÓN Y CAPACITACIÓN </a:t>
          </a:r>
          <a:endParaRPr lang="es-ES" sz="1200" b="1" kern="1200" dirty="0" smtClean="0">
            <a:latin typeface="+mj-lt"/>
          </a:endParaRPr>
        </a:p>
      </dsp:txBody>
      <dsp:txXfrm>
        <a:off x="1954818" y="833625"/>
        <a:ext cx="1459777" cy="8959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0.79545</cdr:x>
      <cdr:y>0.26244</cdr:y>
    </cdr:from>
    <cdr:to>
      <cdr:x>0.89166</cdr:x>
      <cdr:y>0.40354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7560840" y="170080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MX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0.79545</cdr:x>
      <cdr:y>0.26244</cdr:y>
    </cdr:from>
    <cdr:to>
      <cdr:x>0.89166</cdr:x>
      <cdr:y>0.40354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7560840" y="170080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MX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7ACCB-08D0-43BB-B59C-8A5860A72487}" type="datetimeFigureOut">
              <a:rPr lang="es-MX" smtClean="0"/>
              <a:t>09/11/2015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978E4-D70C-4A24-9BD3-9EF6126DD67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0347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El número de difusión respecto a personas impactadas se extrajo del Informe Ejecutivo de la </a:t>
            </a:r>
            <a:r>
              <a:rPr lang="es-MX" sz="1200" b="0" dirty="0" smtClean="0">
                <a:latin typeface="+mn-lt"/>
              </a:rPr>
              <a:t>Comisión Intersecretarial para Prevenir, Sancionar y Erradicar los Delitos en materia de Trata de Personas y para la Protección y Asistencia a las Víctimas de estos Delitos 2013.</a:t>
            </a:r>
            <a:endParaRPr lang="es-MX" b="0" dirty="0">
              <a:latin typeface="+mn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978E4-D70C-4A24-9BD3-9EF6126DD67E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9617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978E4-D70C-4A24-9BD3-9EF6126DD67E}" type="slidenum">
              <a:rPr lang="es-MX" smtClean="0"/>
              <a:t>18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7420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C411-F2F2-4C8D-84C4-E375CDD39FF2}" type="datetimeFigureOut">
              <a:rPr lang="es-MX" smtClean="0"/>
              <a:t>09/11/2015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0A82-399D-4D50-9797-8AEF3331A98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8701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C411-F2F2-4C8D-84C4-E375CDD39FF2}" type="datetimeFigureOut">
              <a:rPr lang="es-MX" smtClean="0"/>
              <a:t>09/11/2015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0A82-399D-4D50-9797-8AEF3331A98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9147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C411-F2F2-4C8D-84C4-E375CDD39FF2}" type="datetimeFigureOut">
              <a:rPr lang="es-MX" smtClean="0"/>
              <a:t>09/11/2015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0A82-399D-4D50-9797-8AEF3331A98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7724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MISION INTERSECRETAR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4" descr="Plantilla Power Point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"/>
            <a:ext cx="9144000" cy="6858755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21694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7021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C411-F2F2-4C8D-84C4-E375CDD39FF2}" type="datetimeFigureOut">
              <a:rPr lang="es-MX" smtClean="0"/>
              <a:t>09/11/2015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0A82-399D-4D50-9797-8AEF3331A98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2269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C411-F2F2-4C8D-84C4-E375CDD39FF2}" type="datetimeFigureOut">
              <a:rPr lang="es-MX" smtClean="0"/>
              <a:t>09/11/2015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0A82-399D-4D50-9797-8AEF3331A98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3672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C411-F2F2-4C8D-84C4-E375CDD39FF2}" type="datetimeFigureOut">
              <a:rPr lang="es-MX" smtClean="0"/>
              <a:t>09/11/2015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0A82-399D-4D50-9797-8AEF3331A98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6164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C411-F2F2-4C8D-84C4-E375CDD39FF2}" type="datetimeFigureOut">
              <a:rPr lang="es-MX" smtClean="0"/>
              <a:t>09/11/2015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0A82-399D-4D50-9797-8AEF3331A98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4936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C411-F2F2-4C8D-84C4-E375CDD39FF2}" type="datetimeFigureOut">
              <a:rPr lang="es-MX" smtClean="0"/>
              <a:t>09/11/2015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0A82-399D-4D50-9797-8AEF3331A98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821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C411-F2F2-4C8D-84C4-E375CDD39FF2}" type="datetimeFigureOut">
              <a:rPr lang="es-MX" smtClean="0"/>
              <a:t>09/11/2015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0A82-399D-4D50-9797-8AEF3331A98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2131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C411-F2F2-4C8D-84C4-E375CDD39FF2}" type="datetimeFigureOut">
              <a:rPr lang="es-MX" smtClean="0"/>
              <a:t>09/11/2015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0A82-399D-4D50-9797-8AEF3331A98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755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C411-F2F2-4C8D-84C4-E375CDD39FF2}" type="datetimeFigureOut">
              <a:rPr lang="es-MX" smtClean="0"/>
              <a:t>09/11/2015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0A82-399D-4D50-9797-8AEF3331A98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1166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6C411-F2F2-4C8D-84C4-E375CDD39FF2}" type="datetimeFigureOut">
              <a:rPr lang="es-MX" smtClean="0"/>
              <a:t>09/11/2015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E0A82-399D-4D50-9797-8AEF3331A98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5475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mx/imgres?imgurl=http://www.eluniversaledomex.mx/fotos/ejercito6OK.jpg&amp;imgrefurl=http://www.eluniversaledomex.mx/ecatepec/nota16364.html&amp;h=269&amp;w=400&amp;tbnid=QPaFlQ9-Rg2NEM:&amp;zoom=1&amp;docid=IxWJ8Sa0O9-2jM&amp;ei=a9sIVdLGDs6PyAS-soHACg&amp;tbm=isch&amp;ved=0CGoQMyhFMEU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4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gif"/><Relationship Id="rId4" Type="http://schemas.openxmlformats.org/officeDocument/2006/relationships/image" Target="../media/image16.gi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jpeg"/><Relationship Id="rId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HAC\trabajos\2014\11 noviembre\26 nov novena sesion\PLANTILLA PP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342008" y="2924944"/>
            <a:ext cx="66863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BatangChe" pitchFamily="49" charset="-127"/>
                <a:cs typeface="Tahoma" panose="020B0604030504040204" pitchFamily="34" charset="0"/>
              </a:rPr>
              <a:t>INFORME DE ACTIVIDADES 2014</a:t>
            </a:r>
          </a:p>
        </p:txBody>
      </p:sp>
    </p:spTree>
    <p:extLst>
      <p:ext uri="{BB962C8B-B14F-4D97-AF65-F5344CB8AC3E}">
        <p14:creationId xmlns:p14="http://schemas.microsoft.com/office/powerpoint/2010/main" val="154110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HAC\trabajos\2014\11 noviembre\26 nov novena sesion\PLANTILLA PP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Rectángulo"/>
          <p:cNvSpPr/>
          <p:nvPr/>
        </p:nvSpPr>
        <p:spPr>
          <a:xfrm>
            <a:off x="1475656" y="1249596"/>
            <a:ext cx="64807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 smtClean="0">
                <a:latin typeface="+mj-lt"/>
              </a:rPr>
              <a:t>COLABORACIÓN INTERINSTITUCIONAL</a:t>
            </a:r>
            <a:endParaRPr lang="es-MX" sz="2800" b="1" dirty="0">
              <a:latin typeface="+mj-lt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45108" y="1982450"/>
            <a:ext cx="871296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200" dirty="0" smtClean="0"/>
              <a:t>El </a:t>
            </a:r>
            <a:r>
              <a:rPr lang="es-MX" sz="2200" dirty="0"/>
              <a:t>E</a:t>
            </a:r>
            <a:r>
              <a:rPr lang="es-MX" sz="2200" dirty="0" smtClean="0"/>
              <a:t>stado </a:t>
            </a:r>
            <a:r>
              <a:rPr lang="es-MX" sz="2200" dirty="0"/>
              <a:t>mexicano consciente del </a:t>
            </a:r>
            <a:r>
              <a:rPr lang="es-MX" sz="2200" dirty="0" smtClean="0"/>
              <a:t>fenómeno de la trata de personas se </a:t>
            </a:r>
            <a:r>
              <a:rPr lang="es-MX" sz="2200" dirty="0"/>
              <a:t>ha comprometido </a:t>
            </a:r>
            <a:r>
              <a:rPr lang="es-MX" sz="2200" dirty="0" smtClean="0"/>
              <a:t>a realizar un </a:t>
            </a:r>
            <a:r>
              <a:rPr lang="es-ES" sz="2200" dirty="0"/>
              <a:t>despliegue </a:t>
            </a:r>
            <a:r>
              <a:rPr lang="es-ES" sz="2200" dirty="0" smtClean="0"/>
              <a:t>de acciones </a:t>
            </a:r>
            <a:r>
              <a:rPr lang="es-ES" sz="2200" dirty="0"/>
              <a:t>de coordinación y enlace entre las dependencias y entidades de los tres órdenes de Gobierno, para dar eficacia a los programas, estrategias, mecanismos y líneas de acción orientados a la prevención, investigación y persecución de estos ilícitos.</a:t>
            </a:r>
            <a:endParaRPr lang="es-MX" sz="2200" dirty="0"/>
          </a:p>
        </p:txBody>
      </p:sp>
      <p:pic>
        <p:nvPicPr>
          <p:cNvPr id="2" name="Picture 2" descr="D:\Pictures\Trata\cq5dam.thumbnail.624.35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1760" y="3912577"/>
            <a:ext cx="4388891" cy="2468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89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HAC\trabajos\2014\11 noviembre\26 nov novena sesion\PLANTILLA PP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31" y="32738"/>
            <a:ext cx="9144000" cy="6858001"/>
          </a:xfrm>
          <a:prstGeom prst="rect">
            <a:avLst/>
          </a:prstGeom>
          <a:solidFill>
            <a:srgbClr val="336600"/>
          </a:solidFill>
          <a:ln>
            <a:solidFill>
              <a:schemeClr val="tx1"/>
            </a:solidFill>
          </a:ln>
          <a:extLst/>
        </p:spPr>
      </p:pic>
      <p:sp>
        <p:nvSpPr>
          <p:cNvPr id="3" name="2 CuadroTexto"/>
          <p:cNvSpPr txBox="1"/>
          <p:nvPr/>
        </p:nvSpPr>
        <p:spPr>
          <a:xfrm>
            <a:off x="1547664" y="1104368"/>
            <a:ext cx="63367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+mj-lt"/>
              </a:rPr>
              <a:t>COLABORACIÓN INTERINSTITUCIONAL</a:t>
            </a:r>
          </a:p>
          <a:p>
            <a:pPr algn="ctr"/>
            <a:r>
              <a:rPr lang="es-MX" dirty="0"/>
              <a:t>C</a:t>
            </a:r>
            <a:r>
              <a:rPr lang="es-MX" dirty="0" smtClean="0"/>
              <a:t>onformación </a:t>
            </a:r>
            <a:r>
              <a:rPr lang="es-MX" dirty="0"/>
              <a:t>e integración de Comisiones Intersecretariales en materia de Trata de Personas en las </a:t>
            </a:r>
            <a:r>
              <a:rPr lang="es-MX" dirty="0" smtClean="0"/>
              <a:t>Entidades </a:t>
            </a:r>
            <a:r>
              <a:rPr lang="es-MX" dirty="0"/>
              <a:t>F</a:t>
            </a:r>
            <a:r>
              <a:rPr lang="es-MX" dirty="0" smtClean="0"/>
              <a:t>ederativas</a:t>
            </a:r>
            <a:endParaRPr lang="es-MX" b="1" dirty="0" smtClean="0">
              <a:latin typeface="+mj-lt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31640" y="2564904"/>
            <a:ext cx="4464670" cy="307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3" name="1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20912"/>
              </p:ext>
            </p:extLst>
          </p:nvPr>
        </p:nvGraphicFramePr>
        <p:xfrm>
          <a:off x="5868318" y="2636912"/>
          <a:ext cx="3062932" cy="3476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3922"/>
                <a:gridCol w="936104"/>
                <a:gridCol w="792088"/>
                <a:gridCol w="470818"/>
              </a:tblGrid>
              <a:tr h="96003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Comisiones</a:t>
                      </a:r>
                      <a:r>
                        <a:rPr lang="es-MX" sz="9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Instaladas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A03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SzPct val="90000"/>
                        <a:buFont typeface="Wingdings" panose="05000000000000000000" pitchFamily="2" charset="2"/>
                        <a:buNone/>
                      </a:pPr>
                      <a:r>
                        <a:rPr lang="es-MX" sz="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Campeche</a:t>
                      </a:r>
                    </a:p>
                    <a:p>
                      <a:pPr marL="0" indent="0">
                        <a:buSzPct val="90000"/>
                        <a:buFont typeface="Wingdings" panose="05000000000000000000" pitchFamily="2" charset="2"/>
                        <a:buNone/>
                      </a:pPr>
                      <a:r>
                        <a:rPr lang="es-MX" sz="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Chiapas</a:t>
                      </a:r>
                    </a:p>
                    <a:p>
                      <a:pPr marL="0" indent="0">
                        <a:buSzPct val="90000"/>
                        <a:buFont typeface="Wingdings" panose="05000000000000000000" pitchFamily="2" charset="2"/>
                        <a:buNone/>
                      </a:pPr>
                      <a:r>
                        <a:rPr lang="es-MX" sz="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Coahuila</a:t>
                      </a:r>
                    </a:p>
                    <a:p>
                      <a:pPr marL="0" indent="0">
                        <a:buSzPct val="90000"/>
                        <a:buFont typeface="Wingdings" panose="05000000000000000000" pitchFamily="2" charset="2"/>
                        <a:buNone/>
                      </a:pPr>
                      <a:r>
                        <a:rPr lang="es-MX" sz="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Colima</a:t>
                      </a:r>
                    </a:p>
                    <a:p>
                      <a:pPr marL="0" indent="0">
                        <a:buSzPct val="90000"/>
                        <a:buFont typeface="Wingdings" panose="05000000000000000000" pitchFamily="2" charset="2"/>
                        <a:buNone/>
                      </a:pPr>
                      <a:r>
                        <a:rPr lang="es-MX" sz="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Distrito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Federal</a:t>
                      </a:r>
                    </a:p>
                    <a:p>
                      <a:pPr marL="0" indent="0">
                        <a:buSzPct val="90000"/>
                        <a:buFont typeface="Wingdings" panose="05000000000000000000" pitchFamily="2" charset="2"/>
                        <a:buNone/>
                      </a:pP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Durango</a:t>
                      </a:r>
                    </a:p>
                    <a:p>
                      <a:pPr marL="0" indent="0">
                        <a:buSzPct val="90000"/>
                        <a:buFont typeface="Wingdings" panose="05000000000000000000" pitchFamily="2" charset="2"/>
                        <a:buNone/>
                      </a:pP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Estado de México</a:t>
                      </a:r>
                    </a:p>
                    <a:p>
                      <a:pPr marL="0" indent="0">
                        <a:buSzPct val="90000"/>
                        <a:buFont typeface="Wingdings" panose="05000000000000000000" pitchFamily="2" charset="2"/>
                        <a:buNone/>
                      </a:pP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Guerrero</a:t>
                      </a:r>
                    </a:p>
                    <a:p>
                      <a:pPr marL="0" indent="0">
                        <a:buSzPct val="90000"/>
                        <a:buFont typeface="Wingdings" panose="05000000000000000000" pitchFamily="2" charset="2"/>
                        <a:buNone/>
                      </a:pP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Jalisco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9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Morelos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9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MX" sz="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Nuevo León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A03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9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MX" sz="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Oaxaca</a:t>
                      </a:r>
                    </a:p>
                    <a:p>
                      <a:pPr marL="0" indent="0">
                        <a:buSzPct val="90000"/>
                        <a:buFont typeface="Wingdings" panose="05000000000000000000" pitchFamily="2" charset="2"/>
                        <a:buNone/>
                      </a:pPr>
                      <a:r>
                        <a:rPr lang="es-MX" sz="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Puebla</a:t>
                      </a:r>
                    </a:p>
                    <a:p>
                      <a:pPr marL="0" indent="0">
                        <a:buSzPct val="90000"/>
                        <a:buFont typeface="Wingdings" panose="05000000000000000000" pitchFamily="2" charset="2"/>
                        <a:buNone/>
                      </a:pPr>
                      <a:r>
                        <a:rPr lang="es-MX" sz="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Querétaro</a:t>
                      </a:r>
                    </a:p>
                    <a:p>
                      <a:pPr marL="0" indent="0">
                        <a:buSzPct val="90000"/>
                        <a:buFont typeface="Wingdings" panose="05000000000000000000" pitchFamily="2" charset="2"/>
                        <a:buNone/>
                      </a:pPr>
                      <a:r>
                        <a:rPr lang="es-MX" sz="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San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Luis Potosí</a:t>
                      </a:r>
                    </a:p>
                    <a:p>
                      <a:pPr marL="0" indent="0">
                        <a:buSzPct val="90000"/>
                        <a:buFont typeface="Wingdings" panose="05000000000000000000" pitchFamily="2" charset="2"/>
                        <a:buNone/>
                      </a:pPr>
                      <a:r>
                        <a:rPr lang="es-MX" sz="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Sinaloa</a:t>
                      </a:r>
                    </a:p>
                    <a:p>
                      <a:pPr marL="0" indent="0">
                        <a:buSzPct val="90000"/>
                        <a:buFont typeface="Wingdings" panose="05000000000000000000" pitchFamily="2" charset="2"/>
                        <a:buNone/>
                      </a:pP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Tabasco</a:t>
                      </a:r>
                    </a:p>
                    <a:p>
                      <a:pPr marL="0" indent="0">
                        <a:buSzPct val="90000"/>
                        <a:buFont typeface="Wingdings" panose="05000000000000000000" pitchFamily="2" charset="2"/>
                        <a:buNone/>
                      </a:pPr>
                      <a:r>
                        <a:rPr lang="es-MX" sz="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Tamaulipas</a:t>
                      </a:r>
                    </a:p>
                    <a:p>
                      <a:pPr marL="0" indent="0">
                        <a:buSzPct val="90000"/>
                        <a:buFont typeface="Wingdings" panose="05000000000000000000" pitchFamily="2" charset="2"/>
                        <a:buNone/>
                      </a:pPr>
                      <a:r>
                        <a:rPr lang="es-MX" sz="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Tlaxcala</a:t>
                      </a:r>
                    </a:p>
                    <a:p>
                      <a:pPr marL="0" indent="0">
                        <a:buSzPct val="90000"/>
                        <a:buFont typeface="Wingdings" panose="05000000000000000000" pitchFamily="2" charset="2"/>
                        <a:buNone/>
                      </a:pP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Veracruz</a:t>
                      </a:r>
                    </a:p>
                    <a:p>
                      <a:pPr marL="0" indent="0">
                        <a:buSzPct val="90000"/>
                        <a:buFont typeface="Wingdings" panose="05000000000000000000" pitchFamily="2" charset="2"/>
                        <a:buNone/>
                      </a:pPr>
                      <a:r>
                        <a:rPr lang="es-MX" sz="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Yucatán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A03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SzPct val="90000"/>
                        <a:buFont typeface="Wingdings" panose="05000000000000000000" pitchFamily="2" charset="2"/>
                        <a:buNone/>
                      </a:pPr>
                      <a:r>
                        <a:rPr lang="es-MX" sz="10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Total</a:t>
                      </a:r>
                    </a:p>
                    <a:p>
                      <a:pPr marL="0" indent="0" algn="ctr">
                        <a:buSzPct val="90000"/>
                        <a:buFont typeface="Wingdings" panose="05000000000000000000" pitchFamily="2" charset="2"/>
                        <a:buNone/>
                      </a:pPr>
                      <a:r>
                        <a:rPr lang="es-MX" sz="16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032"/>
                    </a:solidFill>
                  </a:tcPr>
                </a:tc>
              </a:tr>
              <a:tr h="78743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Comisiones en Proceso</a:t>
                      </a:r>
                      <a:r>
                        <a:rPr lang="es-MX" sz="9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de Instalación</a:t>
                      </a:r>
                      <a:endParaRPr lang="es-MX" sz="900" b="1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85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844550" rtl="0" eaLnBrk="1" fontAlgn="auto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Aguascalientes</a:t>
                      </a:r>
                    </a:p>
                    <a:p>
                      <a:pPr marL="0" indent="0" defTabSz="8445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FontTx/>
                        <a:buNone/>
                      </a:pPr>
                      <a:r>
                        <a:rPr lang="es-MX" sz="900" dirty="0" smtClean="0">
                          <a:solidFill>
                            <a:prstClr val="black"/>
                          </a:solidFill>
                          <a:latin typeface="Arial Narrow" panose="020B0606020202030204" pitchFamily="34" charset="0"/>
                        </a:rPr>
                        <a:t>Baja California</a:t>
                      </a:r>
                    </a:p>
                    <a:p>
                      <a:pPr marL="0" indent="0" defTabSz="8445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FontTx/>
                        <a:buNone/>
                      </a:pPr>
                      <a:r>
                        <a:rPr lang="es-MX" sz="900" dirty="0" smtClean="0">
                          <a:solidFill>
                            <a:prstClr val="black"/>
                          </a:solidFill>
                          <a:latin typeface="Arial Narrow" panose="020B0606020202030204" pitchFamily="34" charset="0"/>
                        </a:rPr>
                        <a:t>Baja California Sur</a:t>
                      </a:r>
                    </a:p>
                    <a:p>
                      <a:pPr marL="0" indent="0" defTabSz="8445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FontTx/>
                        <a:buNone/>
                      </a:pPr>
                      <a:r>
                        <a:rPr lang="es-MX" sz="900" dirty="0" smtClean="0">
                          <a:solidFill>
                            <a:prstClr val="black"/>
                          </a:solidFill>
                          <a:latin typeface="Arial Narrow" panose="020B0606020202030204" pitchFamily="34" charset="0"/>
                        </a:rPr>
                        <a:t>Chihuahua</a:t>
                      </a:r>
                    </a:p>
                    <a:p>
                      <a:pPr marL="0" indent="0" defTabSz="8445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FontTx/>
                        <a:buNone/>
                      </a:pPr>
                      <a:r>
                        <a:rPr lang="es-MX" sz="900" dirty="0" smtClean="0">
                          <a:solidFill>
                            <a:prstClr val="black"/>
                          </a:solidFill>
                          <a:latin typeface="Arial Narrow" panose="020B0606020202030204" pitchFamily="34" charset="0"/>
                        </a:rPr>
                        <a:t>Hidalgo</a:t>
                      </a:r>
                    </a:p>
                    <a:p>
                      <a:pPr marL="0" marR="0" indent="0" algn="l" defTabSz="844550" rtl="0" eaLnBrk="1" fontAlgn="auto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Michoacán</a:t>
                      </a:r>
                    </a:p>
                    <a:p>
                      <a:pPr marL="0" indent="0" defTabSz="8445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FontTx/>
                        <a:buNone/>
                      </a:pPr>
                      <a:r>
                        <a:rPr lang="es-MX" sz="900" dirty="0" smtClean="0">
                          <a:solidFill>
                            <a:prstClr val="black"/>
                          </a:solidFill>
                          <a:latin typeface="Arial Narrow" panose="020B0606020202030204" pitchFamily="34" charset="0"/>
                        </a:rPr>
                        <a:t>Nayarit</a:t>
                      </a:r>
                    </a:p>
                    <a:p>
                      <a:pPr marL="0" indent="0" defTabSz="8445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FontTx/>
                        <a:buNone/>
                      </a:pPr>
                      <a:r>
                        <a:rPr lang="es-MX" sz="900" dirty="0" smtClean="0">
                          <a:solidFill>
                            <a:prstClr val="black"/>
                          </a:solidFill>
                          <a:latin typeface="Arial Narrow" panose="020B0606020202030204" pitchFamily="34" charset="0"/>
                        </a:rPr>
                        <a:t>Sonora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8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SzPct val="90000"/>
                        <a:buFont typeface="Wingdings" panose="05000000000000000000" pitchFamily="2" charset="2"/>
                        <a:buNone/>
                      </a:pPr>
                      <a:r>
                        <a:rPr lang="es-MX" sz="9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Total</a:t>
                      </a:r>
                    </a:p>
                    <a:p>
                      <a:pPr marL="0" indent="0" algn="ctr">
                        <a:buSzPct val="90000"/>
                        <a:buFont typeface="Wingdings" panose="05000000000000000000" pitchFamily="2" charset="2"/>
                        <a:buNone/>
                      </a:pP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85A"/>
                    </a:solidFill>
                  </a:tcPr>
                </a:tc>
              </a:tr>
              <a:tr h="24852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Comité integrado por  INM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6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9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MX" sz="9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Guanajuato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6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9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MX" sz="9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Total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9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MX" sz="9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6E"/>
                    </a:solidFill>
                  </a:tcPr>
                </a:tc>
              </a:tr>
              <a:tr h="24852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No cuentan</a:t>
                      </a:r>
                      <a:r>
                        <a:rPr lang="es-MX" sz="9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con Comisión</a:t>
                      </a:r>
                      <a:endParaRPr lang="es-MX" sz="900" b="1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A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SzPct val="90000"/>
                        <a:buFont typeface="Wingdings" panose="05000000000000000000" pitchFamily="2" charset="2"/>
                        <a:buNone/>
                      </a:pPr>
                      <a:r>
                        <a:rPr lang="es-MX" sz="900" baseline="0" dirty="0" smtClean="0">
                          <a:latin typeface="Arial Narrow" panose="020B0606020202030204" pitchFamily="34" charset="0"/>
                        </a:rPr>
                        <a:t>Quintana Roo</a:t>
                      </a:r>
                    </a:p>
                    <a:p>
                      <a:pPr marL="0" indent="0">
                        <a:buSzPct val="90000"/>
                        <a:buFont typeface="Wingdings" panose="05000000000000000000" pitchFamily="2" charset="2"/>
                        <a:buNone/>
                      </a:pPr>
                      <a:r>
                        <a:rPr lang="es-MX" sz="900" baseline="0" dirty="0" smtClean="0">
                          <a:latin typeface="Arial Narrow" panose="020B0606020202030204" pitchFamily="34" charset="0"/>
                        </a:rPr>
                        <a:t>Zacatecas</a:t>
                      </a:r>
                      <a:endParaRPr lang="es-MX" sz="900" dirty="0" smtClean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A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SzPct val="90000"/>
                        <a:buFont typeface="Wingdings" panose="05000000000000000000" pitchFamily="2" charset="2"/>
                        <a:buNone/>
                      </a:pPr>
                      <a:r>
                        <a:rPr lang="es-MX" sz="9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Total</a:t>
                      </a:r>
                    </a:p>
                    <a:p>
                      <a:pPr marL="0" indent="0" algn="ctr">
                        <a:buSzPct val="90000"/>
                        <a:buFont typeface="Wingdings" panose="05000000000000000000" pitchFamily="2" charset="2"/>
                        <a:buNone/>
                      </a:pPr>
                      <a:r>
                        <a:rPr lang="es-MX" sz="9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A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1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578678"/>
              </p:ext>
            </p:extLst>
          </p:nvPr>
        </p:nvGraphicFramePr>
        <p:xfrm>
          <a:off x="179512" y="3429000"/>
          <a:ext cx="1306431" cy="2750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31"/>
              </a:tblGrid>
              <a:tr h="3892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Comisiones Instaladas en 2014</a:t>
                      </a:r>
                      <a:endParaRPr lang="es-MX" sz="1000" b="1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CC9900">
                            <a:shade val="30000"/>
                            <a:satMod val="115000"/>
                          </a:srgbClr>
                        </a:gs>
                        <a:gs pos="0">
                          <a:srgbClr val="CC9900">
                            <a:shade val="67500"/>
                            <a:satMod val="115000"/>
                            <a:alpha val="76000"/>
                          </a:srgbClr>
                        </a:gs>
                        <a:gs pos="100000">
                          <a:srgbClr val="CC990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1571792">
                <a:tc>
                  <a:txBody>
                    <a:bodyPr/>
                    <a:lstStyle/>
                    <a:p>
                      <a:pPr algn="l"/>
                      <a:r>
                        <a:rPr lang="es-MX" sz="9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Campeche</a:t>
                      </a:r>
                    </a:p>
                    <a:p>
                      <a:pPr algn="l"/>
                      <a:r>
                        <a:rPr lang="es-MX" sz="9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Coahuila</a:t>
                      </a:r>
                    </a:p>
                    <a:p>
                      <a:pPr algn="l"/>
                      <a:r>
                        <a:rPr lang="es-MX" sz="9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Colima</a:t>
                      </a:r>
                    </a:p>
                    <a:p>
                      <a:pPr algn="l"/>
                      <a:r>
                        <a:rPr lang="es-MX" sz="9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Distrito Federal</a:t>
                      </a:r>
                    </a:p>
                    <a:p>
                      <a:pPr algn="l"/>
                      <a:r>
                        <a:rPr lang="es-MX" sz="9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Durango</a:t>
                      </a:r>
                    </a:p>
                    <a:p>
                      <a:pPr algn="l"/>
                      <a:r>
                        <a:rPr lang="es-MX" sz="9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Estado de México</a:t>
                      </a:r>
                    </a:p>
                    <a:p>
                      <a:pPr algn="l"/>
                      <a:r>
                        <a:rPr lang="es-MX" sz="9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Guerrero</a:t>
                      </a:r>
                    </a:p>
                    <a:p>
                      <a:pPr algn="l"/>
                      <a:r>
                        <a:rPr lang="es-MX" sz="9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Jalisco</a:t>
                      </a:r>
                    </a:p>
                    <a:p>
                      <a:pPr algn="l"/>
                      <a:r>
                        <a:rPr lang="es-MX" sz="9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Morelos</a:t>
                      </a:r>
                    </a:p>
                    <a:p>
                      <a:pPr algn="l"/>
                      <a:r>
                        <a:rPr lang="es-MX" sz="9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Tabasco</a:t>
                      </a:r>
                    </a:p>
                    <a:p>
                      <a:pPr algn="l"/>
                      <a:r>
                        <a:rPr lang="es-MX" sz="9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Veracruz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CC9900">
                            <a:shade val="30000"/>
                            <a:satMod val="115000"/>
                          </a:srgbClr>
                        </a:gs>
                        <a:gs pos="0">
                          <a:srgbClr val="CC9900">
                            <a:shade val="67500"/>
                            <a:satMod val="115000"/>
                            <a:alpha val="76000"/>
                          </a:srgbClr>
                        </a:gs>
                        <a:gs pos="100000">
                          <a:srgbClr val="CC990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227115">
                <a:tc>
                  <a:txBody>
                    <a:bodyPr/>
                    <a:lstStyle/>
                    <a:p>
                      <a:pPr algn="l"/>
                      <a:endParaRPr lang="es-MX" sz="900" b="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4175">
                <a:tc>
                  <a:txBody>
                    <a:bodyPr/>
                    <a:lstStyle/>
                    <a:p>
                      <a:pPr algn="ctr"/>
                      <a:r>
                        <a:rPr lang="es-MX" sz="105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Total</a:t>
                      </a:r>
                    </a:p>
                    <a:p>
                      <a:pPr algn="ctr"/>
                      <a:r>
                        <a:rPr lang="es-MX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CC9900">
                            <a:shade val="30000"/>
                            <a:satMod val="115000"/>
                          </a:srgbClr>
                        </a:gs>
                        <a:gs pos="0">
                          <a:srgbClr val="CC9900">
                            <a:shade val="67500"/>
                            <a:satMod val="115000"/>
                            <a:alpha val="76000"/>
                          </a:srgbClr>
                        </a:gs>
                        <a:gs pos="100000">
                          <a:srgbClr val="CC990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77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372200" y="2060848"/>
            <a:ext cx="2520280" cy="2092881"/>
          </a:xfrm>
          <a:prstGeom prst="rect">
            <a:avLst/>
          </a:prstGeom>
          <a:gradFill>
            <a:gsLst>
              <a:gs pos="0">
                <a:schemeClr val="accent3">
                  <a:tint val="50000"/>
                  <a:satMod val="300000"/>
                  <a:alpha val="0"/>
                  <a:lumMod val="1000"/>
                  <a:lumOff val="99000"/>
                </a:schemeClr>
              </a:gs>
              <a:gs pos="100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numCol="2" rtlCol="0">
            <a:spAutoFit/>
          </a:bodyPr>
          <a:lstStyle/>
          <a:p>
            <a:pPr marL="171450" lvl="0" indent="-171450" defTabSz="84455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Font typeface="Wingdings" panose="05000000000000000000" pitchFamily="2" charset="2"/>
              <a:buChar char="q"/>
            </a:pPr>
            <a:r>
              <a:rPr lang="es-MX" sz="1000" dirty="0">
                <a:latin typeface="Arial Narrow" panose="020B0606020202030204" pitchFamily="34" charset="0"/>
              </a:rPr>
              <a:t>Baja California</a:t>
            </a:r>
          </a:p>
          <a:p>
            <a:pPr marL="171450" lvl="0" indent="-171450" defTabSz="84455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Font typeface="Wingdings" panose="05000000000000000000" pitchFamily="2" charset="2"/>
              <a:buChar char="q"/>
            </a:pPr>
            <a:r>
              <a:rPr lang="es-MX" sz="1000" dirty="0">
                <a:latin typeface="Arial Narrow" panose="020B0606020202030204" pitchFamily="34" charset="0"/>
              </a:rPr>
              <a:t>Baja california Sur</a:t>
            </a:r>
          </a:p>
          <a:p>
            <a:pPr marL="171450" lvl="0" indent="-171450" defTabSz="84455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Font typeface="Wingdings" panose="05000000000000000000" pitchFamily="2" charset="2"/>
              <a:buChar char="q"/>
            </a:pPr>
            <a:r>
              <a:rPr lang="es-MX" sz="1000" dirty="0">
                <a:latin typeface="Arial Narrow" panose="020B0606020202030204" pitchFamily="34" charset="0"/>
              </a:rPr>
              <a:t>Campeche</a:t>
            </a:r>
          </a:p>
          <a:p>
            <a:pPr marL="171450" lvl="0" indent="-171450" defTabSz="84455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Font typeface="Wingdings" panose="05000000000000000000" pitchFamily="2" charset="2"/>
              <a:buChar char="q"/>
            </a:pPr>
            <a:r>
              <a:rPr lang="es-MX" sz="1000" dirty="0" smtClean="0">
                <a:latin typeface="Arial Narrow" panose="020B0606020202030204" pitchFamily="34" charset="0"/>
              </a:rPr>
              <a:t>Chiapas</a:t>
            </a:r>
          </a:p>
          <a:p>
            <a:pPr marL="171450" indent="-171450" defTabSz="84455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Font typeface="Wingdings" panose="05000000000000000000" pitchFamily="2" charset="2"/>
              <a:buChar char="q"/>
            </a:pPr>
            <a:r>
              <a:rPr lang="es-MX" sz="1000" dirty="0">
                <a:latin typeface="Arial Narrow" panose="020B0606020202030204" pitchFamily="34" charset="0"/>
              </a:rPr>
              <a:t>Chihuahua</a:t>
            </a:r>
          </a:p>
          <a:p>
            <a:pPr marL="171450" lvl="0" indent="-171450" defTabSz="84455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Font typeface="Wingdings" panose="05000000000000000000" pitchFamily="2" charset="2"/>
              <a:buChar char="q"/>
            </a:pPr>
            <a:r>
              <a:rPr lang="es-MX" sz="1000" dirty="0" smtClean="0">
                <a:latin typeface="Arial Narrow" panose="020B0606020202030204" pitchFamily="34" charset="0"/>
              </a:rPr>
              <a:t>Coahuila</a:t>
            </a:r>
            <a:endParaRPr lang="es-MX" sz="1000" dirty="0">
              <a:latin typeface="Arial Narrow" panose="020B0606020202030204" pitchFamily="34" charset="0"/>
            </a:endParaRPr>
          </a:p>
          <a:p>
            <a:pPr marL="171450" lvl="0" indent="-171450" defTabSz="84455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Font typeface="Wingdings" panose="05000000000000000000" pitchFamily="2" charset="2"/>
              <a:buChar char="q"/>
            </a:pPr>
            <a:r>
              <a:rPr lang="es-MX" sz="1000" dirty="0" smtClean="0">
                <a:latin typeface="Arial Narrow" panose="020B0606020202030204" pitchFamily="34" charset="0"/>
              </a:rPr>
              <a:t>Distrito </a:t>
            </a:r>
            <a:r>
              <a:rPr lang="es-MX" sz="1000" dirty="0">
                <a:latin typeface="Arial Narrow" panose="020B0606020202030204" pitchFamily="34" charset="0"/>
              </a:rPr>
              <a:t>Federal</a:t>
            </a:r>
          </a:p>
          <a:p>
            <a:pPr marL="171450" lvl="0" indent="-171450" defTabSz="84455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Font typeface="Wingdings" panose="05000000000000000000" pitchFamily="2" charset="2"/>
              <a:buChar char="q"/>
            </a:pPr>
            <a:r>
              <a:rPr lang="es-MX" sz="1000" dirty="0">
                <a:latin typeface="Arial Narrow" panose="020B0606020202030204" pitchFamily="34" charset="0"/>
              </a:rPr>
              <a:t>Estado de México</a:t>
            </a:r>
          </a:p>
          <a:p>
            <a:pPr marL="171450" lvl="0" indent="-171450" defTabSz="84455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Font typeface="Wingdings" panose="05000000000000000000" pitchFamily="2" charset="2"/>
              <a:buChar char="q"/>
            </a:pPr>
            <a:r>
              <a:rPr lang="es-MX" sz="1000" dirty="0" smtClean="0">
                <a:latin typeface="Arial Narrow" panose="020B0606020202030204" pitchFamily="34" charset="0"/>
              </a:rPr>
              <a:t>Guanajuato</a:t>
            </a:r>
            <a:endParaRPr lang="es-MX" sz="1000" dirty="0">
              <a:latin typeface="Arial Narrow" panose="020B0606020202030204" pitchFamily="34" charset="0"/>
            </a:endParaRPr>
          </a:p>
          <a:p>
            <a:pPr marL="171450" lvl="0" indent="-171450" defTabSz="84455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Font typeface="Wingdings" panose="05000000000000000000" pitchFamily="2" charset="2"/>
              <a:buChar char="q"/>
            </a:pPr>
            <a:r>
              <a:rPr lang="es-MX" sz="1000" dirty="0">
                <a:latin typeface="Arial Narrow" panose="020B0606020202030204" pitchFamily="34" charset="0"/>
              </a:rPr>
              <a:t>Guerrero</a:t>
            </a:r>
          </a:p>
          <a:p>
            <a:pPr marL="171450" lvl="0" indent="-171450" defTabSz="84455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Font typeface="Wingdings" panose="05000000000000000000" pitchFamily="2" charset="2"/>
              <a:buChar char="q"/>
            </a:pPr>
            <a:r>
              <a:rPr lang="es-MX" sz="1000" dirty="0" smtClean="0">
                <a:latin typeface="Arial Narrow" panose="020B0606020202030204" pitchFamily="34" charset="0"/>
              </a:rPr>
              <a:t>Hidalgo</a:t>
            </a:r>
            <a:endParaRPr lang="es-MX" sz="1000" dirty="0">
              <a:latin typeface="Arial Narrow" panose="020B0606020202030204" pitchFamily="34" charset="0"/>
            </a:endParaRPr>
          </a:p>
          <a:p>
            <a:pPr marL="171450" lvl="0" indent="-171450" defTabSz="84455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Font typeface="Wingdings" panose="05000000000000000000" pitchFamily="2" charset="2"/>
              <a:buChar char="q"/>
            </a:pPr>
            <a:r>
              <a:rPr lang="es-MX" sz="1000" dirty="0">
                <a:latin typeface="Arial Narrow" panose="020B0606020202030204" pitchFamily="34" charset="0"/>
              </a:rPr>
              <a:t>Jalisco</a:t>
            </a:r>
          </a:p>
          <a:p>
            <a:pPr marL="171450" lvl="0" indent="-171450" defTabSz="84455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Font typeface="Wingdings" panose="05000000000000000000" pitchFamily="2" charset="2"/>
              <a:buChar char="q"/>
            </a:pPr>
            <a:r>
              <a:rPr lang="es-MX" sz="1000" dirty="0" smtClean="0">
                <a:latin typeface="Arial Narrow" panose="020B0606020202030204" pitchFamily="34" charset="0"/>
              </a:rPr>
              <a:t>Michoacán</a:t>
            </a:r>
          </a:p>
          <a:p>
            <a:pPr marL="171450" lvl="0" indent="-171450" defTabSz="84455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Font typeface="Wingdings" panose="05000000000000000000" pitchFamily="2" charset="2"/>
              <a:buChar char="q"/>
            </a:pPr>
            <a:r>
              <a:rPr lang="es-MX" sz="1000" dirty="0" smtClean="0">
                <a:latin typeface="Arial Narrow" panose="020B0606020202030204" pitchFamily="34" charset="0"/>
              </a:rPr>
              <a:t>Morelos</a:t>
            </a:r>
            <a:endParaRPr lang="es-MX" sz="1000" dirty="0">
              <a:latin typeface="Arial Narrow" panose="020B0606020202030204" pitchFamily="34" charset="0"/>
            </a:endParaRPr>
          </a:p>
          <a:p>
            <a:pPr marL="171450" lvl="0" indent="-171450" defTabSz="84455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Font typeface="Wingdings" panose="05000000000000000000" pitchFamily="2" charset="2"/>
              <a:buChar char="q"/>
            </a:pPr>
            <a:r>
              <a:rPr lang="es-MX" sz="1000" dirty="0">
                <a:latin typeface="Arial Narrow" panose="020B0606020202030204" pitchFamily="34" charset="0"/>
              </a:rPr>
              <a:t>Oaxaca</a:t>
            </a:r>
          </a:p>
          <a:p>
            <a:pPr marL="171450" lvl="0" indent="-171450" defTabSz="84455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Font typeface="Wingdings" panose="05000000000000000000" pitchFamily="2" charset="2"/>
              <a:buChar char="q"/>
            </a:pPr>
            <a:r>
              <a:rPr lang="es-MX" sz="1000" dirty="0" smtClean="0">
                <a:latin typeface="Arial Narrow" panose="020B0606020202030204" pitchFamily="34" charset="0"/>
              </a:rPr>
              <a:t>Puebla</a:t>
            </a:r>
          </a:p>
          <a:p>
            <a:pPr marL="171450" indent="-171450" defTabSz="84455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Font typeface="Wingdings" panose="05000000000000000000" pitchFamily="2" charset="2"/>
              <a:buChar char="q"/>
            </a:pPr>
            <a:r>
              <a:rPr lang="es-MX" sz="1000" dirty="0">
                <a:latin typeface="Arial Narrow" panose="020B0606020202030204" pitchFamily="34" charset="0"/>
              </a:rPr>
              <a:t>Querétaro</a:t>
            </a:r>
          </a:p>
          <a:p>
            <a:pPr marL="171450" lvl="0" indent="-171450" defTabSz="84455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Font typeface="Wingdings" panose="05000000000000000000" pitchFamily="2" charset="2"/>
              <a:buChar char="q"/>
            </a:pPr>
            <a:r>
              <a:rPr lang="es-MX" sz="1000" dirty="0" smtClean="0">
                <a:latin typeface="Arial Narrow" panose="020B0606020202030204" pitchFamily="34" charset="0"/>
              </a:rPr>
              <a:t>Quintana Roo</a:t>
            </a:r>
          </a:p>
          <a:p>
            <a:pPr marL="171450" indent="-171450" defTabSz="84455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Font typeface="Wingdings" panose="05000000000000000000" pitchFamily="2" charset="2"/>
              <a:buChar char="q"/>
            </a:pPr>
            <a:r>
              <a:rPr lang="es-MX" sz="1000" dirty="0">
                <a:latin typeface="Arial Narrow" panose="020B0606020202030204" pitchFamily="34" charset="0"/>
              </a:rPr>
              <a:t>Sinaloa</a:t>
            </a:r>
          </a:p>
          <a:p>
            <a:pPr marL="171450" indent="-171450" defTabSz="84455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Font typeface="Wingdings" panose="05000000000000000000" pitchFamily="2" charset="2"/>
              <a:buChar char="q"/>
            </a:pPr>
            <a:r>
              <a:rPr lang="es-MX" sz="1000" dirty="0">
                <a:latin typeface="Arial Narrow" panose="020B0606020202030204" pitchFamily="34" charset="0"/>
              </a:rPr>
              <a:t>Tabasco</a:t>
            </a:r>
          </a:p>
          <a:p>
            <a:pPr marL="171450" lvl="0" indent="-171450" defTabSz="84455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Font typeface="Wingdings" panose="05000000000000000000" pitchFamily="2" charset="2"/>
              <a:buChar char="q"/>
            </a:pPr>
            <a:r>
              <a:rPr lang="es-MX" sz="1000" dirty="0" smtClean="0">
                <a:latin typeface="Arial Narrow" panose="020B0606020202030204" pitchFamily="34" charset="0"/>
              </a:rPr>
              <a:t>Tamaulipas</a:t>
            </a:r>
            <a:endParaRPr lang="es-MX" sz="1000" dirty="0">
              <a:latin typeface="Arial Narrow" panose="020B0606020202030204" pitchFamily="34" charset="0"/>
            </a:endParaRPr>
          </a:p>
          <a:p>
            <a:pPr marL="171450" lvl="0" indent="-171450" defTabSz="84455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Font typeface="Wingdings" panose="05000000000000000000" pitchFamily="2" charset="2"/>
              <a:buChar char="q"/>
            </a:pPr>
            <a:r>
              <a:rPr lang="es-MX" sz="1000" dirty="0">
                <a:latin typeface="Arial Narrow" panose="020B0606020202030204" pitchFamily="34" charset="0"/>
              </a:rPr>
              <a:t>Tlaxcala</a:t>
            </a:r>
          </a:p>
          <a:p>
            <a:pPr marL="171450" lvl="0" indent="-171450" defTabSz="84455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Font typeface="Wingdings" panose="05000000000000000000" pitchFamily="2" charset="2"/>
              <a:buChar char="q"/>
            </a:pPr>
            <a:r>
              <a:rPr lang="es-MX" sz="1000" dirty="0">
                <a:latin typeface="Arial Narrow" panose="020B0606020202030204" pitchFamily="34" charset="0"/>
              </a:rPr>
              <a:t>Veracruz</a:t>
            </a:r>
          </a:p>
          <a:p>
            <a:pPr marL="171450" lvl="0" indent="-171450" defTabSz="84455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Font typeface="Wingdings" panose="05000000000000000000" pitchFamily="2" charset="2"/>
              <a:buChar char="q"/>
            </a:pPr>
            <a:r>
              <a:rPr lang="es-MX" sz="1000" dirty="0" smtClean="0">
                <a:latin typeface="Arial Narrow" panose="020B0606020202030204" pitchFamily="34" charset="0"/>
              </a:rPr>
              <a:t>Zacatecas</a:t>
            </a:r>
          </a:p>
        </p:txBody>
      </p:sp>
      <p:grpSp>
        <p:nvGrpSpPr>
          <p:cNvPr id="4" name="3 Grupo"/>
          <p:cNvGrpSpPr/>
          <p:nvPr/>
        </p:nvGrpSpPr>
        <p:grpSpPr>
          <a:xfrm>
            <a:off x="1115616" y="1860981"/>
            <a:ext cx="7056783" cy="4520347"/>
            <a:chOff x="1104352" y="908720"/>
            <a:chExt cx="6475501" cy="4444175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5" name="4 Arco de bloque"/>
            <p:cNvSpPr/>
            <p:nvPr/>
          </p:nvSpPr>
          <p:spPr>
            <a:xfrm>
              <a:off x="1104352" y="908720"/>
              <a:ext cx="4545476" cy="4444175"/>
            </a:xfrm>
            <a:prstGeom prst="blockArc">
              <a:avLst>
                <a:gd name="adj1" fmla="val 16509444"/>
                <a:gd name="adj2" fmla="val 5088054"/>
                <a:gd name="adj3" fmla="val 5240"/>
              </a:avLst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sp>
        <p:sp>
          <p:nvSpPr>
            <p:cNvPr id="6" name="5 Elipse"/>
            <p:cNvSpPr/>
            <p:nvPr/>
          </p:nvSpPr>
          <p:spPr>
            <a:xfrm>
              <a:off x="3516146" y="1048560"/>
              <a:ext cx="1916220" cy="1857263"/>
            </a:xfrm>
            <a:prstGeom prst="ellipse">
              <a:avLst/>
            </a:prstGeom>
            <a:gradFill>
              <a:gsLst>
                <a:gs pos="98000">
                  <a:schemeClr val="accent3">
                    <a:tint val="50000"/>
                    <a:satMod val="300000"/>
                    <a:alpha val="28000"/>
                  </a:schemeClr>
                </a:gs>
                <a:gs pos="100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</a:gra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7" name="6 Forma libre"/>
            <p:cNvSpPr/>
            <p:nvPr/>
          </p:nvSpPr>
          <p:spPr>
            <a:xfrm>
              <a:off x="5953948" y="3751245"/>
              <a:ext cx="1625905" cy="1318472"/>
            </a:xfrm>
            <a:custGeom>
              <a:avLst/>
              <a:gdLst>
                <a:gd name="connsiteX0" fmla="*/ 0 w 1429299"/>
                <a:gd name="connsiteY0" fmla="*/ 0 h 1033367"/>
                <a:gd name="connsiteX1" fmla="*/ 1429299 w 1429299"/>
                <a:gd name="connsiteY1" fmla="*/ 0 h 1033367"/>
                <a:gd name="connsiteX2" fmla="*/ 1429299 w 1429299"/>
                <a:gd name="connsiteY2" fmla="*/ 1033367 h 1033367"/>
                <a:gd name="connsiteX3" fmla="*/ 0 w 1429299"/>
                <a:gd name="connsiteY3" fmla="*/ 1033367 h 1033367"/>
                <a:gd name="connsiteX4" fmla="*/ 0 w 1429299"/>
                <a:gd name="connsiteY4" fmla="*/ 0 h 103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9299" h="1033367">
                  <a:moveTo>
                    <a:pt x="0" y="0"/>
                  </a:moveTo>
                  <a:lnTo>
                    <a:pt x="1429299" y="0"/>
                  </a:lnTo>
                  <a:lnTo>
                    <a:pt x="1429299" y="1033367"/>
                  </a:lnTo>
                  <a:lnTo>
                    <a:pt x="0" y="1033367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83A06">
                    <a:tint val="66000"/>
                    <a:satMod val="160000"/>
                    <a:alpha val="0"/>
                  </a:srgbClr>
                </a:gs>
                <a:gs pos="100000">
                  <a:srgbClr val="F83A06">
                    <a:tint val="44500"/>
                    <a:satMod val="160000"/>
                  </a:srgbClr>
                </a:gs>
                <a:gs pos="100000">
                  <a:srgbClr val="F83A06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marL="171450" lvl="0" indent="-171450" defTabSz="84455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Font typeface="Wingdings" panose="05000000000000000000" pitchFamily="2" charset="2"/>
                <a:buChar char="q"/>
              </a:pPr>
              <a:r>
                <a:rPr lang="es-MX" sz="1000" dirty="0" smtClean="0">
                  <a:latin typeface="Arial Narrow" panose="020B0606020202030204" pitchFamily="34" charset="0"/>
                </a:rPr>
                <a:t>Aguascalientes</a:t>
              </a:r>
              <a:endParaRPr lang="es-MX" sz="1000" dirty="0">
                <a:latin typeface="Arial Narrow" panose="020B0606020202030204" pitchFamily="34" charset="0"/>
              </a:endParaRPr>
            </a:p>
            <a:p>
              <a:pPr marL="171450" indent="-171450" defTabSz="84455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Font typeface="Wingdings" panose="05000000000000000000" pitchFamily="2" charset="2"/>
                <a:buChar char="q"/>
              </a:pPr>
              <a:r>
                <a:rPr lang="es-MX" sz="1000" dirty="0" smtClean="0">
                  <a:latin typeface="Arial Narrow" panose="020B0606020202030204" pitchFamily="34" charset="0"/>
                </a:rPr>
                <a:t>Colima</a:t>
              </a:r>
              <a:endParaRPr lang="es-MX" sz="1000" dirty="0">
                <a:latin typeface="Arial Narrow" panose="020B0606020202030204" pitchFamily="34" charset="0"/>
              </a:endParaRPr>
            </a:p>
            <a:p>
              <a:pPr marL="171450" indent="-171450" defTabSz="84455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Font typeface="Wingdings" panose="05000000000000000000" pitchFamily="2" charset="2"/>
                <a:buChar char="q"/>
              </a:pPr>
              <a:r>
                <a:rPr lang="es-MX" sz="1000" dirty="0" smtClean="0">
                  <a:latin typeface="Arial Narrow" panose="020B0606020202030204" pitchFamily="34" charset="0"/>
                </a:rPr>
                <a:t>Durango</a:t>
              </a:r>
              <a:endParaRPr lang="es-MX" sz="1000" dirty="0">
                <a:latin typeface="Arial Narrow" panose="020B0606020202030204" pitchFamily="34" charset="0"/>
              </a:endParaRPr>
            </a:p>
            <a:p>
              <a:pPr marL="171450" lvl="0" indent="-171450" defTabSz="84455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Font typeface="Wingdings" panose="05000000000000000000" pitchFamily="2" charset="2"/>
                <a:buChar char="q"/>
              </a:pPr>
              <a:r>
                <a:rPr lang="es-MX" sz="1000" dirty="0" smtClean="0">
                  <a:latin typeface="Arial Narrow" panose="020B0606020202030204" pitchFamily="34" charset="0"/>
                </a:rPr>
                <a:t>Nayarit</a:t>
              </a:r>
            </a:p>
            <a:p>
              <a:pPr marL="171450" lvl="0" indent="-171450" defTabSz="84455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Font typeface="Wingdings" panose="05000000000000000000" pitchFamily="2" charset="2"/>
                <a:buChar char="q"/>
              </a:pPr>
              <a:r>
                <a:rPr lang="es-MX" sz="1000" dirty="0" smtClean="0">
                  <a:latin typeface="Arial Narrow" panose="020B0606020202030204" pitchFamily="34" charset="0"/>
                </a:rPr>
                <a:t>Nuevo León</a:t>
              </a:r>
            </a:p>
            <a:p>
              <a:pPr marL="171450" lvl="0" indent="-171450" defTabSz="84455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Font typeface="Wingdings" panose="05000000000000000000" pitchFamily="2" charset="2"/>
                <a:buChar char="q"/>
              </a:pPr>
              <a:r>
                <a:rPr lang="es-MX" sz="1000" dirty="0" smtClean="0">
                  <a:latin typeface="Arial Narrow" panose="020B0606020202030204" pitchFamily="34" charset="0"/>
                </a:rPr>
                <a:t>San Luis Potosí</a:t>
              </a:r>
            </a:p>
            <a:p>
              <a:pPr marL="171450" lvl="0" indent="-171450" defTabSz="84455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Font typeface="Wingdings" panose="05000000000000000000" pitchFamily="2" charset="2"/>
                <a:buChar char="q"/>
              </a:pPr>
              <a:r>
                <a:rPr lang="es-MX" sz="1000" dirty="0" smtClean="0">
                  <a:latin typeface="Arial Narrow" panose="020B0606020202030204" pitchFamily="34" charset="0"/>
                </a:rPr>
                <a:t>Sonora</a:t>
              </a:r>
            </a:p>
            <a:p>
              <a:pPr marL="171450" indent="-171450" defTabSz="84455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Font typeface="Wingdings" panose="05000000000000000000" pitchFamily="2" charset="2"/>
                <a:buChar char="q"/>
              </a:pPr>
              <a:r>
                <a:rPr lang="es-MX" sz="1000" dirty="0" smtClean="0">
                  <a:latin typeface="Arial Narrow" panose="020B0606020202030204" pitchFamily="34" charset="0"/>
                </a:rPr>
                <a:t>Yucatán</a:t>
              </a:r>
              <a:endParaRPr lang="es-MX" sz="1000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8" name="7 Elipse"/>
          <p:cNvSpPr/>
          <p:nvPr/>
        </p:nvSpPr>
        <p:spPr>
          <a:xfrm>
            <a:off x="105472" y="4829998"/>
            <a:ext cx="1953569" cy="1742191"/>
          </a:xfrm>
          <a:prstGeom prst="ellipse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  <a:alpha val="0"/>
                </a:srgbClr>
              </a:gs>
              <a:gs pos="10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sp>
      <p:sp>
        <p:nvSpPr>
          <p:cNvPr id="9" name="8 CuadroTexto"/>
          <p:cNvSpPr txBox="1"/>
          <p:nvPr/>
        </p:nvSpPr>
        <p:spPr>
          <a:xfrm>
            <a:off x="3770911" y="2232970"/>
            <a:ext cx="20342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latin typeface="Arial Narrow" panose="020B0606020202030204" pitchFamily="34" charset="0"/>
              </a:rPr>
              <a:t>24 ENTIDADES FEDERATIVAS CUENTAN CON INSTANCIA ESPECIALIZADA 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179513" y="5057889"/>
            <a:ext cx="18722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latin typeface="Arial Narrow" panose="020B0606020202030204" pitchFamily="34" charset="0"/>
              </a:rPr>
              <a:t>8 ENTIDADES FEDERATIVAS NO CUENTAN CON UNIDAD ESPECIALIZADA</a:t>
            </a:r>
          </a:p>
        </p:txBody>
      </p:sp>
      <p:pic>
        <p:nvPicPr>
          <p:cNvPr id="2050" name="Picture 2" descr="C:\Users\msantiago\Desktop\FISC.2015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472" y="2204864"/>
            <a:ext cx="4701695" cy="3374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5724128" y="6372036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* </a:t>
            </a:r>
            <a:r>
              <a:rPr lang="es-MX" sz="1200" dirty="0" smtClean="0">
                <a:latin typeface="Arial Narrow" panose="020B0606020202030204" pitchFamily="34" charset="0"/>
              </a:rPr>
              <a:t>Información actualizada al 12 de Octubre de 2015</a:t>
            </a:r>
            <a:endParaRPr lang="es-MX" sz="1200" dirty="0">
              <a:latin typeface="Arial Narrow" panose="020B0606020202030204" pitchFamily="34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1331640" y="1177588"/>
            <a:ext cx="61566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200" b="1" i="0" u="none" strike="noStrike" kern="1200" baseline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es-MX" sz="1400" dirty="0" smtClean="0">
                <a:latin typeface="Arial Narrow" panose="020B0606020202030204" pitchFamily="34" charset="0"/>
              </a:rPr>
              <a:t>INSTANCIAS ESPECIALIZADAS EN LA PERSECUCIÓN DEL DELITO DE TRATA DE PERSONAS  AL 2015</a:t>
            </a:r>
            <a:endParaRPr lang="es-MX" sz="1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26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2060561688"/>
              </p:ext>
            </p:extLst>
          </p:nvPr>
        </p:nvGraphicFramePr>
        <p:xfrm>
          <a:off x="5183560" y="1124744"/>
          <a:ext cx="2916832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Rectángulo"/>
          <p:cNvSpPr/>
          <p:nvPr/>
        </p:nvSpPr>
        <p:spPr>
          <a:xfrm>
            <a:off x="611560" y="1196752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 sz="1200" b="1" i="0" u="none" strike="noStrike" kern="1200" baseline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es-MX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INSTALACIÓN DE SUBPROCURADURÍAS, FISCALÍAS, UNIDADES Y AGENCIAS ESPECIALIZADAS EN LA PERSECUCIÓN DEL DELITO DE TRATA DE PERSONAS 2015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092534"/>
              </p:ext>
            </p:extLst>
          </p:nvPr>
        </p:nvGraphicFramePr>
        <p:xfrm>
          <a:off x="1313384" y="2348880"/>
          <a:ext cx="3168352" cy="25806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04056"/>
                <a:gridCol w="2664296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Arial Narrow" panose="020B0606020202030204" pitchFamily="34" charset="0"/>
                        </a:rPr>
                        <a:t>Instalación</a:t>
                      </a:r>
                      <a:r>
                        <a:rPr lang="es-MX" sz="1200" baseline="0" dirty="0" smtClean="0">
                          <a:latin typeface="Arial Narrow" panose="020B0606020202030204" pitchFamily="34" charset="0"/>
                        </a:rPr>
                        <a:t> de Subprocuraduría, Fiscalías, Unidades y Agencias Especializadas en materia de Trata de Personas </a:t>
                      </a:r>
                      <a:endParaRPr lang="es-MX" sz="1200" dirty="0" smtClean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>
                          <a:latin typeface="Arial Narrow" panose="020B0606020202030204" pitchFamily="34" charset="0"/>
                        </a:rPr>
                        <a:t>Subprocuraduría</a:t>
                      </a:r>
                      <a:endParaRPr lang="es-MX" sz="12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10</a:t>
                      </a:r>
                      <a:endParaRPr lang="es-MX" b="1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>
                          <a:latin typeface="Arial Narrow" panose="020B0606020202030204" pitchFamily="34" charset="0"/>
                        </a:rPr>
                        <a:t>Fiscalía</a:t>
                      </a:r>
                      <a:endParaRPr lang="es-MX" sz="12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9</a:t>
                      </a:r>
                      <a:endParaRPr lang="es-MX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>
                          <a:latin typeface="Arial Narrow" panose="020B0606020202030204" pitchFamily="34" charset="0"/>
                        </a:rPr>
                        <a:t>Unidad</a:t>
                      </a:r>
                      <a:endParaRPr lang="es-MX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4</a:t>
                      </a:r>
                      <a:endParaRPr lang="es-MX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>
                          <a:latin typeface="Arial Narrow" panose="020B0606020202030204" pitchFamily="34" charset="0"/>
                        </a:rPr>
                        <a:t>Agencia</a:t>
                      </a:r>
                      <a:r>
                        <a:rPr lang="es-MX" sz="1200" baseline="0" dirty="0" smtClean="0">
                          <a:latin typeface="Arial Narrow" panose="020B0606020202030204" pitchFamily="34" charset="0"/>
                        </a:rPr>
                        <a:t> Especializada</a:t>
                      </a:r>
                      <a:r>
                        <a:rPr lang="es-MX" sz="1200" dirty="0" smtClean="0">
                          <a:latin typeface="Arial Narrow" panose="020B0606020202030204" pitchFamily="34" charset="0"/>
                        </a:rPr>
                        <a:t> </a:t>
                      </a:r>
                      <a:endParaRPr lang="es-MX" sz="12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8</a:t>
                      </a:r>
                      <a:endParaRPr lang="es-MX" b="1" dirty="0"/>
                    </a:p>
                  </a:txBody>
                  <a:tcPr>
                    <a:solidFill>
                      <a:srgbClr val="F83A06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dirty="0" smtClean="0">
                          <a:latin typeface="Arial Narrow" panose="020B0606020202030204" pitchFamily="34" charset="0"/>
                        </a:rPr>
                        <a:t>No</a:t>
                      </a:r>
                      <a:r>
                        <a:rPr lang="es-MX" sz="1200" baseline="0" dirty="0" smtClean="0">
                          <a:latin typeface="Arial Narrow" panose="020B0606020202030204" pitchFamily="34" charset="0"/>
                        </a:rPr>
                        <a:t> cuentan con Fiscalía, Unidad o Agencia Especializada</a:t>
                      </a:r>
                      <a:endParaRPr lang="es-MX" sz="12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1205372" y="618737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* </a:t>
            </a:r>
            <a:r>
              <a:rPr lang="es-MX" sz="1200" dirty="0" smtClean="0">
                <a:latin typeface="Arial Narrow" panose="020B0606020202030204" pitchFamily="34" charset="0"/>
              </a:rPr>
              <a:t>Información actualizada al 12 de Octubre de 2015</a:t>
            </a:r>
            <a:endParaRPr lang="es-MX" sz="1200" dirty="0">
              <a:latin typeface="Arial Narrow" panose="020B0606020202030204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971600" y="5085184"/>
            <a:ext cx="42119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A nivel federal, se cuenta con la </a:t>
            </a:r>
            <a:r>
              <a:rPr lang="es-MX" sz="1400" dirty="0"/>
              <a:t>Fiscalía Especial para los Delitos </a:t>
            </a:r>
            <a:r>
              <a:rPr lang="es-MX" sz="1400" dirty="0" smtClean="0"/>
              <a:t>de </a:t>
            </a:r>
            <a:r>
              <a:rPr lang="es-MX" sz="1400" dirty="0"/>
              <a:t>Violencia contra las Mujeres y Trata de </a:t>
            </a:r>
            <a:r>
              <a:rPr lang="es-MX" sz="1400" dirty="0" smtClean="0"/>
              <a:t>Personas </a:t>
            </a:r>
            <a:r>
              <a:rPr lang="es-MX" sz="1400" b="1" dirty="0" smtClean="0"/>
              <a:t>(FEVIMTRA) </a:t>
            </a:r>
            <a:r>
              <a:rPr lang="es-MX" sz="1400" dirty="0" smtClean="0"/>
              <a:t>de la PGR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69876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HAC\trabajos\2014\11 noviembre\26 nov novena sesion\PLANTILLA PP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D:\HAC\trabajos\2014\11 noviembre\26 nov novena sesion\PLANTILLA PP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395536" y="1249596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>
                <a:latin typeface="+mj-lt"/>
              </a:rPr>
              <a:t>PROTECCIÓN, ASISTENCIA Y </a:t>
            </a:r>
            <a:r>
              <a:rPr lang="es-MX" sz="2800" b="1" dirty="0" smtClean="0">
                <a:latin typeface="+mj-lt"/>
              </a:rPr>
              <a:t>ATENCIÓN A LAS VÍCTIMAS</a:t>
            </a:r>
            <a:endParaRPr lang="es-MX" sz="2800" b="1" dirty="0">
              <a:latin typeface="+mj-lt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87451" y="1850048"/>
            <a:ext cx="87129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/>
              <a:t>Las Dependencias que conforman la Comisión Intersecretarial llevan a cabo acciones </a:t>
            </a:r>
            <a:r>
              <a:rPr lang="es-ES" sz="2400" dirty="0" smtClean="0"/>
              <a:t>tendientes </a:t>
            </a:r>
            <a:r>
              <a:rPr lang="es-ES" sz="2400" dirty="0"/>
              <a:t>a brindar atención integral a las víctimas de trata de personas, comprendiendo los rubros médico, psicológico, social, jurídico y todos aquellos que permitan su pronta y efectiva </a:t>
            </a:r>
            <a:r>
              <a:rPr lang="es-ES" sz="2400" dirty="0" smtClean="0"/>
              <a:t>reincorporación social</a:t>
            </a:r>
            <a:r>
              <a:rPr lang="es-ES" sz="2400" dirty="0"/>
              <a:t>.</a:t>
            </a:r>
            <a:endParaRPr lang="es-MX" sz="2400" dirty="0"/>
          </a:p>
        </p:txBody>
      </p:sp>
      <p:pic>
        <p:nvPicPr>
          <p:cNvPr id="12" name="11 Imagen" descr="Resultado de imagen para operativos conjuntos méxico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776" y="4005064"/>
            <a:ext cx="4176464" cy="23762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68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HAC\trabajos\2014\11 noviembre\26 nov novena sesion\PLANTILLA PP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261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277820"/>
              </p:ext>
            </p:extLst>
          </p:nvPr>
        </p:nvGraphicFramePr>
        <p:xfrm>
          <a:off x="2267744" y="2276872"/>
          <a:ext cx="4536504" cy="13952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8252"/>
                <a:gridCol w="2268252"/>
              </a:tblGrid>
              <a:tr h="29546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</a:rPr>
                        <a:t>VÍCTIMAS 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1597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/>
                          </a:solidFill>
                          <a:effectLst/>
                        </a:rPr>
                        <a:t>Total      </a:t>
                      </a:r>
                      <a:r>
                        <a:rPr lang="es-MX" sz="1800" dirty="0" smtClean="0">
                          <a:solidFill>
                            <a:schemeClr val="bg1"/>
                          </a:solidFill>
                          <a:effectLst/>
                        </a:rPr>
                        <a:t>2,010</a:t>
                      </a:r>
                      <a:endParaRPr lang="es-MX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91894">
                <a:tc rowSpan="2">
                  <a:txBody>
                    <a:bodyPr/>
                    <a:lstStyle/>
                    <a:p>
                      <a:pPr marL="228600" algn="ctr"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solidFill>
                            <a:schemeClr val="bg1"/>
                          </a:solidFill>
                          <a:effectLst/>
                        </a:rPr>
                        <a:t>Por tipo</a:t>
                      </a:r>
                      <a:r>
                        <a:rPr lang="es-MX" sz="1600" baseline="0" dirty="0" smtClean="0">
                          <a:solidFill>
                            <a:schemeClr val="bg1"/>
                          </a:solidFill>
                          <a:effectLst/>
                        </a:rPr>
                        <a:t> de administración</a:t>
                      </a:r>
                      <a:endParaRPr lang="es-MX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chemeClr val="bg1"/>
                          </a:solidFill>
                          <a:effectLst/>
                        </a:rPr>
                        <a:t>Federales      </a:t>
                      </a:r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</a:rPr>
                        <a:t>918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39189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chemeClr val="bg1"/>
                          </a:solidFill>
                          <a:effectLst/>
                        </a:rPr>
                        <a:t>Estatales   </a:t>
                      </a:r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</a:rPr>
                        <a:t>1,092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813125"/>
              </p:ext>
            </p:extLst>
          </p:nvPr>
        </p:nvGraphicFramePr>
        <p:xfrm>
          <a:off x="2267744" y="4221088"/>
          <a:ext cx="4464496" cy="13377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7917"/>
                <a:gridCol w="2016579"/>
              </a:tblGrid>
              <a:tr h="28212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chemeClr val="bg1"/>
                          </a:solidFill>
                          <a:effectLst/>
                        </a:rPr>
                        <a:t>ATENCIONES Y SERVICIOS </a:t>
                      </a:r>
                      <a:endParaRPr lang="es-MX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0720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chemeClr val="bg1"/>
                          </a:solidFill>
                          <a:effectLst/>
                        </a:rPr>
                        <a:t>Total     </a:t>
                      </a:r>
                      <a:r>
                        <a:rPr lang="es-MX" sz="1600" dirty="0" smtClean="0">
                          <a:solidFill>
                            <a:schemeClr val="bg1"/>
                          </a:solidFill>
                          <a:effectLst/>
                        </a:rPr>
                        <a:t>20,681</a:t>
                      </a:r>
                      <a:endParaRPr lang="es-MX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74206">
                <a:tc rowSpan="2">
                  <a:txBody>
                    <a:bodyPr/>
                    <a:lstStyle/>
                    <a:p>
                      <a:pPr marL="228600" algn="ctr"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solidFill>
                            <a:schemeClr val="bg1"/>
                          </a:solidFill>
                          <a:effectLst/>
                        </a:rPr>
                        <a:t>Por tipo</a:t>
                      </a:r>
                      <a:r>
                        <a:rPr lang="es-MX" sz="1600" baseline="0" dirty="0" smtClean="0">
                          <a:solidFill>
                            <a:schemeClr val="bg1"/>
                          </a:solidFill>
                          <a:effectLst/>
                        </a:rPr>
                        <a:t> de administración</a:t>
                      </a:r>
                      <a:endParaRPr lang="es-MX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chemeClr val="bg1"/>
                          </a:solidFill>
                          <a:effectLst/>
                        </a:rPr>
                        <a:t>Federales </a:t>
                      </a:r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</a:rPr>
                        <a:t>17,475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374206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chemeClr val="bg1"/>
                          </a:solidFill>
                          <a:effectLst/>
                        </a:rPr>
                        <a:t>Estatales </a:t>
                      </a:r>
                      <a:r>
                        <a:rPr lang="es-MX" sz="1600" b="1" dirty="0" smtClean="0">
                          <a:solidFill>
                            <a:schemeClr val="bg1"/>
                          </a:solidFill>
                          <a:effectLst/>
                        </a:rPr>
                        <a:t>3,206</a:t>
                      </a:r>
                      <a:endParaRPr lang="es-MX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7 Rectángulo"/>
          <p:cNvSpPr/>
          <p:nvPr/>
        </p:nvSpPr>
        <p:spPr>
          <a:xfrm>
            <a:off x="467544" y="1393612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>
                <a:latin typeface="+mj-lt"/>
              </a:rPr>
              <a:t>PROTECCIÓN, ASISTENCIA Y </a:t>
            </a:r>
            <a:r>
              <a:rPr lang="es-MX" sz="2800" b="1" dirty="0" smtClean="0">
                <a:latin typeface="+mj-lt"/>
              </a:rPr>
              <a:t>ATENCIÓN A LAS VÍCTIMAS</a:t>
            </a:r>
            <a:endParaRPr lang="es-MX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6685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HAC\trabajos\2014\11 noviembre\26 nov novena sesion\PLANTILLA PP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D:\HAC\trabajos\2014\11 noviembre\26 nov novena sesion\PLANTILLA PP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1547664" y="1268760"/>
            <a:ext cx="64807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 smtClean="0">
                <a:latin typeface="+mj-lt"/>
              </a:rPr>
              <a:t>PERSECUCIÓN DEL DELITO </a:t>
            </a:r>
            <a:endParaRPr lang="es-MX" sz="2800" b="1" dirty="0">
              <a:latin typeface="+mj-lt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51520" y="1592793"/>
            <a:ext cx="871195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400" dirty="0"/>
              <a:t>Uno de los retos </a:t>
            </a:r>
            <a:r>
              <a:rPr lang="es-MX" sz="2400" dirty="0" smtClean="0"/>
              <a:t>es </a:t>
            </a:r>
            <a:r>
              <a:rPr lang="es-ES" sz="2400" dirty="0" smtClean="0"/>
              <a:t>impulsar la </a:t>
            </a:r>
            <a:r>
              <a:rPr lang="es-ES" sz="2400" dirty="0"/>
              <a:t>efectiva procuración, investigación y persecución de los delitos en materia de trata de personas, por ello se realizan acciones </a:t>
            </a:r>
            <a:r>
              <a:rPr lang="es-MX" sz="2400" dirty="0"/>
              <a:t>para  la investigación y sanción de los responsables de este </a:t>
            </a:r>
            <a:r>
              <a:rPr lang="es-MX" sz="2400" dirty="0" smtClean="0"/>
              <a:t>delito.</a:t>
            </a:r>
            <a:endParaRPr lang="es-MX" sz="2400" dirty="0"/>
          </a:p>
        </p:txBody>
      </p:sp>
      <p:pic>
        <p:nvPicPr>
          <p:cNvPr id="2050" name="Picture 2" descr="D:\Pictures\justicia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23440" y="3539848"/>
            <a:ext cx="3624095" cy="2913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087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HAC\trabajos\2014\11 noviembre\26 nov novena sesion\PLANTILLA PP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512" y="-27384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547664" y="1311151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+mj-lt"/>
              </a:rPr>
              <a:t>PERSECUCIÓN DEL DELITO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55576" y="2020778"/>
            <a:ext cx="77048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2000" b="1" dirty="0">
                <a:ea typeface="Calibri" pitchFamily="34" charset="0"/>
                <a:cs typeface="Times New Roman" pitchFamily="18" charset="0"/>
              </a:rPr>
              <a:t>Averiguaciones previas </a:t>
            </a:r>
            <a:r>
              <a:rPr lang="es-MX" altLang="es-MX" sz="2000" b="1" dirty="0" smtClean="0">
                <a:ea typeface="Calibri" pitchFamily="34" charset="0"/>
                <a:cs typeface="Times New Roman" pitchFamily="18" charset="0"/>
              </a:rPr>
              <a:t>y sentencias por </a:t>
            </a:r>
            <a:r>
              <a:rPr lang="es-MX" altLang="es-MX" sz="2000" b="1" dirty="0">
                <a:ea typeface="Calibri" pitchFamily="34" charset="0"/>
                <a:cs typeface="Times New Roman" pitchFamily="18" charset="0"/>
              </a:rPr>
              <a:t>el </a:t>
            </a:r>
            <a:r>
              <a:rPr lang="es-MX" altLang="es-MX" sz="2000" b="1" dirty="0" smtClean="0">
                <a:ea typeface="Calibri" pitchFamily="34" charset="0"/>
                <a:cs typeface="Times New Roman" pitchFamily="18" charset="0"/>
              </a:rPr>
              <a:t>delito de </a:t>
            </a:r>
            <a:r>
              <a:rPr lang="es-MX" altLang="es-MX" sz="2000" b="1" dirty="0">
                <a:ea typeface="Calibri" pitchFamily="34" charset="0"/>
                <a:cs typeface="Times New Roman" pitchFamily="18" charset="0"/>
              </a:rPr>
              <a:t>trata de personas</a:t>
            </a: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071132456"/>
              </p:ext>
            </p:extLst>
          </p:nvPr>
        </p:nvGraphicFramePr>
        <p:xfrm>
          <a:off x="2411760" y="2852936"/>
          <a:ext cx="4200128" cy="26305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5621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HAC\trabajos\2014\11 noviembre\26 nov novena sesion\PLANTILLA PPT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550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1475656" y="1156682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+mj-lt"/>
              </a:rPr>
              <a:t>ADMINISTRACIÓN DE JUSTICIA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827584" y="1588730"/>
            <a:ext cx="74888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2000" b="1" dirty="0" smtClean="0">
                <a:ea typeface="Calibri" pitchFamily="34" charset="0"/>
                <a:cs typeface="Times New Roman" pitchFamily="18" charset="0"/>
              </a:rPr>
              <a:t>Sentencias Emitidas por </a:t>
            </a:r>
            <a:r>
              <a:rPr lang="es-MX" altLang="es-MX" sz="2000" b="1" dirty="0">
                <a:ea typeface="Calibri" pitchFamily="34" charset="0"/>
                <a:cs typeface="Times New Roman" pitchFamily="18" charset="0"/>
              </a:rPr>
              <a:t>el D</a:t>
            </a:r>
            <a:r>
              <a:rPr lang="es-MX" altLang="es-MX" sz="2000" b="1" dirty="0" smtClean="0">
                <a:ea typeface="Calibri" pitchFamily="34" charset="0"/>
                <a:cs typeface="Times New Roman" pitchFamily="18" charset="0"/>
              </a:rPr>
              <a:t>elito de </a:t>
            </a:r>
            <a:r>
              <a:rPr lang="es-MX" altLang="es-MX" sz="2000" b="1" dirty="0">
                <a:ea typeface="Calibri" pitchFamily="34" charset="0"/>
                <a:cs typeface="Times New Roman" pitchFamily="18" charset="0"/>
              </a:rPr>
              <a:t>T</a:t>
            </a:r>
            <a:r>
              <a:rPr lang="es-MX" altLang="es-MX" sz="2000" b="1" dirty="0" smtClean="0">
                <a:ea typeface="Calibri" pitchFamily="34" charset="0"/>
                <a:cs typeface="Times New Roman" pitchFamily="18" charset="0"/>
              </a:rPr>
              <a:t>rata </a:t>
            </a:r>
            <a:r>
              <a:rPr lang="es-MX" altLang="es-MX" sz="2000" b="1" dirty="0">
                <a:ea typeface="Calibri" pitchFamily="34" charset="0"/>
                <a:cs typeface="Times New Roman" pitchFamily="18" charset="0"/>
              </a:rPr>
              <a:t>de </a:t>
            </a:r>
            <a:r>
              <a:rPr lang="es-MX" altLang="es-MX" sz="2000" b="1" dirty="0" smtClean="0">
                <a:ea typeface="Calibri" pitchFamily="34" charset="0"/>
                <a:cs typeface="Times New Roman" pitchFamily="18" charset="0"/>
              </a:rPr>
              <a:t>Personas</a:t>
            </a:r>
            <a:endParaRPr lang="es-MX" altLang="es-MX" sz="2000" b="1" dirty="0"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13" name="1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666104"/>
              </p:ext>
            </p:extLst>
          </p:nvPr>
        </p:nvGraphicFramePr>
        <p:xfrm>
          <a:off x="4072483" y="3124190"/>
          <a:ext cx="4788024" cy="10248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9592"/>
                <a:gridCol w="1224136"/>
                <a:gridCol w="1368152"/>
                <a:gridCol w="1296144"/>
              </a:tblGrid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>
                          <a:effectLst/>
                        </a:rPr>
                        <a:t>2014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 smtClean="0">
                          <a:effectLst/>
                        </a:rPr>
                        <a:t>No. de víctimas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 smtClean="0">
                          <a:effectLst/>
                        </a:rPr>
                        <a:t>No. </a:t>
                      </a:r>
                      <a:r>
                        <a:rPr lang="es-MX" sz="1600" b="1" u="none" strike="noStrike" dirty="0">
                          <a:effectLst/>
                        </a:rPr>
                        <a:t>de sentencias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 smtClean="0">
                          <a:effectLst/>
                        </a:rPr>
                        <a:t>No. </a:t>
                      </a:r>
                      <a:r>
                        <a:rPr lang="es-MX" sz="1600" b="1" u="none" strike="noStrike" dirty="0">
                          <a:effectLst/>
                        </a:rPr>
                        <a:t>de personas sentenciadas 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u="none" strike="noStrike" dirty="0" smtClean="0">
                          <a:effectLst/>
                        </a:rPr>
                        <a:t>Cantidades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u="none" strike="noStrike" dirty="0" smtClean="0">
                          <a:effectLst/>
                        </a:rPr>
                        <a:t>271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u="none" strike="noStrike" dirty="0" smtClean="0">
                          <a:effectLst/>
                        </a:rPr>
                        <a:t>137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205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13 CuadroTexto"/>
          <p:cNvSpPr txBox="1"/>
          <p:nvPr/>
        </p:nvSpPr>
        <p:spPr>
          <a:xfrm>
            <a:off x="4067944" y="2404110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Desglose Sentencias Ámbito Local</a:t>
            </a:r>
          </a:p>
          <a:p>
            <a:pPr algn="ctr"/>
            <a:r>
              <a:rPr lang="es-MX" b="1" dirty="0" smtClean="0"/>
              <a:t>20 Entidades Federativas</a:t>
            </a:r>
            <a:endParaRPr lang="es-MX" b="1" dirty="0"/>
          </a:p>
        </p:txBody>
      </p:sp>
      <p:sp>
        <p:nvSpPr>
          <p:cNvPr id="15" name="14 CuadroTexto"/>
          <p:cNvSpPr txBox="1"/>
          <p:nvPr/>
        </p:nvSpPr>
        <p:spPr>
          <a:xfrm>
            <a:off x="4067944" y="5456837"/>
            <a:ext cx="46085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300" b="1" dirty="0" smtClean="0"/>
              <a:t>*Las 12 entidades faltantes del listado reportaron 0 emisión de sentencias.</a:t>
            </a:r>
            <a:endParaRPr lang="es-MX" sz="1300" b="1" dirty="0"/>
          </a:p>
        </p:txBody>
      </p:sp>
      <p:graphicFrame>
        <p:nvGraphicFramePr>
          <p:cNvPr id="16" name="1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041570"/>
              </p:ext>
            </p:extLst>
          </p:nvPr>
        </p:nvGraphicFramePr>
        <p:xfrm>
          <a:off x="611560" y="2060850"/>
          <a:ext cx="2603500" cy="44463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4915"/>
                <a:gridCol w="1598251"/>
                <a:gridCol w="710334"/>
              </a:tblGrid>
              <a:tr h="24443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Entidad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2014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9787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Baja California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</a:tr>
              <a:tr h="19787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2</a:t>
                      </a:r>
                      <a:endParaRPr lang="es-MX" sz="10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Chiapas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</a:tr>
              <a:tr h="19787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3</a:t>
                      </a:r>
                      <a:endParaRPr lang="es-MX" sz="10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Chihuahua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</a:tr>
              <a:tr h="19787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4</a:t>
                      </a:r>
                      <a:endParaRPr lang="es-MX" sz="10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Distrito Federal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</a:tr>
              <a:tr h="19787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5</a:t>
                      </a:r>
                      <a:endParaRPr lang="es-MX" sz="10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Guerrero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</a:tr>
              <a:tr h="19787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6</a:t>
                      </a:r>
                      <a:endParaRPr lang="es-MX" sz="10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Hidalgo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787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7</a:t>
                      </a:r>
                      <a:endParaRPr lang="es-MX" sz="10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Jalisco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</a:tr>
              <a:tr h="19787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8</a:t>
                      </a:r>
                      <a:endParaRPr lang="es-MX" sz="10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México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</a:tr>
              <a:tr h="19787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9</a:t>
                      </a:r>
                      <a:endParaRPr lang="es-MX" sz="10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Michoacán de Ocampo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787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10</a:t>
                      </a:r>
                      <a:endParaRPr lang="es-MX" sz="10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Morelos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</a:tr>
              <a:tr h="19787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11</a:t>
                      </a:r>
                      <a:endParaRPr lang="es-MX" sz="10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Nuevo León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787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12</a:t>
                      </a:r>
                      <a:endParaRPr lang="es-MX" sz="10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Oaxaca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787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13</a:t>
                      </a:r>
                      <a:endParaRPr lang="es-MX" sz="10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Puebla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</a:tr>
              <a:tr h="19787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14</a:t>
                      </a:r>
                      <a:endParaRPr lang="es-MX" sz="10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Querétaro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787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15</a:t>
                      </a:r>
                      <a:endParaRPr lang="es-MX" sz="10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Sinaloa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</a:tr>
              <a:tr h="19787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16</a:t>
                      </a:r>
                      <a:endParaRPr lang="es-MX" sz="10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Sonora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</a:tr>
              <a:tr h="19787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17</a:t>
                      </a:r>
                      <a:endParaRPr lang="es-MX" sz="10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Tabasco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19787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18</a:t>
                      </a:r>
                      <a:endParaRPr lang="es-MX" sz="10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Tlaxcala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</a:tr>
              <a:tr h="19787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dirty="0">
                          <a:effectLst/>
                        </a:rPr>
                        <a:t>19</a:t>
                      </a:r>
                      <a:endParaRPr lang="es-MX" sz="10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Veracruz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</a:tr>
              <a:tr h="19787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effectLst/>
                          <a:latin typeface="Verdana"/>
                        </a:rPr>
                        <a:t>20</a:t>
                      </a:r>
                      <a:endParaRPr lang="es-MX" sz="10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Yucatán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24443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 general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137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622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HAC\trabajos\2014\11 noviembre\26 nov novena sesion\PLANTILLA PP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6512" y="-946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475656" y="1196752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+mj-lt"/>
              </a:rPr>
              <a:t>ADMINISTRACIÓN DE JUSTICIA</a:t>
            </a:r>
          </a:p>
        </p:txBody>
      </p:sp>
      <p:sp>
        <p:nvSpPr>
          <p:cNvPr id="6" name="5 Rectángulo"/>
          <p:cNvSpPr/>
          <p:nvPr/>
        </p:nvSpPr>
        <p:spPr>
          <a:xfrm>
            <a:off x="827584" y="1628800"/>
            <a:ext cx="74888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2000" b="1" dirty="0" smtClean="0">
                <a:ea typeface="Calibri" pitchFamily="34" charset="0"/>
                <a:cs typeface="Times New Roman" pitchFamily="18" charset="0"/>
              </a:rPr>
              <a:t>Sentencias Emitidas por </a:t>
            </a:r>
            <a:r>
              <a:rPr lang="es-MX" altLang="es-MX" sz="2000" b="1" dirty="0">
                <a:ea typeface="Calibri" pitchFamily="34" charset="0"/>
                <a:cs typeface="Times New Roman" pitchFamily="18" charset="0"/>
              </a:rPr>
              <a:t>el D</a:t>
            </a:r>
            <a:r>
              <a:rPr lang="es-MX" altLang="es-MX" sz="2000" b="1" dirty="0" smtClean="0">
                <a:ea typeface="Calibri" pitchFamily="34" charset="0"/>
                <a:cs typeface="Times New Roman" pitchFamily="18" charset="0"/>
              </a:rPr>
              <a:t>elito de </a:t>
            </a:r>
            <a:r>
              <a:rPr lang="es-MX" altLang="es-MX" sz="2000" b="1" dirty="0">
                <a:ea typeface="Calibri" pitchFamily="34" charset="0"/>
                <a:cs typeface="Times New Roman" pitchFamily="18" charset="0"/>
              </a:rPr>
              <a:t>T</a:t>
            </a:r>
            <a:r>
              <a:rPr lang="es-MX" altLang="es-MX" sz="2000" b="1" dirty="0" smtClean="0">
                <a:ea typeface="Calibri" pitchFamily="34" charset="0"/>
                <a:cs typeface="Times New Roman" pitchFamily="18" charset="0"/>
              </a:rPr>
              <a:t>rata </a:t>
            </a:r>
            <a:r>
              <a:rPr lang="es-MX" altLang="es-MX" sz="2000" b="1" dirty="0">
                <a:ea typeface="Calibri" pitchFamily="34" charset="0"/>
                <a:cs typeface="Times New Roman" pitchFamily="18" charset="0"/>
              </a:rPr>
              <a:t>de </a:t>
            </a:r>
            <a:r>
              <a:rPr lang="es-MX" altLang="es-MX" sz="2000" b="1" dirty="0" smtClean="0">
                <a:ea typeface="Calibri" pitchFamily="34" charset="0"/>
                <a:cs typeface="Times New Roman" pitchFamily="18" charset="0"/>
              </a:rPr>
              <a:t>Personas</a:t>
            </a:r>
            <a:endParaRPr lang="es-MX" altLang="es-MX" sz="2000" b="1" dirty="0"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937494"/>
              </p:ext>
            </p:extLst>
          </p:nvPr>
        </p:nvGraphicFramePr>
        <p:xfrm>
          <a:off x="2164283" y="4564350"/>
          <a:ext cx="4788024" cy="10248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9592"/>
                <a:gridCol w="1224136"/>
                <a:gridCol w="1368152"/>
                <a:gridCol w="1296144"/>
              </a:tblGrid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>
                          <a:effectLst/>
                        </a:rPr>
                        <a:t>2014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 smtClean="0">
                          <a:effectLst/>
                        </a:rPr>
                        <a:t>No. de víctimas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 smtClean="0">
                          <a:effectLst/>
                        </a:rPr>
                        <a:t>No. </a:t>
                      </a:r>
                      <a:r>
                        <a:rPr lang="es-MX" sz="1600" b="1" u="none" strike="noStrike" dirty="0">
                          <a:effectLst/>
                        </a:rPr>
                        <a:t>de sentencias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 smtClean="0">
                          <a:effectLst/>
                        </a:rPr>
                        <a:t>No. </a:t>
                      </a:r>
                      <a:r>
                        <a:rPr lang="es-MX" sz="1600" b="1" u="none" strike="noStrike" dirty="0">
                          <a:effectLst/>
                        </a:rPr>
                        <a:t>de personas sentenciadas 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 smtClean="0">
                          <a:effectLst/>
                        </a:rPr>
                        <a:t>Cantidades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s-MX" sz="18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u="none" strike="noStrike" dirty="0" smtClean="0">
                          <a:effectLst/>
                        </a:rPr>
                        <a:t>7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s-MX" sz="18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915174"/>
              </p:ext>
            </p:extLst>
          </p:nvPr>
        </p:nvGraphicFramePr>
        <p:xfrm>
          <a:off x="2195736" y="2924944"/>
          <a:ext cx="4680520" cy="792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0892"/>
                <a:gridCol w="2599628"/>
              </a:tblGrid>
              <a:tr h="434020"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No. de Sentencias</a:t>
                      </a:r>
                      <a:endParaRPr lang="es-MX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s-MX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</a:tr>
              <a:tr h="35806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Subtotal</a:t>
                      </a:r>
                      <a:endParaRPr lang="es-MX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</a:t>
                      </a:r>
                      <a:endParaRPr lang="es-MX" sz="2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2164283" y="2466826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Sentencias Ámbito Federal</a:t>
            </a:r>
            <a:endParaRPr lang="es-MX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2195736" y="4123010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Desglose Sentencias Ámbito Federal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1233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HAC\trabajos\2014\11 noviembre\26 nov novena sesion\PLANTILLA PP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539552" y="1254819"/>
            <a:ext cx="799288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200" dirty="0" smtClean="0"/>
              <a:t>La Ley General en materia de trata de personas establece que </a:t>
            </a:r>
            <a:r>
              <a:rPr lang="es-ES" sz="2200" dirty="0" smtClean="0"/>
              <a:t>corresponde a la </a:t>
            </a:r>
            <a:r>
              <a:rPr lang="es-MX" sz="2200" b="1" dirty="0" smtClean="0"/>
              <a:t>COMISIÓN INTERSECRETARIAL PARA PREVENIR, SANCIONAR Y ERRADICAR LOS DELITOS EN MATERIA DE TRATA DE PERSONAS Y PARA LA PROTECCIÓN Y ASISTENCIA A LAS VÍCTIMAS DE ESTOS DELITOS (CI) </a:t>
            </a:r>
            <a:r>
              <a:rPr lang="es-MX" sz="2200" dirty="0" smtClean="0"/>
              <a:t>elaborar </a:t>
            </a:r>
            <a:r>
              <a:rPr lang="es-MX" sz="2200" dirty="0"/>
              <a:t>un informe anual </a:t>
            </a:r>
            <a:r>
              <a:rPr lang="es-MX" sz="2200" dirty="0" smtClean="0"/>
              <a:t>de actividades con los insumos </a:t>
            </a:r>
            <a:r>
              <a:rPr lang="es-MX" sz="2200" dirty="0"/>
              <a:t>que reciba de todas las dependencias </a:t>
            </a:r>
            <a:r>
              <a:rPr lang="es-MX" sz="2200" dirty="0" smtClean="0"/>
              <a:t>de </a:t>
            </a:r>
            <a:r>
              <a:rPr lang="es-MX" sz="2200" dirty="0"/>
              <a:t>los tres órdenes de </a:t>
            </a:r>
            <a:r>
              <a:rPr lang="es-MX" sz="2200" dirty="0" smtClean="0"/>
              <a:t>gobierno.</a:t>
            </a:r>
            <a:endParaRPr lang="es-ES" sz="2200" dirty="0" smtClean="0"/>
          </a:p>
        </p:txBody>
      </p:sp>
      <p:pic>
        <p:nvPicPr>
          <p:cNvPr id="4098" name="Picture 2" descr="D:\Pictures\Trata\20140428_18_27_OsorioChongTrata_Segob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1760" y="3918768"/>
            <a:ext cx="4392488" cy="2462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974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HAC\trabajos\2014\11 noviembre\26 nov novena sesion\PLANTILLA PP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6512" y="-946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07504" y="1249596"/>
            <a:ext cx="8928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+mj-lt"/>
              </a:rPr>
              <a:t>ADMINISTRACIÓN DE JUSTICIA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909602"/>
              </p:ext>
            </p:extLst>
          </p:nvPr>
        </p:nvGraphicFramePr>
        <p:xfrm>
          <a:off x="1370936" y="2634406"/>
          <a:ext cx="6297408" cy="15866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3181"/>
                <a:gridCol w="1610035"/>
                <a:gridCol w="1799450"/>
                <a:gridCol w="1704742"/>
              </a:tblGrid>
              <a:tr h="86409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u="none" strike="noStrike" dirty="0">
                          <a:effectLst/>
                        </a:rPr>
                        <a:t>2014</a:t>
                      </a: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u="none" strike="noStrike" dirty="0" smtClean="0">
                          <a:effectLst/>
                        </a:rPr>
                        <a:t>No. de Sentencias</a:t>
                      </a: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u="none" strike="noStrike" dirty="0" smtClean="0">
                          <a:effectLst/>
                        </a:rPr>
                        <a:t>No. de Víctimas</a:t>
                      </a: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u="none" strike="noStrike" dirty="0" smtClean="0">
                          <a:effectLst/>
                        </a:rPr>
                        <a:t>No. </a:t>
                      </a:r>
                      <a:r>
                        <a:rPr lang="es-MX" sz="2000" b="1" u="none" strike="noStrike" dirty="0">
                          <a:effectLst/>
                        </a:rPr>
                        <a:t>de </a:t>
                      </a:r>
                      <a:r>
                        <a:rPr lang="es-MX" sz="2000" b="1" u="none" strike="noStrike" dirty="0" smtClean="0">
                          <a:effectLst/>
                        </a:rPr>
                        <a:t>Personas </a:t>
                      </a:r>
                      <a:r>
                        <a:rPr lang="es-MX" sz="2000" b="1" u="none" strike="noStrike" dirty="0">
                          <a:effectLst/>
                        </a:rPr>
                        <a:t>S</a:t>
                      </a:r>
                      <a:r>
                        <a:rPr lang="es-MX" sz="2000" b="1" u="none" strike="noStrike" dirty="0" smtClean="0">
                          <a:effectLst/>
                        </a:rPr>
                        <a:t>entenciadas </a:t>
                      </a: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6275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 smtClean="0">
                          <a:effectLst/>
                        </a:rPr>
                        <a:t>Cantidades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8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144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2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275</a:t>
                      </a:r>
                      <a:endParaRPr lang="es-MX" sz="28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2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212</a:t>
                      </a:r>
                      <a:endParaRPr lang="es-MX" sz="28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107504" y="1897668"/>
            <a:ext cx="8928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/>
              <a:t>Gran Total</a:t>
            </a:r>
            <a:endParaRPr lang="es-MX" sz="2800" b="1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51991"/>
              </p:ext>
            </p:extLst>
          </p:nvPr>
        </p:nvGraphicFramePr>
        <p:xfrm>
          <a:off x="1403648" y="4869160"/>
          <a:ext cx="6264696" cy="10081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76464"/>
                <a:gridCol w="2088232"/>
              </a:tblGrid>
              <a:tr h="100811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Acumulado</a:t>
                      </a:r>
                      <a:r>
                        <a:rPr lang="es-MX" sz="20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de Sentencias por los TSJ de los Estados durante los años 2009 a 2014</a:t>
                      </a: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800" b="1" u="none" strike="noStrike" dirty="0" smtClean="0">
                          <a:effectLst/>
                        </a:rPr>
                        <a:t>543</a:t>
                      </a:r>
                    </a:p>
                    <a:p>
                      <a:pPr algn="ctr" fontAlgn="ctr"/>
                      <a:r>
                        <a:rPr lang="es-MX" sz="2000" b="1" u="none" strike="noStrike" dirty="0" smtClean="0">
                          <a:effectLst/>
                        </a:rPr>
                        <a:t>A Nivel</a:t>
                      </a:r>
                      <a:r>
                        <a:rPr lang="es-MX" sz="2000" b="1" u="none" strike="noStrike" baseline="0" dirty="0" smtClean="0">
                          <a:effectLst/>
                        </a:rPr>
                        <a:t> Nacional</a:t>
                      </a: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244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HAC\trabajos\2014\11 noviembre\26 nov novena sesion\PLANTILLA PPT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D:\HAC\trabajos\2014\11 noviembre\26 nov novena sesion\PLANTILLA PPT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1547664" y="1249596"/>
            <a:ext cx="64807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 smtClean="0">
                <a:latin typeface="+mj-lt"/>
              </a:rPr>
              <a:t>COOPERACIÓN INTERNACIONAL</a:t>
            </a:r>
            <a:endParaRPr lang="es-MX" sz="2800" b="1" dirty="0">
              <a:latin typeface="+mj-lt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51520" y="1611957"/>
            <a:ext cx="8711952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/>
          </a:p>
          <a:p>
            <a:pPr algn="just"/>
            <a:r>
              <a:rPr lang="es-MX" sz="2200" dirty="0" smtClean="0"/>
              <a:t>Los Integrantes de la Comisión Intersecretarial participaron activamente frente a la comunidad </a:t>
            </a:r>
            <a:r>
              <a:rPr lang="es-MX" sz="2200" dirty="0"/>
              <a:t>internacional, </a:t>
            </a:r>
            <a:r>
              <a:rPr lang="es-MX" sz="2200" dirty="0" smtClean="0"/>
              <a:t>a </a:t>
            </a:r>
            <a:r>
              <a:rPr lang="es-MX" sz="2200" dirty="0"/>
              <a:t>fin de generar </a:t>
            </a:r>
            <a:r>
              <a:rPr lang="es-MX" sz="2200" dirty="0" smtClean="0"/>
              <a:t>mejores prácticas que en el combato al delito </a:t>
            </a:r>
            <a:r>
              <a:rPr lang="es-MX" sz="2200" dirty="0"/>
              <a:t>de trata de </a:t>
            </a:r>
            <a:r>
              <a:rPr lang="es-MX" sz="2200" dirty="0" smtClean="0"/>
              <a:t>personas y la atención integral a las víctimas.</a:t>
            </a:r>
            <a:endParaRPr lang="es-MX" sz="2200" dirty="0"/>
          </a:p>
        </p:txBody>
      </p:sp>
      <p:pic>
        <p:nvPicPr>
          <p:cNvPr id="3074" name="Picture 2" descr="D:\Pictures\images (7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7304" y="3493984"/>
            <a:ext cx="3204575" cy="2671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812470"/>
              </p:ext>
            </p:extLst>
          </p:nvPr>
        </p:nvGraphicFramePr>
        <p:xfrm>
          <a:off x="3884655" y="3942444"/>
          <a:ext cx="4647785" cy="16467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2277"/>
                <a:gridCol w="1296144"/>
                <a:gridCol w="1008112"/>
                <a:gridCol w="1171252"/>
              </a:tblGrid>
              <a:tr h="578491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Esquemas de Colaboración</a:t>
                      </a:r>
                      <a:endParaRPr lang="es-MX" sz="140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Memoranda de Entendimiento</a:t>
                      </a:r>
                      <a:endParaRPr lang="es-MX" sz="140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Grupos de Tareas</a:t>
                      </a:r>
                      <a:endParaRPr lang="es-MX" sz="140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Alianzas Estratégicas</a:t>
                      </a:r>
                      <a:endParaRPr lang="es-MX" sz="140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1068305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32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27</a:t>
                      </a:r>
                      <a:endParaRPr lang="es-MX" sz="2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32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11</a:t>
                      </a:r>
                      <a:endParaRPr lang="es-MX" sz="2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32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s-MX" sz="2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32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11</a:t>
                      </a:r>
                      <a:endParaRPr lang="es-MX" sz="2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17417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HAC\trabajos\2014\11 noviembre\26 nov novena sesion\PLANTILLA PP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403648" y="1196752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+mj-lt"/>
              </a:rPr>
              <a:t>COOPERACIÓN INTERNACIONAL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51520" y="1700808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 smtClean="0"/>
              <a:t>La Comisión Intersecretarial participó en reuniones de intercambio de buenas prácticas en materia de trata de personas, en los siguientes países:</a:t>
            </a:r>
            <a:endParaRPr lang="es-MX" sz="1600" dirty="0"/>
          </a:p>
        </p:txBody>
      </p:sp>
      <p:sp>
        <p:nvSpPr>
          <p:cNvPr id="4" name="3 Rectángulo"/>
          <p:cNvSpPr/>
          <p:nvPr/>
        </p:nvSpPr>
        <p:spPr>
          <a:xfrm>
            <a:off x="346774" y="2570217"/>
            <a:ext cx="6192688" cy="807913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es-MX" sz="1550" b="1" dirty="0"/>
              <a:t>Segunda Reunión Consultiva sobre el fortalecimiento de las asociaciones con Relatores Nacionales en materia de trata de personas y mecanismos equivalentes</a:t>
            </a:r>
            <a:r>
              <a:rPr lang="es-MX" sz="1550" dirty="0"/>
              <a:t>, </a:t>
            </a:r>
            <a:r>
              <a:rPr lang="es-MX" sz="1550" dirty="0" smtClean="0"/>
              <a:t>realizado </a:t>
            </a:r>
            <a:r>
              <a:rPr lang="es-MX" sz="1550" dirty="0"/>
              <a:t>el  </a:t>
            </a:r>
            <a:r>
              <a:rPr lang="es-MX" sz="1550" b="1" dirty="0"/>
              <a:t>21 y 22 de </a:t>
            </a:r>
            <a:r>
              <a:rPr lang="es-MX" sz="1550" b="1" dirty="0" smtClean="0"/>
              <a:t>mayo</a:t>
            </a:r>
            <a:r>
              <a:rPr lang="es-MX" sz="1550" dirty="0" smtClean="0"/>
              <a:t>, </a:t>
            </a:r>
            <a:r>
              <a:rPr lang="es-MX" sz="1550" dirty="0"/>
              <a:t>en </a:t>
            </a:r>
            <a:r>
              <a:rPr lang="es-MX" sz="1550" b="1" dirty="0"/>
              <a:t>Bangkok, Tailandia. </a:t>
            </a:r>
            <a:endParaRPr lang="es-MX" sz="1550" dirty="0" smtClean="0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89245" y="2494039"/>
            <a:ext cx="1562108" cy="1006969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93470" y="3933056"/>
            <a:ext cx="1562108" cy="1006969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8" name="7 Rectángulo"/>
          <p:cNvSpPr/>
          <p:nvPr/>
        </p:nvSpPr>
        <p:spPr>
          <a:xfrm>
            <a:off x="346774" y="3894728"/>
            <a:ext cx="6192688" cy="1174681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lvl="0" indent="-2857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MX" sz="1550" b="1" dirty="0" smtClean="0"/>
              <a:t>XIX </a:t>
            </a:r>
            <a:r>
              <a:rPr lang="es-MX" sz="1550" b="1" dirty="0"/>
              <a:t>Conferencia Regional sobre Migración (CRM)</a:t>
            </a:r>
            <a:r>
              <a:rPr lang="es-MX" sz="1550" dirty="0"/>
              <a:t>. El </a:t>
            </a:r>
            <a:r>
              <a:rPr lang="es-MX" sz="1550" b="1" dirty="0"/>
              <a:t>23 al 25 de </a:t>
            </a:r>
            <a:r>
              <a:rPr lang="es-MX" sz="1550" b="1" dirty="0" smtClean="0"/>
              <a:t>junio.</a:t>
            </a:r>
            <a:r>
              <a:rPr lang="es-MX" sz="1550" dirty="0" smtClean="0"/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550" b="1" dirty="0"/>
              <a:t>Reunión de la Red de Funcionarios de Enlace para el Combate al Tráfico Ilícito de Migrantes y Trata de Personas, </a:t>
            </a:r>
            <a:r>
              <a:rPr lang="es-MX" sz="1550" dirty="0"/>
              <a:t>el</a:t>
            </a:r>
            <a:r>
              <a:rPr lang="es-MX" sz="1550" b="1" dirty="0"/>
              <a:t> 24 de noviembre, </a:t>
            </a:r>
            <a:r>
              <a:rPr lang="es-MX" sz="1550" dirty="0"/>
              <a:t>en</a:t>
            </a:r>
            <a:r>
              <a:rPr lang="es-MX" sz="1550" b="1" dirty="0"/>
              <a:t> Managua, Nicaragua</a:t>
            </a:r>
            <a:r>
              <a:rPr lang="es-MX" sz="1550" dirty="0"/>
              <a:t>. </a:t>
            </a:r>
            <a:endParaRPr lang="es-MX" sz="1550" dirty="0" smtClean="0"/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89246" y="5302352"/>
            <a:ext cx="1562108" cy="1006968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12" name="11 Rectángulo"/>
          <p:cNvSpPr/>
          <p:nvPr/>
        </p:nvSpPr>
        <p:spPr>
          <a:xfrm>
            <a:off x="395535" y="5513449"/>
            <a:ext cx="6120681" cy="569387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MX" sz="1550" b="1" dirty="0" smtClean="0"/>
              <a:t>IV </a:t>
            </a:r>
            <a:r>
              <a:rPr lang="es-MX" sz="1550" b="1" dirty="0"/>
              <a:t>Reunión de Autoridades Nacionales en Materia de Trata de Personas. </a:t>
            </a:r>
            <a:r>
              <a:rPr lang="es-MX" sz="1550" dirty="0"/>
              <a:t>Los días </a:t>
            </a:r>
            <a:r>
              <a:rPr lang="es-MX" sz="1550" b="1" dirty="0"/>
              <a:t>4 y 5 de diciembre, </a:t>
            </a:r>
            <a:r>
              <a:rPr lang="es-MX" sz="1550" dirty="0"/>
              <a:t>que se celebró en </a:t>
            </a:r>
            <a:r>
              <a:rPr lang="es-MX" sz="1550" b="1" dirty="0"/>
              <a:t>Brasilia, </a:t>
            </a:r>
            <a:r>
              <a:rPr lang="es-MX" sz="1550" b="1" dirty="0" smtClean="0"/>
              <a:t>Brasil.</a:t>
            </a:r>
            <a:endParaRPr lang="es-MX" sz="1550" dirty="0"/>
          </a:p>
        </p:txBody>
      </p:sp>
    </p:spTree>
    <p:extLst>
      <p:ext uri="{BB962C8B-B14F-4D97-AF65-F5344CB8AC3E}">
        <p14:creationId xmlns:p14="http://schemas.microsoft.com/office/powerpoint/2010/main" val="392053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HAC\trabajos\2014\11 noviembre\26 nov novena sesion\PLANTILLA PP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411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403648" y="1321604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+mj-lt"/>
              </a:rPr>
              <a:t>COOPERACIÓN INTERNACIONAL</a:t>
            </a: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4006207"/>
            <a:ext cx="1584176" cy="1006969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11" name="10 Rectángulo"/>
          <p:cNvSpPr/>
          <p:nvPr/>
        </p:nvSpPr>
        <p:spPr>
          <a:xfrm>
            <a:off x="2699792" y="4110171"/>
            <a:ext cx="6203758" cy="830997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MX" sz="1550" b="1" dirty="0"/>
              <a:t>Reunión de trabajo que organizó la Agencia Colombiana para la Reintegración, </a:t>
            </a:r>
            <a:r>
              <a:rPr lang="es-MX" sz="1550" dirty="0"/>
              <a:t>en las </a:t>
            </a:r>
            <a:r>
              <a:rPr lang="es-MX" sz="1550" dirty="0" smtClean="0"/>
              <a:t>ciudades </a:t>
            </a:r>
            <a:r>
              <a:rPr lang="es-MX" sz="1550" dirty="0"/>
              <a:t>de </a:t>
            </a:r>
            <a:r>
              <a:rPr lang="es-MX" sz="1550" b="1" dirty="0"/>
              <a:t>Bogotá, Bucaramanga y Barrancabermeja, Colombia</a:t>
            </a:r>
            <a:r>
              <a:rPr lang="es-MX" sz="1550" dirty="0"/>
              <a:t>, los días</a:t>
            </a:r>
            <a:r>
              <a:rPr lang="es-MX" sz="1550" b="1" dirty="0"/>
              <a:t> 8, 9, 10 y 11 de </a:t>
            </a:r>
            <a:r>
              <a:rPr lang="es-MX" sz="1550" b="1" dirty="0" smtClean="0"/>
              <a:t>septiembre.</a:t>
            </a:r>
            <a:endParaRPr lang="es-MX" sz="1550" dirty="0"/>
          </a:p>
        </p:txBody>
      </p:sp>
      <p:sp>
        <p:nvSpPr>
          <p:cNvPr id="10" name="9 CuadroTexto"/>
          <p:cNvSpPr txBox="1"/>
          <p:nvPr/>
        </p:nvSpPr>
        <p:spPr>
          <a:xfrm>
            <a:off x="251520" y="1866310"/>
            <a:ext cx="85689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 smtClean="0"/>
              <a:t>Y representando el Estado Mexicano en el extranjero, en las siguientes:</a:t>
            </a:r>
            <a:endParaRPr lang="es-MX" sz="1600" dirty="0"/>
          </a:p>
        </p:txBody>
      </p:sp>
      <p:sp>
        <p:nvSpPr>
          <p:cNvPr id="9" name="8 Rectángulo"/>
          <p:cNvSpPr/>
          <p:nvPr/>
        </p:nvSpPr>
        <p:spPr>
          <a:xfrm>
            <a:off x="2699792" y="5661248"/>
            <a:ext cx="6203758" cy="58477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MX" sz="1550" b="1" dirty="0"/>
              <a:t>Cumbre de Explotación Sexual Infantil en Internet, </a:t>
            </a:r>
            <a:r>
              <a:rPr lang="es-MX" sz="1550" dirty="0" smtClean="0"/>
              <a:t>en </a:t>
            </a:r>
            <a:r>
              <a:rPr lang="es-MX" sz="1550" b="1" dirty="0"/>
              <a:t>Londres, Inglaterra </a:t>
            </a:r>
            <a:r>
              <a:rPr lang="es-MX" sz="1550" dirty="0"/>
              <a:t>los días  </a:t>
            </a:r>
            <a:r>
              <a:rPr lang="es-MX" sz="1550" b="1" dirty="0"/>
              <a:t>9, 10 y 11 de </a:t>
            </a:r>
            <a:r>
              <a:rPr lang="es-MX" sz="1550" b="1" dirty="0" smtClean="0"/>
              <a:t>diciembre</a:t>
            </a:r>
            <a:r>
              <a:rPr lang="es-MX" sz="1550" dirty="0" smtClean="0"/>
              <a:t>. </a:t>
            </a:r>
            <a:endParaRPr lang="es-MX" sz="1550" dirty="0"/>
          </a:p>
        </p:txBody>
      </p:sp>
      <p:pic>
        <p:nvPicPr>
          <p:cNvPr id="12" name="11 Imagen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5463480"/>
            <a:ext cx="1584176" cy="98889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13" name="12 Rectángulo"/>
          <p:cNvSpPr/>
          <p:nvPr/>
        </p:nvSpPr>
        <p:spPr>
          <a:xfrm>
            <a:off x="2699791" y="2549079"/>
            <a:ext cx="6203759" cy="807913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MX" sz="1550" b="1" dirty="0" smtClean="0"/>
              <a:t>Reunión </a:t>
            </a:r>
            <a:r>
              <a:rPr lang="es-MX" sz="1550" b="1" dirty="0"/>
              <a:t>Técnica Trilateral sobre Mejores Prácticas en Servicios de Atención para Personas Víctimas de Trata, </a:t>
            </a:r>
            <a:r>
              <a:rPr lang="es-MX" sz="1550" dirty="0"/>
              <a:t>entre los países de </a:t>
            </a:r>
            <a:r>
              <a:rPr lang="es-MX" sz="1550" b="1" dirty="0"/>
              <a:t>Canadá, México y Estados Unidos, en Washington, D.C., </a:t>
            </a:r>
            <a:r>
              <a:rPr lang="es-MX" sz="1550" dirty="0"/>
              <a:t>el día </a:t>
            </a:r>
            <a:r>
              <a:rPr lang="es-MX" sz="1550" b="1" dirty="0"/>
              <a:t>22 de </a:t>
            </a:r>
            <a:r>
              <a:rPr lang="es-MX" sz="1550" b="1" dirty="0" smtClean="0"/>
              <a:t>septiembre</a:t>
            </a:r>
            <a:r>
              <a:rPr lang="es-MX" sz="1550" dirty="0" smtClean="0"/>
              <a:t>. </a:t>
            </a:r>
            <a:endParaRPr lang="es-MX" sz="1550" dirty="0"/>
          </a:p>
        </p:txBody>
      </p:sp>
      <p:pic>
        <p:nvPicPr>
          <p:cNvPr id="14" name="13 Imagen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2420888"/>
            <a:ext cx="1607497" cy="1006969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990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HAC\trabajos\2014\11 noviembre\26 nov novena sesion\PLANTILLA PP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323528" y="1168876"/>
            <a:ext cx="849694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200" dirty="0" smtClean="0"/>
              <a:t>El Informe de la Comisión Intersecretarial se divide en apartados, para mostrar las acciones realizadas, por </a:t>
            </a:r>
            <a:r>
              <a:rPr lang="es-MX" sz="2200" dirty="0"/>
              <a:t>autoridades federales, estatales y municipales, enfocadas </a:t>
            </a:r>
            <a:r>
              <a:rPr lang="es-MX" sz="2200" dirty="0" smtClean="0"/>
              <a:t>a erradicar la </a:t>
            </a:r>
            <a:r>
              <a:rPr lang="es-MX" sz="2200" dirty="0"/>
              <a:t>trata de </a:t>
            </a:r>
            <a:r>
              <a:rPr lang="es-MX" sz="2200" dirty="0" smtClean="0"/>
              <a:t>personas: </a:t>
            </a:r>
            <a:endParaRPr lang="es-MX" sz="2200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219896213"/>
              </p:ext>
            </p:extLst>
          </p:nvPr>
        </p:nvGraphicFramePr>
        <p:xfrm>
          <a:off x="827584" y="1844824"/>
          <a:ext cx="7488832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088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Picture 2" descr="D:\HAC\trabajos\2014\11 noviembre\26 nov novena sesion\PLANTILLA PP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2318408" y="1321604"/>
            <a:ext cx="48458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 smtClean="0">
                <a:latin typeface="+mj-lt"/>
              </a:rPr>
              <a:t>AVANCES LEGISLATIVOS </a:t>
            </a:r>
            <a:endParaRPr lang="es-MX" sz="2800" b="1" dirty="0">
              <a:latin typeface="+mj-lt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89756" y="1910442"/>
            <a:ext cx="896448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200" dirty="0" smtClean="0"/>
              <a:t>En el informe se desglosan las acciones del </a:t>
            </a:r>
            <a:r>
              <a:rPr lang="es-MX" sz="2200" dirty="0"/>
              <a:t>marco legal existente sobre normas de carácter nacional e internacional que regulan las acciones en contra de la trata de personas, se incluyen datos generados </a:t>
            </a:r>
            <a:r>
              <a:rPr lang="es-MX" sz="2200" dirty="0" smtClean="0"/>
              <a:t>por el Congreso y </a:t>
            </a:r>
            <a:r>
              <a:rPr lang="es-MX" sz="2200" dirty="0"/>
              <a:t>las entidades </a:t>
            </a:r>
            <a:r>
              <a:rPr lang="es-MX" sz="2200" dirty="0" smtClean="0"/>
              <a:t>federativas en sus ámbitos legislativos.</a:t>
            </a:r>
            <a:endParaRPr lang="es-MX" sz="2200" dirty="0"/>
          </a:p>
        </p:txBody>
      </p:sp>
      <p:pic>
        <p:nvPicPr>
          <p:cNvPr id="3074" name="Picture 2" descr="RECONOCEN DIPUTADOS AVANCES PARA COMBATIR LA TRATA DE PERSON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83768" y="3645024"/>
            <a:ext cx="3816424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12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Picture 2" descr="D:\HAC\trabajos\2014\11 noviembre\26 nov novena sesion\PLANTILLA PP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2318408" y="1124744"/>
            <a:ext cx="48458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 smtClean="0">
                <a:latin typeface="+mj-lt"/>
              </a:rPr>
              <a:t>AVANCES LEGISLATIVOS </a:t>
            </a:r>
            <a:endParaRPr lang="es-MX" sz="2800" b="1" dirty="0">
              <a:latin typeface="+mj-lt"/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071195"/>
              </p:ext>
            </p:extLst>
          </p:nvPr>
        </p:nvGraphicFramePr>
        <p:xfrm>
          <a:off x="1147515" y="1700807"/>
          <a:ext cx="6840760" cy="491781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bg1">
                      <a:lumMod val="75000"/>
                    </a:schemeClr>
                  </a:outerShdw>
                </a:effectLst>
                <a:tableStyleId>{5C22544A-7EE6-4342-B048-85BDC9FD1C3A}</a:tableStyleId>
              </a:tblPr>
              <a:tblGrid>
                <a:gridCol w="632791"/>
                <a:gridCol w="6207969"/>
              </a:tblGrid>
              <a:tr h="36122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85495" algn="l"/>
                        </a:tabLst>
                      </a:pPr>
                      <a:r>
                        <a:rPr lang="es-MX" sz="1600" b="1" dirty="0" smtClean="0">
                          <a:effectLst/>
                          <a:latin typeface="+mj-lt"/>
                        </a:rPr>
                        <a:t>NIVELES DE ARMONIZACIÓN LEGISLATIVA</a:t>
                      </a:r>
                      <a:endParaRPr lang="es-MX" sz="16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9312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85495" algn="l"/>
                        </a:tabLst>
                      </a:pPr>
                      <a:r>
                        <a:rPr lang="es-MX" sz="1200" b="1" dirty="0" smtClean="0">
                          <a:effectLst/>
                        </a:rPr>
                        <a:t>ARMONIZADO</a:t>
                      </a:r>
                      <a:endParaRPr lang="es-MX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622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200" dirty="0">
                        <a:effectLst/>
                        <a:latin typeface="Calibri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85495" algn="l"/>
                        </a:tabLst>
                      </a:pPr>
                      <a:r>
                        <a:rPr lang="es-MX" sz="1200" dirty="0" smtClean="0">
                          <a:effectLst/>
                        </a:rPr>
                        <a:t> HAN EMITIDO UNA NUEVA LEY O REFORMADO SU LEY EXPRESAMENTE PARA ARMONIZARLA CON LA LEY   GENERAL Y HAN  DEROGADO EL TIPO PENAL DE SUS CÓDIGOS, O SUS CÓDIGOS REMITEN A LA LEY GENERAL.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9312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85495" algn="l"/>
                        </a:tabLst>
                      </a:pPr>
                      <a:r>
                        <a:rPr lang="es-MX" sz="1200" b="1" dirty="0" smtClean="0">
                          <a:effectLst/>
                          <a:latin typeface="+mj-lt"/>
                        </a:rPr>
                        <a:t>PARCIALMENTE ARMONIZADO</a:t>
                      </a:r>
                      <a:endParaRPr lang="es-MX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583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200" dirty="0">
                        <a:effectLst/>
                        <a:latin typeface="Calibri"/>
                      </a:endParaRPr>
                    </a:p>
                  </a:txBody>
                  <a:tcPr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85495" algn="l"/>
                        </a:tabLst>
                      </a:pPr>
                      <a:r>
                        <a:rPr lang="es-MX" sz="1200" dirty="0" smtClean="0">
                          <a:effectLst/>
                        </a:rPr>
                        <a:t>HAN PRESENTADO REFORMAS A SU CÓDIGO PERO NO HAN EMITIDO UNA NUEVA LEY O REFORMADO SU LEY EXPRESAMENTE PARA ARMONIZARLA CON LA LEY GENERAL.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97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200" dirty="0">
                        <a:effectLst/>
                        <a:latin typeface="Calibri"/>
                      </a:endParaRPr>
                    </a:p>
                  </a:txBody>
                  <a:tcPr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85495" algn="l"/>
                        </a:tabLst>
                      </a:pPr>
                      <a:r>
                        <a:rPr lang="es-MX" sz="1200" dirty="0" smtClean="0">
                          <a:effectLst/>
                        </a:rPr>
                        <a:t>HAN EMITIDO UNA NUEVA LEY  (POSTERIOR A LA LEY GENERAL) PERO NO REFORMAN SU CÓDIGO.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97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200" dirty="0">
                        <a:effectLst/>
                        <a:latin typeface="Calibri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85495" algn="l"/>
                        </a:tabLst>
                      </a:pPr>
                      <a:r>
                        <a:rPr lang="es-MX" sz="1200" dirty="0" smtClean="0">
                          <a:effectLst/>
                        </a:rPr>
                        <a:t>HAN ARMONIZADO SUS CÓDIGOS CONFORME A LA LEY GENERAL, PERO NO CUENTAN CON LEY EN LA MATERIA.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9312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85495" algn="l"/>
                        </a:tabLst>
                      </a:pPr>
                      <a:r>
                        <a:rPr lang="es-MX" sz="1200" b="1" dirty="0" smtClean="0">
                          <a:effectLst/>
                          <a:latin typeface="+mj-lt"/>
                        </a:rPr>
                        <a:t>SIN ARMONIZAR</a:t>
                      </a:r>
                      <a:endParaRPr lang="es-MX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97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200" dirty="0">
                        <a:effectLst/>
                        <a:latin typeface="Calibri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85495" algn="l"/>
                        </a:tabLst>
                      </a:pPr>
                      <a:r>
                        <a:rPr lang="es-MX" sz="1200" dirty="0" smtClean="0">
                          <a:effectLst/>
                        </a:rPr>
                        <a:t>NO HAN DEROGADO EL TIPO PENAL DE TRATA EN SU LEY.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97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200" dirty="0">
                        <a:effectLst/>
                        <a:latin typeface="Calibri"/>
                      </a:endParaRPr>
                    </a:p>
                  </a:txBody>
                  <a:tcPr>
                    <a:solidFill>
                      <a:srgbClr val="FA667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85495" algn="l"/>
                        </a:tabLst>
                      </a:pPr>
                      <a:r>
                        <a:rPr lang="es-MX" sz="1200" dirty="0" smtClean="0">
                          <a:effectLst/>
                        </a:rPr>
                        <a:t>NO HAN DEROGADO EL TIPO PENAL DE TRATA DE SU CÓDIGO Y NO HAN REFORMADO SU LEY.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97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200" dirty="0">
                        <a:effectLst/>
                        <a:latin typeface="Calibri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85495" algn="l"/>
                        </a:tabLst>
                      </a:pPr>
                      <a:r>
                        <a:rPr lang="es-MX" sz="1200" dirty="0" smtClean="0">
                          <a:effectLst/>
                        </a:rPr>
                        <a:t>NO HAN DEROGADO EL TIPO PENAL DE SU CÓDIGO Y NO CUENTAN CON LEY EN LA MATERIA.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78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HAC\trabajos\2014\11 noviembre\26 nov novena sesion\PLANTILLA PP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595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323528" y="1250757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+mj-lt"/>
              </a:rPr>
              <a:t>AVANCES LEGISLATIVOS</a:t>
            </a:r>
          </a:p>
        </p:txBody>
      </p:sp>
      <p:pic>
        <p:nvPicPr>
          <p:cNvPr id="8" name="7 Imagen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80944" y="3068960"/>
            <a:ext cx="1706880" cy="2344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8 Gráfico"/>
          <p:cNvGraphicFramePr/>
          <p:nvPr>
            <p:extLst>
              <p:ext uri="{D42A27DB-BD31-4B8C-83A1-F6EECF244321}">
                <p14:modId xmlns:p14="http://schemas.microsoft.com/office/powerpoint/2010/main" val="307446933"/>
              </p:ext>
            </p:extLst>
          </p:nvPr>
        </p:nvGraphicFramePr>
        <p:xfrm>
          <a:off x="4427984" y="980728"/>
          <a:ext cx="3168352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1355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HAC\trabajos\2014\11 noviembre\26 nov novena sesion\PLANTILLA PP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595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763688" y="1268760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+mj-lt"/>
              </a:rPr>
              <a:t>AVANCES LEGISLATIVOS</a:t>
            </a:r>
          </a:p>
        </p:txBody>
      </p:sp>
      <p:pic>
        <p:nvPicPr>
          <p:cNvPr id="8" name="7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276872"/>
            <a:ext cx="4608512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CuadroTexto"/>
          <p:cNvSpPr txBox="1"/>
          <p:nvPr/>
        </p:nvSpPr>
        <p:spPr>
          <a:xfrm>
            <a:off x="5580112" y="2780928"/>
            <a:ext cx="28803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De las 32 entidades  federativas analizadas, el </a:t>
            </a:r>
            <a:r>
              <a:rPr lang="es-MX" b="1" dirty="0"/>
              <a:t>62.50%</a:t>
            </a:r>
            <a:r>
              <a:rPr lang="es-MX" dirty="0"/>
              <a:t> está dentro del rango de entidades armonizadas y el </a:t>
            </a:r>
            <a:r>
              <a:rPr lang="es-MX" b="1" dirty="0"/>
              <a:t>37.50%</a:t>
            </a:r>
            <a:r>
              <a:rPr lang="es-MX" dirty="0"/>
              <a:t> </a:t>
            </a:r>
            <a:r>
              <a:rPr lang="es-MX" dirty="0" smtClean="0"/>
              <a:t>en </a:t>
            </a:r>
            <a:r>
              <a:rPr lang="es-MX" dirty="0"/>
              <a:t>el rubro sin armonizar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3870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HAC\trabajos\2014\11 noviembre\26 nov novena sesion\PLANTILLA PP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1547664" y="1249596"/>
            <a:ext cx="64807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 smtClean="0">
                <a:latin typeface="+mj-lt"/>
              </a:rPr>
              <a:t>PREVENCIÓN, DIFUSIÓN Y CAPACITACIÓN</a:t>
            </a:r>
            <a:endParaRPr lang="es-MX" sz="2800" b="1" dirty="0">
              <a:latin typeface="+mj-lt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51520" y="1551563"/>
            <a:ext cx="8712968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000" dirty="0"/>
          </a:p>
          <a:p>
            <a:pPr algn="just"/>
            <a:r>
              <a:rPr lang="es-MX" sz="2400" dirty="0" smtClean="0"/>
              <a:t>En este apartado se proporciona un </a:t>
            </a:r>
            <a:r>
              <a:rPr lang="es-MX" sz="2400" dirty="0"/>
              <a:t>panorama de las acciones llevadas a cabo por las dependencias </a:t>
            </a:r>
            <a:r>
              <a:rPr lang="es-MX" sz="2400" dirty="0" smtClean="0"/>
              <a:t>de los tres órdenes de gobierno remitidos </a:t>
            </a:r>
            <a:r>
              <a:rPr lang="es-MX" sz="2400" dirty="0"/>
              <a:t>a la Secretaría Técnica de la Comisión </a:t>
            </a:r>
            <a:r>
              <a:rPr lang="es-MX" sz="2400" dirty="0" smtClean="0"/>
              <a:t>Intersecretarial que incluye capacitación, sensibilización y difusión. </a:t>
            </a:r>
            <a:endParaRPr lang="es-MX" sz="2400" dirty="0"/>
          </a:p>
        </p:txBody>
      </p:sp>
      <p:pic>
        <p:nvPicPr>
          <p:cNvPr id="10" name="9 Imagen" descr="D:\2015 Josefina Flores\INF_COMI_INTERSECRETARIAL 2014\Información_trata_2014\Tamaulipas\FOTOS\CONFERENCIA DE TRATA DE PERSONAS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67744" y="3645024"/>
            <a:ext cx="4176464" cy="28246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497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HAC\trabajos\2014\11 noviembre\26 nov novena sesion\PLANTILLA PPT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305872"/>
              </p:ext>
            </p:extLst>
          </p:nvPr>
        </p:nvGraphicFramePr>
        <p:xfrm>
          <a:off x="2105574" y="2204864"/>
          <a:ext cx="4986706" cy="424382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986706"/>
              </a:tblGrid>
              <a:tr h="4243826"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19 CuadroTexto"/>
          <p:cNvSpPr txBox="1"/>
          <p:nvPr/>
        </p:nvSpPr>
        <p:spPr>
          <a:xfrm>
            <a:off x="3135093" y="2411596"/>
            <a:ext cx="298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solidFill>
                  <a:schemeClr val="bg1"/>
                </a:solidFill>
              </a:rPr>
              <a:t>Capacitación</a:t>
            </a:r>
            <a:r>
              <a:rPr lang="es-MX" dirty="0" smtClean="0">
                <a:solidFill>
                  <a:schemeClr val="bg1"/>
                </a:solidFill>
              </a:rPr>
              <a:t> </a:t>
            </a:r>
            <a:r>
              <a:rPr lang="es-MX" b="1" dirty="0" smtClean="0">
                <a:solidFill>
                  <a:schemeClr val="bg1"/>
                </a:solidFill>
              </a:rPr>
              <a:t>y sensibilización</a:t>
            </a:r>
            <a:endParaRPr lang="es-MX" b="1" dirty="0">
              <a:solidFill>
                <a:schemeClr val="bg1"/>
              </a:solidFill>
            </a:endParaRPr>
          </a:p>
        </p:txBody>
      </p:sp>
      <p:graphicFrame>
        <p:nvGraphicFramePr>
          <p:cNvPr id="14" name="1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39353"/>
              </p:ext>
            </p:extLst>
          </p:nvPr>
        </p:nvGraphicFramePr>
        <p:xfrm>
          <a:off x="2393606" y="2960742"/>
          <a:ext cx="4415419" cy="10443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17487"/>
                <a:gridCol w="897932"/>
              </a:tblGrid>
              <a:tr h="35204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Capacitados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69227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Servidores Públicos y Público en</a:t>
                      </a:r>
                      <a:br>
                        <a:rPr lang="es-MX" sz="1800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MX" sz="1800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General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262,433 </a:t>
                      </a:r>
                      <a:endParaRPr lang="es-MX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5" name="1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036579"/>
              </p:ext>
            </p:extLst>
          </p:nvPr>
        </p:nvGraphicFramePr>
        <p:xfrm>
          <a:off x="2393606" y="5035262"/>
          <a:ext cx="4396357" cy="8420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06351"/>
                <a:gridCol w="1090006"/>
              </a:tblGrid>
              <a:tr h="27622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Personas </a:t>
                      </a:r>
                      <a:r>
                        <a:rPr lang="es-MX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Impactadas </a:t>
                      </a:r>
                      <a:r>
                        <a:rPr lang="es-MX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Difusión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800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Servidores Públicos y Público en General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2’466,893</a:t>
                      </a:r>
                      <a:endParaRPr lang="es-MX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  <p:sp>
        <p:nvSpPr>
          <p:cNvPr id="11" name="10 Rectángulo"/>
          <p:cNvSpPr/>
          <p:nvPr/>
        </p:nvSpPr>
        <p:spPr>
          <a:xfrm>
            <a:off x="107504" y="1168296"/>
            <a:ext cx="892899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 smtClean="0">
                <a:latin typeface="+mj-lt"/>
              </a:rPr>
              <a:t>PREVENCIÓN</a:t>
            </a:r>
          </a:p>
          <a:p>
            <a:pPr algn="ctr"/>
            <a:r>
              <a:rPr lang="es-MX" sz="2400" b="1" dirty="0" smtClean="0">
                <a:latin typeface="+mj-lt"/>
              </a:rPr>
              <a:t>DIFUSIÓN Y CAPACITACIÓN</a:t>
            </a:r>
            <a:endParaRPr lang="es-MX" sz="2400" b="1" dirty="0">
              <a:latin typeface="+mj-lt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136777" y="4499828"/>
            <a:ext cx="978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solidFill>
                  <a:schemeClr val="bg1"/>
                </a:solidFill>
              </a:rPr>
              <a:t>Difusión</a:t>
            </a:r>
            <a:endParaRPr lang="es-MX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97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orma de onda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  <a:fontScheme name="Transmisión de listas">
    <a:majorFont>
      <a:latin typeface="Trebuchet MS"/>
      <a:ea typeface=""/>
      <a:cs typeface=""/>
      <a:font script="Jpan" typeface="HGｺﾞｼｯｸM"/>
      <a:font script="Hang" typeface="HY그래픽B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Trebuchet MS"/>
      <a:ea typeface=""/>
      <a:cs typeface=""/>
      <a:font script="Jpan" typeface="HGｺﾞｼｯｸM"/>
      <a:font script="Hang" typeface="HY그래픽M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Boticario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100000"/>
            </a:schemeClr>
          </a:gs>
          <a:gs pos="68000">
            <a:schemeClr val="phClr">
              <a:tint val="77000"/>
              <a:satMod val="100000"/>
            </a:schemeClr>
          </a:gs>
          <a:gs pos="81000">
            <a:schemeClr val="phClr">
              <a:tint val="79000"/>
              <a:satMod val="100000"/>
            </a:schemeClr>
          </a:gs>
          <a:gs pos="86000">
            <a:schemeClr val="phClr">
              <a:tint val="73000"/>
              <a:satMod val="100000"/>
            </a:schemeClr>
          </a:gs>
          <a:gs pos="100000">
            <a:schemeClr val="phClr">
              <a:tint val="35000"/>
              <a:satMod val="100000"/>
            </a:schemeClr>
          </a:gs>
        </a:gsLst>
        <a:lin ang="5400000" scaled="0"/>
      </a:gradFill>
      <a:gradFill rotWithShape="1">
        <a:gsLst>
          <a:gs pos="0">
            <a:schemeClr val="phClr">
              <a:tint val="73000"/>
              <a:shade val="100000"/>
              <a:satMod val="150000"/>
            </a:schemeClr>
          </a:gs>
          <a:gs pos="25000">
            <a:schemeClr val="phClr">
              <a:tint val="96000"/>
              <a:shade val="80000"/>
              <a:satMod val="105000"/>
            </a:schemeClr>
          </a:gs>
          <a:gs pos="38000">
            <a:schemeClr val="phClr">
              <a:tint val="96000"/>
              <a:shade val="59000"/>
              <a:satMod val="120000"/>
            </a:schemeClr>
          </a:gs>
          <a:gs pos="55000">
            <a:schemeClr val="phClr">
              <a:tint val="100000"/>
              <a:shade val="57000"/>
              <a:satMod val="120000"/>
            </a:schemeClr>
          </a:gs>
          <a:gs pos="80000">
            <a:schemeClr val="phClr">
              <a:tint val="100000"/>
              <a:shade val="56000"/>
              <a:satMod val="145000"/>
            </a:schemeClr>
          </a:gs>
          <a:gs pos="88000">
            <a:schemeClr val="phClr">
              <a:tint val="100000"/>
              <a:shade val="63000"/>
              <a:satMod val="160000"/>
            </a:schemeClr>
          </a:gs>
          <a:gs pos="100000">
            <a:schemeClr val="phClr">
              <a:tint val="99000"/>
              <a:shade val="100000"/>
              <a:satMod val="155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phClr">
              <a:shade val="30000"/>
              <a:satMod val="150000"/>
            </a:schemeClr>
          </a:contourClr>
        </a:sp3d>
      </a:effectStyle>
      <a:effectStyle>
        <a:effectLst>
          <a:glow rad="50800">
            <a:schemeClr val="phClr"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phClr">
              <a:shade val="30000"/>
              <a:satMod val="15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4271</TotalTime>
  <Words>1497</Words>
  <Application>Microsoft Office PowerPoint</Application>
  <PresentationFormat>On-screen Show (4:3)</PresentationFormat>
  <Paragraphs>319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Arenas Correa Hebert</dc:creator>
  <cp:lastModifiedBy>RODAS Renán</cp:lastModifiedBy>
  <cp:revision>161</cp:revision>
  <cp:lastPrinted>2015-11-04T20:25:38Z</cp:lastPrinted>
  <dcterms:created xsi:type="dcterms:W3CDTF">2014-11-12T23:51:20Z</dcterms:created>
  <dcterms:modified xsi:type="dcterms:W3CDTF">2015-11-10T00:35:36Z</dcterms:modified>
</cp:coreProperties>
</file>