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934200" cy="9220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1" d="100"/>
          <a:sy n="131" d="100"/>
        </p:scale>
        <p:origin x="-36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1C85A9CA-2C14-4EB5-8DA3-B518C722FC02}" type="datetimeFigureOut">
              <a:rPr lang="es-MX" smtClean="0"/>
              <a:t>7/13/16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746C95B7-10D6-4806-8E5B-719827A913D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800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60463" y="690563"/>
            <a:ext cx="4613275" cy="3459162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CA60-8213-4C04-9B38-185AE92BC3AC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909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60463" y="690563"/>
            <a:ext cx="4613275" cy="3459162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14525-C8C0-4D73-94F9-AAC7083E82C1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977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670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17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73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06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7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85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70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70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92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45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CE2B-E229-4185-AC9C-2C42C94421F0}" type="datetimeFigureOut">
              <a:rPr lang="es-MX" smtClean="0"/>
              <a:t>7/13/16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85A9-CE4F-4FE6-A048-959DEF15368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8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>
            <a:off x="0" y="1059879"/>
            <a:ext cx="9144000" cy="5877272"/>
            <a:chOff x="0" y="574770"/>
            <a:chExt cx="6852062" cy="4187236"/>
          </a:xfrm>
        </p:grpSpPr>
        <p:sp>
          <p:nvSpPr>
            <p:cNvPr id="3" name="2 Cuadro de texto"/>
            <p:cNvSpPr txBox="1"/>
            <p:nvPr/>
          </p:nvSpPr>
          <p:spPr>
            <a:xfrm>
              <a:off x="0" y="2291938"/>
              <a:ext cx="6852062" cy="24700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noFill/>
            </a:ln>
            <a:effectLst>
              <a:softEdge rad="12700"/>
            </a:effec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GB" sz="2600" b="1" dirty="0" smtClean="0">
                  <a:solidFill>
                    <a:schemeClr val="bg1"/>
                  </a:solidFill>
                  <a:latin typeface="Arial"/>
                  <a:ea typeface="Calibri"/>
                  <a:cs typeface="Times New Roman"/>
                </a:rPr>
                <a:t>Proposal:</a:t>
              </a:r>
            </a:p>
            <a:p>
              <a:pPr algn="ctr">
                <a:lnSpc>
                  <a:spcPct val="115000"/>
                </a:lnSpc>
              </a:pPr>
              <a:endParaRPr lang="en-GB" sz="2600" b="1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endParaRPr lang="en-GB" sz="2600" b="1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endParaRPr lang="en-GB" sz="28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en-GB" sz="2800" b="1" dirty="0" smtClean="0">
                  <a:solidFill>
                    <a:prstClr val="white"/>
                  </a:solidFill>
                  <a:latin typeface="Arial" pitchFamily="34" charset="0"/>
                  <a:ea typeface="Calibri"/>
                  <a:cs typeface="Arial" pitchFamily="34" charset="0"/>
                </a:rPr>
                <a:t>Basic Form for Third Countries / </a:t>
              </a:r>
            </a:p>
            <a:p>
              <a:pPr algn="ctr">
                <a:lnSpc>
                  <a:spcPct val="115000"/>
                </a:lnSpc>
              </a:pPr>
              <a:r>
                <a:rPr lang="en-GB" sz="2800" b="1" dirty="0" smtClean="0">
                  <a:solidFill>
                    <a:prstClr val="white"/>
                  </a:solidFill>
                  <a:latin typeface="Arial" pitchFamily="34" charset="0"/>
                  <a:ea typeface="Calibri"/>
                  <a:cs typeface="Arial" pitchFamily="34" charset="0"/>
                </a:rPr>
                <a:t>Special From for Third Countries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n-GB" sz="2600" b="1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endParaRPr>
            </a:p>
          </p:txBody>
        </p:sp>
        <p:pic>
          <p:nvPicPr>
            <p:cNvPr id="4" name="0 Imagen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-3" r="35109" b="14"/>
            <a:stretch/>
          </p:blipFill>
          <p:spPr bwMode="auto">
            <a:xfrm>
              <a:off x="1444765" y="574770"/>
              <a:ext cx="4054994" cy="139653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7" name="6 Rectángulo"/>
          <p:cNvSpPr/>
          <p:nvPr/>
        </p:nvSpPr>
        <p:spPr>
          <a:xfrm>
            <a:off x="179512" y="4438853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solidFill>
                  <a:schemeClr val="bg1"/>
                </a:solidFill>
              </a:rPr>
              <a:t>Parameters for the development of an only form for citizens from third countries, to be used after consultations between warning centres.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41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0 Image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0" b="5322"/>
          <a:stretch/>
        </p:blipFill>
        <p:spPr bwMode="auto">
          <a:xfrm>
            <a:off x="107504" y="44625"/>
            <a:ext cx="3672408" cy="792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7 Cuadro de texto"/>
          <p:cNvSpPr txBox="1"/>
          <p:nvPr/>
        </p:nvSpPr>
        <p:spPr>
          <a:xfrm>
            <a:off x="3865569" y="3680"/>
            <a:ext cx="5283880" cy="819384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noFill/>
          </a:ln>
          <a:effectLst>
            <a:softEdge rad="12700"/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6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Basic Form for Third Countries / </a:t>
            </a:r>
          </a:p>
          <a:p>
            <a:pPr algn="ctr">
              <a:lnSpc>
                <a:spcPct val="115000"/>
              </a:lnSpc>
            </a:pPr>
            <a:r>
              <a:rPr lang="en-GB" sz="16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Special Form for Third Countries</a:t>
            </a:r>
            <a:endParaRPr lang="en-GB" sz="1600" b="1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8 Rectángulo"/>
          <p:cNvSpPr>
            <a:spLocks noChangeAspect="1"/>
          </p:cNvSpPr>
          <p:nvPr/>
        </p:nvSpPr>
        <p:spPr>
          <a:xfrm>
            <a:off x="1" y="823065"/>
            <a:ext cx="9135800" cy="196250"/>
          </a:xfrm>
          <a:prstGeom prst="rect">
            <a:avLst/>
          </a:prstGeom>
          <a:pattFill prst="nar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1 CuadroTexto"/>
          <p:cNvSpPr txBox="1"/>
          <p:nvPr/>
        </p:nvSpPr>
        <p:spPr>
          <a:xfrm>
            <a:off x="1941079" y="1260902"/>
            <a:ext cx="1206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Basic Form</a:t>
            </a:r>
            <a:endParaRPr lang="en-GB" dirty="0"/>
          </a:p>
        </p:txBody>
      </p:sp>
      <p:sp>
        <p:nvSpPr>
          <p:cNvPr id="7" name="6 CuadroTexto"/>
          <p:cNvSpPr txBox="1"/>
          <p:nvPr/>
        </p:nvSpPr>
        <p:spPr>
          <a:xfrm>
            <a:off x="6156176" y="1260902"/>
            <a:ext cx="1385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Special Form</a:t>
            </a:r>
            <a:endParaRPr lang="en-GB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628800"/>
            <a:ext cx="37369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First Name</a:t>
            </a:r>
            <a:r>
              <a:rPr lang="en-GB" sz="1200" dirty="0" smtClean="0"/>
              <a:t> / Last Name (Father) / Last Name (Mother)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Date of Birth (DD/MM/YYYY)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Sex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Nationality</a:t>
            </a: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Place of Birth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Type of Identity </a:t>
            </a:r>
            <a:r>
              <a:rPr lang="en-GB" sz="1200" dirty="0"/>
              <a:t>D</a:t>
            </a:r>
            <a:r>
              <a:rPr lang="en-GB" sz="1200" dirty="0" smtClean="0"/>
              <a:t>ocument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Identity Document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Passport Number</a:t>
            </a:r>
            <a:endParaRPr lang="en-GB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015384" y="3412430"/>
            <a:ext cx="34522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Migration Warning: </a:t>
            </a:r>
            <a:r>
              <a:rPr lang="en-GB" sz="1200" dirty="0" smtClean="0"/>
              <a:t>ID number, types of notes, comments and instructions;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Migration Station: </a:t>
            </a:r>
            <a:r>
              <a:rPr lang="en-GB" sz="1200" dirty="0" smtClean="0"/>
              <a:t>Date of entry, origin and entry, resolution and date of exit;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Immigration Procedures</a:t>
            </a:r>
            <a:r>
              <a:rPr lang="en-GB" sz="1200" b="1" dirty="0" smtClean="0"/>
              <a:t>: </a:t>
            </a:r>
            <a:r>
              <a:rPr lang="en-GB" sz="1200" dirty="0" smtClean="0"/>
              <a:t>Procedure number, type of procedure, resolution and area of procedure;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Managing Electronic Passenger </a:t>
            </a:r>
            <a:r>
              <a:rPr lang="en-GB" sz="1200" b="1" dirty="0"/>
              <a:t>L</a:t>
            </a:r>
            <a:r>
              <a:rPr lang="en-GB" sz="1200" b="1" dirty="0" smtClean="0"/>
              <a:t>ists</a:t>
            </a:r>
            <a:r>
              <a:rPr lang="en-GB" sz="1200" dirty="0" smtClean="0"/>
              <a:t>: Entries and exits: date and time, flight number, airline, origin, destination, ID document;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/>
              <a:t>Migration Flows</a:t>
            </a:r>
            <a:r>
              <a:rPr lang="en-GB" sz="1200" dirty="0" smtClean="0"/>
              <a:t>: Date and time, type of migration, airline and flight number, </a:t>
            </a:r>
            <a:r>
              <a:rPr lang="en-GB" sz="1200" dirty="0" smtClean="0"/>
              <a:t>ID document and country of issuance, entry immigration status, location.</a:t>
            </a:r>
            <a:endParaRPr lang="en-GB" sz="1200" dirty="0"/>
          </a:p>
        </p:txBody>
      </p:sp>
      <p:sp>
        <p:nvSpPr>
          <p:cNvPr id="5" name="4 Abrir llave"/>
          <p:cNvSpPr/>
          <p:nvPr/>
        </p:nvSpPr>
        <p:spPr>
          <a:xfrm>
            <a:off x="773535" y="1630234"/>
            <a:ext cx="360040" cy="15406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20825" y="2204864"/>
            <a:ext cx="6174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/>
              <a:t>Biodata</a:t>
            </a:r>
            <a:endParaRPr lang="en-GB" sz="1050" b="1" dirty="0"/>
          </a:p>
        </p:txBody>
      </p:sp>
      <p:sp>
        <p:nvSpPr>
          <p:cNvPr id="12" name="11 Abrir llave"/>
          <p:cNvSpPr/>
          <p:nvPr/>
        </p:nvSpPr>
        <p:spPr>
          <a:xfrm>
            <a:off x="787703" y="3479948"/>
            <a:ext cx="360040" cy="254133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5496" y="4542868"/>
            <a:ext cx="73708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/>
              <a:t>Migration </a:t>
            </a:r>
          </a:p>
          <a:p>
            <a:r>
              <a:rPr lang="en-GB" sz="1050" b="1" dirty="0" smtClean="0"/>
              <a:t>Record</a:t>
            </a:r>
            <a:endParaRPr lang="en-GB" sz="105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854761" y="1810525"/>
            <a:ext cx="4156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The same information as the basic form, also including </a:t>
            </a:r>
          </a:p>
          <a:p>
            <a:r>
              <a:rPr lang="en-GB" sz="1400" dirty="0" smtClean="0"/>
              <a:t>the following:</a:t>
            </a:r>
            <a:endParaRPr lang="en-GB" sz="1400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4860032" y="2348879"/>
            <a:ext cx="4249881" cy="3970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Consultations with intelligence links, police forces, Interpol, </a:t>
            </a:r>
          </a:p>
          <a:p>
            <a:r>
              <a:rPr lang="en-GB" sz="1200" dirty="0" smtClean="0"/>
              <a:t>     d</a:t>
            </a:r>
            <a:r>
              <a:rPr lang="en-GB" sz="1200" dirty="0" smtClean="0"/>
              <a:t>ata bases with information about admission to detention 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  </a:t>
            </a:r>
            <a:r>
              <a:rPr lang="en-GB" sz="1200" dirty="0" smtClean="0"/>
              <a:t>centres and/or criminal proceedings 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 smtClean="0"/>
              <a:t>Religion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Marital status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Telephone numbers</a:t>
            </a: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The l</a:t>
            </a:r>
            <a:r>
              <a:rPr lang="en-GB" sz="1200" dirty="0" smtClean="0"/>
              <a:t>ast 3 recorded addresses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Name and birthdate of spouse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Name(s) and birthdate(s) of child(</a:t>
            </a:r>
            <a:r>
              <a:rPr lang="en-GB" sz="1200" dirty="0" smtClean="0"/>
              <a:t>ren</a:t>
            </a:r>
            <a:r>
              <a:rPr lang="en-GB" sz="12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Occupation in the place of residence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Purpose of travel to Mexico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Family, friends, business links in Mexico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Amount of money carried by the traveller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Credit/debit cards held by the traveller (bank name and card</a:t>
            </a:r>
          </a:p>
          <a:p>
            <a:r>
              <a:rPr lang="en-GB" sz="1200" dirty="0" smtClean="0"/>
              <a:t>     number)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Exact address in Mexico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Name(s) of the person(s) who will receive the traveller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Telephone number(s) of the person(s) receiving the traveller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Countries/locations where the traveller has lived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Migration movements of the past three years</a:t>
            </a:r>
            <a:endParaRPr lang="en-GB" sz="1200" dirty="0" smtClean="0"/>
          </a:p>
          <a:p>
            <a:endParaRPr lang="en-GB" sz="1200" dirty="0" smtClean="0"/>
          </a:p>
        </p:txBody>
      </p:sp>
      <p:cxnSp>
        <p:nvCxnSpPr>
          <p:cNvPr id="17" name="16 Conector recto"/>
          <p:cNvCxnSpPr/>
          <p:nvPr/>
        </p:nvCxnSpPr>
        <p:spPr>
          <a:xfrm>
            <a:off x="4572000" y="1476927"/>
            <a:ext cx="0" cy="4760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238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353</Words>
  <Application>Microsoft Macintosh PowerPoint</Application>
  <PresentationFormat>Presentación en pantalla (4:3)</PresentationFormat>
  <Paragraphs>51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Schultz Chavez,  Herschel</dc:creator>
  <cp:lastModifiedBy>Christiane Lehnhoff</cp:lastModifiedBy>
  <cp:revision>9</cp:revision>
  <cp:lastPrinted>2016-07-08T15:46:18Z</cp:lastPrinted>
  <dcterms:created xsi:type="dcterms:W3CDTF">2016-05-19T17:53:18Z</dcterms:created>
  <dcterms:modified xsi:type="dcterms:W3CDTF">2016-07-13T18:03:16Z</dcterms:modified>
</cp:coreProperties>
</file>