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80" r:id="rId2"/>
    <p:sldId id="282" r:id="rId3"/>
    <p:sldId id="281" r:id="rId4"/>
    <p:sldId id="283" r:id="rId5"/>
    <p:sldId id="285" r:id="rId6"/>
    <p:sldId id="292" r:id="rId7"/>
    <p:sldId id="286" r:id="rId8"/>
    <p:sldId id="287" r:id="rId9"/>
    <p:sldId id="288" r:id="rId10"/>
    <p:sldId id="289" r:id="rId11"/>
    <p:sldId id="284" r:id="rId12"/>
    <p:sldId id="290" r:id="rId13"/>
    <p:sldId id="291" r:id="rId14"/>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63666A"/>
    <a:srgbClr val="BA0C2F"/>
    <a:srgbClr val="DBDBDB"/>
    <a:srgbClr val="DDDDDD"/>
    <a:srgbClr val="000000"/>
    <a:srgbClr val="E0E0E0"/>
    <a:srgbClr val="CBCBCB"/>
    <a:srgbClr val="00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35" autoAdjust="0"/>
    <p:restoredTop sz="91437" autoAdjust="0"/>
  </p:normalViewPr>
  <p:slideViewPr>
    <p:cSldViewPr snapToGrid="0">
      <p:cViewPr varScale="1">
        <p:scale>
          <a:sx n="68" d="100"/>
          <a:sy n="68" d="100"/>
        </p:scale>
        <p:origin x="1284"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38475" cy="466725"/>
          </a:xfrm>
          <a:prstGeom prst="rect">
            <a:avLst/>
          </a:prstGeom>
        </p:spPr>
        <p:txBody>
          <a:bodyPr vert="horz" lIns="91413" tIns="45706" rIns="91413" bIns="45706" rtlCol="0"/>
          <a:lstStyle>
            <a:lvl1pPr algn="l">
              <a:defRPr sz="1200"/>
            </a:lvl1pPr>
          </a:lstStyle>
          <a:p>
            <a:r>
              <a:rPr lang="es-MX" dirty="0" smtClean="0"/>
              <a:t>06/03/2015</a:t>
            </a:r>
            <a:endParaRPr lang="es-MX" dirty="0"/>
          </a:p>
        </p:txBody>
      </p:sp>
      <p:sp>
        <p:nvSpPr>
          <p:cNvPr id="3" name="Marcador de fecha 2"/>
          <p:cNvSpPr>
            <a:spLocks noGrp="1"/>
          </p:cNvSpPr>
          <p:nvPr>
            <p:ph type="dt" sz="quarter" idx="1"/>
          </p:nvPr>
        </p:nvSpPr>
        <p:spPr>
          <a:xfrm>
            <a:off x="3970340" y="2"/>
            <a:ext cx="3038475" cy="466725"/>
          </a:xfrm>
          <a:prstGeom prst="rect">
            <a:avLst/>
          </a:prstGeom>
        </p:spPr>
        <p:txBody>
          <a:bodyPr vert="horz" lIns="91413" tIns="45706" rIns="91413" bIns="45706" rtlCol="0"/>
          <a:lstStyle>
            <a:lvl1pPr algn="r">
              <a:defRPr sz="1200"/>
            </a:lvl1pPr>
          </a:lstStyle>
          <a:p>
            <a:fld id="{C6678994-B633-4E51-AAF1-3D30BF45CEE5}" type="datetime1">
              <a:rPr lang="es-MX" smtClean="0"/>
              <a:t>18/07/2017</a:t>
            </a:fld>
            <a:endParaRPr lang="es-MX" dirty="0"/>
          </a:p>
        </p:txBody>
      </p:sp>
      <p:sp>
        <p:nvSpPr>
          <p:cNvPr id="4" name="Marcador de pie de página 3"/>
          <p:cNvSpPr>
            <a:spLocks noGrp="1"/>
          </p:cNvSpPr>
          <p:nvPr>
            <p:ph type="ftr" sz="quarter" idx="2"/>
          </p:nvPr>
        </p:nvSpPr>
        <p:spPr>
          <a:xfrm>
            <a:off x="2" y="8829677"/>
            <a:ext cx="3038475" cy="466725"/>
          </a:xfrm>
          <a:prstGeom prst="rect">
            <a:avLst/>
          </a:prstGeom>
        </p:spPr>
        <p:txBody>
          <a:bodyPr vert="horz" lIns="91413" tIns="45706" rIns="91413" bIns="45706"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970340" y="8829677"/>
            <a:ext cx="3038475" cy="466725"/>
          </a:xfrm>
          <a:prstGeom prst="rect">
            <a:avLst/>
          </a:prstGeom>
        </p:spPr>
        <p:txBody>
          <a:bodyPr vert="horz" lIns="91413" tIns="45706" rIns="91413" bIns="45706" rtlCol="0" anchor="b"/>
          <a:lstStyle>
            <a:lvl1pPr algn="r">
              <a:defRPr sz="1200"/>
            </a:lvl1pPr>
          </a:lstStyle>
          <a:p>
            <a:fld id="{11B77728-25CD-4ACC-AE7F-773138D3D07A}" type="slidenum">
              <a:rPr lang="es-MX" smtClean="0"/>
              <a:t>‹#›</a:t>
            </a:fld>
            <a:endParaRPr lang="es-MX" dirty="0"/>
          </a:p>
        </p:txBody>
      </p:sp>
    </p:spTree>
    <p:extLst>
      <p:ext uri="{BB962C8B-B14F-4D97-AF65-F5344CB8AC3E}">
        <p14:creationId xmlns:p14="http://schemas.microsoft.com/office/powerpoint/2010/main" val="36944348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38475" cy="466725"/>
          </a:xfrm>
          <a:prstGeom prst="rect">
            <a:avLst/>
          </a:prstGeom>
        </p:spPr>
        <p:txBody>
          <a:bodyPr vert="horz" lIns="91413" tIns="45706" rIns="91413" bIns="45706" rtlCol="0"/>
          <a:lstStyle>
            <a:lvl1pPr algn="l">
              <a:defRPr sz="1200"/>
            </a:lvl1pPr>
          </a:lstStyle>
          <a:p>
            <a:r>
              <a:rPr lang="es-MX" dirty="0" smtClean="0"/>
              <a:t>06/03/2015</a:t>
            </a:r>
            <a:endParaRPr lang="es-MX" dirty="0"/>
          </a:p>
        </p:txBody>
      </p:sp>
      <p:sp>
        <p:nvSpPr>
          <p:cNvPr id="3" name="Marcador de fecha 2"/>
          <p:cNvSpPr>
            <a:spLocks noGrp="1"/>
          </p:cNvSpPr>
          <p:nvPr>
            <p:ph type="dt" idx="1"/>
          </p:nvPr>
        </p:nvSpPr>
        <p:spPr>
          <a:xfrm>
            <a:off x="3970340" y="2"/>
            <a:ext cx="3038475" cy="466725"/>
          </a:xfrm>
          <a:prstGeom prst="rect">
            <a:avLst/>
          </a:prstGeom>
        </p:spPr>
        <p:txBody>
          <a:bodyPr vert="horz" lIns="91413" tIns="45706" rIns="91413" bIns="45706" rtlCol="0"/>
          <a:lstStyle>
            <a:lvl1pPr algn="r">
              <a:defRPr sz="1200"/>
            </a:lvl1pPr>
          </a:lstStyle>
          <a:p>
            <a:fld id="{3C6F98CF-18D5-48FF-993F-8422759F110D}" type="datetime1">
              <a:rPr lang="es-MX" smtClean="0"/>
              <a:t>18/07/2017</a:t>
            </a:fld>
            <a:endParaRPr lang="es-MX"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13" tIns="45706" rIns="91413" bIns="45706" rtlCol="0" anchor="ctr"/>
          <a:lstStyle/>
          <a:p>
            <a:endParaRPr lang="es-MX" dirty="0"/>
          </a:p>
        </p:txBody>
      </p:sp>
      <p:sp>
        <p:nvSpPr>
          <p:cNvPr id="5" name="Marcador de notas 4"/>
          <p:cNvSpPr>
            <a:spLocks noGrp="1"/>
          </p:cNvSpPr>
          <p:nvPr>
            <p:ph type="body" sz="quarter" idx="3"/>
          </p:nvPr>
        </p:nvSpPr>
        <p:spPr>
          <a:xfrm>
            <a:off x="701677" y="4473575"/>
            <a:ext cx="5607050" cy="3660775"/>
          </a:xfrm>
          <a:prstGeom prst="rect">
            <a:avLst/>
          </a:prstGeom>
        </p:spPr>
        <p:txBody>
          <a:bodyPr vert="horz" lIns="91413" tIns="45706" rIns="91413" bIns="4570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2" y="8829677"/>
            <a:ext cx="3038475" cy="466725"/>
          </a:xfrm>
          <a:prstGeom prst="rect">
            <a:avLst/>
          </a:prstGeom>
        </p:spPr>
        <p:txBody>
          <a:bodyPr vert="horz" lIns="91413" tIns="45706" rIns="91413" bIns="45706"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0340" y="8829677"/>
            <a:ext cx="3038475" cy="466725"/>
          </a:xfrm>
          <a:prstGeom prst="rect">
            <a:avLst/>
          </a:prstGeom>
        </p:spPr>
        <p:txBody>
          <a:bodyPr vert="horz" lIns="91413" tIns="45706" rIns="91413" bIns="45706" rtlCol="0" anchor="b"/>
          <a:lstStyle>
            <a:lvl1pPr algn="r">
              <a:defRPr sz="1200"/>
            </a:lvl1pPr>
          </a:lstStyle>
          <a:p>
            <a:fld id="{2ADFCE7A-B5EE-47A8-9590-8910ADBB07CA}" type="slidenum">
              <a:rPr lang="es-MX" smtClean="0"/>
              <a:t>‹#›</a:t>
            </a:fld>
            <a:endParaRPr lang="es-MX" dirty="0"/>
          </a:p>
        </p:txBody>
      </p:sp>
    </p:spTree>
    <p:extLst>
      <p:ext uri="{BB962C8B-B14F-4D97-AF65-F5344CB8AC3E}">
        <p14:creationId xmlns:p14="http://schemas.microsoft.com/office/powerpoint/2010/main" val="34488839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7719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24732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61435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8676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86373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9481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65642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9146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27638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83277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33235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0091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75495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8"/>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5"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fld id="{44A638C1-B6AF-45FA-BC24-C50043F37688}" type="datetime1">
              <a:rPr lang="es-MX" smtClean="0"/>
              <a:t>18/07/2017</a:t>
            </a:fld>
            <a:endParaRPr lang="es-MX" dirty="0"/>
          </a:p>
        </p:txBody>
      </p:sp>
      <p:sp>
        <p:nvSpPr>
          <p:cNvPr id="5" name="4 Marcador de pie de página"/>
          <p:cNvSpPr>
            <a:spLocks noGrp="1"/>
          </p:cNvSpPr>
          <p:nvPr>
            <p:ph type="ftr" sz="quarter" idx="11"/>
          </p:nvPr>
        </p:nvSpPr>
        <p:spPr/>
        <p:txBody>
          <a:bodyPr/>
          <a:lstStyle>
            <a:lvl1pPr>
              <a:defRPr/>
            </a:lvl1pPr>
          </a:lstStyle>
          <a:p>
            <a:endParaRPr lang="es-MX" dirty="0"/>
          </a:p>
        </p:txBody>
      </p:sp>
      <p:sp>
        <p:nvSpPr>
          <p:cNvPr id="6"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5340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19B6A381-37B1-4C95-8A17-A0F507841716}" type="datetime1">
              <a:rPr lang="es-MX" smtClean="0"/>
              <a:t>18/07/2017</a:t>
            </a:fld>
            <a:endParaRPr lang="es-MX" dirty="0"/>
          </a:p>
        </p:txBody>
      </p:sp>
      <p:sp>
        <p:nvSpPr>
          <p:cNvPr id="5" name="4 Marcador de pie de página"/>
          <p:cNvSpPr>
            <a:spLocks noGrp="1"/>
          </p:cNvSpPr>
          <p:nvPr>
            <p:ph type="ftr" sz="quarter" idx="11"/>
          </p:nvPr>
        </p:nvSpPr>
        <p:spPr/>
        <p:txBody>
          <a:bodyPr/>
          <a:lstStyle>
            <a:lvl1pPr>
              <a:defRPr/>
            </a:lvl1pPr>
          </a:lstStyle>
          <a:p>
            <a:endParaRPr lang="es-MX" dirty="0"/>
          </a:p>
        </p:txBody>
      </p:sp>
      <p:sp>
        <p:nvSpPr>
          <p:cNvPr id="6"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266384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1"/>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B2209F8F-8985-4D29-9980-348F3B543780}" type="datetime1">
              <a:rPr lang="es-MX" smtClean="0"/>
              <a:t>18/07/2017</a:t>
            </a:fld>
            <a:endParaRPr lang="es-MX" dirty="0"/>
          </a:p>
        </p:txBody>
      </p:sp>
      <p:sp>
        <p:nvSpPr>
          <p:cNvPr id="5" name="4 Marcador de pie de página"/>
          <p:cNvSpPr>
            <a:spLocks noGrp="1"/>
          </p:cNvSpPr>
          <p:nvPr>
            <p:ph type="ftr" sz="quarter" idx="11"/>
          </p:nvPr>
        </p:nvSpPr>
        <p:spPr/>
        <p:txBody>
          <a:bodyPr/>
          <a:lstStyle>
            <a:lvl1pPr>
              <a:defRPr/>
            </a:lvl1pPr>
          </a:lstStyle>
          <a:p>
            <a:endParaRPr lang="es-MX" dirty="0"/>
          </a:p>
        </p:txBody>
      </p:sp>
      <p:sp>
        <p:nvSpPr>
          <p:cNvPr id="6"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311311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952E9A91-2173-47FB-9D87-F49A81B6B936}" type="datetime1">
              <a:rPr lang="es-MX" smtClean="0"/>
              <a:t>18/07/2017</a:t>
            </a:fld>
            <a:endParaRPr lang="es-MX" dirty="0"/>
          </a:p>
        </p:txBody>
      </p:sp>
      <p:sp>
        <p:nvSpPr>
          <p:cNvPr id="5" name="4 Marcador de pie de página"/>
          <p:cNvSpPr>
            <a:spLocks noGrp="1"/>
          </p:cNvSpPr>
          <p:nvPr>
            <p:ph type="ftr" sz="quarter" idx="11"/>
          </p:nvPr>
        </p:nvSpPr>
        <p:spPr/>
        <p:txBody>
          <a:bodyPr/>
          <a:lstStyle>
            <a:lvl1pPr>
              <a:defRPr/>
            </a:lvl1pPr>
          </a:lstStyle>
          <a:p>
            <a:endParaRPr lang="es-MX" dirty="0"/>
          </a:p>
        </p:txBody>
      </p:sp>
      <p:sp>
        <p:nvSpPr>
          <p:cNvPr id="6"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232658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5"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1DF189D6-EAEF-4EFF-BAE1-0FCFC5BB4D43}" type="datetime1">
              <a:rPr lang="es-MX" smtClean="0"/>
              <a:t>18/07/2017</a:t>
            </a:fld>
            <a:endParaRPr lang="es-MX" dirty="0"/>
          </a:p>
        </p:txBody>
      </p:sp>
      <p:sp>
        <p:nvSpPr>
          <p:cNvPr id="5" name="4 Marcador de pie de página"/>
          <p:cNvSpPr>
            <a:spLocks noGrp="1"/>
          </p:cNvSpPr>
          <p:nvPr>
            <p:ph type="ftr" sz="quarter" idx="11"/>
          </p:nvPr>
        </p:nvSpPr>
        <p:spPr/>
        <p:txBody>
          <a:bodyPr/>
          <a:lstStyle>
            <a:lvl1pPr>
              <a:defRPr/>
            </a:lvl1pPr>
          </a:lstStyle>
          <a:p>
            <a:endParaRPr lang="es-MX" dirty="0"/>
          </a:p>
        </p:txBody>
      </p:sp>
      <p:sp>
        <p:nvSpPr>
          <p:cNvPr id="6"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344842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fld id="{ECCDD818-973E-49FF-8E39-D54547F6D0AF}" type="datetime1">
              <a:rPr lang="es-MX" smtClean="0"/>
              <a:t>18/07/2017</a:t>
            </a:fld>
            <a:endParaRPr lang="es-MX" dirty="0"/>
          </a:p>
        </p:txBody>
      </p:sp>
      <p:sp>
        <p:nvSpPr>
          <p:cNvPr id="6" name="4 Marcador de pie de página"/>
          <p:cNvSpPr>
            <a:spLocks noGrp="1"/>
          </p:cNvSpPr>
          <p:nvPr>
            <p:ph type="ftr" sz="quarter" idx="11"/>
          </p:nvPr>
        </p:nvSpPr>
        <p:spPr/>
        <p:txBody>
          <a:bodyPr/>
          <a:lstStyle>
            <a:lvl1pPr>
              <a:defRPr/>
            </a:lvl1pPr>
          </a:lstStyle>
          <a:p>
            <a:endParaRPr lang="es-MX" dirty="0"/>
          </a:p>
        </p:txBody>
      </p:sp>
      <p:sp>
        <p:nvSpPr>
          <p:cNvPr id="7"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326939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5" indent="0">
              <a:buNone/>
              <a:defRPr sz="1600" b="1"/>
            </a:lvl7pPr>
            <a:lvl8pPr marL="3200440" indent="0">
              <a:buNone/>
              <a:defRPr sz="1600" b="1"/>
            </a:lvl8pPr>
            <a:lvl9pPr marL="3657646"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5" indent="0">
              <a:buNone/>
              <a:defRPr sz="1600" b="1"/>
            </a:lvl7pPr>
            <a:lvl8pPr marL="3200440" indent="0">
              <a:buNone/>
              <a:defRPr sz="1600" b="1"/>
            </a:lvl8pPr>
            <a:lvl9pPr marL="3657646"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fld id="{DC2DFFC8-6645-4A91-9911-7975FB80A0DF}" type="datetime1">
              <a:rPr lang="es-MX" smtClean="0"/>
              <a:t>18/07/2017</a:t>
            </a:fld>
            <a:endParaRPr lang="es-MX" dirty="0"/>
          </a:p>
        </p:txBody>
      </p:sp>
      <p:sp>
        <p:nvSpPr>
          <p:cNvPr id="8" name="4 Marcador de pie de página"/>
          <p:cNvSpPr>
            <a:spLocks noGrp="1"/>
          </p:cNvSpPr>
          <p:nvPr>
            <p:ph type="ftr" sz="quarter" idx="11"/>
          </p:nvPr>
        </p:nvSpPr>
        <p:spPr/>
        <p:txBody>
          <a:bodyPr/>
          <a:lstStyle>
            <a:lvl1pPr>
              <a:defRPr/>
            </a:lvl1pPr>
          </a:lstStyle>
          <a:p>
            <a:endParaRPr lang="es-MX" dirty="0"/>
          </a:p>
        </p:txBody>
      </p:sp>
      <p:sp>
        <p:nvSpPr>
          <p:cNvPr id="9"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285703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fld id="{57BBF66D-D5FE-467A-A18C-3E06790DCCE3}" type="datetime1">
              <a:rPr lang="es-MX" smtClean="0"/>
              <a:t>18/07/2017</a:t>
            </a:fld>
            <a:endParaRPr lang="es-MX" dirty="0"/>
          </a:p>
        </p:txBody>
      </p:sp>
      <p:sp>
        <p:nvSpPr>
          <p:cNvPr id="4" name="4 Marcador de pie de página"/>
          <p:cNvSpPr>
            <a:spLocks noGrp="1"/>
          </p:cNvSpPr>
          <p:nvPr>
            <p:ph type="ftr" sz="quarter" idx="11"/>
          </p:nvPr>
        </p:nvSpPr>
        <p:spPr/>
        <p:txBody>
          <a:bodyPr/>
          <a:lstStyle>
            <a:lvl1pPr>
              <a:defRPr/>
            </a:lvl1pPr>
          </a:lstStyle>
          <a:p>
            <a:endParaRPr lang="es-MX" dirty="0"/>
          </a:p>
        </p:txBody>
      </p:sp>
      <p:sp>
        <p:nvSpPr>
          <p:cNvPr id="5"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403556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B6C96F40-6BEC-4C3C-BBCC-73292E12A897}" type="datetime1">
              <a:rPr lang="es-MX" smtClean="0"/>
              <a:t>18/07/2017</a:t>
            </a:fld>
            <a:endParaRPr lang="es-MX" dirty="0"/>
          </a:p>
        </p:txBody>
      </p:sp>
      <p:sp>
        <p:nvSpPr>
          <p:cNvPr id="3" name="4 Marcador de pie de página"/>
          <p:cNvSpPr>
            <a:spLocks noGrp="1"/>
          </p:cNvSpPr>
          <p:nvPr>
            <p:ph type="ftr" sz="quarter" idx="11"/>
          </p:nvPr>
        </p:nvSpPr>
        <p:spPr/>
        <p:txBody>
          <a:bodyPr/>
          <a:lstStyle>
            <a:lvl1pPr>
              <a:defRPr/>
            </a:lvl1pPr>
          </a:lstStyle>
          <a:p>
            <a:endParaRPr lang="es-MX" dirty="0"/>
          </a:p>
        </p:txBody>
      </p:sp>
      <p:sp>
        <p:nvSpPr>
          <p:cNvPr id="4"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225866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435103"/>
            <a:ext cx="3008313" cy="4691063"/>
          </a:xfrm>
        </p:spPr>
        <p:txBody>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5" indent="0">
              <a:buNone/>
              <a:defRPr sz="900"/>
            </a:lvl7pPr>
            <a:lvl8pPr marL="3200440" indent="0">
              <a:buNone/>
              <a:defRPr sz="900"/>
            </a:lvl8pPr>
            <a:lvl9pPr marL="3657646"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22910279-F591-4B83-B259-06149125AA49}" type="datetime1">
              <a:rPr lang="es-MX" smtClean="0"/>
              <a:t>18/07/2017</a:t>
            </a:fld>
            <a:endParaRPr lang="es-MX" dirty="0"/>
          </a:p>
        </p:txBody>
      </p:sp>
      <p:sp>
        <p:nvSpPr>
          <p:cNvPr id="6" name="4 Marcador de pie de página"/>
          <p:cNvSpPr>
            <a:spLocks noGrp="1"/>
          </p:cNvSpPr>
          <p:nvPr>
            <p:ph type="ftr" sz="quarter" idx="11"/>
          </p:nvPr>
        </p:nvSpPr>
        <p:spPr/>
        <p:txBody>
          <a:bodyPr/>
          <a:lstStyle>
            <a:lvl1pPr>
              <a:defRPr/>
            </a:lvl1pPr>
          </a:lstStyle>
          <a:p>
            <a:endParaRPr lang="es-MX" dirty="0"/>
          </a:p>
        </p:txBody>
      </p:sp>
      <p:sp>
        <p:nvSpPr>
          <p:cNvPr id="7"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93192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5" indent="0">
              <a:buNone/>
              <a:defRPr sz="2000"/>
            </a:lvl7pPr>
            <a:lvl8pPr marL="3200440" indent="0">
              <a:buNone/>
              <a:defRPr sz="2000"/>
            </a:lvl8pPr>
            <a:lvl9pPr marL="3657646" indent="0">
              <a:buNone/>
              <a:defRPr sz="2000"/>
            </a:lvl9pPr>
          </a:lstStyle>
          <a:p>
            <a:pPr lvl="0"/>
            <a:r>
              <a:rPr lang="es-ES" noProof="0" dirty="0" smtClean="0"/>
              <a:t>Haga clic en el icono para agregar una imagen</a:t>
            </a:r>
            <a:endParaRPr lang="es-MX" noProof="0"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5" indent="0">
              <a:buNone/>
              <a:defRPr sz="900"/>
            </a:lvl7pPr>
            <a:lvl8pPr marL="3200440" indent="0">
              <a:buNone/>
              <a:defRPr sz="900"/>
            </a:lvl8pPr>
            <a:lvl9pPr marL="3657646"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03166FE2-488C-4333-AA08-2B136435F25B}" type="datetime1">
              <a:rPr lang="es-MX" smtClean="0"/>
              <a:t>18/07/2017</a:t>
            </a:fld>
            <a:endParaRPr lang="es-MX" dirty="0"/>
          </a:p>
        </p:txBody>
      </p:sp>
      <p:sp>
        <p:nvSpPr>
          <p:cNvPr id="6" name="4 Marcador de pie de página"/>
          <p:cNvSpPr>
            <a:spLocks noGrp="1"/>
          </p:cNvSpPr>
          <p:nvPr>
            <p:ph type="ftr" sz="quarter" idx="11"/>
          </p:nvPr>
        </p:nvSpPr>
        <p:spPr/>
        <p:txBody>
          <a:bodyPr/>
          <a:lstStyle>
            <a:lvl1pPr>
              <a:defRPr/>
            </a:lvl1pPr>
          </a:lstStyle>
          <a:p>
            <a:endParaRPr lang="es-MX" dirty="0"/>
          </a:p>
        </p:txBody>
      </p:sp>
      <p:sp>
        <p:nvSpPr>
          <p:cNvPr id="7" name="5 Marcador de número de diapositiva"/>
          <p:cNvSpPr>
            <a:spLocks noGrp="1"/>
          </p:cNvSpPr>
          <p:nvPr>
            <p:ph type="sldNum" sz="quarter" idx="12"/>
          </p:nvPr>
        </p:nvSpPr>
        <p:spPr/>
        <p:txBody>
          <a:bodyPr/>
          <a:lstStyle>
            <a:lvl1pPr>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171429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503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s-MX" altLang="es-MX" smtClean="0"/>
          </a:p>
        </p:txBody>
      </p:sp>
      <p:sp>
        <p:nvSpPr>
          <p:cNvPr id="1027" name="2 Marcador de texto"/>
          <p:cNvSpPr>
            <a:spLocks noGrp="1"/>
          </p:cNvSpPr>
          <p:nvPr>
            <p:ph type="body" idx="1"/>
          </p:nvPr>
        </p:nvSpPr>
        <p:spPr bwMode="auto">
          <a:xfrm>
            <a:off x="457200" y="1600200"/>
            <a:ext cx="8229600" cy="45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MX" altLang="es-MX" smtClean="0"/>
          </a:p>
        </p:txBody>
      </p:sp>
      <p:sp>
        <p:nvSpPr>
          <p:cNvPr id="4" name="3 Marcador de fecha"/>
          <p:cNvSpPr>
            <a:spLocks noGrp="1"/>
          </p:cNvSpPr>
          <p:nvPr>
            <p:ph type="dt" sz="half" idx="2"/>
          </p:nvPr>
        </p:nvSpPr>
        <p:spPr>
          <a:xfrm>
            <a:off x="457200" y="6356749"/>
            <a:ext cx="2133600" cy="364331"/>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A70F378E-2757-48BC-B1A2-DEA910C9BFB3}" type="datetime1">
              <a:rPr lang="es-MX" smtClean="0"/>
              <a:t>18/07/2017</a:t>
            </a:fld>
            <a:endParaRPr lang="es-MX" dirty="0"/>
          </a:p>
        </p:txBody>
      </p:sp>
      <p:sp>
        <p:nvSpPr>
          <p:cNvPr id="5" name="4 Marcador de pie de página"/>
          <p:cNvSpPr>
            <a:spLocks noGrp="1"/>
          </p:cNvSpPr>
          <p:nvPr>
            <p:ph type="ftr" sz="quarter" idx="3"/>
          </p:nvPr>
        </p:nvSpPr>
        <p:spPr>
          <a:xfrm>
            <a:off x="3124200" y="6356749"/>
            <a:ext cx="2895600" cy="364331"/>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endParaRPr lang="es-MX" dirty="0"/>
          </a:p>
        </p:txBody>
      </p:sp>
      <p:sp>
        <p:nvSpPr>
          <p:cNvPr id="6" name="5 Marcador de número de diapositiva"/>
          <p:cNvSpPr>
            <a:spLocks noGrp="1"/>
          </p:cNvSpPr>
          <p:nvPr>
            <p:ph type="sldNum" sz="quarter" idx="4"/>
          </p:nvPr>
        </p:nvSpPr>
        <p:spPr>
          <a:xfrm>
            <a:off x="6553200" y="6356749"/>
            <a:ext cx="2133600" cy="36433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2398877-5020-4120-913D-424B888D92F7}" type="slidenum">
              <a:rPr lang="es-MX" smtClean="0"/>
              <a:t>‹#›</a:t>
            </a:fld>
            <a:endParaRPr lang="es-MX" dirty="0"/>
          </a:p>
        </p:txBody>
      </p:sp>
    </p:spTree>
    <p:extLst>
      <p:ext uri="{BB962C8B-B14F-4D97-AF65-F5344CB8AC3E}">
        <p14:creationId xmlns:p14="http://schemas.microsoft.com/office/powerpoint/2010/main" val="1065096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35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35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35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35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350">
          <a:solidFill>
            <a:schemeClr val="tx1"/>
          </a:solidFill>
          <a:latin typeface="Calibri" pitchFamily="34" charset="0"/>
          <a:ea typeface="MS PGothic" pitchFamily="34" charset="-128"/>
        </a:defRPr>
      </a:lvl5pPr>
      <a:lvl6pPr marL="457206"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11"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17"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23"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S PGothic" pitchFamily="34" charset="-128"/>
          <a:cs typeface="+mn-cs"/>
        </a:defRPr>
      </a:lvl5pPr>
      <a:lvl6pPr marL="2514632"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8"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5"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emf"/><Relationship Id="rId12"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6.xm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10.jpg"/><Relationship Id="rId4" Type="http://schemas.openxmlformats.org/officeDocument/2006/relationships/slide" Target="slide7.xml"/><Relationship Id="rId9" Type="http://schemas.openxmlformats.org/officeDocument/2006/relationships/image" Target="../media/image12.gif"/></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3.jpeg"/><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17.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64605" y="1906922"/>
            <a:ext cx="5961119" cy="523220"/>
          </a:xfrm>
          <a:prstGeom prst="rect">
            <a:avLst/>
          </a:prstGeom>
          <a:noFill/>
        </p:spPr>
        <p:txBody>
          <a:bodyPr wrap="none" rtlCol="0">
            <a:spAutoFit/>
          </a:bodyPr>
          <a:lstStyle/>
          <a:p>
            <a:pPr algn="ctr"/>
            <a:r>
              <a:rPr lang="es-MX" sz="2800" dirty="0" smtClean="0">
                <a:solidFill>
                  <a:schemeClr val="tx1">
                    <a:lumMod val="75000"/>
                    <a:lumOff val="25000"/>
                  </a:schemeClr>
                </a:solidFill>
                <a:effectLst>
                  <a:outerShdw blurRad="38100" dist="38100" dir="2700000" algn="tl">
                    <a:srgbClr val="000000">
                      <a:alpha val="43137"/>
                    </a:srgbClr>
                  </a:outerShdw>
                </a:effectLst>
                <a:latin typeface="Soberana Sans" panose="02000000000000000000" pitchFamily="50" charset="0"/>
              </a:rPr>
              <a:t>Dirección General de Delegaciones</a:t>
            </a:r>
          </a:p>
        </p:txBody>
      </p:sp>
      <p:sp>
        <p:nvSpPr>
          <p:cNvPr id="4" name="CuadroTexto 3"/>
          <p:cNvSpPr txBox="1"/>
          <p:nvPr/>
        </p:nvSpPr>
        <p:spPr>
          <a:xfrm>
            <a:off x="7536356" y="6475160"/>
            <a:ext cx="1173719" cy="415498"/>
          </a:xfrm>
          <a:prstGeom prst="rect">
            <a:avLst/>
          </a:prstGeom>
          <a:noFill/>
        </p:spPr>
        <p:txBody>
          <a:bodyPr wrap="none" rtlCol="0">
            <a:spAutoFit/>
          </a:bodyPr>
          <a:lstStyle/>
          <a:p>
            <a:pPr algn="ctr">
              <a:lnSpc>
                <a:spcPct val="150000"/>
              </a:lnSpc>
            </a:pPr>
            <a:r>
              <a:rPr lang="es-MX" sz="1400" b="1" dirty="0" smtClean="0">
                <a:solidFill>
                  <a:schemeClr val="bg1"/>
                </a:solidFill>
                <a:latin typeface="Soberana Sans" panose="02000000000000000000" pitchFamily="50" charset="0"/>
              </a:rPr>
              <a:t>Julio, 2017</a:t>
            </a:r>
            <a:endParaRPr lang="es-MX" sz="1400" b="1" dirty="0">
              <a:solidFill>
                <a:schemeClr val="bg1"/>
              </a:solidFill>
              <a:latin typeface="Soberana Sans" panose="02000000000000000000" pitchFamily="50" charset="0"/>
            </a:endParaRPr>
          </a:p>
        </p:txBody>
      </p:sp>
      <p:sp>
        <p:nvSpPr>
          <p:cNvPr id="5" name="CuadroTexto 4"/>
          <p:cNvSpPr txBox="1"/>
          <p:nvPr/>
        </p:nvSpPr>
        <p:spPr>
          <a:xfrm>
            <a:off x="1763486" y="5237950"/>
            <a:ext cx="5715000" cy="830997"/>
          </a:xfrm>
          <a:prstGeom prst="rect">
            <a:avLst/>
          </a:prstGeom>
          <a:noFill/>
        </p:spPr>
        <p:txBody>
          <a:bodyPr wrap="square" rtlCol="0">
            <a:spAutoFit/>
          </a:bodyPr>
          <a:lstStyle/>
          <a:p>
            <a:pPr algn="ctr"/>
            <a:r>
              <a:rPr lang="es-MX" sz="2400" dirty="0">
                <a:latin typeface="Soberana Sans" panose="02000000000000000000" pitchFamily="50" charset="0"/>
                <a:cs typeface="Arial" panose="020B0604020202020204" pitchFamily="34" charset="0"/>
              </a:rPr>
              <a:t>Etapa final </a:t>
            </a:r>
            <a:r>
              <a:rPr lang="es-MX" sz="2400" dirty="0" smtClean="0">
                <a:latin typeface="Soberana Sans" panose="02000000000000000000" pitchFamily="50" charset="0"/>
                <a:cs typeface="Arial" panose="020B0604020202020204" pitchFamily="34" charset="0"/>
              </a:rPr>
              <a:t>del </a:t>
            </a:r>
            <a:r>
              <a:rPr lang="es-MX" sz="2400" dirty="0">
                <a:latin typeface="Soberana Sans" panose="02000000000000000000" pitchFamily="50" charset="0"/>
                <a:cs typeface="Arial" panose="020B0604020202020204" pitchFamily="34" charset="0"/>
              </a:rPr>
              <a:t>fraude de </a:t>
            </a:r>
            <a:r>
              <a:rPr lang="es-MX" sz="2400" dirty="0" smtClean="0">
                <a:latin typeface="Soberana Sans" panose="02000000000000000000" pitchFamily="50" charset="0"/>
                <a:cs typeface="Arial" panose="020B0604020202020204" pitchFamily="34" charset="0"/>
              </a:rPr>
              <a:t>pasaportes,  </a:t>
            </a:r>
            <a:r>
              <a:rPr lang="es-MX" sz="2400" dirty="0">
                <a:latin typeface="Soberana Sans" panose="02000000000000000000" pitchFamily="50" charset="0"/>
                <a:cs typeface="Arial" panose="020B0604020202020204" pitchFamily="34" charset="0"/>
              </a:rPr>
              <a:t>respuestas y aplicación de la ley</a:t>
            </a:r>
          </a:p>
        </p:txBody>
      </p:sp>
      <p:sp>
        <p:nvSpPr>
          <p:cNvPr id="3" name="CuadroTexto 2"/>
          <p:cNvSpPr txBox="1"/>
          <p:nvPr/>
        </p:nvSpPr>
        <p:spPr>
          <a:xfrm>
            <a:off x="1176729" y="3548743"/>
            <a:ext cx="7234353" cy="523220"/>
          </a:xfrm>
          <a:prstGeom prst="rect">
            <a:avLst/>
          </a:prstGeom>
          <a:noFill/>
        </p:spPr>
        <p:txBody>
          <a:bodyPr wrap="none" rtlCol="0">
            <a:spAutoFit/>
          </a:bodyPr>
          <a:lstStyle/>
          <a:p>
            <a:r>
              <a:rPr lang="es-MX" sz="2800" b="1" dirty="0">
                <a:solidFill>
                  <a:schemeClr val="tx1">
                    <a:lumMod val="75000"/>
                    <a:lumOff val="25000"/>
                  </a:schemeClr>
                </a:solidFill>
                <a:effectLst>
                  <a:outerShdw blurRad="38100" dist="38100" dir="2700000" algn="tl">
                    <a:srgbClr val="000000">
                      <a:alpha val="43137"/>
                    </a:srgbClr>
                  </a:outerShdw>
                </a:effectLst>
                <a:latin typeface="Soberana Sans" panose="02000000000000000000" pitchFamily="50" charset="0"/>
                <a:cs typeface="Arial" panose="020B0604020202020204" pitchFamily="34" charset="0"/>
              </a:rPr>
              <a:t>Taller sobre integridad de p</a:t>
            </a:r>
            <a:r>
              <a:rPr lang="es-MX" sz="2800" b="1" dirty="0" smtClean="0">
                <a:solidFill>
                  <a:schemeClr val="tx1">
                    <a:lumMod val="75000"/>
                    <a:lumOff val="25000"/>
                  </a:schemeClr>
                </a:solidFill>
                <a:effectLst>
                  <a:outerShdw blurRad="38100" dist="38100" dir="2700000" algn="tl">
                    <a:srgbClr val="000000">
                      <a:alpha val="43137"/>
                    </a:srgbClr>
                  </a:outerShdw>
                </a:effectLst>
                <a:latin typeface="Soberana Sans" panose="02000000000000000000" pitchFamily="50" charset="0"/>
                <a:cs typeface="Arial" panose="020B0604020202020204" pitchFamily="34" charset="0"/>
              </a:rPr>
              <a:t>asaportes</a:t>
            </a:r>
            <a:endParaRPr lang="es-MX"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5436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2"/>
          <p:cNvSpPr>
            <a:spLocks noChangeArrowheads="1"/>
          </p:cNvSpPr>
          <p:nvPr/>
        </p:nvSpPr>
        <p:spPr bwMode="auto">
          <a:xfrm>
            <a:off x="1323833" y="1579563"/>
            <a:ext cx="59850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rPr>
              <a:t>Dirección General de Delegaciones</a:t>
            </a:r>
          </a:p>
        </p:txBody>
      </p:sp>
      <p:sp>
        <p:nvSpPr>
          <p:cNvPr id="38" name="Redondear rectángulo de esquina del mismo lado 37"/>
          <p:cNvSpPr/>
          <p:nvPr/>
        </p:nvSpPr>
        <p:spPr>
          <a:xfrm>
            <a:off x="862322" y="1589604"/>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CuadroTexto 38"/>
          <p:cNvSpPr txBox="1"/>
          <p:nvPr/>
        </p:nvSpPr>
        <p:spPr>
          <a:xfrm>
            <a:off x="991259" y="1582243"/>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1</a:t>
            </a:r>
            <a:endParaRPr lang="es-MX" dirty="0">
              <a:solidFill>
                <a:schemeClr val="bg1"/>
              </a:solidFill>
              <a:latin typeface="Soberana Sans Ultra" panose="02000000000000000000" pitchFamily="50" charset="0"/>
            </a:endParaRPr>
          </a:p>
        </p:txBody>
      </p:sp>
      <p:sp>
        <p:nvSpPr>
          <p:cNvPr id="40" name="Rectángulo 2"/>
          <p:cNvSpPr>
            <a:spLocks noChangeArrowheads="1"/>
          </p:cNvSpPr>
          <p:nvPr/>
        </p:nvSpPr>
        <p:spPr bwMode="auto">
          <a:xfrm>
            <a:off x="869270" y="2985408"/>
            <a:ext cx="5106987"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572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71475" indent="-285750" algn="just">
              <a:buSzPct val="150000"/>
              <a:buFont typeface="Wingdings" panose="05000000000000000000" pitchFamily="2" charset="2"/>
              <a:buChar char="§"/>
            </a:pPr>
            <a:r>
              <a:rPr lang="es-MX" altLang="es-MX" sz="1800" dirty="0" smtClean="0">
                <a:latin typeface="Soberana Sans" panose="02000000000000000000" pitchFamily="50" charset="0"/>
                <a:ea typeface="Calibri" panose="020F0502020204030204" pitchFamily="34" charset="0"/>
                <a:cs typeface="Arial" panose="020B0604020202020204" pitchFamily="34" charset="0"/>
              </a:rPr>
              <a:t>Decreta </a:t>
            </a:r>
            <a:r>
              <a:rPr lang="es-MX" altLang="es-MX" sz="1800" b="1" dirty="0">
                <a:latin typeface="Soberana Sans" panose="02000000000000000000" pitchFamily="50" charset="0"/>
                <a:ea typeface="Calibri" panose="020F0502020204030204" pitchFamily="34" charset="0"/>
                <a:cs typeface="Arial" panose="020B0604020202020204" pitchFamily="34" charset="0"/>
              </a:rPr>
              <a:t>impedimento administrativo</a:t>
            </a:r>
            <a:r>
              <a:rPr lang="es-MX" altLang="es-MX" sz="1800" dirty="0">
                <a:latin typeface="Soberana Sans" panose="02000000000000000000" pitchFamily="50" charset="0"/>
                <a:ea typeface="Calibri" panose="020F0502020204030204" pitchFamily="34" charset="0"/>
                <a:cs typeface="Arial" panose="020B0604020202020204" pitchFamily="34" charset="0"/>
              </a:rPr>
              <a:t> de conformidad con el artículo 46 del Reglamento de Pasaportes y del Documento de Identidad y Viaje a efecto de </a:t>
            </a:r>
            <a:r>
              <a:rPr lang="es-MX" altLang="es-MX" sz="1800" b="1" dirty="0">
                <a:latin typeface="Soberana Sans" panose="02000000000000000000" pitchFamily="50" charset="0"/>
                <a:ea typeface="Calibri" panose="020F0502020204030204" pitchFamily="34" charset="0"/>
                <a:cs typeface="Arial" panose="020B0604020202020204" pitchFamily="34" charset="0"/>
              </a:rPr>
              <a:t>impedir la emisión de un pasaporte</a:t>
            </a:r>
            <a:r>
              <a:rPr lang="es-MX" altLang="es-MX" sz="1800" dirty="0">
                <a:latin typeface="Soberana Sans" panose="02000000000000000000" pitchFamily="50" charset="0"/>
                <a:ea typeface="Calibri" panose="020F0502020204030204" pitchFamily="34" charset="0"/>
                <a:cs typeface="Arial" panose="020B0604020202020204" pitchFamily="34" charset="0"/>
              </a:rPr>
              <a:t> en tanto se acredite fehacientemente la identidad y nacionalidad.</a:t>
            </a:r>
          </a:p>
          <a:p>
            <a:pPr algn="just"/>
            <a:endParaRPr lang="es-MX" altLang="es-MX" sz="1800" dirty="0">
              <a:latin typeface="Soberana Sans" panose="02000000000000000000" pitchFamily="50" charset="0"/>
              <a:ea typeface="Calibri" panose="020F0502020204030204" pitchFamily="34" charset="0"/>
              <a:cs typeface="Arial" panose="020B0604020202020204" pitchFamily="34" charset="0"/>
            </a:endParaRPr>
          </a:p>
        </p:txBody>
      </p:sp>
      <p:pic>
        <p:nvPicPr>
          <p:cNvPr id="6" name="Imagen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 y="329859"/>
            <a:ext cx="1140823" cy="501424"/>
          </a:xfrm>
          <a:prstGeom prst="rect">
            <a:avLst/>
          </a:prstGeom>
        </p:spPr>
      </p:pic>
      <p:pic>
        <p:nvPicPr>
          <p:cNvPr id="2" name="Imagen 1"/>
          <p:cNvPicPr>
            <a:picLocks noChangeAspect="1"/>
          </p:cNvPicPr>
          <p:nvPr/>
        </p:nvPicPr>
        <p:blipFill>
          <a:blip r:embed="rId5"/>
          <a:stretch>
            <a:fillRect/>
          </a:stretch>
        </p:blipFill>
        <p:spPr>
          <a:xfrm>
            <a:off x="6553199" y="3004457"/>
            <a:ext cx="1615167" cy="1976204"/>
          </a:xfrm>
          <a:prstGeom prst="rect">
            <a:avLst/>
          </a:prstGeom>
        </p:spPr>
      </p:pic>
    </p:spTree>
    <p:extLst>
      <p:ext uri="{BB962C8B-B14F-4D97-AF65-F5344CB8AC3E}">
        <p14:creationId xmlns:p14="http://schemas.microsoft.com/office/powerpoint/2010/main" val="1360648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dondear rectángulo de esquina diagonal 3"/>
          <p:cNvSpPr/>
          <p:nvPr/>
        </p:nvSpPr>
        <p:spPr>
          <a:xfrm>
            <a:off x="4844141" y="4005600"/>
            <a:ext cx="4027714" cy="1273629"/>
          </a:xfrm>
          <a:prstGeom prst="round2Diag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dondear rectángulo de esquina del mismo lado 37"/>
          <p:cNvSpPr/>
          <p:nvPr/>
        </p:nvSpPr>
        <p:spPr>
          <a:xfrm>
            <a:off x="862322" y="1589604"/>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CuadroTexto 38"/>
          <p:cNvSpPr txBox="1"/>
          <p:nvPr/>
        </p:nvSpPr>
        <p:spPr>
          <a:xfrm>
            <a:off x="991259" y="1582243"/>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2</a:t>
            </a:r>
            <a:endParaRPr lang="es-MX" dirty="0">
              <a:solidFill>
                <a:schemeClr val="bg1"/>
              </a:solidFill>
              <a:latin typeface="Soberana Sans Ultra" panose="02000000000000000000" pitchFamily="50" charset="0"/>
            </a:endParaRPr>
          </a:p>
        </p:txBody>
      </p:sp>
      <p:pic>
        <p:nvPicPr>
          <p:cNvPr id="41" name="Imagen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971" y="1483033"/>
            <a:ext cx="1101211" cy="687438"/>
          </a:xfrm>
          <a:prstGeom prst="round2SameRect">
            <a:avLst/>
          </a:prstGeom>
        </p:spPr>
      </p:pic>
      <p:pic>
        <p:nvPicPr>
          <p:cNvPr id="42" name="Imagen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047" y="2101054"/>
            <a:ext cx="908690" cy="606208"/>
          </a:xfrm>
          <a:prstGeom prst="rect">
            <a:avLst/>
          </a:prstGeom>
        </p:spPr>
      </p:pic>
      <p:sp>
        <p:nvSpPr>
          <p:cNvPr id="44" name="Rectángulo 2"/>
          <p:cNvSpPr>
            <a:spLocks noChangeArrowheads="1"/>
          </p:cNvSpPr>
          <p:nvPr/>
        </p:nvSpPr>
        <p:spPr bwMode="auto">
          <a:xfrm>
            <a:off x="466499" y="2778579"/>
            <a:ext cx="7559675"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71475" indent="-285750" algn="just">
              <a:buSzPct val="150000"/>
              <a:buFont typeface="Wingdings" panose="05000000000000000000" pitchFamily="2" charset="2"/>
              <a:buChar char="§"/>
              <a:defRPr/>
            </a:pPr>
            <a:r>
              <a:rPr lang="es-MX" altLang="es-MX" sz="1800" dirty="0" smtClean="0">
                <a:latin typeface="Soberana Sans" panose="02000000000000000000" pitchFamily="50" charset="0"/>
                <a:ea typeface="Arial Unicode MS" panose="020B0604020202020204" pitchFamily="34" charset="-128"/>
                <a:cs typeface="Arial" panose="020B0604020202020204" pitchFamily="34" charset="0"/>
              </a:rPr>
              <a:t>Derivado de la confirmación de fraudes en la emisión de pasaportes, </a:t>
            </a:r>
            <a:r>
              <a:rPr lang="es-MX" altLang="es-MX" sz="1800" b="1" dirty="0" smtClean="0">
                <a:latin typeface="Soberana Sans" panose="02000000000000000000" pitchFamily="50" charset="0"/>
                <a:ea typeface="Arial Unicode MS" panose="020B0604020202020204" pitchFamily="34" charset="-128"/>
                <a:cs typeface="Arial" panose="020B0604020202020204" pitchFamily="34" charset="0"/>
              </a:rPr>
              <a:t>se han establecido canales de intercambio de información para la generación de alertas migratorias.</a:t>
            </a:r>
          </a:p>
          <a:p>
            <a:pPr marL="371475" indent="-285750" algn="just">
              <a:buSzPct val="150000"/>
              <a:buFont typeface="Wingdings" panose="05000000000000000000" pitchFamily="2" charset="2"/>
              <a:buChar char="§"/>
              <a:defRPr/>
            </a:pPr>
            <a:endParaRPr lang="es-MX" altLang="es-MX" sz="1800" dirty="0" smtClean="0">
              <a:latin typeface="Soberana Sans" panose="02000000000000000000" pitchFamily="50" charset="0"/>
              <a:ea typeface="Arial Unicode MS" panose="020B0604020202020204" pitchFamily="34" charset="-128"/>
              <a:cs typeface="Arial" panose="020B0604020202020204" pitchFamily="34" charset="0"/>
            </a:endParaRPr>
          </a:p>
        </p:txBody>
      </p:sp>
      <p:sp>
        <p:nvSpPr>
          <p:cNvPr id="45" name="Rectángulo 2"/>
          <p:cNvSpPr>
            <a:spLocks noChangeArrowheads="1"/>
          </p:cNvSpPr>
          <p:nvPr/>
        </p:nvSpPr>
        <p:spPr bwMode="auto">
          <a:xfrm>
            <a:off x="3207224" y="1579563"/>
            <a:ext cx="53908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rPr>
              <a:t>Instituto Nacional de Migración y </a:t>
            </a:r>
          </a:p>
          <a:p>
            <a:pPr>
              <a:spcBef>
                <a:spcPct val="0"/>
              </a:spcBef>
              <a:buFontTx/>
              <a:buNone/>
            </a:pPr>
            <a:r>
              <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rPr>
              <a:t>Procuraduría General de la República - INTERPOL</a:t>
            </a:r>
          </a:p>
        </p:txBody>
      </p:sp>
      <p:pic>
        <p:nvPicPr>
          <p:cNvPr id="46" name="Imagen 4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 y="329859"/>
            <a:ext cx="1140823" cy="501424"/>
          </a:xfrm>
          <a:prstGeom prst="rect">
            <a:avLst/>
          </a:prstGeom>
        </p:spPr>
      </p:pic>
      <p:pic>
        <p:nvPicPr>
          <p:cNvPr id="3" name="Imagen 2"/>
          <p:cNvPicPr>
            <a:picLocks noChangeAspect="1"/>
          </p:cNvPicPr>
          <p:nvPr/>
        </p:nvPicPr>
        <p:blipFill rotWithShape="1">
          <a:blip r:embed="rId7"/>
          <a:srcRect t="18280"/>
          <a:stretch/>
        </p:blipFill>
        <p:spPr>
          <a:xfrm>
            <a:off x="926647" y="3940628"/>
            <a:ext cx="3637885" cy="2388054"/>
          </a:xfrm>
          <a:prstGeom prst="rect">
            <a:avLst/>
          </a:prstGeom>
        </p:spPr>
      </p:pic>
      <p:sp>
        <p:nvSpPr>
          <p:cNvPr id="12" name="Rectángulo 2"/>
          <p:cNvSpPr>
            <a:spLocks noChangeArrowheads="1"/>
          </p:cNvSpPr>
          <p:nvPr/>
        </p:nvSpPr>
        <p:spPr bwMode="auto">
          <a:xfrm>
            <a:off x="4844141" y="4240421"/>
            <a:ext cx="39079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85725" indent="0" algn="just">
              <a:buSzPct val="150000"/>
              <a:buNone/>
              <a:defRPr/>
            </a:pPr>
            <a:r>
              <a:rPr lang="es-MX" altLang="es-MX" sz="1600" dirty="0" smtClean="0">
                <a:solidFill>
                  <a:schemeClr val="bg1"/>
                </a:solidFill>
                <a:latin typeface="Soberana Sans" panose="02000000000000000000" pitchFamily="50" charset="0"/>
                <a:ea typeface="Arial Unicode MS" panose="020B0604020202020204" pitchFamily="34" charset="-128"/>
                <a:cs typeface="Arial" panose="020B0604020202020204" pitchFamily="34" charset="0"/>
              </a:rPr>
              <a:t>Adicionalmente, se </a:t>
            </a:r>
            <a:r>
              <a:rPr lang="es-MX" altLang="es-MX" sz="1600" dirty="0">
                <a:solidFill>
                  <a:schemeClr val="bg1"/>
                </a:solidFill>
                <a:latin typeface="Soberana Sans" panose="02000000000000000000" pitchFamily="50" charset="0"/>
                <a:ea typeface="Arial Unicode MS" panose="020B0604020202020204" pitchFamily="34" charset="-128"/>
                <a:cs typeface="Arial" panose="020B0604020202020204" pitchFamily="34" charset="0"/>
              </a:rPr>
              <a:t>solicita al Instituto Nacional de Migración los flujos </a:t>
            </a:r>
            <a:r>
              <a:rPr lang="es-MX" altLang="es-MX" sz="1600" dirty="0" smtClean="0">
                <a:solidFill>
                  <a:schemeClr val="bg1"/>
                </a:solidFill>
                <a:latin typeface="Soberana Sans" panose="02000000000000000000" pitchFamily="50" charset="0"/>
                <a:ea typeface="Arial Unicode MS" panose="020B0604020202020204" pitchFamily="34" charset="-128"/>
                <a:cs typeface="Arial" panose="020B0604020202020204" pitchFamily="34" charset="0"/>
              </a:rPr>
              <a:t>migratorios del solicitante</a:t>
            </a:r>
          </a:p>
        </p:txBody>
      </p:sp>
    </p:spTree>
    <p:extLst>
      <p:ext uri="{BB962C8B-B14F-4D97-AF65-F5344CB8AC3E}">
        <p14:creationId xmlns:p14="http://schemas.microsoft.com/office/powerpoint/2010/main" val="471258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dondear rectángulo de esquina del mismo lado 37"/>
          <p:cNvSpPr/>
          <p:nvPr/>
        </p:nvSpPr>
        <p:spPr>
          <a:xfrm>
            <a:off x="862322" y="1589604"/>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CuadroTexto 38"/>
          <p:cNvSpPr txBox="1"/>
          <p:nvPr/>
        </p:nvSpPr>
        <p:spPr>
          <a:xfrm>
            <a:off x="991259" y="1582243"/>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3</a:t>
            </a:r>
            <a:endParaRPr lang="es-MX" dirty="0">
              <a:solidFill>
                <a:schemeClr val="bg1"/>
              </a:solidFill>
              <a:latin typeface="Soberana Sans Ultra" panose="02000000000000000000" pitchFamily="50" charset="0"/>
            </a:endParaRPr>
          </a:p>
        </p:txBody>
      </p:sp>
      <p:sp>
        <p:nvSpPr>
          <p:cNvPr id="45" name="Rectángulo 2"/>
          <p:cNvSpPr>
            <a:spLocks noChangeArrowheads="1"/>
          </p:cNvSpPr>
          <p:nvPr/>
        </p:nvSpPr>
        <p:spPr bwMode="auto">
          <a:xfrm>
            <a:off x="3207224" y="1579563"/>
            <a:ext cx="5390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rPr>
              <a:t>Dirección General de Asuntos Jurídicos</a:t>
            </a:r>
          </a:p>
        </p:txBody>
      </p:sp>
      <p:sp>
        <p:nvSpPr>
          <p:cNvPr id="9" name="Rectángulo 2"/>
          <p:cNvSpPr>
            <a:spLocks noChangeArrowheads="1"/>
          </p:cNvSpPr>
          <p:nvPr/>
        </p:nvSpPr>
        <p:spPr bwMode="auto">
          <a:xfrm>
            <a:off x="684213" y="2665639"/>
            <a:ext cx="75596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55600" indent="-355600" algn="just">
              <a:buSzPct val="150000"/>
              <a:buFont typeface="Wingdings" panose="05000000000000000000" pitchFamily="2" charset="2"/>
              <a:buChar char="§"/>
              <a:tabLst>
                <a:tab pos="355600" algn="l"/>
              </a:tabLst>
              <a:defRPr/>
            </a:pPr>
            <a:r>
              <a:rPr lang="es-MX" altLang="es-MX" sz="1800" dirty="0" smtClean="0">
                <a:latin typeface="Soberana Sans" panose="02000000000000000000" pitchFamily="50" charset="0"/>
                <a:ea typeface="Arial Unicode MS" panose="020B0604020202020204" pitchFamily="34" charset="-128"/>
                <a:cs typeface="Arial" panose="020B0604020202020204" pitchFamily="34" charset="0"/>
              </a:rPr>
              <a:t>Los casos que resulten de presentación de documentación apócrifa o que hubiera identificado que al solicitante le corresponda una nacionalidad diferente a la mexicana </a:t>
            </a:r>
            <a:r>
              <a:rPr lang="es-MX" altLang="es-MX" sz="1800" b="1" dirty="0" smtClean="0">
                <a:latin typeface="Soberana Sans" panose="02000000000000000000" pitchFamily="50" charset="0"/>
                <a:ea typeface="Arial Unicode MS" panose="020B0604020202020204" pitchFamily="34" charset="-128"/>
                <a:cs typeface="Arial" panose="020B0604020202020204" pitchFamily="34" charset="0"/>
              </a:rPr>
              <a:t>se remite el caso a la Dirección General de Asuntos Jurídicos a efecto de que se realice la denuncia penal correspondiente</a:t>
            </a:r>
            <a:r>
              <a:rPr lang="es-MX" altLang="es-MX" sz="1800" dirty="0" smtClean="0">
                <a:latin typeface="Soberana Sans" panose="02000000000000000000" pitchFamily="50" charset="0"/>
                <a:ea typeface="Arial Unicode MS" panose="020B0604020202020204" pitchFamily="34" charset="-128"/>
                <a:cs typeface="Arial" panose="020B0604020202020204" pitchFamily="34" charset="0"/>
              </a:rPr>
              <a:t>.</a:t>
            </a:r>
            <a:endParaRPr lang="es-MX" sz="1800" dirty="0" smtClean="0">
              <a:latin typeface="Soberana Sans" panose="02000000000000000000" pitchFamily="50" charset="0"/>
              <a:cs typeface="Arial" panose="020B0604020202020204" pitchFamily="34" charset="0"/>
            </a:endParaRPr>
          </a:p>
          <a:p>
            <a:pPr algn="just">
              <a:spcBef>
                <a:spcPct val="0"/>
              </a:spcBef>
              <a:buSzPct val="150000"/>
              <a:buFont typeface="Wingdings" panose="05000000000000000000" pitchFamily="2" charset="2"/>
              <a:buChar char="§"/>
              <a:defRPr/>
            </a:pPr>
            <a:endParaRPr lang="es-MX" altLang="es-MX" sz="1800" dirty="0" smtClean="0">
              <a:latin typeface="Soberana Sans" panose="02000000000000000000" pitchFamily="50" charset="0"/>
              <a:ea typeface="Arial Unicode MS" panose="020B0604020202020204" pitchFamily="34" charset="-128"/>
              <a:cs typeface="Arial" panose="020B0604020202020204" pitchFamily="34" charset="0"/>
            </a:endParaRPr>
          </a:p>
        </p:txBody>
      </p:sp>
      <p:sp>
        <p:nvSpPr>
          <p:cNvPr id="10" name="CuadroTexto 9"/>
          <p:cNvSpPr txBox="1"/>
          <p:nvPr/>
        </p:nvSpPr>
        <p:spPr>
          <a:xfrm>
            <a:off x="1787855" y="1487606"/>
            <a:ext cx="1253869" cy="523220"/>
          </a:xfrm>
          <a:prstGeom prst="rect">
            <a:avLst/>
          </a:prstGeom>
          <a:noFill/>
        </p:spPr>
        <p:txBody>
          <a:bodyPr wrap="none" rtlCol="0">
            <a:spAutoFit/>
          </a:bodyPr>
          <a:lstStyle/>
          <a:p>
            <a:r>
              <a:rPr lang="es-MX" sz="2800" dirty="0" err="1" smtClean="0">
                <a:solidFill>
                  <a:schemeClr val="tx1">
                    <a:lumMod val="75000"/>
                    <a:lumOff val="25000"/>
                  </a:schemeClr>
                </a:solidFill>
                <a:latin typeface="Soberana Sans Ultra" panose="02000000000000000000" pitchFamily="50" charset="0"/>
              </a:rPr>
              <a:t>DGAJ</a:t>
            </a:r>
            <a:endParaRPr lang="es-MX" sz="2800" dirty="0">
              <a:solidFill>
                <a:schemeClr val="tx1">
                  <a:lumMod val="75000"/>
                  <a:lumOff val="25000"/>
                </a:schemeClr>
              </a:solidFill>
              <a:latin typeface="Soberana Sans Ultra" panose="02000000000000000000" pitchFamily="50" charset="0"/>
            </a:endParaRPr>
          </a:p>
        </p:txBody>
      </p:sp>
      <p:pic>
        <p:nvPicPr>
          <p:cNvPr id="11" name="Imagen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 y="329859"/>
            <a:ext cx="1140823" cy="501424"/>
          </a:xfrm>
          <a:prstGeom prst="rect">
            <a:avLst/>
          </a:prstGeom>
        </p:spPr>
      </p:pic>
      <p:pic>
        <p:nvPicPr>
          <p:cNvPr id="3" name="Imagen 2"/>
          <p:cNvPicPr>
            <a:picLocks noChangeAspect="1"/>
          </p:cNvPicPr>
          <p:nvPr/>
        </p:nvPicPr>
        <p:blipFill rotWithShape="1">
          <a:blip r:embed="rId5"/>
          <a:srcRect l="18041" t="42187" r="54016" b="30860"/>
          <a:stretch/>
        </p:blipFill>
        <p:spPr>
          <a:xfrm>
            <a:off x="2890157" y="4305300"/>
            <a:ext cx="3635829" cy="1971676"/>
          </a:xfrm>
          <a:prstGeom prst="rect">
            <a:avLst/>
          </a:prstGeom>
        </p:spPr>
      </p:pic>
    </p:spTree>
    <p:extLst>
      <p:ext uri="{BB962C8B-B14F-4D97-AF65-F5344CB8AC3E}">
        <p14:creationId xmlns:p14="http://schemas.microsoft.com/office/powerpoint/2010/main" val="3583762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dondear rectángulo de esquina del mismo lado 37"/>
          <p:cNvSpPr/>
          <p:nvPr/>
        </p:nvSpPr>
        <p:spPr>
          <a:xfrm>
            <a:off x="862322" y="1589604"/>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CuadroTexto 38"/>
          <p:cNvSpPr txBox="1"/>
          <p:nvPr/>
        </p:nvSpPr>
        <p:spPr>
          <a:xfrm>
            <a:off x="991259" y="1582243"/>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4</a:t>
            </a:r>
            <a:endParaRPr lang="es-MX" dirty="0">
              <a:solidFill>
                <a:schemeClr val="bg1"/>
              </a:solidFill>
              <a:latin typeface="Soberana Sans Ultra" panose="02000000000000000000" pitchFamily="50" charset="0"/>
            </a:endParaRPr>
          </a:p>
        </p:txBody>
      </p:sp>
      <p:sp>
        <p:nvSpPr>
          <p:cNvPr id="45" name="Rectángulo 2"/>
          <p:cNvSpPr>
            <a:spLocks noChangeArrowheads="1"/>
          </p:cNvSpPr>
          <p:nvPr/>
        </p:nvSpPr>
        <p:spPr bwMode="auto">
          <a:xfrm>
            <a:off x="3207224" y="1579563"/>
            <a:ext cx="5390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rPr>
              <a:t>Órgano Interno de Control en la </a:t>
            </a:r>
            <a:r>
              <a:rPr lang="es-MX" altLang="es-MX" sz="2000" b="1" dirty="0" smtClean="0">
                <a:solidFill>
                  <a:srgbClr val="006633"/>
                </a:solidFill>
                <a:latin typeface="Soberana Sans" panose="02000000000000000000" pitchFamily="50" charset="0"/>
                <a:ea typeface="Arial Unicode MS" panose="020B0604020202020204" pitchFamily="34" charset="-128"/>
                <a:cs typeface="Arial" panose="020B0604020202020204" pitchFamily="34" charset="0"/>
              </a:rPr>
              <a:t>SRE</a:t>
            </a:r>
            <a:endPar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endParaRPr>
          </a:p>
        </p:txBody>
      </p:sp>
      <p:sp>
        <p:nvSpPr>
          <p:cNvPr id="10" name="CuadroTexto 9"/>
          <p:cNvSpPr txBox="1"/>
          <p:nvPr/>
        </p:nvSpPr>
        <p:spPr>
          <a:xfrm>
            <a:off x="1787855" y="1487606"/>
            <a:ext cx="885179" cy="523220"/>
          </a:xfrm>
          <a:prstGeom prst="rect">
            <a:avLst/>
          </a:prstGeom>
          <a:noFill/>
        </p:spPr>
        <p:txBody>
          <a:bodyPr wrap="none" rtlCol="0">
            <a:spAutoFit/>
          </a:bodyPr>
          <a:lstStyle/>
          <a:p>
            <a:r>
              <a:rPr lang="es-MX" sz="2800" dirty="0" smtClean="0">
                <a:solidFill>
                  <a:schemeClr val="tx1">
                    <a:lumMod val="75000"/>
                    <a:lumOff val="25000"/>
                  </a:schemeClr>
                </a:solidFill>
                <a:latin typeface="Soberana Sans Ultra" panose="02000000000000000000" pitchFamily="50" charset="0"/>
              </a:rPr>
              <a:t>OIC</a:t>
            </a:r>
            <a:endParaRPr lang="es-MX" sz="2800" dirty="0">
              <a:solidFill>
                <a:schemeClr val="tx1">
                  <a:lumMod val="75000"/>
                  <a:lumOff val="25000"/>
                </a:schemeClr>
              </a:solidFill>
              <a:latin typeface="Soberana Sans Ultra" panose="02000000000000000000" pitchFamily="50" charset="0"/>
            </a:endParaRPr>
          </a:p>
        </p:txBody>
      </p:sp>
      <p:sp>
        <p:nvSpPr>
          <p:cNvPr id="8" name="Rectángulo 2"/>
          <p:cNvSpPr>
            <a:spLocks noChangeArrowheads="1"/>
          </p:cNvSpPr>
          <p:nvPr/>
        </p:nvSpPr>
        <p:spPr bwMode="auto">
          <a:xfrm>
            <a:off x="684213" y="2886075"/>
            <a:ext cx="75596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55600" indent="-355600" algn="just">
              <a:buSzPct val="150000"/>
              <a:buFont typeface="Wingdings" panose="05000000000000000000" pitchFamily="2" charset="2"/>
              <a:buChar char="§"/>
              <a:defRPr/>
            </a:pPr>
            <a:r>
              <a:rPr lang="es-MX" sz="1800" dirty="0" smtClean="0">
                <a:latin typeface="Soberana Sans" panose="02000000000000000000" pitchFamily="50" charset="0"/>
                <a:ea typeface="Arial Unicode MS" panose="020B0604020202020204" pitchFamily="34" charset="-128"/>
                <a:cs typeface="Arial" panose="020B0604020202020204" pitchFamily="34" charset="0"/>
              </a:rPr>
              <a:t>Ante la identificación de presuntas irregularidades, la Dirección de Delegaciones, notifica al Órgano Interno de Control de la Secretaría de la Función Pública, con el objeto de que se revisen las actuaciones de los servidores públicos y, en todo caso, se sancionen por las responsabilidades</a:t>
            </a:r>
            <a:r>
              <a:rPr lang="es-MX" sz="1800" dirty="0">
                <a:latin typeface="Soberana Sans" panose="02000000000000000000" pitchFamily="50" charset="0"/>
                <a:ea typeface="Arial Unicode MS" panose="020B0604020202020204" pitchFamily="34" charset="-128"/>
                <a:cs typeface="Arial" panose="020B0604020202020204" pitchFamily="34" charset="0"/>
              </a:rPr>
              <a:t> </a:t>
            </a:r>
            <a:r>
              <a:rPr lang="es-MX" sz="1800" dirty="0" smtClean="0">
                <a:latin typeface="Soberana Sans" panose="02000000000000000000" pitchFamily="50" charset="0"/>
                <a:ea typeface="Arial Unicode MS" panose="020B0604020202020204" pitchFamily="34" charset="-128"/>
                <a:cs typeface="Arial" panose="020B0604020202020204" pitchFamily="34" charset="0"/>
              </a:rPr>
              <a:t>cometidas.</a:t>
            </a:r>
            <a:endParaRPr lang="es-MX" sz="1800" dirty="0" smtClean="0">
              <a:latin typeface="Soberana Sans" panose="02000000000000000000" pitchFamily="50" charset="0"/>
              <a:cs typeface="Arial" panose="020B0604020202020204" pitchFamily="34" charset="0"/>
            </a:endParaRPr>
          </a:p>
          <a:p>
            <a:pPr algn="just">
              <a:spcBef>
                <a:spcPct val="0"/>
              </a:spcBef>
              <a:buSzPct val="150000"/>
              <a:buFont typeface="Wingdings" panose="05000000000000000000" pitchFamily="2" charset="2"/>
              <a:buChar char="§"/>
              <a:defRPr/>
            </a:pPr>
            <a:endParaRPr lang="es-MX" altLang="es-MX" sz="1800" dirty="0" smtClean="0">
              <a:latin typeface="Soberana Sans" panose="02000000000000000000" pitchFamily="50" charset="0"/>
              <a:ea typeface="Arial Unicode MS" panose="020B0604020202020204" pitchFamily="34" charset="-128"/>
              <a:cs typeface="Arial" panose="020B0604020202020204" pitchFamily="34" charset="0"/>
            </a:endParaRPr>
          </a:p>
        </p:txBody>
      </p:sp>
      <p:pic>
        <p:nvPicPr>
          <p:cNvPr id="11" name="Imagen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 y="329859"/>
            <a:ext cx="1140823" cy="501424"/>
          </a:xfrm>
          <a:prstGeom prst="rect">
            <a:avLst/>
          </a:prstGeom>
        </p:spPr>
      </p:pic>
      <p:pic>
        <p:nvPicPr>
          <p:cNvPr id="3" name="Imagen 2"/>
          <p:cNvPicPr>
            <a:picLocks noChangeAspect="1"/>
          </p:cNvPicPr>
          <p:nvPr/>
        </p:nvPicPr>
        <p:blipFill>
          <a:blip r:embed="rId5"/>
          <a:stretch>
            <a:fillRect/>
          </a:stretch>
        </p:blipFill>
        <p:spPr>
          <a:xfrm>
            <a:off x="3184372" y="4611968"/>
            <a:ext cx="1022480" cy="1445932"/>
          </a:xfrm>
          <a:prstGeom prst="rect">
            <a:avLst/>
          </a:prstGeom>
        </p:spPr>
      </p:pic>
      <p:pic>
        <p:nvPicPr>
          <p:cNvPr id="12" name="Imagen 11"/>
          <p:cNvPicPr>
            <a:picLocks noChangeAspect="1"/>
          </p:cNvPicPr>
          <p:nvPr/>
        </p:nvPicPr>
        <p:blipFill>
          <a:blip r:embed="rId5"/>
          <a:stretch>
            <a:fillRect/>
          </a:stretch>
        </p:blipFill>
        <p:spPr>
          <a:xfrm>
            <a:off x="4205928" y="4611968"/>
            <a:ext cx="1022480" cy="1445932"/>
          </a:xfrm>
          <a:prstGeom prst="rect">
            <a:avLst/>
          </a:prstGeom>
        </p:spPr>
      </p:pic>
      <p:pic>
        <p:nvPicPr>
          <p:cNvPr id="13" name="Imagen 12"/>
          <p:cNvPicPr>
            <a:picLocks noChangeAspect="1"/>
          </p:cNvPicPr>
          <p:nvPr/>
        </p:nvPicPr>
        <p:blipFill>
          <a:blip r:embed="rId5"/>
          <a:stretch>
            <a:fillRect/>
          </a:stretch>
        </p:blipFill>
        <p:spPr>
          <a:xfrm>
            <a:off x="5227484" y="4611968"/>
            <a:ext cx="1022480" cy="1445932"/>
          </a:xfrm>
          <a:prstGeom prst="rect">
            <a:avLst/>
          </a:prstGeom>
        </p:spPr>
      </p:pic>
    </p:spTree>
    <p:extLst>
      <p:ext uri="{BB962C8B-B14F-4D97-AF65-F5344CB8AC3E}">
        <p14:creationId xmlns:p14="http://schemas.microsoft.com/office/powerpoint/2010/main" val="3033935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83649" y="1459260"/>
            <a:ext cx="8375723" cy="648072"/>
          </a:xfrm>
          <a:prstGeom prst="rect">
            <a:avLst/>
          </a:prstGeom>
        </p:spPr>
        <p:txBody>
          <a:bodyPr>
            <a:noAutofit/>
          </a:bodyPr>
          <a:lstStyle>
            <a:lvl1pPr algn="ctr" rtl="0" eaLnBrk="1" fontAlgn="base" hangingPunct="1">
              <a:spcBef>
                <a:spcPct val="0"/>
              </a:spcBef>
              <a:spcAft>
                <a:spcPct val="0"/>
              </a:spcAft>
              <a:defRPr sz="435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35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35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35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350">
                <a:solidFill>
                  <a:schemeClr val="tx1"/>
                </a:solidFill>
                <a:latin typeface="Calibri" pitchFamily="34" charset="0"/>
                <a:ea typeface="MS PGothic" pitchFamily="34" charset="-128"/>
              </a:defRPr>
            </a:lvl5pPr>
            <a:lvl6pPr marL="457206"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11"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17"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23"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pPr algn="l"/>
            <a:r>
              <a:rPr lang="es-MX" sz="2000" b="1" dirty="0" smtClean="0">
                <a:solidFill>
                  <a:srgbClr val="BA0C2F"/>
                </a:solidFill>
                <a:latin typeface="Soberana Sans" panose="02000000000000000000" pitchFamily="50" charset="0"/>
                <a:cs typeface="Arial" panose="020B0604020202020204" pitchFamily="34" charset="0"/>
              </a:rPr>
              <a:t>Acciones realizadas en casos de alta visibilidad reportados por Delegaciones</a:t>
            </a:r>
            <a:endParaRPr lang="es-MX" sz="2000" b="1" dirty="0">
              <a:solidFill>
                <a:srgbClr val="BA0C2F"/>
              </a:solidFill>
              <a:latin typeface="Soberana Sans" panose="02000000000000000000" pitchFamily="50" charset="0"/>
              <a:cs typeface="Arial" panose="020B0604020202020204" pitchFamily="34" charset="0"/>
            </a:endParaRPr>
          </a:p>
        </p:txBody>
      </p:sp>
      <p:sp>
        <p:nvSpPr>
          <p:cNvPr id="2" name="CuadroTexto 1"/>
          <p:cNvSpPr txBox="1"/>
          <p:nvPr/>
        </p:nvSpPr>
        <p:spPr>
          <a:xfrm>
            <a:off x="859971" y="2351315"/>
            <a:ext cx="1628972" cy="276999"/>
          </a:xfrm>
          <a:prstGeom prst="rect">
            <a:avLst/>
          </a:prstGeom>
          <a:noFill/>
        </p:spPr>
        <p:txBody>
          <a:bodyPr wrap="none" rtlCol="0">
            <a:spAutoFit/>
          </a:bodyPr>
          <a:lstStyle/>
          <a:p>
            <a:r>
              <a:rPr lang="es-MX" sz="1200" dirty="0" smtClean="0">
                <a:latin typeface="Soberana Sans" panose="02000000000000000000" pitchFamily="50" charset="0"/>
              </a:rPr>
              <a:t>Análisis documental</a:t>
            </a:r>
            <a:endParaRPr lang="es-MX" sz="1200" dirty="0">
              <a:latin typeface="Soberana Sans" panose="02000000000000000000" pitchFamily="50" charset="0"/>
            </a:endParaRPr>
          </a:p>
        </p:txBody>
      </p:sp>
      <p:sp>
        <p:nvSpPr>
          <p:cNvPr id="3" name="Rectángulo redondeado 2"/>
          <p:cNvSpPr/>
          <p:nvPr/>
        </p:nvSpPr>
        <p:spPr>
          <a:xfrm>
            <a:off x="555171" y="2416629"/>
            <a:ext cx="272143" cy="337457"/>
          </a:xfrm>
          <a:prstGeom prst="round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500743" y="2383973"/>
            <a:ext cx="357790" cy="369332"/>
          </a:xfrm>
          <a:prstGeom prst="rect">
            <a:avLst/>
          </a:prstGeom>
          <a:noFill/>
          <a:ln>
            <a:noFill/>
          </a:ln>
        </p:spPr>
        <p:txBody>
          <a:bodyPr wrap="none" rtlCol="0">
            <a:spAutoFit/>
          </a:bodyPr>
          <a:lstStyle/>
          <a:p>
            <a:r>
              <a:rPr lang="es-MX" b="1" dirty="0" smtClean="0">
                <a:solidFill>
                  <a:schemeClr val="bg1"/>
                </a:solidFill>
                <a:latin typeface="Soberana Sans Ultra" panose="02000000000000000000" pitchFamily="50" charset="0"/>
              </a:rPr>
              <a:t>1</a:t>
            </a:r>
            <a:endParaRPr lang="es-MX" b="1" dirty="0">
              <a:solidFill>
                <a:schemeClr val="bg1"/>
              </a:solidFill>
              <a:latin typeface="Soberana Sans Ultra" panose="02000000000000000000" pitchFamily="50" charset="0"/>
            </a:endParaRPr>
          </a:p>
        </p:txBody>
      </p:sp>
      <p:pic>
        <p:nvPicPr>
          <p:cNvPr id="5" name="Imagen 4"/>
          <p:cNvPicPr>
            <a:picLocks noChangeAspect="1"/>
          </p:cNvPicPr>
          <p:nvPr/>
        </p:nvPicPr>
        <p:blipFill>
          <a:blip r:embed="rId3"/>
          <a:stretch>
            <a:fillRect/>
          </a:stretch>
        </p:blipFill>
        <p:spPr>
          <a:xfrm>
            <a:off x="1006257" y="2629778"/>
            <a:ext cx="944962" cy="646232"/>
          </a:xfrm>
          <a:prstGeom prst="rect">
            <a:avLst/>
          </a:prstGeom>
        </p:spPr>
      </p:pic>
      <p:sp>
        <p:nvSpPr>
          <p:cNvPr id="14" name="CuadroTexto 13"/>
          <p:cNvSpPr txBox="1"/>
          <p:nvPr/>
        </p:nvSpPr>
        <p:spPr>
          <a:xfrm>
            <a:off x="3624942" y="2351315"/>
            <a:ext cx="1687286" cy="276999"/>
          </a:xfrm>
          <a:prstGeom prst="rect">
            <a:avLst/>
          </a:prstGeom>
          <a:noFill/>
        </p:spPr>
        <p:txBody>
          <a:bodyPr wrap="square" rtlCol="0">
            <a:spAutoFit/>
          </a:bodyPr>
          <a:lstStyle/>
          <a:p>
            <a:r>
              <a:rPr lang="es-MX" sz="1200" dirty="0" smtClean="0">
                <a:latin typeface="Soberana Sans" panose="02000000000000000000" pitchFamily="50" charset="0"/>
              </a:rPr>
              <a:t>Captura biográfica</a:t>
            </a:r>
            <a:endParaRPr lang="es-MX" sz="1200" dirty="0">
              <a:latin typeface="Soberana Sans" panose="02000000000000000000" pitchFamily="50" charset="0"/>
            </a:endParaRPr>
          </a:p>
        </p:txBody>
      </p:sp>
      <p:sp>
        <p:nvSpPr>
          <p:cNvPr id="15" name="Rectángulo redondeado 14"/>
          <p:cNvSpPr/>
          <p:nvPr/>
        </p:nvSpPr>
        <p:spPr>
          <a:xfrm>
            <a:off x="3320142" y="2416629"/>
            <a:ext cx="272143" cy="337457"/>
          </a:xfrm>
          <a:prstGeom prst="round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p:cNvSpPr txBox="1"/>
          <p:nvPr/>
        </p:nvSpPr>
        <p:spPr>
          <a:xfrm>
            <a:off x="3265714" y="2383973"/>
            <a:ext cx="357790" cy="369332"/>
          </a:xfrm>
          <a:prstGeom prst="rect">
            <a:avLst/>
          </a:prstGeom>
          <a:noFill/>
          <a:ln>
            <a:noFill/>
          </a:ln>
        </p:spPr>
        <p:txBody>
          <a:bodyPr wrap="none" rtlCol="0">
            <a:spAutoFit/>
          </a:bodyPr>
          <a:lstStyle/>
          <a:p>
            <a:r>
              <a:rPr lang="es-MX" b="1" dirty="0" smtClean="0">
                <a:solidFill>
                  <a:schemeClr val="bg1"/>
                </a:solidFill>
                <a:latin typeface="Soberana Sans Ultra" panose="02000000000000000000" pitchFamily="50" charset="0"/>
              </a:rPr>
              <a:t>2</a:t>
            </a:r>
            <a:endParaRPr lang="es-MX" b="1" dirty="0">
              <a:solidFill>
                <a:schemeClr val="bg1"/>
              </a:solidFill>
              <a:latin typeface="Soberana Sans Ultra" panose="02000000000000000000" pitchFamily="50" charset="0"/>
            </a:endParaRPr>
          </a:p>
        </p:txBody>
      </p:sp>
      <p:pic>
        <p:nvPicPr>
          <p:cNvPr id="7" name="Imagen 6"/>
          <p:cNvPicPr>
            <a:picLocks noChangeAspect="1"/>
          </p:cNvPicPr>
          <p:nvPr/>
        </p:nvPicPr>
        <p:blipFill>
          <a:blip r:embed="rId4"/>
          <a:stretch>
            <a:fillRect/>
          </a:stretch>
        </p:blipFill>
        <p:spPr>
          <a:xfrm>
            <a:off x="3800975" y="2668379"/>
            <a:ext cx="542425" cy="484177"/>
          </a:xfrm>
          <a:prstGeom prst="rect">
            <a:avLst/>
          </a:prstGeom>
        </p:spPr>
      </p:pic>
      <p:sp>
        <p:nvSpPr>
          <p:cNvPr id="18" name="CuadroTexto 17"/>
          <p:cNvSpPr txBox="1"/>
          <p:nvPr/>
        </p:nvSpPr>
        <p:spPr>
          <a:xfrm>
            <a:off x="6204856" y="2351315"/>
            <a:ext cx="1687286" cy="461665"/>
          </a:xfrm>
          <a:prstGeom prst="rect">
            <a:avLst/>
          </a:prstGeom>
          <a:noFill/>
        </p:spPr>
        <p:txBody>
          <a:bodyPr wrap="square" rtlCol="0">
            <a:spAutoFit/>
          </a:bodyPr>
          <a:lstStyle/>
          <a:p>
            <a:r>
              <a:rPr lang="es-MX" sz="1200" dirty="0" smtClean="0">
                <a:latin typeface="Soberana Sans" panose="02000000000000000000" pitchFamily="50" charset="0"/>
              </a:rPr>
              <a:t>Prueba testimonial</a:t>
            </a:r>
          </a:p>
          <a:p>
            <a:r>
              <a:rPr lang="es-MX" sz="1200" dirty="0" smtClean="0">
                <a:latin typeface="Soberana Sans" panose="02000000000000000000" pitchFamily="50" charset="0"/>
              </a:rPr>
              <a:t>(Entrevista)</a:t>
            </a:r>
            <a:endParaRPr lang="es-MX" sz="1200" dirty="0">
              <a:latin typeface="Soberana Sans" panose="02000000000000000000" pitchFamily="50" charset="0"/>
            </a:endParaRPr>
          </a:p>
        </p:txBody>
      </p:sp>
      <p:sp>
        <p:nvSpPr>
          <p:cNvPr id="19" name="Rectángulo redondeado 18"/>
          <p:cNvSpPr/>
          <p:nvPr/>
        </p:nvSpPr>
        <p:spPr>
          <a:xfrm>
            <a:off x="5900056" y="2416629"/>
            <a:ext cx="272143" cy="337457"/>
          </a:xfrm>
          <a:prstGeom prst="round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a:off x="5845628" y="2383973"/>
            <a:ext cx="357790" cy="369332"/>
          </a:xfrm>
          <a:prstGeom prst="rect">
            <a:avLst/>
          </a:prstGeom>
          <a:noFill/>
        </p:spPr>
        <p:txBody>
          <a:bodyPr wrap="none" rtlCol="0">
            <a:spAutoFit/>
          </a:bodyPr>
          <a:lstStyle/>
          <a:p>
            <a:r>
              <a:rPr lang="es-MX" b="1" dirty="0" smtClean="0">
                <a:solidFill>
                  <a:schemeClr val="bg1"/>
                </a:solidFill>
                <a:latin typeface="Soberana Sans Ultra" panose="02000000000000000000" pitchFamily="50" charset="0"/>
              </a:rPr>
              <a:t>3</a:t>
            </a:r>
            <a:endParaRPr lang="es-MX" b="1" dirty="0">
              <a:solidFill>
                <a:schemeClr val="bg1"/>
              </a:solidFill>
              <a:latin typeface="Soberana Sans Ultra" panose="02000000000000000000" pitchFamily="50" charset="0"/>
            </a:endParaRPr>
          </a:p>
        </p:txBody>
      </p:sp>
      <p:pic>
        <p:nvPicPr>
          <p:cNvPr id="22" name="Imagen 21"/>
          <p:cNvPicPr>
            <a:picLocks noChangeAspect="1"/>
          </p:cNvPicPr>
          <p:nvPr/>
        </p:nvPicPr>
        <p:blipFill>
          <a:blip r:embed="rId5">
            <a:extLst>
              <a:ext uri="{BEBA8EAE-BF5A-486C-A8C5-ECC9F3942E4B}">
                <a14:imgProps xmlns:a14="http://schemas.microsoft.com/office/drawing/2010/main">
                  <a14:imgLayer r:embed="rId6">
                    <a14:imgEffect>
                      <a14:backgroundRemoval t="6867" b="99142" l="4292" r="94421"/>
                    </a14:imgEffect>
                  </a14:imgLayer>
                </a14:imgProps>
              </a:ext>
            </a:extLst>
          </a:blip>
          <a:stretch>
            <a:fillRect/>
          </a:stretch>
        </p:blipFill>
        <p:spPr>
          <a:xfrm>
            <a:off x="7036162" y="2401857"/>
            <a:ext cx="678227" cy="678227"/>
          </a:xfrm>
          <a:prstGeom prst="rect">
            <a:avLst/>
          </a:prstGeom>
        </p:spPr>
      </p:pic>
      <p:sp>
        <p:nvSpPr>
          <p:cNvPr id="23" name="CuadroTexto 22"/>
          <p:cNvSpPr txBox="1"/>
          <p:nvPr/>
        </p:nvSpPr>
        <p:spPr>
          <a:xfrm>
            <a:off x="1220919" y="3580969"/>
            <a:ext cx="1642053" cy="276999"/>
          </a:xfrm>
          <a:prstGeom prst="rect">
            <a:avLst/>
          </a:prstGeom>
          <a:noFill/>
        </p:spPr>
        <p:txBody>
          <a:bodyPr wrap="none" rtlCol="0">
            <a:spAutoFit/>
          </a:bodyPr>
          <a:lstStyle/>
          <a:p>
            <a:r>
              <a:rPr lang="es-MX" sz="1200" dirty="0" smtClean="0">
                <a:latin typeface="Soberana Sans" panose="02000000000000000000" pitchFamily="50" charset="0"/>
              </a:rPr>
              <a:t>Dictamen preliminar</a:t>
            </a:r>
            <a:endParaRPr lang="es-MX" sz="1200" dirty="0">
              <a:latin typeface="Soberana Sans" panose="02000000000000000000" pitchFamily="50" charset="0"/>
            </a:endParaRPr>
          </a:p>
        </p:txBody>
      </p:sp>
      <p:sp>
        <p:nvSpPr>
          <p:cNvPr id="24" name="Rectángulo redondeado 23"/>
          <p:cNvSpPr/>
          <p:nvPr/>
        </p:nvSpPr>
        <p:spPr>
          <a:xfrm>
            <a:off x="916119" y="3646283"/>
            <a:ext cx="272143" cy="337457"/>
          </a:xfrm>
          <a:prstGeom prst="round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p:cNvSpPr txBox="1"/>
          <p:nvPr/>
        </p:nvSpPr>
        <p:spPr>
          <a:xfrm>
            <a:off x="861691" y="3613627"/>
            <a:ext cx="357790" cy="369332"/>
          </a:xfrm>
          <a:prstGeom prst="rect">
            <a:avLst/>
          </a:prstGeom>
          <a:noFill/>
        </p:spPr>
        <p:txBody>
          <a:bodyPr wrap="none" rtlCol="0">
            <a:spAutoFit/>
          </a:bodyPr>
          <a:lstStyle/>
          <a:p>
            <a:r>
              <a:rPr lang="es-MX" b="1" dirty="0" smtClean="0">
                <a:solidFill>
                  <a:schemeClr val="bg1"/>
                </a:solidFill>
                <a:latin typeface="Soberana Sans Ultra" panose="02000000000000000000" pitchFamily="50" charset="0"/>
              </a:rPr>
              <a:t>4</a:t>
            </a:r>
            <a:endParaRPr lang="es-MX" b="1" dirty="0">
              <a:solidFill>
                <a:schemeClr val="bg1"/>
              </a:solidFill>
              <a:latin typeface="Soberana Sans Ultra" panose="02000000000000000000" pitchFamily="50" charset="0"/>
            </a:endParaRPr>
          </a:p>
        </p:txBody>
      </p:sp>
      <p:sp>
        <p:nvSpPr>
          <p:cNvPr id="27" name="CuadroTexto 26"/>
          <p:cNvSpPr txBox="1"/>
          <p:nvPr/>
        </p:nvSpPr>
        <p:spPr>
          <a:xfrm>
            <a:off x="3997921" y="3568936"/>
            <a:ext cx="1687286" cy="461665"/>
          </a:xfrm>
          <a:prstGeom prst="rect">
            <a:avLst/>
          </a:prstGeom>
          <a:noFill/>
        </p:spPr>
        <p:txBody>
          <a:bodyPr wrap="square" rtlCol="0">
            <a:spAutoFit/>
          </a:bodyPr>
          <a:lstStyle/>
          <a:p>
            <a:r>
              <a:rPr lang="es-MX" sz="1200" dirty="0" smtClean="0">
                <a:latin typeface="Soberana Sans" panose="02000000000000000000" pitchFamily="50" charset="0"/>
              </a:rPr>
              <a:t>Notificación a la DGD</a:t>
            </a:r>
            <a:endParaRPr lang="es-MX" sz="1200" dirty="0">
              <a:latin typeface="Soberana Sans" panose="02000000000000000000" pitchFamily="50" charset="0"/>
            </a:endParaRPr>
          </a:p>
        </p:txBody>
      </p:sp>
      <p:sp>
        <p:nvSpPr>
          <p:cNvPr id="28" name="Rectángulo redondeado 27"/>
          <p:cNvSpPr/>
          <p:nvPr/>
        </p:nvSpPr>
        <p:spPr>
          <a:xfrm>
            <a:off x="3693121" y="3634250"/>
            <a:ext cx="272143" cy="337457"/>
          </a:xfrm>
          <a:prstGeom prst="round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CuadroTexto 28"/>
          <p:cNvSpPr txBox="1"/>
          <p:nvPr/>
        </p:nvSpPr>
        <p:spPr>
          <a:xfrm>
            <a:off x="3638693" y="3601594"/>
            <a:ext cx="357790" cy="369332"/>
          </a:xfrm>
          <a:prstGeom prst="rect">
            <a:avLst/>
          </a:prstGeom>
          <a:noFill/>
          <a:ln>
            <a:noFill/>
          </a:ln>
        </p:spPr>
        <p:txBody>
          <a:bodyPr wrap="none" rtlCol="0">
            <a:spAutoFit/>
          </a:bodyPr>
          <a:lstStyle/>
          <a:p>
            <a:r>
              <a:rPr lang="es-MX" b="1" dirty="0" smtClean="0">
                <a:solidFill>
                  <a:schemeClr val="bg1"/>
                </a:solidFill>
                <a:latin typeface="Soberana Sans Ultra" panose="02000000000000000000" pitchFamily="50" charset="0"/>
              </a:rPr>
              <a:t>5</a:t>
            </a:r>
            <a:endParaRPr lang="es-MX" b="1" dirty="0">
              <a:solidFill>
                <a:schemeClr val="bg1"/>
              </a:solidFill>
              <a:latin typeface="Soberana Sans Ultra" panose="02000000000000000000" pitchFamily="50" charset="0"/>
            </a:endParaRPr>
          </a:p>
        </p:txBody>
      </p:sp>
      <p:sp>
        <p:nvSpPr>
          <p:cNvPr id="31" name="CuadroTexto 30"/>
          <p:cNvSpPr txBox="1"/>
          <p:nvPr/>
        </p:nvSpPr>
        <p:spPr>
          <a:xfrm>
            <a:off x="6541739" y="3508778"/>
            <a:ext cx="2286001" cy="646331"/>
          </a:xfrm>
          <a:prstGeom prst="rect">
            <a:avLst/>
          </a:prstGeom>
          <a:noFill/>
        </p:spPr>
        <p:txBody>
          <a:bodyPr wrap="square" rtlCol="0">
            <a:spAutoFit/>
          </a:bodyPr>
          <a:lstStyle/>
          <a:p>
            <a:r>
              <a:rPr lang="es-MX" sz="1200" dirty="0" smtClean="0">
                <a:latin typeface="Soberana Sans" panose="02000000000000000000" pitchFamily="50" charset="0"/>
              </a:rPr>
              <a:t>Solicitud de documentación que permita comprobar identidad y nacionalidad</a:t>
            </a:r>
            <a:endParaRPr lang="es-MX" sz="1200" dirty="0">
              <a:latin typeface="Soberana Sans" panose="02000000000000000000" pitchFamily="50" charset="0"/>
            </a:endParaRPr>
          </a:p>
        </p:txBody>
      </p:sp>
      <p:sp>
        <p:nvSpPr>
          <p:cNvPr id="32" name="Rectángulo redondeado 31"/>
          <p:cNvSpPr/>
          <p:nvPr/>
        </p:nvSpPr>
        <p:spPr>
          <a:xfrm>
            <a:off x="6236940" y="3574092"/>
            <a:ext cx="272143" cy="337457"/>
          </a:xfrm>
          <a:prstGeom prst="round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p:cNvSpPr txBox="1"/>
          <p:nvPr/>
        </p:nvSpPr>
        <p:spPr>
          <a:xfrm>
            <a:off x="6182512" y="3541436"/>
            <a:ext cx="357790" cy="369332"/>
          </a:xfrm>
          <a:prstGeom prst="rect">
            <a:avLst/>
          </a:prstGeom>
          <a:noFill/>
        </p:spPr>
        <p:txBody>
          <a:bodyPr wrap="none" rtlCol="0">
            <a:spAutoFit/>
          </a:bodyPr>
          <a:lstStyle/>
          <a:p>
            <a:r>
              <a:rPr lang="es-MX" b="1" dirty="0" smtClean="0">
                <a:solidFill>
                  <a:schemeClr val="bg1"/>
                </a:solidFill>
                <a:latin typeface="Soberana Sans Ultra" panose="02000000000000000000" pitchFamily="50" charset="0"/>
              </a:rPr>
              <a:t>6</a:t>
            </a:r>
            <a:endParaRPr lang="es-MX" b="1" dirty="0">
              <a:solidFill>
                <a:schemeClr val="bg1"/>
              </a:solidFill>
              <a:latin typeface="Soberana Sans Ultra" panose="02000000000000000000" pitchFamily="50" charset="0"/>
            </a:endParaRPr>
          </a:p>
        </p:txBody>
      </p:sp>
      <p:grpSp>
        <p:nvGrpSpPr>
          <p:cNvPr id="35" name="Grupo 34"/>
          <p:cNvGrpSpPr/>
          <p:nvPr/>
        </p:nvGrpSpPr>
        <p:grpSpPr>
          <a:xfrm>
            <a:off x="1411005" y="3939895"/>
            <a:ext cx="833893" cy="740387"/>
            <a:chOff x="7216814" y="5385404"/>
            <a:chExt cx="907923" cy="806116"/>
          </a:xfrm>
        </p:grpSpPr>
        <p:pic>
          <p:nvPicPr>
            <p:cNvPr id="36" name="Imagen 35"/>
            <p:cNvPicPr>
              <a:picLocks noChangeAspect="1"/>
            </p:cNvPicPr>
            <p:nvPr/>
          </p:nvPicPr>
          <p:blipFill>
            <a:blip r:embed="rId7"/>
            <a:stretch>
              <a:fillRect/>
            </a:stretch>
          </p:blipFill>
          <p:spPr>
            <a:xfrm>
              <a:off x="7216814" y="5385404"/>
              <a:ext cx="907923" cy="806116"/>
            </a:xfrm>
            <a:prstGeom prst="rect">
              <a:avLst/>
            </a:prstGeom>
          </p:spPr>
        </p:pic>
        <p:sp>
          <p:nvSpPr>
            <p:cNvPr id="37" name="Rectángulo 36"/>
            <p:cNvSpPr/>
            <p:nvPr/>
          </p:nvSpPr>
          <p:spPr>
            <a:xfrm>
              <a:off x="7284777" y="5453171"/>
              <a:ext cx="785560" cy="478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C00000"/>
                </a:solidFill>
              </a:endParaRPr>
            </a:p>
          </p:txBody>
        </p:sp>
        <p:pic>
          <p:nvPicPr>
            <p:cNvPr id="38" name="Imagen 37"/>
            <p:cNvPicPr>
              <a:picLocks noChangeAspect="1"/>
            </p:cNvPicPr>
            <p:nvPr/>
          </p:nvPicPr>
          <p:blipFill>
            <a:blip r:embed="rId8"/>
            <a:stretch>
              <a:fillRect/>
            </a:stretch>
          </p:blipFill>
          <p:spPr>
            <a:xfrm>
              <a:off x="7445692" y="5443694"/>
              <a:ext cx="423863" cy="495143"/>
            </a:xfrm>
            <a:prstGeom prst="rect">
              <a:avLst/>
            </a:prstGeom>
          </p:spPr>
        </p:pic>
      </p:grpSp>
      <p:sp>
        <p:nvSpPr>
          <p:cNvPr id="39" name="CuadroTexto 38"/>
          <p:cNvSpPr txBox="1"/>
          <p:nvPr/>
        </p:nvSpPr>
        <p:spPr>
          <a:xfrm>
            <a:off x="156410" y="6575688"/>
            <a:ext cx="3107838" cy="276999"/>
          </a:xfrm>
          <a:prstGeom prst="rect">
            <a:avLst/>
          </a:prstGeom>
          <a:noFill/>
        </p:spPr>
        <p:txBody>
          <a:bodyPr wrap="none" rtlCol="0">
            <a:spAutoFit/>
          </a:bodyPr>
          <a:lstStyle/>
          <a:p>
            <a:r>
              <a:rPr lang="es-MX" sz="1200" b="1" dirty="0" smtClean="0">
                <a:solidFill>
                  <a:schemeClr val="bg1"/>
                </a:solidFill>
                <a:latin typeface="Soberana Sans" panose="02000000000000000000" pitchFamily="50" charset="0"/>
              </a:rPr>
              <a:t>DGD</a:t>
            </a:r>
            <a:r>
              <a:rPr lang="es-MX" sz="1200" dirty="0" smtClean="0">
                <a:solidFill>
                  <a:schemeClr val="bg1"/>
                </a:solidFill>
                <a:latin typeface="Soberana Sans" panose="02000000000000000000" pitchFamily="50" charset="0"/>
              </a:rPr>
              <a:t>: Dirección General de Delegaciones</a:t>
            </a:r>
            <a:endParaRPr lang="es-MX" sz="1200" dirty="0">
              <a:solidFill>
                <a:schemeClr val="bg1"/>
              </a:solidFill>
              <a:latin typeface="Soberana Sans" panose="02000000000000000000" pitchFamily="50" charset="0"/>
            </a:endParaRPr>
          </a:p>
        </p:txBody>
      </p:sp>
      <p:pic>
        <p:nvPicPr>
          <p:cNvPr id="40" name="Imagen 39"/>
          <p:cNvPicPr>
            <a:picLocks noChangeAspect="1"/>
          </p:cNvPicPr>
          <p:nvPr/>
        </p:nvPicPr>
        <p:blipFill rotWithShape="1">
          <a:blip r:embed="rId9" cstate="print">
            <a:extLst>
              <a:ext uri="{28A0092B-C50C-407E-A947-70E740481C1C}">
                <a14:useLocalDpi xmlns:a14="http://schemas.microsoft.com/office/drawing/2010/main" val="0"/>
              </a:ext>
            </a:extLst>
          </a:blip>
          <a:srcRect l="5868" t="2348" r="5043" b="13418"/>
          <a:stretch/>
        </p:blipFill>
        <p:spPr>
          <a:xfrm>
            <a:off x="6836724" y="4161921"/>
            <a:ext cx="591409" cy="769948"/>
          </a:xfrm>
          <a:prstGeom prst="rect">
            <a:avLst/>
          </a:prstGeom>
          <a:ln>
            <a:solidFill>
              <a:schemeClr val="bg1">
                <a:lumMod val="65000"/>
              </a:schemeClr>
            </a:solidFill>
          </a:ln>
        </p:spPr>
      </p:pic>
      <p:pic>
        <p:nvPicPr>
          <p:cNvPr id="41"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colorTemperature colorTemp="11200"/>
                    </a14:imgEffect>
                    <a14:imgEffect>
                      <a14:brightnessContrast bright="-18000"/>
                    </a14:imgEffect>
                  </a14:imgLayer>
                </a14:imgProps>
              </a:ext>
            </a:extLst>
          </a:blip>
          <a:srcRect l="4542" t="51016" r="3913" b="2424"/>
          <a:stretch/>
        </p:blipFill>
        <p:spPr bwMode="auto">
          <a:xfrm>
            <a:off x="7608543" y="4166277"/>
            <a:ext cx="1075836" cy="648787"/>
          </a:xfrm>
          <a:prstGeom prst="rect">
            <a:avLst/>
          </a:prstGeom>
          <a:noFill/>
          <a:ln>
            <a:solidFill>
              <a:schemeClr val="bg1">
                <a:lumMod val="85000"/>
              </a:schemeClr>
            </a:solidFill>
          </a:ln>
          <a:extLst>
            <a:ext uri="{909E8E84-426E-40DD-AFC4-6F175D3DCCD1}">
              <a14:hiddenFill xmlns:a14="http://schemas.microsoft.com/office/drawing/2010/main">
                <a:solidFill>
                  <a:schemeClr val="accent1"/>
                </a:solidFill>
              </a14:hiddenFill>
            </a:ext>
          </a:extLst>
        </p:spPr>
      </p:pic>
      <p:sp>
        <p:nvSpPr>
          <p:cNvPr id="46" name="CuadroTexto 45"/>
          <p:cNvSpPr txBox="1"/>
          <p:nvPr/>
        </p:nvSpPr>
        <p:spPr>
          <a:xfrm>
            <a:off x="980287" y="5339587"/>
            <a:ext cx="3278891" cy="1015663"/>
          </a:xfrm>
          <a:prstGeom prst="rect">
            <a:avLst/>
          </a:prstGeom>
          <a:solidFill>
            <a:schemeClr val="bg1">
              <a:lumMod val="95000"/>
            </a:schemeClr>
          </a:solidFill>
        </p:spPr>
        <p:txBody>
          <a:bodyPr wrap="square" rtlCol="0">
            <a:spAutoFit/>
          </a:bodyPr>
          <a:lstStyle/>
          <a:p>
            <a:pPr algn="just"/>
            <a:r>
              <a:rPr lang="es-MX" sz="1200" dirty="0" smtClean="0">
                <a:latin typeface="Soberana Sans" panose="02000000000000000000" pitchFamily="50" charset="0"/>
              </a:rPr>
              <a:t>Se </a:t>
            </a:r>
            <a:r>
              <a:rPr lang="es-MX" sz="1200" b="1" dirty="0" smtClean="0">
                <a:latin typeface="Soberana Sans" panose="02000000000000000000" pitchFamily="50" charset="0"/>
              </a:rPr>
              <a:t>cancelará cualquier trámite</a:t>
            </a:r>
            <a:r>
              <a:rPr lang="es-MX" sz="1200" dirty="0" smtClean="0">
                <a:latin typeface="Soberana Sans" panose="02000000000000000000" pitchFamily="50" charset="0"/>
              </a:rPr>
              <a:t> cuando se solicitante presente </a:t>
            </a:r>
            <a:r>
              <a:rPr lang="es-MX" sz="1200" b="1" dirty="0" smtClean="0">
                <a:latin typeface="Soberana Sans" panose="02000000000000000000" pitchFamily="50" charset="0"/>
              </a:rPr>
              <a:t>documentos falsos, alterados u obtenidos de manera fraudulenta</a:t>
            </a:r>
            <a:r>
              <a:rPr lang="es-MX" sz="1200" dirty="0" smtClean="0">
                <a:latin typeface="Soberana Sans" panose="02000000000000000000" pitchFamily="50" charset="0"/>
              </a:rPr>
              <a:t>, o bien proporcione información falsa</a:t>
            </a:r>
          </a:p>
        </p:txBody>
      </p:sp>
      <p:sp>
        <p:nvSpPr>
          <p:cNvPr id="47" name="Rectángulo redondeado 46"/>
          <p:cNvSpPr/>
          <p:nvPr/>
        </p:nvSpPr>
        <p:spPr>
          <a:xfrm>
            <a:off x="675487" y="5404901"/>
            <a:ext cx="272143" cy="337457"/>
          </a:xfrm>
          <a:prstGeom prst="round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CuadroTexto 47"/>
          <p:cNvSpPr txBox="1"/>
          <p:nvPr/>
        </p:nvSpPr>
        <p:spPr>
          <a:xfrm>
            <a:off x="621059" y="5372245"/>
            <a:ext cx="357790" cy="369332"/>
          </a:xfrm>
          <a:prstGeom prst="rect">
            <a:avLst/>
          </a:prstGeom>
          <a:noFill/>
          <a:ln>
            <a:noFill/>
          </a:ln>
        </p:spPr>
        <p:txBody>
          <a:bodyPr wrap="none" rtlCol="0">
            <a:spAutoFit/>
          </a:bodyPr>
          <a:lstStyle/>
          <a:p>
            <a:r>
              <a:rPr lang="es-MX" b="1" dirty="0" smtClean="0">
                <a:solidFill>
                  <a:schemeClr val="bg1"/>
                </a:solidFill>
                <a:latin typeface="Soberana Sans Ultra" panose="02000000000000000000" pitchFamily="50" charset="0"/>
              </a:rPr>
              <a:t>7</a:t>
            </a:r>
            <a:endParaRPr lang="es-MX" b="1" dirty="0">
              <a:solidFill>
                <a:schemeClr val="bg1"/>
              </a:solidFill>
              <a:latin typeface="Soberana Sans Ultra" panose="02000000000000000000" pitchFamily="50" charset="0"/>
            </a:endParaRPr>
          </a:p>
        </p:txBody>
      </p:sp>
      <p:sp>
        <p:nvSpPr>
          <p:cNvPr id="55" name="CuadroTexto 54"/>
          <p:cNvSpPr txBox="1"/>
          <p:nvPr/>
        </p:nvSpPr>
        <p:spPr>
          <a:xfrm>
            <a:off x="5145220" y="5183175"/>
            <a:ext cx="1702253" cy="461665"/>
          </a:xfrm>
          <a:prstGeom prst="rect">
            <a:avLst/>
          </a:prstGeom>
          <a:noFill/>
        </p:spPr>
        <p:txBody>
          <a:bodyPr wrap="square" rtlCol="0">
            <a:spAutoFit/>
          </a:bodyPr>
          <a:lstStyle/>
          <a:p>
            <a:pPr algn="just"/>
            <a:r>
              <a:rPr lang="es-MX" sz="1200" dirty="0" smtClean="0">
                <a:latin typeface="Soberana Sans" panose="02000000000000000000" pitchFamily="50" charset="0"/>
              </a:rPr>
              <a:t>La documentación es remitida a la DGD</a:t>
            </a:r>
          </a:p>
        </p:txBody>
      </p:sp>
      <p:sp>
        <p:nvSpPr>
          <p:cNvPr id="56" name="Rectángulo redondeado 55"/>
          <p:cNvSpPr/>
          <p:nvPr/>
        </p:nvSpPr>
        <p:spPr>
          <a:xfrm>
            <a:off x="4840419" y="5248489"/>
            <a:ext cx="272143" cy="337457"/>
          </a:xfrm>
          <a:prstGeom prst="round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CuadroTexto 56"/>
          <p:cNvSpPr txBox="1"/>
          <p:nvPr/>
        </p:nvSpPr>
        <p:spPr>
          <a:xfrm>
            <a:off x="4785991" y="5215833"/>
            <a:ext cx="357790" cy="369332"/>
          </a:xfrm>
          <a:prstGeom prst="rect">
            <a:avLst/>
          </a:prstGeom>
          <a:noFill/>
          <a:ln>
            <a:noFill/>
          </a:ln>
        </p:spPr>
        <p:txBody>
          <a:bodyPr wrap="none" rtlCol="0">
            <a:spAutoFit/>
          </a:bodyPr>
          <a:lstStyle/>
          <a:p>
            <a:r>
              <a:rPr lang="es-MX" b="1" dirty="0" smtClean="0">
                <a:solidFill>
                  <a:schemeClr val="bg1"/>
                </a:solidFill>
                <a:latin typeface="Soberana Sans Ultra" panose="02000000000000000000" pitchFamily="50" charset="0"/>
              </a:rPr>
              <a:t>8</a:t>
            </a:r>
            <a:endParaRPr lang="es-MX" b="1" dirty="0">
              <a:solidFill>
                <a:schemeClr val="bg1"/>
              </a:solidFill>
              <a:latin typeface="Soberana Sans Ultra" panose="02000000000000000000" pitchFamily="50" charset="0"/>
            </a:endParaRPr>
          </a:p>
        </p:txBody>
      </p:sp>
      <p:pic>
        <p:nvPicPr>
          <p:cNvPr id="58" name="Imagen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8723" y="5617242"/>
            <a:ext cx="876300" cy="876300"/>
          </a:xfrm>
          <a:prstGeom prst="rect">
            <a:avLst/>
          </a:prstGeom>
        </p:spPr>
      </p:pic>
      <p:sp>
        <p:nvSpPr>
          <p:cNvPr id="59" name="CuadroTexto 58"/>
          <p:cNvSpPr txBox="1"/>
          <p:nvPr/>
        </p:nvSpPr>
        <p:spPr>
          <a:xfrm rot="19372305">
            <a:off x="5428249" y="5922042"/>
            <a:ext cx="827471" cy="246221"/>
          </a:xfrm>
          <a:prstGeom prst="rect">
            <a:avLst/>
          </a:prstGeom>
          <a:noFill/>
        </p:spPr>
        <p:txBody>
          <a:bodyPr wrap="none" rtlCol="0">
            <a:spAutoFit/>
          </a:bodyPr>
          <a:lstStyle/>
          <a:p>
            <a:r>
              <a:rPr lang="es-MX" sz="1000" dirty="0" smtClean="0">
                <a:solidFill>
                  <a:srgbClr val="C00000"/>
                </a:solidFill>
                <a:effectLst>
                  <a:outerShdw blurRad="38100" dist="38100" dir="2700000" algn="tl">
                    <a:srgbClr val="000000">
                      <a:alpha val="43137"/>
                    </a:srgbClr>
                  </a:outerShdw>
                </a:effectLst>
              </a:rPr>
              <a:t>Confidencial</a:t>
            </a:r>
            <a:endParaRPr lang="es-MX" sz="10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6262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3453063" y="2213811"/>
            <a:ext cx="1961148" cy="4331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ipse 5">
            <a:hlinkClick r:id="rId3" action="ppaction://hlinksldjump"/>
          </p:cNvPr>
          <p:cNvSpPr/>
          <p:nvPr/>
        </p:nvSpPr>
        <p:spPr>
          <a:xfrm>
            <a:off x="577516" y="2863516"/>
            <a:ext cx="1624263" cy="1624263"/>
          </a:xfrm>
          <a:prstGeom prst="ellipse">
            <a:avLst/>
          </a:prstGeom>
          <a:solidFill>
            <a:schemeClr val="bg1"/>
          </a:solidFill>
          <a:ln w="1270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solidFill>
                  <a:schemeClr val="tx1">
                    <a:lumMod val="75000"/>
                    <a:lumOff val="25000"/>
                  </a:schemeClr>
                </a:solidFill>
                <a:latin typeface="Soberana Sans Ultra" panose="02000000000000000000" pitchFamily="50" charset="0"/>
              </a:rPr>
              <a:t>DGD</a:t>
            </a:r>
            <a:endParaRPr lang="es-MX" sz="2800" dirty="0">
              <a:solidFill>
                <a:schemeClr val="tx1">
                  <a:lumMod val="75000"/>
                  <a:lumOff val="25000"/>
                </a:schemeClr>
              </a:solidFill>
              <a:latin typeface="Soberana Sans Ultra" panose="02000000000000000000" pitchFamily="50" charset="0"/>
            </a:endParaRPr>
          </a:p>
        </p:txBody>
      </p:sp>
      <p:sp>
        <p:nvSpPr>
          <p:cNvPr id="7" name="Elipse 6"/>
          <p:cNvSpPr/>
          <p:nvPr/>
        </p:nvSpPr>
        <p:spPr>
          <a:xfrm>
            <a:off x="2675021" y="2863516"/>
            <a:ext cx="1624263" cy="1624263"/>
          </a:xfrm>
          <a:prstGeom prst="ellipse">
            <a:avLst/>
          </a:prstGeom>
          <a:solidFill>
            <a:schemeClr val="bg1"/>
          </a:solidFill>
          <a:ln w="1270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4772526" y="2863516"/>
            <a:ext cx="1624263" cy="1624263"/>
          </a:xfrm>
          <a:prstGeom prst="ellipse">
            <a:avLst/>
          </a:prstGeom>
          <a:solidFill>
            <a:schemeClr val="bg1"/>
          </a:solidFill>
          <a:ln w="1270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6870032" y="2863516"/>
            <a:ext cx="1624263" cy="1624263"/>
          </a:xfrm>
          <a:prstGeom prst="ellipse">
            <a:avLst/>
          </a:prstGeom>
          <a:solidFill>
            <a:schemeClr val="bg1"/>
          </a:solidFill>
          <a:ln w="1270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recto 10"/>
          <p:cNvCxnSpPr/>
          <p:nvPr/>
        </p:nvCxnSpPr>
        <p:spPr>
          <a:xfrm>
            <a:off x="275328" y="4508764"/>
            <a:ext cx="8294514" cy="0"/>
          </a:xfrm>
          <a:prstGeom prst="line">
            <a:avLst/>
          </a:prstGeom>
          <a:ln w="127000">
            <a:solidFill>
              <a:srgbClr val="006633"/>
            </a:solidFill>
          </a:ln>
        </p:spPr>
        <p:style>
          <a:lnRef idx="1">
            <a:schemeClr val="accent1"/>
          </a:lnRef>
          <a:fillRef idx="0">
            <a:schemeClr val="accent1"/>
          </a:fillRef>
          <a:effectRef idx="0">
            <a:schemeClr val="accent1"/>
          </a:effectRef>
          <a:fontRef idx="minor">
            <a:schemeClr val="tx1"/>
          </a:fontRef>
        </p:style>
      </p:cxnSp>
      <p:pic>
        <p:nvPicPr>
          <p:cNvPr id="14" name="Imagen 13">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6657" t="15531" r="14855" b="15081"/>
          <a:stretch/>
        </p:blipFill>
        <p:spPr>
          <a:xfrm>
            <a:off x="2852381" y="3330052"/>
            <a:ext cx="1266230" cy="641446"/>
          </a:xfrm>
          <a:prstGeom prst="roundRect">
            <a:avLst/>
          </a:prstGeom>
        </p:spPr>
      </p:pic>
      <p:pic>
        <p:nvPicPr>
          <p:cNvPr id="15" name="Imagen 1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9943" y="3329716"/>
            <a:ext cx="1314379" cy="637446"/>
          </a:xfrm>
          <a:prstGeom prst="rect">
            <a:avLst/>
          </a:prstGeom>
        </p:spPr>
      </p:pic>
      <p:pic>
        <p:nvPicPr>
          <p:cNvPr id="16" name="Imagen 15">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2152" y="3120616"/>
            <a:ext cx="1361222" cy="908103"/>
          </a:xfrm>
          <a:prstGeom prst="rect">
            <a:avLst/>
          </a:prstGeom>
        </p:spPr>
      </p:pic>
      <p:sp>
        <p:nvSpPr>
          <p:cNvPr id="17" name="1 Título"/>
          <p:cNvSpPr txBox="1">
            <a:spLocks/>
          </p:cNvSpPr>
          <p:nvPr/>
        </p:nvSpPr>
        <p:spPr>
          <a:xfrm>
            <a:off x="383649" y="1459260"/>
            <a:ext cx="8375723" cy="648072"/>
          </a:xfrm>
          <a:prstGeom prst="rect">
            <a:avLst/>
          </a:prstGeom>
        </p:spPr>
        <p:txBody>
          <a:bodyPr>
            <a:noAutofit/>
          </a:bodyPr>
          <a:lstStyle>
            <a:lvl1pPr algn="ctr" rtl="0" eaLnBrk="1" fontAlgn="base" hangingPunct="1">
              <a:spcBef>
                <a:spcPct val="0"/>
              </a:spcBef>
              <a:spcAft>
                <a:spcPct val="0"/>
              </a:spcAft>
              <a:defRPr sz="435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35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35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35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350">
                <a:solidFill>
                  <a:schemeClr val="tx1"/>
                </a:solidFill>
                <a:latin typeface="Calibri" pitchFamily="34" charset="0"/>
                <a:ea typeface="MS PGothic" pitchFamily="34" charset="-128"/>
              </a:defRPr>
            </a:lvl5pPr>
            <a:lvl6pPr marL="457206"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11"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17"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23"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pPr algn="l"/>
            <a:r>
              <a:rPr lang="es-MX" sz="2000" b="1" dirty="0" smtClean="0">
                <a:solidFill>
                  <a:srgbClr val="BA0C2F"/>
                </a:solidFill>
                <a:latin typeface="Soberana Sans" panose="02000000000000000000" pitchFamily="50" charset="0"/>
                <a:cs typeface="Arial" panose="020B0604020202020204" pitchFamily="34" charset="0"/>
              </a:rPr>
              <a:t>Acciones realizadas por la Dirección General de Delegaciones</a:t>
            </a:r>
            <a:endParaRPr lang="es-MX" sz="2000" b="1" dirty="0">
              <a:solidFill>
                <a:srgbClr val="BA0C2F"/>
              </a:solidFill>
              <a:latin typeface="Soberana Sans" panose="02000000000000000000" pitchFamily="50" charset="0"/>
              <a:cs typeface="Arial" panose="020B0604020202020204" pitchFamily="34" charset="0"/>
            </a:endParaRPr>
          </a:p>
        </p:txBody>
      </p:sp>
      <p:sp>
        <p:nvSpPr>
          <p:cNvPr id="18" name="Redondear rectángulo de esquina del mismo lado 17"/>
          <p:cNvSpPr/>
          <p:nvPr/>
        </p:nvSpPr>
        <p:spPr>
          <a:xfrm>
            <a:off x="1026095" y="4687646"/>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p:cNvSpPr txBox="1"/>
          <p:nvPr/>
        </p:nvSpPr>
        <p:spPr>
          <a:xfrm>
            <a:off x="1155032" y="4680285"/>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1</a:t>
            </a:r>
            <a:endParaRPr lang="es-MX" dirty="0">
              <a:solidFill>
                <a:schemeClr val="bg1"/>
              </a:solidFill>
              <a:latin typeface="Soberana Sans Ultra" panose="02000000000000000000" pitchFamily="50" charset="0"/>
            </a:endParaRPr>
          </a:p>
        </p:txBody>
      </p:sp>
      <p:sp>
        <p:nvSpPr>
          <p:cNvPr id="20" name="Redondear rectángulo de esquina del mismo lado 19"/>
          <p:cNvSpPr/>
          <p:nvPr/>
        </p:nvSpPr>
        <p:spPr>
          <a:xfrm>
            <a:off x="3227874" y="4687646"/>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p:cNvSpPr txBox="1"/>
          <p:nvPr/>
        </p:nvSpPr>
        <p:spPr>
          <a:xfrm>
            <a:off x="3356811" y="4680285"/>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2</a:t>
            </a:r>
            <a:endParaRPr lang="es-MX" dirty="0">
              <a:solidFill>
                <a:schemeClr val="bg1"/>
              </a:solidFill>
              <a:latin typeface="Soberana Sans Ultra" panose="02000000000000000000" pitchFamily="50" charset="0"/>
            </a:endParaRPr>
          </a:p>
        </p:txBody>
      </p:sp>
      <p:sp>
        <p:nvSpPr>
          <p:cNvPr id="22" name="Redondear rectángulo de esquina del mismo lado 21"/>
          <p:cNvSpPr/>
          <p:nvPr/>
        </p:nvSpPr>
        <p:spPr>
          <a:xfrm>
            <a:off x="5249180" y="4687646"/>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5378117" y="4680285"/>
            <a:ext cx="357790" cy="369332"/>
          </a:xfrm>
          <a:prstGeom prst="rect">
            <a:avLst/>
          </a:prstGeom>
          <a:noFill/>
        </p:spPr>
        <p:txBody>
          <a:bodyPr wrap="none" rtlCol="0">
            <a:spAutoFit/>
          </a:bodyPr>
          <a:lstStyle/>
          <a:p>
            <a:r>
              <a:rPr lang="es-MX" dirty="0">
                <a:solidFill>
                  <a:schemeClr val="bg1"/>
                </a:solidFill>
                <a:latin typeface="Soberana Sans Ultra" panose="02000000000000000000" pitchFamily="50" charset="0"/>
              </a:rPr>
              <a:t>3</a:t>
            </a:r>
          </a:p>
        </p:txBody>
      </p:sp>
      <p:sp>
        <p:nvSpPr>
          <p:cNvPr id="24" name="Redondear rectángulo de esquina del mismo lado 23"/>
          <p:cNvSpPr/>
          <p:nvPr/>
        </p:nvSpPr>
        <p:spPr>
          <a:xfrm>
            <a:off x="7426895" y="4687646"/>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p:cNvSpPr txBox="1"/>
          <p:nvPr/>
        </p:nvSpPr>
        <p:spPr>
          <a:xfrm>
            <a:off x="7555832" y="4680285"/>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4</a:t>
            </a:r>
            <a:endParaRPr lang="es-MX" dirty="0">
              <a:solidFill>
                <a:schemeClr val="bg1"/>
              </a:solidFill>
              <a:latin typeface="Soberana Sans Ultra" panose="02000000000000000000" pitchFamily="50" charset="0"/>
            </a:endParaRPr>
          </a:p>
        </p:txBody>
      </p:sp>
      <p:sp>
        <p:nvSpPr>
          <p:cNvPr id="26" name="CuadroTexto 25"/>
          <p:cNvSpPr txBox="1"/>
          <p:nvPr/>
        </p:nvSpPr>
        <p:spPr>
          <a:xfrm>
            <a:off x="3537284" y="2213811"/>
            <a:ext cx="1785745"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Preventivas</a:t>
            </a:r>
            <a:endParaRPr lang="es-MX" dirty="0">
              <a:solidFill>
                <a:schemeClr val="bg1"/>
              </a:solidFill>
              <a:latin typeface="Soberana Sans Ultra" panose="02000000000000000000" pitchFamily="50" charset="0"/>
            </a:endParaRPr>
          </a:p>
        </p:txBody>
      </p:sp>
      <p:sp>
        <p:nvSpPr>
          <p:cNvPr id="28" name="Triángulo isósceles 27"/>
          <p:cNvSpPr/>
          <p:nvPr/>
        </p:nvSpPr>
        <p:spPr>
          <a:xfrm flipV="1">
            <a:off x="4295274" y="2646947"/>
            <a:ext cx="252663" cy="108285"/>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CuadroTexto 28"/>
          <p:cNvSpPr txBox="1"/>
          <p:nvPr/>
        </p:nvSpPr>
        <p:spPr>
          <a:xfrm>
            <a:off x="136477" y="6098017"/>
            <a:ext cx="3107838" cy="276999"/>
          </a:xfrm>
          <a:prstGeom prst="rect">
            <a:avLst/>
          </a:prstGeom>
          <a:noFill/>
        </p:spPr>
        <p:txBody>
          <a:bodyPr wrap="none" rtlCol="0">
            <a:spAutoFit/>
          </a:bodyPr>
          <a:lstStyle/>
          <a:p>
            <a:r>
              <a:rPr lang="es-MX" sz="1200" b="1" dirty="0" smtClean="0">
                <a:latin typeface="Soberana Sans" panose="02000000000000000000" pitchFamily="50" charset="0"/>
              </a:rPr>
              <a:t>DGD</a:t>
            </a:r>
            <a:r>
              <a:rPr lang="es-MX" sz="1200" dirty="0" smtClean="0">
                <a:latin typeface="Soberana Sans" panose="02000000000000000000" pitchFamily="50" charset="0"/>
              </a:rPr>
              <a:t>: Dirección General de Delegaciones</a:t>
            </a:r>
            <a:endParaRPr lang="es-MX" sz="1200" dirty="0">
              <a:latin typeface="Soberana Sans" panose="02000000000000000000" pitchFamily="50" charset="0"/>
            </a:endParaRPr>
          </a:p>
        </p:txBody>
      </p:sp>
    </p:spTree>
    <p:extLst>
      <p:ext uri="{BB962C8B-B14F-4D97-AF65-F5344CB8AC3E}">
        <p14:creationId xmlns:p14="http://schemas.microsoft.com/office/powerpoint/2010/main" val="3113590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hlinkClick r:id="rId3" action="ppaction://hlinksldjump"/>
          </p:cNvPr>
          <p:cNvSpPr/>
          <p:nvPr/>
        </p:nvSpPr>
        <p:spPr>
          <a:xfrm>
            <a:off x="577516" y="2863516"/>
            <a:ext cx="1624263" cy="1624263"/>
          </a:xfrm>
          <a:prstGeom prst="ellipse">
            <a:avLst/>
          </a:prstGeom>
          <a:solidFill>
            <a:schemeClr val="bg1"/>
          </a:solidFill>
          <a:ln w="1270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solidFill>
                  <a:schemeClr val="tx1">
                    <a:lumMod val="75000"/>
                    <a:lumOff val="25000"/>
                  </a:schemeClr>
                </a:solidFill>
                <a:latin typeface="Soberana Sans Ultra" panose="02000000000000000000" pitchFamily="50" charset="0"/>
              </a:rPr>
              <a:t>DGD</a:t>
            </a:r>
            <a:endParaRPr lang="es-MX" sz="2800" dirty="0">
              <a:solidFill>
                <a:schemeClr val="tx1">
                  <a:lumMod val="75000"/>
                  <a:lumOff val="25000"/>
                </a:schemeClr>
              </a:solidFill>
              <a:latin typeface="Soberana Sans Ultra" panose="02000000000000000000" pitchFamily="50" charset="0"/>
            </a:endParaRPr>
          </a:p>
        </p:txBody>
      </p:sp>
      <p:sp>
        <p:nvSpPr>
          <p:cNvPr id="7" name="Elipse 6"/>
          <p:cNvSpPr/>
          <p:nvPr/>
        </p:nvSpPr>
        <p:spPr>
          <a:xfrm>
            <a:off x="2675021" y="2863516"/>
            <a:ext cx="1624263" cy="1624263"/>
          </a:xfrm>
          <a:prstGeom prst="ellipse">
            <a:avLst/>
          </a:prstGeom>
          <a:solidFill>
            <a:schemeClr val="bg1"/>
          </a:solidFill>
          <a:ln w="1270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4772526" y="2863516"/>
            <a:ext cx="1624263" cy="1624263"/>
          </a:xfrm>
          <a:prstGeom prst="ellipse">
            <a:avLst/>
          </a:prstGeom>
          <a:solidFill>
            <a:schemeClr val="bg1"/>
          </a:solidFill>
          <a:ln w="1270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6870032" y="2863516"/>
            <a:ext cx="1624263" cy="1624263"/>
          </a:xfrm>
          <a:prstGeom prst="ellipse">
            <a:avLst/>
          </a:prstGeom>
          <a:solidFill>
            <a:schemeClr val="bg1"/>
          </a:solidFill>
          <a:ln w="1270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recto 10"/>
          <p:cNvCxnSpPr/>
          <p:nvPr/>
        </p:nvCxnSpPr>
        <p:spPr>
          <a:xfrm>
            <a:off x="275328" y="4508764"/>
            <a:ext cx="8294514" cy="0"/>
          </a:xfrm>
          <a:prstGeom prst="line">
            <a:avLst/>
          </a:prstGeom>
          <a:ln w="127000">
            <a:solidFill>
              <a:srgbClr val="006633"/>
            </a:solidFill>
          </a:ln>
        </p:spPr>
        <p:style>
          <a:lnRef idx="1">
            <a:schemeClr val="accent1"/>
          </a:lnRef>
          <a:fillRef idx="0">
            <a:schemeClr val="accent1"/>
          </a:fillRef>
          <a:effectRef idx="0">
            <a:schemeClr val="accent1"/>
          </a:effectRef>
          <a:fontRef idx="minor">
            <a:schemeClr val="tx1"/>
          </a:fontRef>
        </p:style>
      </p:cxnSp>
      <p:sp>
        <p:nvSpPr>
          <p:cNvPr id="17" name="1 Título"/>
          <p:cNvSpPr txBox="1">
            <a:spLocks/>
          </p:cNvSpPr>
          <p:nvPr/>
        </p:nvSpPr>
        <p:spPr>
          <a:xfrm>
            <a:off x="383649" y="1459260"/>
            <a:ext cx="8375723" cy="648072"/>
          </a:xfrm>
          <a:prstGeom prst="rect">
            <a:avLst/>
          </a:prstGeom>
        </p:spPr>
        <p:txBody>
          <a:bodyPr>
            <a:noAutofit/>
          </a:bodyPr>
          <a:lstStyle>
            <a:lvl1pPr algn="ctr" rtl="0" eaLnBrk="1" fontAlgn="base" hangingPunct="1">
              <a:spcBef>
                <a:spcPct val="0"/>
              </a:spcBef>
              <a:spcAft>
                <a:spcPct val="0"/>
              </a:spcAft>
              <a:defRPr sz="435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35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35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35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350">
                <a:solidFill>
                  <a:schemeClr val="tx1"/>
                </a:solidFill>
                <a:latin typeface="Calibri" pitchFamily="34" charset="0"/>
                <a:ea typeface="MS PGothic" pitchFamily="34" charset="-128"/>
              </a:defRPr>
            </a:lvl5pPr>
            <a:lvl6pPr marL="457206"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11"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17"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23"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pPr algn="l"/>
            <a:r>
              <a:rPr lang="es-MX" sz="2000" b="1" dirty="0" smtClean="0">
                <a:solidFill>
                  <a:srgbClr val="BA0C2F"/>
                </a:solidFill>
                <a:latin typeface="Soberana Sans" panose="02000000000000000000" pitchFamily="50" charset="0"/>
                <a:cs typeface="Arial" panose="020B0604020202020204" pitchFamily="34" charset="0"/>
              </a:rPr>
              <a:t>Acciones realizadas por la Dirección General de Delegaciones</a:t>
            </a:r>
            <a:endParaRPr lang="es-MX" sz="2000" b="1" dirty="0">
              <a:solidFill>
                <a:srgbClr val="BA0C2F"/>
              </a:solidFill>
              <a:latin typeface="Soberana Sans" panose="02000000000000000000" pitchFamily="50" charset="0"/>
              <a:cs typeface="Arial" panose="020B0604020202020204" pitchFamily="34" charset="0"/>
            </a:endParaRPr>
          </a:p>
        </p:txBody>
      </p:sp>
      <p:sp>
        <p:nvSpPr>
          <p:cNvPr id="18" name="Redondear rectángulo de esquina del mismo lado 17"/>
          <p:cNvSpPr/>
          <p:nvPr/>
        </p:nvSpPr>
        <p:spPr>
          <a:xfrm>
            <a:off x="1026095" y="4687646"/>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p:cNvSpPr txBox="1"/>
          <p:nvPr/>
        </p:nvSpPr>
        <p:spPr>
          <a:xfrm>
            <a:off x="1155032" y="4680285"/>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1</a:t>
            </a:r>
            <a:endParaRPr lang="es-MX" dirty="0">
              <a:solidFill>
                <a:schemeClr val="bg1"/>
              </a:solidFill>
              <a:latin typeface="Soberana Sans Ultra" panose="02000000000000000000" pitchFamily="50" charset="0"/>
            </a:endParaRPr>
          </a:p>
        </p:txBody>
      </p:sp>
      <p:sp>
        <p:nvSpPr>
          <p:cNvPr id="20" name="Redondear rectángulo de esquina del mismo lado 19"/>
          <p:cNvSpPr/>
          <p:nvPr/>
        </p:nvSpPr>
        <p:spPr>
          <a:xfrm>
            <a:off x="3227874" y="4687646"/>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p:cNvSpPr txBox="1"/>
          <p:nvPr/>
        </p:nvSpPr>
        <p:spPr>
          <a:xfrm>
            <a:off x="3356811" y="4680285"/>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2</a:t>
            </a:r>
            <a:endParaRPr lang="es-MX" dirty="0">
              <a:solidFill>
                <a:schemeClr val="bg1"/>
              </a:solidFill>
              <a:latin typeface="Soberana Sans Ultra" panose="02000000000000000000" pitchFamily="50" charset="0"/>
            </a:endParaRPr>
          </a:p>
        </p:txBody>
      </p:sp>
      <p:sp>
        <p:nvSpPr>
          <p:cNvPr id="22" name="Redondear rectángulo de esquina del mismo lado 21"/>
          <p:cNvSpPr/>
          <p:nvPr/>
        </p:nvSpPr>
        <p:spPr>
          <a:xfrm>
            <a:off x="5249180" y="4687646"/>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5378117" y="4680285"/>
            <a:ext cx="357790" cy="369332"/>
          </a:xfrm>
          <a:prstGeom prst="rect">
            <a:avLst/>
          </a:prstGeom>
          <a:noFill/>
        </p:spPr>
        <p:txBody>
          <a:bodyPr wrap="none" rtlCol="0">
            <a:spAutoFit/>
          </a:bodyPr>
          <a:lstStyle/>
          <a:p>
            <a:r>
              <a:rPr lang="es-MX" dirty="0">
                <a:solidFill>
                  <a:schemeClr val="bg1"/>
                </a:solidFill>
                <a:latin typeface="Soberana Sans Ultra" panose="02000000000000000000" pitchFamily="50" charset="0"/>
              </a:rPr>
              <a:t>3</a:t>
            </a:r>
          </a:p>
        </p:txBody>
      </p:sp>
      <p:sp>
        <p:nvSpPr>
          <p:cNvPr id="24" name="Redondear rectángulo de esquina del mismo lado 23"/>
          <p:cNvSpPr/>
          <p:nvPr/>
        </p:nvSpPr>
        <p:spPr>
          <a:xfrm>
            <a:off x="7426895" y="4687646"/>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p:cNvSpPr txBox="1"/>
          <p:nvPr/>
        </p:nvSpPr>
        <p:spPr>
          <a:xfrm>
            <a:off x="7555832" y="4680285"/>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4</a:t>
            </a:r>
            <a:endParaRPr lang="es-MX" dirty="0">
              <a:solidFill>
                <a:schemeClr val="bg1"/>
              </a:solidFill>
              <a:latin typeface="Soberana Sans Ultra" panose="02000000000000000000" pitchFamily="50" charset="0"/>
            </a:endParaRPr>
          </a:p>
        </p:txBody>
      </p:sp>
      <p:sp>
        <p:nvSpPr>
          <p:cNvPr id="26" name="Rectángulo 25"/>
          <p:cNvSpPr/>
          <p:nvPr/>
        </p:nvSpPr>
        <p:spPr>
          <a:xfrm>
            <a:off x="3453063" y="2213811"/>
            <a:ext cx="1961148" cy="433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p:cNvSpPr txBox="1"/>
          <p:nvPr/>
        </p:nvSpPr>
        <p:spPr>
          <a:xfrm>
            <a:off x="3537284" y="2213811"/>
            <a:ext cx="1780674" cy="369332"/>
          </a:xfrm>
          <a:prstGeom prst="rect">
            <a:avLst/>
          </a:prstGeom>
          <a:noFill/>
        </p:spPr>
        <p:txBody>
          <a:bodyPr wrap="square" rtlCol="0">
            <a:spAutoFit/>
          </a:bodyPr>
          <a:lstStyle/>
          <a:p>
            <a:pPr algn="ctr"/>
            <a:r>
              <a:rPr lang="es-MX" dirty="0" smtClean="0">
                <a:solidFill>
                  <a:schemeClr val="bg1"/>
                </a:solidFill>
                <a:latin typeface="Soberana Sans Ultra" panose="02000000000000000000" pitchFamily="50" charset="0"/>
              </a:rPr>
              <a:t>Correctivas</a:t>
            </a:r>
            <a:endParaRPr lang="es-MX" dirty="0">
              <a:solidFill>
                <a:schemeClr val="bg1"/>
              </a:solidFill>
              <a:latin typeface="Soberana Sans Ultra" panose="02000000000000000000" pitchFamily="50" charset="0"/>
            </a:endParaRPr>
          </a:p>
        </p:txBody>
      </p:sp>
      <p:sp>
        <p:nvSpPr>
          <p:cNvPr id="28" name="Triángulo isósceles 27"/>
          <p:cNvSpPr/>
          <p:nvPr/>
        </p:nvSpPr>
        <p:spPr>
          <a:xfrm flipV="1">
            <a:off x="4295274" y="2646947"/>
            <a:ext cx="252663" cy="10828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497" y="3120764"/>
            <a:ext cx="1101211" cy="687438"/>
          </a:xfrm>
          <a:prstGeom prst="round2SameRect">
            <a:avLst/>
          </a:prstGeom>
        </p:spPr>
      </p:pic>
      <p:pic>
        <p:nvPicPr>
          <p:cNvPr id="29" name="Imagen 28">
            <a:hlinkClick r:id="rId4"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1573" y="3738785"/>
            <a:ext cx="908690" cy="606208"/>
          </a:xfrm>
          <a:prstGeom prst="rect">
            <a:avLst/>
          </a:prstGeom>
        </p:spPr>
      </p:pic>
      <p:sp>
        <p:nvSpPr>
          <p:cNvPr id="10" name="CuadroTexto 9">
            <a:hlinkClick r:id="rId7" action="ppaction://hlinksldjump"/>
          </p:cNvPr>
          <p:cNvSpPr txBox="1"/>
          <p:nvPr/>
        </p:nvSpPr>
        <p:spPr>
          <a:xfrm>
            <a:off x="4981431" y="3398293"/>
            <a:ext cx="1253869" cy="523220"/>
          </a:xfrm>
          <a:prstGeom prst="rect">
            <a:avLst/>
          </a:prstGeom>
          <a:noFill/>
        </p:spPr>
        <p:txBody>
          <a:bodyPr wrap="none" rtlCol="0">
            <a:spAutoFit/>
          </a:bodyPr>
          <a:lstStyle/>
          <a:p>
            <a:r>
              <a:rPr lang="es-MX" sz="2800" dirty="0" err="1" smtClean="0">
                <a:solidFill>
                  <a:schemeClr val="tx1">
                    <a:lumMod val="75000"/>
                    <a:lumOff val="25000"/>
                  </a:schemeClr>
                </a:solidFill>
                <a:latin typeface="Soberana Sans Ultra" panose="02000000000000000000" pitchFamily="50" charset="0"/>
              </a:rPr>
              <a:t>DGAJ</a:t>
            </a:r>
            <a:endParaRPr lang="es-MX" sz="2800" dirty="0">
              <a:solidFill>
                <a:schemeClr val="tx1">
                  <a:lumMod val="75000"/>
                  <a:lumOff val="25000"/>
                </a:schemeClr>
              </a:solidFill>
              <a:latin typeface="Soberana Sans Ultra" panose="02000000000000000000" pitchFamily="50" charset="0"/>
            </a:endParaRPr>
          </a:p>
        </p:txBody>
      </p:sp>
      <p:sp>
        <p:nvSpPr>
          <p:cNvPr id="31" name="CuadroTexto 30">
            <a:hlinkClick r:id="rId8" action="ppaction://hlinksldjump"/>
          </p:cNvPr>
          <p:cNvSpPr txBox="1"/>
          <p:nvPr/>
        </p:nvSpPr>
        <p:spPr>
          <a:xfrm>
            <a:off x="7219664" y="3398293"/>
            <a:ext cx="885179" cy="523220"/>
          </a:xfrm>
          <a:prstGeom prst="rect">
            <a:avLst/>
          </a:prstGeom>
          <a:noFill/>
        </p:spPr>
        <p:txBody>
          <a:bodyPr wrap="none" rtlCol="0">
            <a:spAutoFit/>
          </a:bodyPr>
          <a:lstStyle/>
          <a:p>
            <a:r>
              <a:rPr lang="es-MX" sz="2800" dirty="0" smtClean="0">
                <a:solidFill>
                  <a:schemeClr val="tx1">
                    <a:lumMod val="75000"/>
                    <a:lumOff val="25000"/>
                  </a:schemeClr>
                </a:solidFill>
                <a:latin typeface="Soberana Sans Ultra" panose="02000000000000000000" pitchFamily="50" charset="0"/>
              </a:rPr>
              <a:t>OIC</a:t>
            </a:r>
            <a:endParaRPr lang="es-MX" sz="2800" dirty="0">
              <a:solidFill>
                <a:schemeClr val="tx1">
                  <a:lumMod val="75000"/>
                  <a:lumOff val="25000"/>
                </a:schemeClr>
              </a:solidFill>
              <a:latin typeface="Soberana Sans Ultra" panose="02000000000000000000" pitchFamily="50" charset="0"/>
            </a:endParaRPr>
          </a:p>
        </p:txBody>
      </p:sp>
      <p:sp>
        <p:nvSpPr>
          <p:cNvPr id="32" name="CuadroTexto 31"/>
          <p:cNvSpPr txBox="1"/>
          <p:nvPr/>
        </p:nvSpPr>
        <p:spPr>
          <a:xfrm>
            <a:off x="136477" y="5674936"/>
            <a:ext cx="3570721" cy="646331"/>
          </a:xfrm>
          <a:prstGeom prst="rect">
            <a:avLst/>
          </a:prstGeom>
          <a:noFill/>
        </p:spPr>
        <p:txBody>
          <a:bodyPr wrap="none" rtlCol="0">
            <a:spAutoFit/>
          </a:bodyPr>
          <a:lstStyle/>
          <a:p>
            <a:r>
              <a:rPr lang="es-MX" sz="1200" dirty="0">
                <a:latin typeface="Soberana Sans Ultra" panose="02000000000000000000" pitchFamily="50" charset="0"/>
              </a:rPr>
              <a:t>DGD: </a:t>
            </a:r>
            <a:r>
              <a:rPr lang="es-MX" sz="1200" dirty="0" smtClean="0">
                <a:latin typeface="Soberana Sans Ultra" panose="02000000000000000000" pitchFamily="50" charset="0"/>
              </a:rPr>
              <a:t>   </a:t>
            </a:r>
            <a:r>
              <a:rPr lang="es-MX" sz="1200" dirty="0" smtClean="0">
                <a:latin typeface="Soberana Sans" panose="02000000000000000000" pitchFamily="50" charset="0"/>
              </a:rPr>
              <a:t>Dirección General de Delegaciones</a:t>
            </a:r>
          </a:p>
          <a:p>
            <a:r>
              <a:rPr lang="es-MX" sz="1200" dirty="0" err="1">
                <a:latin typeface="Soberana Sans Ultra" panose="02000000000000000000" pitchFamily="50" charset="0"/>
              </a:rPr>
              <a:t>DGAJ</a:t>
            </a:r>
            <a:r>
              <a:rPr lang="es-MX" sz="1200" dirty="0">
                <a:latin typeface="Soberana Sans Ultra" panose="02000000000000000000" pitchFamily="50" charset="0"/>
              </a:rPr>
              <a:t>: </a:t>
            </a:r>
            <a:r>
              <a:rPr lang="es-MX" sz="1200" dirty="0" smtClean="0">
                <a:latin typeface="Soberana Sans Ultra" panose="02000000000000000000" pitchFamily="50" charset="0"/>
              </a:rPr>
              <a:t> </a:t>
            </a:r>
            <a:r>
              <a:rPr lang="es-MX" sz="1200" dirty="0" smtClean="0">
                <a:latin typeface="Soberana Sans" panose="02000000000000000000" pitchFamily="50" charset="0"/>
              </a:rPr>
              <a:t>Dirección General de Asuntos Jurídicos</a:t>
            </a:r>
          </a:p>
          <a:p>
            <a:r>
              <a:rPr lang="es-MX" sz="1200" dirty="0" smtClean="0">
                <a:latin typeface="Soberana Sans Ultra" panose="02000000000000000000" pitchFamily="50" charset="0"/>
              </a:rPr>
              <a:t>OIC:</a:t>
            </a:r>
            <a:r>
              <a:rPr lang="es-MX" sz="1200" dirty="0" smtClean="0">
                <a:latin typeface="Soberana Sans" panose="02000000000000000000" pitchFamily="50" charset="0"/>
              </a:rPr>
              <a:t>      Órgano Interno de Control en la SRE.</a:t>
            </a:r>
            <a:endParaRPr lang="es-MX" sz="1200" dirty="0">
              <a:latin typeface="Soberana Sans" panose="02000000000000000000" pitchFamily="50" charset="0"/>
            </a:endParaRPr>
          </a:p>
        </p:txBody>
      </p:sp>
    </p:spTree>
    <p:extLst>
      <p:ext uri="{BB962C8B-B14F-4D97-AF65-F5344CB8AC3E}">
        <p14:creationId xmlns:p14="http://schemas.microsoft.com/office/powerpoint/2010/main" val="409449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p:cNvSpPr txBox="1"/>
          <p:nvPr/>
        </p:nvSpPr>
        <p:spPr>
          <a:xfrm>
            <a:off x="1176729" y="3548743"/>
            <a:ext cx="6984632" cy="523220"/>
          </a:xfrm>
          <a:prstGeom prst="rect">
            <a:avLst/>
          </a:prstGeom>
          <a:noFill/>
        </p:spPr>
        <p:txBody>
          <a:bodyPr wrap="square" rtlCol="0">
            <a:spAutoFit/>
          </a:bodyPr>
          <a:lstStyle/>
          <a:p>
            <a:pPr algn="ctr"/>
            <a:r>
              <a:rPr lang="es-MX" sz="2800" b="1" dirty="0" smtClean="0">
                <a:solidFill>
                  <a:schemeClr val="tx1">
                    <a:lumMod val="75000"/>
                    <a:lumOff val="25000"/>
                  </a:schemeClr>
                </a:solidFill>
                <a:effectLst>
                  <a:outerShdw blurRad="38100" dist="38100" dir="2700000" algn="tl">
                    <a:srgbClr val="000000">
                      <a:alpha val="43137"/>
                    </a:srgbClr>
                  </a:outerShdw>
                </a:effectLst>
                <a:latin typeface="Soberana Sans" panose="02000000000000000000" pitchFamily="50" charset="0"/>
                <a:cs typeface="Arial" panose="020B0604020202020204" pitchFamily="34" charset="0"/>
              </a:rPr>
              <a:t>Conclusiones</a:t>
            </a:r>
            <a:endParaRPr lang="es-MX"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203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2"/>
          <p:cNvSpPr>
            <a:spLocks noChangeArrowheads="1"/>
          </p:cNvSpPr>
          <p:nvPr/>
        </p:nvSpPr>
        <p:spPr bwMode="auto">
          <a:xfrm>
            <a:off x="1323833" y="1579563"/>
            <a:ext cx="59850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rPr>
              <a:t>Dirección General de Delegaciones</a:t>
            </a:r>
          </a:p>
        </p:txBody>
      </p:sp>
      <p:sp>
        <p:nvSpPr>
          <p:cNvPr id="38" name="Redondear rectángulo de esquina del mismo lado 37"/>
          <p:cNvSpPr/>
          <p:nvPr/>
        </p:nvSpPr>
        <p:spPr>
          <a:xfrm>
            <a:off x="862322" y="1589604"/>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CuadroTexto 38"/>
          <p:cNvSpPr txBox="1"/>
          <p:nvPr/>
        </p:nvSpPr>
        <p:spPr>
          <a:xfrm>
            <a:off x="991259" y="1582243"/>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1</a:t>
            </a:r>
            <a:endParaRPr lang="es-MX" dirty="0">
              <a:solidFill>
                <a:schemeClr val="bg1"/>
              </a:solidFill>
              <a:latin typeface="Soberana Sans Ultra" panose="02000000000000000000" pitchFamily="50" charset="0"/>
            </a:endParaRPr>
          </a:p>
        </p:txBody>
      </p:sp>
      <p:sp>
        <p:nvSpPr>
          <p:cNvPr id="6" name="Rectángulo 1"/>
          <p:cNvSpPr>
            <a:spLocks noChangeArrowheads="1"/>
          </p:cNvSpPr>
          <p:nvPr/>
        </p:nvSpPr>
        <p:spPr bwMode="auto">
          <a:xfrm>
            <a:off x="539750" y="2339975"/>
            <a:ext cx="7740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449263" algn="l"/>
                <a:tab pos="457200"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49263" algn="l"/>
                <a:tab pos="457200"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49263" algn="l"/>
                <a:tab pos="457200"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9pPr>
          </a:lstStyle>
          <a:p>
            <a:pPr marL="0" indent="0" algn="just">
              <a:spcBef>
                <a:spcPct val="0"/>
              </a:spcBef>
              <a:buNone/>
            </a:pPr>
            <a:r>
              <a:rPr lang="es-MX" altLang="es-MX" sz="1800" b="1" dirty="0">
                <a:latin typeface="Soberana Sans" panose="02000000000000000000" pitchFamily="50" charset="0"/>
                <a:ea typeface="Arial Unicode MS" panose="020B0604020202020204" pitchFamily="34" charset="-128"/>
                <a:cs typeface="Arial" panose="020B0604020202020204" pitchFamily="34" charset="0"/>
              </a:rPr>
              <a:t>Se realiza una minuciosa búsqueda </a:t>
            </a:r>
            <a:r>
              <a:rPr lang="es-MX" altLang="es-MX" sz="1800" dirty="0">
                <a:latin typeface="Soberana Sans" panose="02000000000000000000" pitchFamily="50" charset="0"/>
                <a:ea typeface="Arial Unicode MS" panose="020B0604020202020204" pitchFamily="34" charset="-128"/>
                <a:cs typeface="Arial" panose="020B0604020202020204" pitchFamily="34" charset="0"/>
              </a:rPr>
              <a:t>en los casos reportados por las Embajadas y Consulados de México y en sus bases de datos a efecto de corroborar que no existan antecedentes de la persona reportada.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711" t="19916" r="9598" b="8839"/>
          <a:stretch>
            <a:fillRect/>
          </a:stretch>
        </p:blipFill>
        <p:spPr bwMode="auto">
          <a:xfrm>
            <a:off x="250825" y="3860800"/>
            <a:ext cx="47529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2067" t="18729" r="49107" b="10075"/>
          <a:stretch>
            <a:fillRect/>
          </a:stretch>
        </p:blipFill>
        <p:spPr bwMode="auto">
          <a:xfrm>
            <a:off x="4213225" y="3860800"/>
            <a:ext cx="20875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51122" t="16589" r="2373" b="10387"/>
          <a:stretch>
            <a:fillRect/>
          </a:stretch>
        </p:blipFill>
        <p:spPr bwMode="auto">
          <a:xfrm>
            <a:off x="6372225" y="3860800"/>
            <a:ext cx="2520950" cy="24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 y="329859"/>
            <a:ext cx="1140823" cy="501424"/>
          </a:xfrm>
          <a:prstGeom prst="rect">
            <a:avLst/>
          </a:prstGeom>
        </p:spPr>
      </p:pic>
    </p:spTree>
    <p:extLst>
      <p:ext uri="{BB962C8B-B14F-4D97-AF65-F5344CB8AC3E}">
        <p14:creationId xmlns:p14="http://schemas.microsoft.com/office/powerpoint/2010/main" val="929632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26066" y="2370355"/>
            <a:ext cx="8213133" cy="1200329"/>
          </a:xfrm>
          <a:prstGeom prst="rect">
            <a:avLst/>
          </a:prstGeom>
        </p:spPr>
        <p:txBody>
          <a:bodyPr wrap="square">
            <a:spAutoFit/>
          </a:bodyPr>
          <a:lstStyle/>
          <a:p>
            <a:pPr marL="342900" indent="-342900" algn="just">
              <a:spcAft>
                <a:spcPts val="0"/>
              </a:spcAft>
              <a:buFont typeface="Symbol" panose="05050102010706020507" pitchFamily="18" charset="2"/>
              <a:buChar char=""/>
              <a:tabLst>
                <a:tab pos="457200" algn="l"/>
                <a:tab pos="449580" algn="l"/>
              </a:tabLst>
              <a:defRPr/>
            </a:pPr>
            <a:r>
              <a:rPr lang="es-MX" dirty="0">
                <a:latin typeface="Soberana Sans" panose="02000000000000000000" pitchFamily="50" charset="0"/>
                <a:ea typeface="Arial Unicode MS" panose="020B0604020202020204" pitchFamily="34" charset="-128"/>
                <a:cs typeface="Arial" panose="020B0604020202020204" pitchFamily="34" charset="0"/>
              </a:rPr>
              <a:t>Con el objeto de </a:t>
            </a:r>
            <a:r>
              <a:rPr lang="es-MX" b="1" dirty="0">
                <a:latin typeface="Soberana Sans" panose="02000000000000000000" pitchFamily="50" charset="0"/>
                <a:ea typeface="Arial Unicode MS" panose="020B0604020202020204" pitchFamily="34" charset="-128"/>
                <a:cs typeface="Arial" panose="020B0604020202020204" pitchFamily="34" charset="0"/>
              </a:rPr>
              <a:t>fortalecer los procesos de seguridad en la emisión del pasaporte</a:t>
            </a:r>
            <a:r>
              <a:rPr lang="es-MX" dirty="0">
                <a:latin typeface="Soberana Sans" panose="02000000000000000000" pitchFamily="50" charset="0"/>
                <a:ea typeface="Arial Unicode MS" panose="020B0604020202020204" pitchFamily="34" charset="-128"/>
                <a:cs typeface="Arial" panose="020B0604020202020204" pitchFamily="34" charset="0"/>
              </a:rPr>
              <a:t>, se firmó el “</a:t>
            </a:r>
            <a:r>
              <a:rPr lang="es-MX" b="1" dirty="0">
                <a:latin typeface="Soberana Sans" panose="02000000000000000000" pitchFamily="50" charset="0"/>
                <a:ea typeface="Arial Unicode MS" panose="020B0604020202020204" pitchFamily="34" charset="-128"/>
                <a:cs typeface="Arial" panose="020B0604020202020204" pitchFamily="34" charset="0"/>
              </a:rPr>
              <a:t>Convenio de colaboración para la Consulta Integral e Impresión de Documentos del Registro Nacional de Población</a:t>
            </a:r>
            <a:r>
              <a:rPr lang="es-MX" dirty="0">
                <a:latin typeface="Soberana Sans" panose="02000000000000000000" pitchFamily="50" charset="0"/>
                <a:ea typeface="Arial Unicode MS" panose="020B0604020202020204" pitchFamily="34" charset="-128"/>
                <a:cs typeface="Arial" panose="020B0604020202020204" pitchFamily="34" charset="0"/>
              </a:rPr>
              <a:t>" con la Secretaría de </a:t>
            </a:r>
            <a:r>
              <a:rPr lang="es-MX" dirty="0" smtClean="0">
                <a:latin typeface="Soberana Sans" panose="02000000000000000000" pitchFamily="50" charset="0"/>
                <a:ea typeface="Arial Unicode MS" panose="020B0604020202020204" pitchFamily="34" charset="-128"/>
                <a:cs typeface="Arial" panose="020B0604020202020204" pitchFamily="34" charset="0"/>
              </a:rPr>
              <a:t>Gobernación.</a:t>
            </a:r>
            <a:endParaRPr lang="es-MX" dirty="0">
              <a:latin typeface="Soberana Sans" panose="02000000000000000000" pitchFamily="50" charset="0"/>
              <a:ea typeface="Arial Unicode MS" panose="020B0604020202020204" pitchFamily="34" charset="-128"/>
              <a:cs typeface="Arial" panose="020B0604020202020204" pitchFamily="34" charset="0"/>
            </a:endParaRPr>
          </a:p>
        </p:txBody>
      </p:sp>
      <p:sp>
        <p:nvSpPr>
          <p:cNvPr id="8" name="Rectángulo 2"/>
          <p:cNvSpPr>
            <a:spLocks noChangeArrowheads="1"/>
          </p:cNvSpPr>
          <p:nvPr/>
        </p:nvSpPr>
        <p:spPr bwMode="auto">
          <a:xfrm>
            <a:off x="2934268" y="1557338"/>
            <a:ext cx="49143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rPr>
              <a:t>Registro Nacional de Población </a:t>
            </a:r>
          </a:p>
          <a:p>
            <a:pPr>
              <a:spcBef>
                <a:spcPct val="0"/>
              </a:spcBef>
              <a:buFontTx/>
              <a:buNone/>
            </a:pPr>
            <a:r>
              <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rPr>
              <a:t>e Identificación Personal </a:t>
            </a:r>
          </a:p>
        </p:txBody>
      </p:sp>
      <p:sp>
        <p:nvSpPr>
          <p:cNvPr id="11" name="Redondear rectángulo de esquina del mismo lado 10"/>
          <p:cNvSpPr/>
          <p:nvPr/>
        </p:nvSpPr>
        <p:spPr>
          <a:xfrm>
            <a:off x="498321" y="1657843"/>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627258" y="1650482"/>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2</a:t>
            </a:r>
            <a:endParaRPr lang="es-MX" dirty="0">
              <a:solidFill>
                <a:schemeClr val="bg1"/>
              </a:solidFill>
              <a:latin typeface="Soberana Sans Ultra" panose="02000000000000000000" pitchFamily="50" charset="0"/>
            </a:endParaRPr>
          </a:p>
        </p:txBody>
      </p:sp>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l="16657" t="15531" r="14855" b="15081"/>
          <a:stretch/>
        </p:blipFill>
        <p:spPr>
          <a:xfrm>
            <a:off x="1419366" y="1596786"/>
            <a:ext cx="1266230" cy="641446"/>
          </a:xfrm>
          <a:prstGeom prst="roundRect">
            <a:avLst/>
          </a:prstGeom>
        </p:spPr>
      </p:pic>
      <p:pic>
        <p:nvPicPr>
          <p:cNvPr id="14" name="Imagen 1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 y="329859"/>
            <a:ext cx="1140823" cy="501424"/>
          </a:xfrm>
          <a:prstGeom prst="rect">
            <a:avLst/>
          </a:prstGeom>
        </p:spPr>
      </p:pic>
      <p:sp>
        <p:nvSpPr>
          <p:cNvPr id="9" name="Rectángulo 8"/>
          <p:cNvSpPr/>
          <p:nvPr/>
        </p:nvSpPr>
        <p:spPr>
          <a:xfrm>
            <a:off x="626067" y="3872584"/>
            <a:ext cx="5252219" cy="2862322"/>
          </a:xfrm>
          <a:prstGeom prst="rect">
            <a:avLst/>
          </a:prstGeom>
        </p:spPr>
        <p:txBody>
          <a:bodyPr wrap="square">
            <a:spAutoFit/>
          </a:bodyPr>
          <a:lstStyle/>
          <a:p>
            <a:pPr marL="342900" indent="-342900" algn="just">
              <a:buFont typeface="Symbol" panose="05050102010706020507" pitchFamily="18" charset="2"/>
              <a:buChar char=""/>
              <a:tabLst>
                <a:tab pos="457200" algn="l"/>
                <a:tab pos="449580" algn="l"/>
              </a:tabLst>
              <a:defRPr/>
            </a:pPr>
            <a:r>
              <a:rPr lang="es-MX" dirty="0" smtClean="0">
                <a:latin typeface="Soberana Sans" panose="02000000000000000000" pitchFamily="50" charset="0"/>
                <a:ea typeface="Arial Unicode MS" panose="020B0604020202020204" pitchFamily="34" charset="-128"/>
                <a:cs typeface="Arial" panose="020B0604020202020204" pitchFamily="34" charset="0"/>
              </a:rPr>
              <a:t>Sistema </a:t>
            </a:r>
            <a:r>
              <a:rPr lang="es-MX" b="1" dirty="0" smtClean="0">
                <a:latin typeface="Soberana Sans" panose="02000000000000000000" pitchFamily="50" charset="0"/>
                <a:ea typeface="Arial Unicode MS" panose="020B0604020202020204" pitchFamily="34" charset="-128"/>
                <a:cs typeface="Arial" panose="020B0604020202020204" pitchFamily="34" charset="0"/>
              </a:rPr>
              <a:t>ACTAMEX,</a:t>
            </a:r>
            <a:r>
              <a:rPr lang="es-MX" dirty="0" smtClean="0">
                <a:latin typeface="Soberana Sans" panose="02000000000000000000" pitchFamily="50" charset="0"/>
                <a:ea typeface="Arial Unicode MS" panose="020B0604020202020204" pitchFamily="34" charset="-128"/>
                <a:cs typeface="Arial" panose="020B0604020202020204" pitchFamily="34" charset="0"/>
              </a:rPr>
              <a:t> permite consultar </a:t>
            </a:r>
            <a:r>
              <a:rPr lang="es-MX" dirty="0">
                <a:latin typeface="Soberana Sans" panose="02000000000000000000" pitchFamily="50" charset="0"/>
                <a:ea typeface="Arial Unicode MS" panose="020B0604020202020204" pitchFamily="34" charset="-128"/>
                <a:cs typeface="Arial" panose="020B0604020202020204" pitchFamily="34" charset="0"/>
              </a:rPr>
              <a:t>la base de datos del registro </a:t>
            </a:r>
            <a:r>
              <a:rPr lang="es-MX" dirty="0" smtClean="0">
                <a:latin typeface="Soberana Sans" panose="02000000000000000000" pitchFamily="50" charset="0"/>
                <a:ea typeface="Arial Unicode MS" panose="020B0604020202020204" pitchFamily="34" charset="-128"/>
                <a:cs typeface="Arial" panose="020B0604020202020204" pitchFamily="34" charset="0"/>
              </a:rPr>
              <a:t>civil. </a:t>
            </a:r>
            <a:endParaRPr lang="es-MX" b="1" dirty="0" smtClean="0">
              <a:latin typeface="Soberana Sans" panose="02000000000000000000" pitchFamily="50" charset="0"/>
              <a:ea typeface="Arial Unicode MS" panose="020B0604020202020204" pitchFamily="34" charset="-128"/>
              <a:cs typeface="Arial" panose="020B0604020202020204" pitchFamily="34" charset="0"/>
            </a:endParaRPr>
          </a:p>
          <a:p>
            <a:pPr marL="342900" indent="-342900" algn="just">
              <a:buFont typeface="Symbol" panose="05050102010706020507" pitchFamily="18" charset="2"/>
              <a:buChar char=""/>
              <a:tabLst>
                <a:tab pos="457200" algn="l"/>
                <a:tab pos="449580" algn="l"/>
              </a:tabLst>
              <a:defRPr/>
            </a:pPr>
            <a:endParaRPr lang="es-MX" dirty="0" smtClean="0">
              <a:latin typeface="Soberana Sans" panose="02000000000000000000" pitchFamily="50" charset="0"/>
              <a:ea typeface="Arial Unicode MS" panose="020B0604020202020204" pitchFamily="34" charset="-128"/>
              <a:cs typeface="Arial" panose="020B0604020202020204" pitchFamily="34" charset="0"/>
            </a:endParaRPr>
          </a:p>
          <a:p>
            <a:pPr marL="342900" indent="-342900" algn="just">
              <a:buFont typeface="Symbol" panose="05050102010706020507" pitchFamily="18" charset="2"/>
              <a:buChar char=""/>
              <a:tabLst>
                <a:tab pos="457200" algn="l"/>
                <a:tab pos="449580" algn="l"/>
              </a:tabLst>
              <a:defRPr/>
            </a:pPr>
            <a:r>
              <a:rPr lang="es-MX" dirty="0" smtClean="0">
                <a:latin typeface="Soberana Sans" panose="02000000000000000000" pitchFamily="50" charset="0"/>
                <a:ea typeface="Arial Unicode MS" panose="020B0604020202020204" pitchFamily="34" charset="-128"/>
                <a:cs typeface="Arial" panose="020B0604020202020204" pitchFamily="34" charset="0"/>
              </a:rPr>
              <a:t>Se solicita a RENAPO el apoyo para la generación de vivencias de la CURP, con el objeto de </a:t>
            </a:r>
            <a:r>
              <a:rPr lang="es-MX" b="1" dirty="0">
                <a:latin typeface="Soberana Sans" panose="02000000000000000000" pitchFamily="50" charset="0"/>
                <a:ea typeface="Arial Unicode MS" panose="020B0604020202020204" pitchFamily="34" charset="-128"/>
                <a:cs typeface="Arial" panose="020B0604020202020204" pitchFamily="34" charset="0"/>
              </a:rPr>
              <a:t>validar la “huella </a:t>
            </a:r>
            <a:r>
              <a:rPr lang="es-MX" b="1" dirty="0" smtClean="0">
                <a:latin typeface="Soberana Sans" panose="02000000000000000000" pitchFamily="50" charset="0"/>
                <a:ea typeface="Arial Unicode MS" panose="020B0604020202020204" pitchFamily="34" charset="-128"/>
                <a:cs typeface="Arial" panose="020B0604020202020204" pitchFamily="34" charset="0"/>
              </a:rPr>
              <a:t>social </a:t>
            </a:r>
            <a:r>
              <a:rPr lang="es-MX" b="1" dirty="0">
                <a:latin typeface="Soberana Sans" panose="02000000000000000000" pitchFamily="50" charset="0"/>
                <a:ea typeface="Arial Unicode MS" panose="020B0604020202020204" pitchFamily="34" charset="-128"/>
                <a:cs typeface="Arial" panose="020B0604020202020204" pitchFamily="34" charset="0"/>
              </a:rPr>
              <a:t>del solicitante</a:t>
            </a:r>
            <a:r>
              <a:rPr lang="es-MX" b="1" dirty="0" smtClean="0">
                <a:latin typeface="Soberana Sans" panose="02000000000000000000" pitchFamily="50" charset="0"/>
                <a:ea typeface="Arial Unicode MS" panose="020B0604020202020204" pitchFamily="34" charset="-128"/>
                <a:cs typeface="Arial" panose="020B0604020202020204" pitchFamily="34" charset="0"/>
              </a:rPr>
              <a:t>”, </a:t>
            </a:r>
            <a:r>
              <a:rPr lang="es-MX" dirty="0" smtClean="0">
                <a:latin typeface="Soberana Sans" panose="02000000000000000000" pitchFamily="50" charset="0"/>
                <a:ea typeface="Arial Unicode MS" panose="020B0604020202020204" pitchFamily="34" charset="-128"/>
                <a:cs typeface="Arial" panose="020B0604020202020204" pitchFamily="34" charset="0"/>
              </a:rPr>
              <a:t>al contar con datos que  permiten realizar entrevistas documentadas. </a:t>
            </a:r>
          </a:p>
          <a:p>
            <a:pPr marL="342900" indent="-342900" algn="just">
              <a:spcAft>
                <a:spcPts val="0"/>
              </a:spcAft>
              <a:buFont typeface="Symbol" panose="05050102010706020507" pitchFamily="18" charset="2"/>
              <a:buChar char=""/>
              <a:tabLst>
                <a:tab pos="457200" algn="l"/>
                <a:tab pos="449580" algn="l"/>
              </a:tabLst>
              <a:defRPr/>
            </a:pPr>
            <a:endParaRPr lang="es-MX" dirty="0">
              <a:latin typeface="Soberana Sans" panose="02000000000000000000" pitchFamily="50" charset="0"/>
              <a:ea typeface="Arial Unicode MS" panose="020B0604020202020204" pitchFamily="34" charset="-128"/>
              <a:cs typeface="Arial" panose="020B0604020202020204" pitchFamily="34" charset="0"/>
            </a:endParaRPr>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171" y="3839172"/>
            <a:ext cx="3671052" cy="2496314"/>
          </a:xfrm>
          <a:prstGeom prst="rect">
            <a:avLst/>
          </a:prstGeom>
        </p:spPr>
      </p:pic>
      <p:pic>
        <p:nvPicPr>
          <p:cNvPr id="15" name="Imagen 14"/>
          <p:cNvPicPr>
            <a:picLocks noChangeAspect="1"/>
          </p:cNvPicPr>
          <p:nvPr/>
        </p:nvPicPr>
        <p:blipFill rotWithShape="1">
          <a:blip r:embed="rId7">
            <a:duotone>
              <a:schemeClr val="accent4">
                <a:shade val="45000"/>
                <a:satMod val="135000"/>
              </a:schemeClr>
              <a:prstClr val="white"/>
            </a:duotone>
          </a:blip>
          <a:srcRect l="20700" r="22205"/>
          <a:stretch/>
        </p:blipFill>
        <p:spPr>
          <a:xfrm>
            <a:off x="6343850" y="4234542"/>
            <a:ext cx="818950" cy="1164771"/>
          </a:xfrm>
          <a:prstGeom prst="rect">
            <a:avLst/>
          </a:prstGeom>
        </p:spPr>
      </p:pic>
    </p:spTree>
    <p:extLst>
      <p:ext uri="{BB962C8B-B14F-4D97-AF65-F5344CB8AC3E}">
        <p14:creationId xmlns:p14="http://schemas.microsoft.com/office/powerpoint/2010/main" val="63148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a:spLocks noChangeArrowheads="1"/>
          </p:cNvSpPr>
          <p:nvPr/>
        </p:nvSpPr>
        <p:spPr bwMode="auto">
          <a:xfrm>
            <a:off x="376790" y="2770966"/>
            <a:ext cx="419521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449263" algn="l"/>
                <a:tab pos="457200"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49263" algn="l"/>
                <a:tab pos="457200"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49263" algn="l"/>
                <a:tab pos="457200"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49263" algn="l"/>
                <a:tab pos="457200" algn="l"/>
              </a:tabLst>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 typeface="Symbol" panose="05050102010706020507" pitchFamily="18" charset="2"/>
              <a:buChar char=""/>
            </a:pPr>
            <a:r>
              <a:rPr lang="es-MX" altLang="es-MX" sz="1800" dirty="0">
                <a:latin typeface="Soberana Sans" panose="02000000000000000000" pitchFamily="50" charset="0"/>
                <a:ea typeface="Arial Unicode MS" panose="020B0604020202020204" pitchFamily="34" charset="-128"/>
                <a:cs typeface="Arial" panose="020B0604020202020204" pitchFamily="34" charset="0"/>
              </a:rPr>
              <a:t>Se ha establecido un mecanismo dinámico con el Instituto Nacional Electoral a efecto de </a:t>
            </a:r>
            <a:r>
              <a:rPr lang="es-MX" altLang="es-MX" sz="1800" b="1" dirty="0">
                <a:latin typeface="Soberana Sans" panose="02000000000000000000" pitchFamily="50" charset="0"/>
                <a:ea typeface="Arial Unicode MS" panose="020B0604020202020204" pitchFamily="34" charset="-128"/>
                <a:cs typeface="Arial" panose="020B0604020202020204" pitchFamily="34" charset="0"/>
              </a:rPr>
              <a:t>consultar los datos biográficos y biométricos (fotografía) de credenciales para </a:t>
            </a:r>
            <a:r>
              <a:rPr lang="es-MX" altLang="es-MX" sz="1800" b="1" dirty="0" smtClean="0">
                <a:latin typeface="Soberana Sans" panose="02000000000000000000" pitchFamily="50" charset="0"/>
                <a:ea typeface="Arial Unicode MS" panose="020B0604020202020204" pitchFamily="34" charset="-128"/>
                <a:cs typeface="Arial" panose="020B0604020202020204" pitchFamily="34" charset="0"/>
              </a:rPr>
              <a:t>votar</a:t>
            </a:r>
          </a:p>
          <a:p>
            <a:pPr marL="0" indent="0" algn="just">
              <a:spcBef>
                <a:spcPct val="0"/>
              </a:spcBef>
              <a:buNone/>
            </a:pPr>
            <a:endParaRPr lang="es-MX" altLang="es-MX" sz="1800" dirty="0" smtClean="0">
              <a:latin typeface="Soberana Sans" panose="02000000000000000000" pitchFamily="50" charset="0"/>
              <a:ea typeface="Arial Unicode MS" panose="020B0604020202020204" pitchFamily="34" charset="-128"/>
              <a:cs typeface="Arial" panose="020B0604020202020204" pitchFamily="34" charset="0"/>
            </a:endParaRPr>
          </a:p>
          <a:p>
            <a:pPr algn="just">
              <a:spcBef>
                <a:spcPct val="0"/>
              </a:spcBef>
              <a:buFont typeface="Symbol" panose="05050102010706020507" pitchFamily="18" charset="2"/>
              <a:buChar char=""/>
            </a:pPr>
            <a:r>
              <a:rPr lang="es-MX" altLang="es-MX" sz="1800" dirty="0" smtClean="0">
                <a:latin typeface="Soberana Sans" panose="02000000000000000000" pitchFamily="50" charset="0"/>
                <a:ea typeface="Arial Unicode MS" panose="020B0604020202020204" pitchFamily="34" charset="-128"/>
                <a:cs typeface="Arial" panose="020B0604020202020204" pitchFamily="34" charset="0"/>
              </a:rPr>
              <a:t>permite </a:t>
            </a:r>
            <a:r>
              <a:rPr lang="es-MX" altLang="es-MX" sz="1800" dirty="0">
                <a:latin typeface="Soberana Sans" panose="02000000000000000000" pitchFamily="50" charset="0"/>
                <a:ea typeface="Arial Unicode MS" panose="020B0604020202020204" pitchFamily="34" charset="-128"/>
                <a:cs typeface="Arial" panose="020B0604020202020204" pitchFamily="34" charset="0"/>
              </a:rPr>
              <a:t>la validación en un breve término de la identidad del solicitante.</a:t>
            </a:r>
          </a:p>
        </p:txBody>
      </p:sp>
      <p:sp>
        <p:nvSpPr>
          <p:cNvPr id="5" name="Rectángulo 2"/>
          <p:cNvSpPr>
            <a:spLocks noChangeArrowheads="1"/>
          </p:cNvSpPr>
          <p:nvPr/>
        </p:nvSpPr>
        <p:spPr bwMode="auto">
          <a:xfrm>
            <a:off x="3284870" y="1659269"/>
            <a:ext cx="4321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sz="2000" b="1" dirty="0">
                <a:solidFill>
                  <a:srgbClr val="006633"/>
                </a:solidFill>
                <a:latin typeface="Soberana Sans" panose="02000000000000000000" pitchFamily="50" charset="0"/>
                <a:ea typeface="Arial Unicode MS" panose="020B0604020202020204" pitchFamily="34" charset="-128"/>
                <a:cs typeface="Arial" panose="020B0604020202020204" pitchFamily="34" charset="0"/>
              </a:rPr>
              <a:t>Instituto Nacional Electoral</a:t>
            </a:r>
          </a:p>
        </p:txBody>
      </p:sp>
      <p:sp>
        <p:nvSpPr>
          <p:cNvPr id="6" name="Redondear rectángulo de esquina del mismo lado 5"/>
          <p:cNvSpPr/>
          <p:nvPr/>
        </p:nvSpPr>
        <p:spPr>
          <a:xfrm>
            <a:off x="498321" y="1657843"/>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627258" y="1650482"/>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3</a:t>
            </a:r>
            <a:endParaRPr lang="es-MX" dirty="0">
              <a:solidFill>
                <a:schemeClr val="bg1"/>
              </a:solidFill>
              <a:latin typeface="Soberana Sans Ultra" panose="02000000000000000000" pitchFamily="50" charset="0"/>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706" y="1541860"/>
            <a:ext cx="1314379" cy="637446"/>
          </a:xfrm>
          <a:prstGeom prst="rect">
            <a:avLst/>
          </a:prstGeom>
        </p:spPr>
      </p:pic>
      <p:pic>
        <p:nvPicPr>
          <p:cNvPr id="12" name="Imagen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 y="329859"/>
            <a:ext cx="1140823" cy="501424"/>
          </a:xfrm>
          <a:prstGeom prst="rect">
            <a:avLst/>
          </a:prstGeom>
        </p:spPr>
      </p:pic>
      <p:pic>
        <p:nvPicPr>
          <p:cNvPr id="2" name="Imagen 1"/>
          <p:cNvPicPr>
            <a:picLocks noChangeAspect="1"/>
          </p:cNvPicPr>
          <p:nvPr/>
        </p:nvPicPr>
        <p:blipFill>
          <a:blip r:embed="rId6"/>
          <a:stretch>
            <a:fillRect/>
          </a:stretch>
        </p:blipFill>
        <p:spPr>
          <a:xfrm>
            <a:off x="4935307" y="2840973"/>
            <a:ext cx="3566432" cy="2788301"/>
          </a:xfrm>
          <a:prstGeom prst="rect">
            <a:avLst/>
          </a:prstGeom>
        </p:spPr>
      </p:pic>
    </p:spTree>
    <p:extLst>
      <p:ext uri="{BB962C8B-B14F-4D97-AF65-F5344CB8AC3E}">
        <p14:creationId xmlns:p14="http://schemas.microsoft.com/office/powerpoint/2010/main" val="1290286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p:cNvSpPr>
            <a:spLocks noChangeArrowheads="1"/>
          </p:cNvSpPr>
          <p:nvPr/>
        </p:nvSpPr>
        <p:spPr bwMode="auto">
          <a:xfrm>
            <a:off x="2947916" y="1560536"/>
            <a:ext cx="58151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sz="2000" b="1" dirty="0">
                <a:solidFill>
                  <a:srgbClr val="006633"/>
                </a:solidFill>
                <a:latin typeface="Soberana Sans" panose="02000000000000000000" pitchFamily="50" charset="0"/>
                <a:cs typeface="Arial" panose="020B0604020202020204" pitchFamily="34" charset="0"/>
              </a:rPr>
              <a:t>Procuraduría General de la República </a:t>
            </a:r>
          </a:p>
          <a:p>
            <a:pPr>
              <a:spcBef>
                <a:spcPct val="0"/>
              </a:spcBef>
              <a:buFontTx/>
              <a:buNone/>
            </a:pPr>
            <a:r>
              <a:rPr lang="es-MX" altLang="es-MX" sz="2000" b="1" dirty="0">
                <a:solidFill>
                  <a:srgbClr val="006633"/>
                </a:solidFill>
                <a:latin typeface="Soberana Sans" panose="02000000000000000000" pitchFamily="50" charset="0"/>
                <a:cs typeface="Arial" panose="020B0604020202020204" pitchFamily="34" charset="0"/>
              </a:rPr>
              <a:t>INTERPOL</a:t>
            </a:r>
          </a:p>
        </p:txBody>
      </p:sp>
      <p:sp>
        <p:nvSpPr>
          <p:cNvPr id="7" name="Rectángulo 2"/>
          <p:cNvSpPr>
            <a:spLocks noChangeArrowheads="1"/>
          </p:cNvSpPr>
          <p:nvPr/>
        </p:nvSpPr>
        <p:spPr bwMode="auto">
          <a:xfrm>
            <a:off x="684213" y="2508931"/>
            <a:ext cx="75596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pPr>
            <a:r>
              <a:rPr lang="es-MX" altLang="es-MX" sz="1800" dirty="0">
                <a:latin typeface="Soberana Sans" panose="02000000000000000000" pitchFamily="50" charset="0"/>
                <a:ea typeface="Arial Unicode MS" panose="020B0604020202020204" pitchFamily="34" charset="-128"/>
                <a:cs typeface="Arial" panose="020B0604020202020204" pitchFamily="34" charset="0"/>
              </a:rPr>
              <a:t>Considerando que la emisión del pasaporte recae en el ámbito de la seguridad nacional y pública, </a:t>
            </a:r>
            <a:r>
              <a:rPr lang="es-MX" altLang="es-MX" sz="1800" b="1" dirty="0">
                <a:latin typeface="Soberana Sans" panose="02000000000000000000" pitchFamily="50" charset="0"/>
                <a:ea typeface="Arial Unicode MS" panose="020B0604020202020204" pitchFamily="34" charset="-128"/>
                <a:cs typeface="Arial" panose="020B0604020202020204" pitchFamily="34" charset="0"/>
              </a:rPr>
              <a:t>se han establecidos permanentes canales de información</a:t>
            </a:r>
            <a:r>
              <a:rPr lang="es-MX" altLang="es-MX" sz="1800" dirty="0">
                <a:latin typeface="Soberana Sans" panose="02000000000000000000" pitchFamily="50" charset="0"/>
                <a:ea typeface="Arial Unicode MS" panose="020B0604020202020204" pitchFamily="34" charset="-128"/>
                <a:cs typeface="Arial" panose="020B0604020202020204" pitchFamily="34" charset="0"/>
              </a:rPr>
              <a:t> con la Dirección General de Asuntos Policiales Internacionales e </a:t>
            </a:r>
            <a:r>
              <a:rPr lang="es-MX" altLang="es-MX" sz="1800" dirty="0" smtClean="0">
                <a:latin typeface="Soberana Sans" panose="02000000000000000000" pitchFamily="50" charset="0"/>
                <a:ea typeface="Arial Unicode MS" panose="020B0604020202020204" pitchFamily="34" charset="-128"/>
                <a:cs typeface="Arial" panose="020B0604020202020204" pitchFamily="34" charset="0"/>
              </a:rPr>
              <a:t>INTERPOL.</a:t>
            </a:r>
          </a:p>
          <a:p>
            <a:pPr algn="just">
              <a:spcBef>
                <a:spcPct val="0"/>
              </a:spcBef>
            </a:pPr>
            <a:endParaRPr lang="es-MX" altLang="es-MX" sz="1800" dirty="0">
              <a:latin typeface="Soberana Sans" panose="02000000000000000000" pitchFamily="50" charset="0"/>
              <a:ea typeface="Arial Unicode MS" panose="020B0604020202020204" pitchFamily="34" charset="-128"/>
              <a:cs typeface="Arial" panose="020B0604020202020204" pitchFamily="34" charset="0"/>
            </a:endParaRPr>
          </a:p>
          <a:p>
            <a:pPr algn="just">
              <a:spcBef>
                <a:spcPct val="0"/>
              </a:spcBef>
            </a:pPr>
            <a:r>
              <a:rPr lang="es-MX" altLang="es-MX" sz="1800" dirty="0" smtClean="0">
                <a:latin typeface="Soberana Sans" panose="02000000000000000000" pitchFamily="50" charset="0"/>
                <a:ea typeface="Arial Unicode MS" panose="020B0604020202020204" pitchFamily="34" charset="-128"/>
                <a:cs typeface="Arial" panose="020B0604020202020204" pitchFamily="34" charset="0"/>
              </a:rPr>
              <a:t>El </a:t>
            </a:r>
            <a:r>
              <a:rPr lang="es-MX" altLang="es-MX" sz="1800" b="1" dirty="0">
                <a:latin typeface="Soberana Sans" panose="02000000000000000000" pitchFamily="50" charset="0"/>
                <a:ea typeface="Arial Unicode MS" panose="020B0604020202020204" pitchFamily="34" charset="-128"/>
                <a:cs typeface="Arial" panose="020B0604020202020204" pitchFamily="34" charset="0"/>
              </a:rPr>
              <a:t>cruce de la información biométrica</a:t>
            </a:r>
            <a:r>
              <a:rPr lang="es-MX" altLang="es-MX" sz="1800" dirty="0">
                <a:latin typeface="Soberana Sans" panose="02000000000000000000" pitchFamily="50" charset="0"/>
                <a:ea typeface="Arial Unicode MS" panose="020B0604020202020204" pitchFamily="34" charset="-128"/>
                <a:cs typeface="Arial" panose="020B0604020202020204" pitchFamily="34" charset="0"/>
              </a:rPr>
              <a:t> con las bases de datos de dicha organización ha resultado fundamental en materia de prevención de riesgos para la emisión de pasaportes.</a:t>
            </a:r>
          </a:p>
          <a:p>
            <a:pPr algn="just">
              <a:spcBef>
                <a:spcPct val="0"/>
              </a:spcBef>
            </a:pPr>
            <a:endParaRPr lang="es-MX" altLang="es-MX" sz="1800" dirty="0">
              <a:latin typeface="Soberana Sans" panose="02000000000000000000" pitchFamily="50" charset="0"/>
              <a:ea typeface="Arial Unicode MS" panose="020B0604020202020204" pitchFamily="34" charset="-128"/>
              <a:cs typeface="Arial" panose="020B0604020202020204" pitchFamily="34" charset="0"/>
            </a:endParaRPr>
          </a:p>
        </p:txBody>
      </p:sp>
      <p:sp>
        <p:nvSpPr>
          <p:cNvPr id="8" name="Redondear rectángulo de esquina del mismo lado 7"/>
          <p:cNvSpPr/>
          <p:nvPr/>
        </p:nvSpPr>
        <p:spPr>
          <a:xfrm>
            <a:off x="498321" y="1657843"/>
            <a:ext cx="658325" cy="415931"/>
          </a:xfrm>
          <a:prstGeom prst="round2Same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627258" y="1650482"/>
            <a:ext cx="357790" cy="369332"/>
          </a:xfrm>
          <a:prstGeom prst="rect">
            <a:avLst/>
          </a:prstGeom>
          <a:noFill/>
        </p:spPr>
        <p:txBody>
          <a:bodyPr wrap="none" rtlCol="0">
            <a:spAutoFit/>
          </a:bodyPr>
          <a:lstStyle/>
          <a:p>
            <a:r>
              <a:rPr lang="es-MX" dirty="0" smtClean="0">
                <a:solidFill>
                  <a:schemeClr val="bg1"/>
                </a:solidFill>
                <a:latin typeface="Soberana Sans Ultra" panose="02000000000000000000" pitchFamily="50" charset="0"/>
              </a:rPr>
              <a:t>4</a:t>
            </a:r>
            <a:endParaRPr lang="es-MX" dirty="0">
              <a:solidFill>
                <a:schemeClr val="bg1"/>
              </a:solidFill>
              <a:latin typeface="Soberana Sans Ultra" panose="020000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627" y="1441942"/>
            <a:ext cx="1361222" cy="908103"/>
          </a:xfrm>
          <a:prstGeom prst="rect">
            <a:avLst/>
          </a:prstGeom>
        </p:spPr>
      </p:pic>
      <p:pic>
        <p:nvPicPr>
          <p:cNvPr id="12" name="Imagen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 y="329859"/>
            <a:ext cx="1140823" cy="501424"/>
          </a:xfrm>
          <a:prstGeom prst="rect">
            <a:avLst/>
          </a:prstGeom>
        </p:spPr>
      </p:pic>
      <p:pic>
        <p:nvPicPr>
          <p:cNvPr id="2" name="Imagen 1"/>
          <p:cNvPicPr>
            <a:picLocks noChangeAspect="1"/>
          </p:cNvPicPr>
          <p:nvPr/>
        </p:nvPicPr>
        <p:blipFill>
          <a:blip r:embed="rId6"/>
          <a:stretch>
            <a:fillRect/>
          </a:stretch>
        </p:blipFill>
        <p:spPr>
          <a:xfrm>
            <a:off x="1297167" y="4934554"/>
            <a:ext cx="6789151" cy="1539120"/>
          </a:xfrm>
          <a:prstGeom prst="rect">
            <a:avLst/>
          </a:prstGeom>
        </p:spPr>
      </p:pic>
    </p:spTree>
    <p:extLst>
      <p:ext uri="{BB962C8B-B14F-4D97-AF65-F5344CB8AC3E}">
        <p14:creationId xmlns:p14="http://schemas.microsoft.com/office/powerpoint/2010/main" val="211128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AMPAÑA PASAPORTES 2014 v9 al 9 n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CAMPAÑA PASAPORTES 2014 v9 al 9 nov</Template>
  <TotalTime>23754</TotalTime>
  <Words>631</Words>
  <Application>Microsoft Office PowerPoint</Application>
  <PresentationFormat>On-screen Show (4:3)</PresentationFormat>
  <Paragraphs>82</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 Unicode MS</vt:lpstr>
      <vt:lpstr>MS PGothic</vt:lpstr>
      <vt:lpstr>Arial</vt:lpstr>
      <vt:lpstr>Calibri</vt:lpstr>
      <vt:lpstr>Soberana Sans</vt:lpstr>
      <vt:lpstr>Soberana Sans Ultra</vt:lpstr>
      <vt:lpstr>Symbol</vt:lpstr>
      <vt:lpstr>Wingdings</vt:lpstr>
      <vt:lpstr>CAMPAÑA PASAPORTES 2014 v9 al 9 nov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agarciaf@sre.gob.mx</dc:creator>
  <cp:lastModifiedBy>MUÑOZ Maribel</cp:lastModifiedBy>
  <cp:revision>1802</cp:revision>
  <cp:lastPrinted>2017-07-14T00:32:36Z</cp:lastPrinted>
  <dcterms:created xsi:type="dcterms:W3CDTF">2015-02-26T15:35:09Z</dcterms:created>
  <dcterms:modified xsi:type="dcterms:W3CDTF">2017-07-18T15:45:56Z</dcterms:modified>
</cp:coreProperties>
</file>