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5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5" r:id="rId4"/>
    <p:sldId id="258" r:id="rId5"/>
    <p:sldId id="267" r:id="rId6"/>
    <p:sldId id="260" r:id="rId7"/>
    <p:sldId id="266" r:id="rId8"/>
    <p:sldId id="269" r:id="rId9"/>
    <p:sldId id="270" r:id="rId10"/>
    <p:sldId id="271" r:id="rId11"/>
    <p:sldId id="272" r:id="rId12"/>
    <p:sldId id="261" r:id="rId13"/>
    <p:sldId id="263" r:id="rId14"/>
    <p:sldId id="264" r:id="rId15"/>
  </p:sldIdLst>
  <p:sldSz cx="9144000" cy="6858000" type="screen4x3"/>
  <p:notesSz cx="7077075" cy="93694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1449"/>
    <a:srgbClr val="E96DA5"/>
    <a:srgbClr val="F26F50"/>
    <a:srgbClr val="22178D"/>
    <a:srgbClr val="500BCD"/>
    <a:srgbClr val="D50321"/>
    <a:srgbClr val="0E9628"/>
    <a:srgbClr val="0606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5109" autoAdjust="0"/>
  </p:normalViewPr>
  <p:slideViewPr>
    <p:cSldViewPr>
      <p:cViewPr>
        <p:scale>
          <a:sx n="66" d="100"/>
          <a:sy n="66" d="100"/>
        </p:scale>
        <p:origin x="-1500" y="-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6733" cy="46847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973" tIns="46986" rIns="93973" bIns="46986" numCol="1" anchor="t" anchorCtr="0" compatLnSpc="1">
            <a:prstTxWarp prst="textNoShape">
              <a:avLst/>
            </a:prstTxWarp>
          </a:bodyPr>
          <a:lstStyle>
            <a:lvl1pPr eaLnBrk="0" hangingPunct="0">
              <a:defRPr kumimoji="0"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0342" y="0"/>
            <a:ext cx="3066733" cy="46847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973" tIns="46986" rIns="93973" bIns="46986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00954"/>
            <a:ext cx="3066733" cy="46847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973" tIns="46986" rIns="93973" bIns="46986" numCol="1" anchor="b" anchorCtr="0" compatLnSpc="1">
            <a:prstTxWarp prst="textNoShape">
              <a:avLst/>
            </a:prstTxWarp>
          </a:bodyPr>
          <a:lstStyle>
            <a:lvl1pPr eaLnBrk="0" hangingPunct="0">
              <a:defRPr kumimoji="0"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0342" y="8900954"/>
            <a:ext cx="3066733" cy="46847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973" tIns="46986" rIns="93973" bIns="46986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/>
            </a:lvl1pPr>
          </a:lstStyle>
          <a:p>
            <a:pPr>
              <a:defRPr/>
            </a:pPr>
            <a:fld id="{9949AF8F-52F5-461F-8971-87F95A556DC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04324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6733" cy="46847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973" tIns="46986" rIns="93973" bIns="46986" numCol="1" anchor="t" anchorCtr="0" compatLnSpc="1">
            <a:prstTxWarp prst="textNoShape">
              <a:avLst/>
            </a:prstTxWarp>
          </a:bodyPr>
          <a:lstStyle>
            <a:lvl1pPr eaLnBrk="0" hangingPunct="0">
              <a:defRPr kumimoji="0"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0342" y="0"/>
            <a:ext cx="3066733" cy="46847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973" tIns="46986" rIns="93973" bIns="46986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6975" y="703263"/>
            <a:ext cx="4683125" cy="35131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3610" y="4450477"/>
            <a:ext cx="5189855" cy="421624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973" tIns="46986" rIns="93973" bIns="469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00954"/>
            <a:ext cx="3066733" cy="46847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973" tIns="46986" rIns="93973" bIns="46986" numCol="1" anchor="b" anchorCtr="0" compatLnSpc="1">
            <a:prstTxWarp prst="textNoShape">
              <a:avLst/>
            </a:prstTxWarp>
          </a:bodyPr>
          <a:lstStyle>
            <a:lvl1pPr eaLnBrk="0" hangingPunct="0">
              <a:defRPr kumimoji="0"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0342" y="8900954"/>
            <a:ext cx="3066733" cy="46847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973" tIns="46986" rIns="93973" bIns="46986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/>
            </a:lvl1pPr>
          </a:lstStyle>
          <a:p>
            <a:pPr>
              <a:defRPr/>
            </a:pPr>
            <a:fld id="{CEB2EF10-5581-4C86-AC51-86B4722543E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35666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ABB615D-2629-40F4-B180-FBE6F6CD9210}" type="slidenum">
              <a:rPr lang="es-ES" smtClean="0"/>
              <a:pPr/>
              <a:t>1</a:t>
            </a:fld>
            <a:endParaRPr lang="es-ES" smtClean="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 txBox="1">
            <a:spLocks noGrp="1" noChangeArrowheads="1"/>
          </p:cNvSpPr>
          <p:nvPr/>
        </p:nvSpPr>
        <p:spPr bwMode="auto">
          <a:xfrm>
            <a:off x="4010342" y="8900954"/>
            <a:ext cx="3066733" cy="468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973" tIns="46986" rIns="93973" bIns="46986" anchor="b"/>
          <a:lstStyle/>
          <a:p>
            <a:pPr algn="r" eaLnBrk="0" hangingPunct="0"/>
            <a:fld id="{792DE2B2-E169-49D7-9D8C-2DF779B2CF28}" type="slidenum">
              <a:rPr kumimoji="0" lang="es-ES" sz="1200"/>
              <a:pPr algn="r" eaLnBrk="0" hangingPunct="0"/>
              <a:t>10</a:t>
            </a:fld>
            <a:endParaRPr kumimoji="0" lang="es-ES" sz="120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 txBox="1">
            <a:spLocks noGrp="1" noChangeArrowheads="1"/>
          </p:cNvSpPr>
          <p:nvPr/>
        </p:nvSpPr>
        <p:spPr bwMode="auto">
          <a:xfrm>
            <a:off x="4010342" y="8900954"/>
            <a:ext cx="3066733" cy="468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973" tIns="46986" rIns="93973" bIns="46986" anchor="b"/>
          <a:lstStyle/>
          <a:p>
            <a:pPr algn="r" eaLnBrk="0" hangingPunct="0"/>
            <a:fld id="{E4DD2D24-DCE9-42D0-97B0-D316A70CE140}" type="slidenum">
              <a:rPr kumimoji="0" lang="es-ES" sz="1200"/>
              <a:pPr algn="r" eaLnBrk="0" hangingPunct="0"/>
              <a:t>11</a:t>
            </a:fld>
            <a:endParaRPr kumimoji="0" lang="es-ES" sz="120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C34091C-1EBA-4B22-8836-67DAB24E2521}" type="slidenum">
              <a:rPr lang="es-ES" smtClean="0"/>
              <a:pPr/>
              <a:t>12</a:t>
            </a:fld>
            <a:endParaRPr lang="es-ES" smtClean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5947958-DFAC-4515-9E44-2A74CA34F464}" type="slidenum">
              <a:rPr lang="es-ES" smtClean="0"/>
              <a:pPr/>
              <a:t>13</a:t>
            </a:fld>
            <a:endParaRPr lang="es-ES" smtClean="0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896D32A-6674-4C2C-BC08-626FAE0015C0}" type="slidenum">
              <a:rPr lang="es-ES" smtClean="0"/>
              <a:pPr/>
              <a:t>14</a:t>
            </a:fld>
            <a:endParaRPr lang="es-ES" smtClean="0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3188E57-C191-47A0-A30E-7EDAA2600B55}" type="slidenum">
              <a:rPr lang="es-ES" smtClean="0"/>
              <a:pPr/>
              <a:t>2</a:t>
            </a:fld>
            <a:endParaRPr lang="es-ES" smtClean="0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056B875-0CA8-43AD-A879-D988F1BA7AEE}" type="slidenum">
              <a:rPr lang="es-ES" smtClean="0"/>
              <a:pPr/>
              <a:t>3</a:t>
            </a:fld>
            <a:endParaRPr lang="es-ES" smtClean="0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816E0B2-EB20-4881-BD4D-8EC6D28CF820}" type="slidenum">
              <a:rPr lang="es-ES" smtClean="0"/>
              <a:pPr/>
              <a:t>4</a:t>
            </a:fld>
            <a:endParaRPr lang="es-ES" smtClean="0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 txBox="1">
            <a:spLocks noGrp="1" noChangeArrowheads="1"/>
          </p:cNvSpPr>
          <p:nvPr/>
        </p:nvSpPr>
        <p:spPr bwMode="auto">
          <a:xfrm>
            <a:off x="4010342" y="8900954"/>
            <a:ext cx="3066733" cy="468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973" tIns="46986" rIns="93973" bIns="46986" anchor="b"/>
          <a:lstStyle/>
          <a:p>
            <a:pPr algn="r" eaLnBrk="0" hangingPunct="0"/>
            <a:fld id="{E9FE75B5-2397-4568-8831-9B1B37223A08}" type="slidenum">
              <a:rPr kumimoji="0" lang="es-ES" sz="1200"/>
              <a:pPr algn="r" eaLnBrk="0" hangingPunct="0"/>
              <a:t>5</a:t>
            </a:fld>
            <a:endParaRPr kumimoji="0" lang="es-ES" sz="1200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3FE8F2A-0E2C-415B-A001-3823DED6C42E}" type="slidenum">
              <a:rPr lang="es-ES" smtClean="0"/>
              <a:pPr/>
              <a:t>6</a:t>
            </a:fld>
            <a:endParaRPr lang="es-ES" smtClean="0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 txBox="1">
            <a:spLocks noGrp="1" noChangeArrowheads="1"/>
          </p:cNvSpPr>
          <p:nvPr/>
        </p:nvSpPr>
        <p:spPr bwMode="auto">
          <a:xfrm>
            <a:off x="4010342" y="8900954"/>
            <a:ext cx="3066733" cy="468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973" tIns="46986" rIns="93973" bIns="46986" anchor="b"/>
          <a:lstStyle/>
          <a:p>
            <a:pPr algn="r" eaLnBrk="0" hangingPunct="0"/>
            <a:fld id="{CCB26C3E-7472-475E-89F7-C22418E164FB}" type="slidenum">
              <a:rPr kumimoji="0" lang="es-ES" sz="1200"/>
              <a:pPr algn="r" eaLnBrk="0" hangingPunct="0"/>
              <a:t>7</a:t>
            </a:fld>
            <a:endParaRPr kumimoji="0" lang="es-ES" sz="1200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 txBox="1">
            <a:spLocks noGrp="1" noChangeArrowheads="1"/>
          </p:cNvSpPr>
          <p:nvPr/>
        </p:nvSpPr>
        <p:spPr bwMode="auto">
          <a:xfrm>
            <a:off x="4010342" y="8900954"/>
            <a:ext cx="3066733" cy="468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973" tIns="46986" rIns="93973" bIns="46986" anchor="b"/>
          <a:lstStyle/>
          <a:p>
            <a:pPr algn="r" eaLnBrk="0" hangingPunct="0"/>
            <a:fld id="{29CBEBEB-764B-4E34-906E-029F7C8F2B4F}" type="slidenum">
              <a:rPr kumimoji="0" lang="es-ES" sz="1200"/>
              <a:pPr algn="r" eaLnBrk="0" hangingPunct="0"/>
              <a:t>8</a:t>
            </a:fld>
            <a:endParaRPr kumimoji="0" lang="es-ES" sz="120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 txBox="1">
            <a:spLocks noGrp="1" noChangeArrowheads="1"/>
          </p:cNvSpPr>
          <p:nvPr/>
        </p:nvSpPr>
        <p:spPr bwMode="auto">
          <a:xfrm>
            <a:off x="4010342" y="8900954"/>
            <a:ext cx="3066733" cy="468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973" tIns="46986" rIns="93973" bIns="46986" anchor="b"/>
          <a:lstStyle/>
          <a:p>
            <a:pPr algn="r" eaLnBrk="0" hangingPunct="0"/>
            <a:fld id="{47ACD4CB-C569-4089-A2D4-5D755FA46368}" type="slidenum">
              <a:rPr kumimoji="0" lang="es-ES" sz="1200"/>
              <a:pPr algn="r" eaLnBrk="0" hangingPunct="0"/>
              <a:t>9</a:t>
            </a:fld>
            <a:endParaRPr kumimoji="0" lang="es-ES" sz="120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0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5" name="Group 44"/>
            <p:cNvGrpSpPr>
              <a:grpSpLocks/>
            </p:cNvGrpSpPr>
            <p:nvPr/>
          </p:nvGrpSpPr>
          <p:grpSpPr bwMode="auto">
            <a:xfrm>
              <a:off x="159" y="0"/>
              <a:ext cx="9143396" cy="6858000"/>
              <a:chOff x="159" y="0"/>
              <a:chExt cx="9143396" cy="6858000"/>
            </a:xfrm>
          </p:grpSpPr>
          <p:grpSp>
            <p:nvGrpSpPr>
              <p:cNvPr id="28" name="Group 4"/>
              <p:cNvGrpSpPr>
                <a:grpSpLocks/>
              </p:cNvGrpSpPr>
              <p:nvPr/>
            </p:nvGrpSpPr>
            <p:grpSpPr bwMode="auto">
              <a:xfrm>
                <a:off x="159" y="0"/>
                <a:ext cx="2514434" cy="6858000"/>
                <a:chOff x="159" y="0"/>
                <a:chExt cx="2514434" cy="6858000"/>
              </a:xfrm>
            </p:grpSpPr>
            <p:sp>
              <p:nvSpPr>
                <p:cNvPr id="40" name="Rectangle 120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1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2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29" name="Group 5"/>
              <p:cNvGrpSpPr>
                <a:grpSpLocks/>
              </p:cNvGrpSpPr>
              <p:nvPr/>
            </p:nvGrpSpPr>
            <p:grpSpPr bwMode="auto">
              <a:xfrm>
                <a:off x="422406" y="0"/>
                <a:ext cx="2514434" cy="6858000"/>
                <a:chOff x="-504" y="0"/>
                <a:chExt cx="2514434" cy="6858000"/>
              </a:xfrm>
            </p:grpSpPr>
            <p:sp>
              <p:nvSpPr>
                <p:cNvPr id="37" name="Rectangle 117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8" name="Rectangle 118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9" name="Rectangle 119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9"/>
              <p:cNvGrpSpPr>
                <a:grpSpLocks/>
              </p:cNvGrpSpPr>
              <p:nvPr/>
            </p:nvGrpSpPr>
            <p:grpSpPr bwMode="auto">
              <a:xfrm rot="10800000">
                <a:off x="6629121" y="0"/>
                <a:ext cx="2514434" cy="6858000"/>
                <a:chOff x="445" y="0"/>
                <a:chExt cx="2514434" cy="6858000"/>
              </a:xfrm>
            </p:grpSpPr>
            <p:sp>
              <p:nvSpPr>
                <p:cNvPr id="34" name="Rectangle 93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5" name="Rectangle 115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6" name="Rectangle 116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31" name="Rectangle 90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2" name="Rectangle 91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3" name="Rectangle 92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6" name="Freeform 62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Freeform 63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Freeform 64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Freeform 66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Freeform 67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" name="Hexagon 68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Hexagon 71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" name="Hexagon 72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Hexagon 73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" name="Hexagon 74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" name="Freeform 75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7" name="Hexagon 76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" name="Hexagon 77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" name="Hexagon 78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0" name="Hexagon 79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1" name="Hexagon 80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" name="Hexagon 81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" name="Hexagon 82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" name="Hexagon 83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" name="Hexagon 84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6" name="Freeform 85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" name="Freeform 86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43" name="Rectangle 123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" name="Rectangle 124"/>
          <p:cNvSpPr/>
          <p:nvPr/>
        </p:nvSpPr>
        <p:spPr>
          <a:xfrm>
            <a:off x="4649788" y="-22225"/>
            <a:ext cx="3505200" cy="23129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" name="Rectangle 125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6" name="Rectangle 126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7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688" y="1516063"/>
            <a:ext cx="2133600" cy="752475"/>
          </a:xfrm>
        </p:spPr>
        <p:txBody>
          <a:bodyPr anchor="b"/>
          <a:lstStyle>
            <a:lvl1pPr algn="l">
              <a:defRPr sz="2400"/>
            </a:lvl1pPr>
          </a:lstStyle>
          <a:p>
            <a:pPr>
              <a:defRPr/>
            </a:pPr>
            <a:fld id="{7F20C191-85A1-4F7F-B941-F5C73EE66B13}" type="datetime1">
              <a:rPr lang="es-ES"/>
              <a:pPr>
                <a:defRPr/>
              </a:pPr>
              <a:t>03/03/2017</a:t>
            </a:fld>
            <a:endParaRPr lang="es-ES"/>
          </a:p>
        </p:txBody>
      </p:sp>
      <p:sp>
        <p:nvSpPr>
          <p:cNvPr id="4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838" y="5719763"/>
            <a:ext cx="283051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788" y="5719763"/>
            <a:ext cx="642937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C2984690-A702-4B7F-A69D-AD740C6739B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0468B-6B4A-4460-96F1-5CC5A1A12CC4}" type="datetime1">
              <a:rPr lang="es-ES"/>
              <a:pPr>
                <a:defRPr/>
              </a:pPr>
              <a:t>03/03/2017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6E62D-3820-4A97-BC41-F88D5F8F3AE3}" type="slidenum">
              <a:rPr lang="es-ES"/>
              <a:pPr>
                <a:defRPr/>
              </a:pPr>
              <a:t>‹#›</a:t>
            </a:fld>
            <a:endParaRPr lang="es-ES" sz="14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61FE5-0616-42F4-AB5F-AF2E1362CF50}" type="datetime1">
              <a:rPr lang="es-ES"/>
              <a:pPr>
                <a:defRPr/>
              </a:pPr>
              <a:t>03/03/2017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C8DB0-83F6-4EC1-B015-3FA01C5DE2CD}" type="slidenum">
              <a:rPr lang="es-ES"/>
              <a:pPr>
                <a:defRPr/>
              </a:pPr>
              <a:t>‹#›</a:t>
            </a:fld>
            <a:endParaRPr lang="es-ES" sz="140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838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210185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210185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6800" y="64135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95AA2-E5F8-4A4E-87DF-F9AE6DACBBBF}" type="datetime1">
              <a:rPr lang="es-ES"/>
              <a:pPr>
                <a:defRPr/>
              </a:pPr>
              <a:t>03/03/2017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64135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13500"/>
            <a:ext cx="914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A1272B-258B-420D-860A-FCC3B5FCCA21}" type="slidenum">
              <a:rPr lang="es-ES"/>
              <a:pPr>
                <a:defRPr/>
              </a:pPr>
              <a:t>‹#›</a:t>
            </a:fld>
            <a:endParaRPr lang="es-ES" sz="14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D9830-087F-498C-8AC6-1E566756A643}" type="datetime1">
              <a:rPr lang="es-ES"/>
              <a:pPr>
                <a:defRPr/>
              </a:pPr>
              <a:t>03/03/2017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51860-9D14-44DC-9513-E5BF0CEC53CB}" type="slidenum">
              <a:rPr lang="es-ES"/>
              <a:pPr>
                <a:defRPr/>
              </a:pPr>
              <a:t>‹#›</a:t>
            </a:fld>
            <a:endParaRPr lang="es-ES" sz="14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493D3-B9DB-42E7-B429-8D1F53E8A64F}" type="datetime1">
              <a:rPr lang="es-ES"/>
              <a:pPr>
                <a:defRPr/>
              </a:pPr>
              <a:t>03/03/2017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4403A-073A-45BB-AF52-E14A38865BC2}" type="slidenum">
              <a:rPr lang="es-ES"/>
              <a:pPr>
                <a:defRPr/>
              </a:pPr>
              <a:t>‹#›</a:t>
            </a:fld>
            <a:endParaRPr lang="es-ES" sz="14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9C347-AA42-4F0A-96EC-26AE500A5951}" type="datetime1">
              <a:rPr lang="es-ES"/>
              <a:pPr>
                <a:defRPr/>
              </a:pPr>
              <a:t>03/03/2017</a:t>
            </a:fld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C2D28-F7C0-411E-B40C-F9222098E373}" type="slidenum">
              <a:rPr lang="es-ES"/>
              <a:pPr>
                <a:defRPr/>
              </a:pPr>
              <a:t>‹#›</a:t>
            </a:fld>
            <a:endParaRPr lang="es-ES" sz="14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FFC34-CC99-4560-A244-CB2ACFD568C6}" type="datetime1">
              <a:rPr lang="es-ES"/>
              <a:pPr>
                <a:defRPr/>
              </a:pPr>
              <a:t>03/03/2017</a:t>
            </a:fld>
            <a:endParaRPr lang="es-E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8D1A6-848D-4647-B48E-BCC23E813624}" type="slidenum">
              <a:rPr lang="es-ES"/>
              <a:pPr>
                <a:defRPr/>
              </a:pPr>
              <a:t>‹#›</a:t>
            </a:fld>
            <a:endParaRPr lang="es-ES" sz="14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2D2C2-6847-4C44-9D94-F903BB9930AB}" type="datetime1">
              <a:rPr lang="es-ES"/>
              <a:pPr>
                <a:defRPr/>
              </a:pPr>
              <a:t>03/03/2017</a:t>
            </a:fld>
            <a:endParaRPr lang="es-E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D2A0D-A224-46CC-9A6E-8D89E6AA50E0}" type="slidenum">
              <a:rPr lang="es-ES"/>
              <a:pPr>
                <a:defRPr/>
              </a:pPr>
              <a:t>‹#›</a:t>
            </a:fld>
            <a:endParaRPr lang="es-ES" sz="14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934DB-12CD-4D8A-AA59-F00D84E4FE35}" type="datetime1">
              <a:rPr lang="es-ES"/>
              <a:pPr>
                <a:defRPr/>
              </a:pPr>
              <a:t>03/03/2017</a:t>
            </a:fld>
            <a:endParaRPr lang="es-E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D40411-8925-4C4E-A80C-811BA472680E}" type="slidenum">
              <a:rPr lang="es-ES"/>
              <a:pPr>
                <a:defRPr/>
              </a:pPr>
              <a:t>‹#›</a:t>
            </a:fld>
            <a:endParaRPr lang="es-ES" sz="14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60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61"/>
            <p:cNvGrpSpPr>
              <a:grpSpLocks/>
            </p:cNvGrpSpPr>
            <p:nvPr/>
          </p:nvGrpSpPr>
          <p:grpSpPr bwMode="auto">
            <a:xfrm>
              <a:off x="159" y="0"/>
              <a:ext cx="9143396" cy="6858000"/>
              <a:chOff x="159" y="0"/>
              <a:chExt cx="9143396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159" y="0"/>
                <a:ext cx="2514434" cy="6858000"/>
                <a:chOff x="159" y="0"/>
                <a:chExt cx="2514434" cy="6858000"/>
              </a:xfrm>
            </p:grpSpPr>
            <p:sp>
              <p:nvSpPr>
                <p:cNvPr id="41" name="Rectangle 120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406" y="0"/>
                <a:ext cx="2514434" cy="6858000"/>
                <a:chOff x="-504" y="0"/>
                <a:chExt cx="2514434" cy="6858000"/>
              </a:xfrm>
            </p:grpSpPr>
            <p:sp>
              <p:nvSpPr>
                <p:cNvPr id="38" name="Rectangle 117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9" name="Rectangle 118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0" name="Rectangle 119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121" y="0"/>
                <a:ext cx="2514434" cy="6858000"/>
                <a:chOff x="445" y="0"/>
                <a:chExt cx="2514434" cy="6858000"/>
              </a:xfrm>
            </p:grpSpPr>
            <p:sp>
              <p:nvSpPr>
                <p:cNvPr id="35" name="Rectangle 93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6" name="Rectangle 115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7" name="Rectangle 116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32" name="Rectangle 90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3" name="Rectangle 91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4" name="Rectangle 92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7" name="Freeform 62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Freeform 63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Freeform 64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Freeform 66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" name="Freeform 67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Hexagon 68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" name="Hexagon 71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Hexagon 72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" name="Hexagon 73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" name="Hexagon 74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7" name="Freeform 75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" name="Hexagon 76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" name="Hexagon 77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0" name="Hexagon 78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1" name="Hexagon 79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" name="Hexagon 80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" name="Hexagon 81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" name="Hexagon 82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" name="Hexagon 83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6" name="Hexagon 84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" name="Freeform 85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8" name="Freeform 86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44" name="Rectangle 123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" name="Rectangle 124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6" name="Rectangle 125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7" name="Rectangle 126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5D868-E143-4C35-BAA0-A9C43172148A}" type="datetime1">
              <a:rPr lang="es-ES"/>
              <a:pPr>
                <a:defRPr/>
              </a:pPr>
              <a:t>03/03/2017</a:t>
            </a:fld>
            <a:endParaRPr lang="es-ES"/>
          </a:p>
        </p:txBody>
      </p:sp>
      <p:sp>
        <p:nvSpPr>
          <p:cNvPr id="49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C9DB8-AF72-4CC6-A6B2-AE23CE767CC9}" type="slidenum">
              <a:rPr lang="es-ES"/>
              <a:pPr>
                <a:defRPr/>
              </a:pPr>
              <a:t>‹#›</a:t>
            </a:fld>
            <a:endParaRPr lang="es-ES" sz="1400"/>
          </a:p>
        </p:txBody>
      </p:sp>
      <p:sp>
        <p:nvSpPr>
          <p:cNvPr id="50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60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61"/>
            <p:cNvGrpSpPr>
              <a:grpSpLocks/>
            </p:cNvGrpSpPr>
            <p:nvPr/>
          </p:nvGrpSpPr>
          <p:grpSpPr bwMode="auto">
            <a:xfrm>
              <a:off x="159" y="0"/>
              <a:ext cx="9143396" cy="6858000"/>
              <a:chOff x="159" y="0"/>
              <a:chExt cx="9143396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159" y="0"/>
                <a:ext cx="2514434" cy="6858000"/>
                <a:chOff x="159" y="0"/>
                <a:chExt cx="2514434" cy="6858000"/>
              </a:xfrm>
            </p:grpSpPr>
            <p:sp>
              <p:nvSpPr>
                <p:cNvPr id="41" name="Rectangle 120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406" y="0"/>
                <a:ext cx="2514434" cy="6858000"/>
                <a:chOff x="-504" y="0"/>
                <a:chExt cx="2514434" cy="6858000"/>
              </a:xfrm>
            </p:grpSpPr>
            <p:sp>
              <p:nvSpPr>
                <p:cNvPr id="38" name="Rectangle 117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9" name="Rectangle 118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0" name="Rectangle 119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121" y="0"/>
                <a:ext cx="2514434" cy="6858000"/>
                <a:chOff x="445" y="0"/>
                <a:chExt cx="2514434" cy="6858000"/>
              </a:xfrm>
            </p:grpSpPr>
            <p:sp>
              <p:nvSpPr>
                <p:cNvPr id="35" name="Rectangle 93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6" name="Rectangle 115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7" name="Rectangle 116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32" name="Rectangle 90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3" name="Rectangle 91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4" name="Rectangle 92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7" name="Freeform 62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Freeform 63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Freeform 64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Freeform 66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" name="Freeform 67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Hexagon 68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" name="Hexagon 71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Hexagon 72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" name="Hexagon 73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" name="Hexagon 74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7" name="Freeform 75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" name="Hexagon 76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" name="Hexagon 77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0" name="Hexagon 78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1" name="Hexagon 79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" name="Hexagon 80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" name="Hexagon 81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" name="Hexagon 82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" name="Hexagon 83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6" name="Hexagon 84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" name="Freeform 85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8" name="Freeform 86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44" name="Rectangle 123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" name="Rectangle 124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6" name="Rectangle 125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7" name="Rectangle 126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D0BB6-6A15-4725-8FA4-F4BF46790DBE}" type="datetime1">
              <a:rPr lang="es-ES"/>
              <a:pPr>
                <a:defRPr/>
              </a:pPr>
              <a:t>03/03/2017</a:t>
            </a:fld>
            <a:endParaRPr lang="es-ES"/>
          </a:p>
        </p:txBody>
      </p:sp>
      <p:sp>
        <p:nvSpPr>
          <p:cNvPr id="4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B3B50-F5EA-41A3-8DD0-3371518CED45}" type="slidenum">
              <a:rPr lang="es-ES"/>
              <a:pPr>
                <a:defRPr/>
              </a:pPr>
              <a:t>‹#›</a:t>
            </a:fld>
            <a:endParaRPr lang="es-ES" sz="14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1"/>
          <p:cNvGrpSpPr>
            <a:grpSpLocks/>
          </p:cNvGrpSpPr>
          <p:nvPr/>
        </p:nvGrpSpPr>
        <p:grpSpPr bwMode="auto">
          <a:xfrm>
            <a:off x="-304800" y="0"/>
            <a:ext cx="9932988" cy="6858000"/>
            <a:chOff x="-382404" y="0"/>
            <a:chExt cx="9932332" cy="6858000"/>
          </a:xfrm>
        </p:grpSpPr>
        <p:grpSp>
          <p:nvGrpSpPr>
            <p:cNvPr id="1035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58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1059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1060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2540" y="5035550"/>
              <a:ext cx="9144983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2540" y="3467100"/>
              <a:ext cx="9144983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2540" y="5284788"/>
              <a:ext cx="9144983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6793" y="5132388"/>
              <a:ext cx="6982951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5573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19425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8949" y="159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6524" y="32543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2326" y="53832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3969" y="540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542" y="28495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394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09771" y="54117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8820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443" y="15636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997" y="4056063"/>
              <a:ext cx="1242931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997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375"/>
            <a:ext cx="8229600" cy="618648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0888" y="-22225"/>
            <a:ext cx="3679825" cy="700088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1042988" y="1027113"/>
            <a:ext cx="70246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42988" y="2324100"/>
            <a:ext cx="6777037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575" y="2238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pPr>
              <a:defRPr/>
            </a:pPr>
            <a:fld id="{666693A5-F274-40DC-B982-7B14692BD93A}" type="datetime1">
              <a:rPr lang="es-ES"/>
              <a:pPr>
                <a:defRPr/>
              </a:pPr>
              <a:t>03/03/2017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850" y="5851525"/>
            <a:ext cx="350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788" y="223838"/>
            <a:ext cx="1331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pPr>
              <a:defRPr/>
            </a:pPr>
            <a:fld id="{2AB4F14B-8B9A-4357-8205-4BA48AA9FD9E}" type="slidenum">
              <a:rPr lang="es-ES"/>
              <a:pPr>
                <a:defRPr/>
              </a:pPr>
              <a:t>‹#›</a:t>
            </a:fld>
            <a:endParaRPr lang="es-ES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7" r:id="rId2"/>
    <p:sldLayoutId id="2147483676" r:id="rId3"/>
    <p:sldLayoutId id="2147483675" r:id="rId4"/>
    <p:sldLayoutId id="2147483674" r:id="rId5"/>
    <p:sldLayoutId id="2147483673" r:id="rId6"/>
    <p:sldLayoutId id="2147483672" r:id="rId7"/>
    <p:sldLayoutId id="2147483679" r:id="rId8"/>
    <p:sldLayoutId id="2147483680" r:id="rId9"/>
    <p:sldLayoutId id="2147483671" r:id="rId10"/>
    <p:sldLayoutId id="2147483670" r:id="rId11"/>
    <p:sldLayoutId id="2147483681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395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5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35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836613"/>
            <a:ext cx="8604250" cy="360045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es-ES" b="1" smtClean="0"/>
              <a:t>Protección de los niños niñas y adolescentes migrantes no acompañados: Determinación del Interés Superior del Niño</a:t>
            </a:r>
          </a:p>
          <a:p>
            <a:pPr algn="ctr" eaLnBrk="1" hangingPunct="1">
              <a:lnSpc>
                <a:spcPct val="90000"/>
              </a:lnSpc>
            </a:pPr>
            <a:endParaRPr lang="es-ES" smtClean="0"/>
          </a:p>
          <a:p>
            <a:pPr algn="ctr" eaLnBrk="1" hangingPunct="1">
              <a:lnSpc>
                <a:spcPct val="90000"/>
              </a:lnSpc>
            </a:pPr>
            <a:r>
              <a:rPr lang="es-ES" smtClean="0"/>
              <a:t>Lic. Dora Irene Ordóñez Bustos</a:t>
            </a:r>
          </a:p>
          <a:p>
            <a:pPr algn="ctr" eaLnBrk="1" hangingPunct="1">
              <a:lnSpc>
                <a:spcPct val="90000"/>
              </a:lnSpc>
            </a:pPr>
            <a:r>
              <a:rPr lang="es-ES" smtClean="0"/>
              <a:t>Lic. Patricia Fragoso Sánchez</a:t>
            </a:r>
          </a:p>
          <a:p>
            <a:pPr algn="ctr" eaLnBrk="1" hangingPunct="1">
              <a:lnSpc>
                <a:spcPct val="90000"/>
              </a:lnSpc>
            </a:pPr>
            <a:endParaRPr lang="es-ES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s-ES" smtClean="0"/>
          </a:p>
          <a:p>
            <a:pPr algn="ctr" eaLnBrk="1" hangingPunct="1">
              <a:lnSpc>
                <a:spcPct val="90000"/>
              </a:lnSpc>
            </a:pPr>
            <a:r>
              <a:rPr lang="es-ES" smtClean="0"/>
              <a:t>México</a:t>
            </a:r>
          </a:p>
        </p:txBody>
      </p:sp>
      <p:sp>
        <p:nvSpPr>
          <p:cNvPr id="16386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F4FBB76-1940-4BA6-A6C5-0EBB52BB9E4B}" type="slidenum">
              <a:rPr lang="es-ES" smtClean="0"/>
              <a:pPr/>
              <a:t>1</a:t>
            </a:fld>
            <a:endParaRPr lang="es-ES" sz="1400" smtClean="0"/>
          </a:p>
        </p:txBody>
      </p:sp>
      <p:sp>
        <p:nvSpPr>
          <p:cNvPr id="16387" name="Rectangle 12"/>
          <p:cNvSpPr>
            <a:spLocks noChangeArrowheads="1"/>
          </p:cNvSpPr>
          <p:nvPr/>
        </p:nvSpPr>
        <p:spPr bwMode="auto">
          <a:xfrm>
            <a:off x="3357563" y="1911350"/>
            <a:ext cx="952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6388" name="Text Box 32"/>
          <p:cNvSpPr txBox="1">
            <a:spLocks noChangeArrowheads="1"/>
          </p:cNvSpPr>
          <p:nvPr/>
        </p:nvSpPr>
        <p:spPr bwMode="auto">
          <a:xfrm>
            <a:off x="2987675" y="4149725"/>
            <a:ext cx="4968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pic>
        <p:nvPicPr>
          <p:cNvPr id="6" name="Picture 3" descr="nino_tren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4133364"/>
            <a:ext cx="2786082" cy="20119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4" descr="http://colectivopericu.files.wordpress.com/2009/12/04111.gif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012160" y="5013176"/>
            <a:ext cx="2054089" cy="1021039"/>
          </a:xfrm>
          <a:prstGeom prst="rect">
            <a:avLst/>
          </a:prstGeom>
          <a:noFill/>
          <a:effectLst>
            <a:outerShdw blurRad="254000" dist="38100" dir="2760000" sx="103000" sy="103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7 Imagen" descr="Logo DIF Nacional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4283968" y="5157192"/>
            <a:ext cx="1080120" cy="855600"/>
          </a:xfrm>
          <a:prstGeom prst="rect">
            <a:avLst/>
          </a:prstGeom>
          <a:effectLst>
            <a:outerShdw blurRad="254000" dist="38100" dir="2760000" sx="103000" sy="103000" algn="tl" rotWithShape="0">
              <a:prstClr val="black">
                <a:alpha val="40000"/>
              </a:prstClr>
            </a:outerShdw>
            <a:softEdge rad="127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39750" y="765175"/>
            <a:ext cx="8064500" cy="5759450"/>
          </a:xfrm>
        </p:spPr>
        <p:txBody>
          <a:bodyPr/>
          <a:lstStyle/>
          <a:p>
            <a:pPr marL="533400" indent="-533400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" sz="1600" b="1" dirty="0" smtClean="0"/>
              <a:t>Sostenibilidad. </a:t>
            </a:r>
          </a:p>
          <a:p>
            <a:pPr marL="533400" indent="-533400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endParaRPr lang="es-ES" sz="900" b="1" dirty="0" smtClean="0"/>
          </a:p>
          <a:p>
            <a:pPr marL="830263" lvl="1" indent="-533400">
              <a:lnSpc>
                <a:spcPct val="80000"/>
              </a:lnSpc>
            </a:pPr>
            <a:r>
              <a:rPr lang="es-MX" sz="1600" dirty="0" smtClean="0"/>
              <a:t>La valoración podrá ser asistida por un representante de la Comisión Nacional de los Derechos Humanos, debidamente acreditado, sin perjuicio de las facultades que le corresponden al representante legal o persona de confianza, representante Consular o Diplomático del país de la niña, niño o adolescente.</a:t>
            </a:r>
            <a:br>
              <a:rPr lang="es-MX" sz="1600" dirty="0" smtClean="0"/>
            </a:br>
            <a:endParaRPr lang="es-MX" sz="1600" dirty="0" smtClean="0"/>
          </a:p>
          <a:p>
            <a:pPr marL="830263" lvl="1" indent="-533400">
              <a:lnSpc>
                <a:spcPct val="80000"/>
              </a:lnSpc>
            </a:pPr>
            <a:r>
              <a:rPr lang="es-MX" sz="1600" dirty="0" smtClean="0"/>
              <a:t>Derivado de esta valoración, se determinarán las medidas de protección procedentes y, en su caso, se recomendará la determinación del interés superior.</a:t>
            </a:r>
          </a:p>
          <a:p>
            <a:pPr marL="830263" lvl="1" indent="-533400">
              <a:lnSpc>
                <a:spcPct val="80000"/>
              </a:lnSpc>
            </a:pPr>
            <a:endParaRPr lang="es-ES" sz="1600" dirty="0" smtClean="0"/>
          </a:p>
          <a:p>
            <a:pPr marL="830263" lvl="1" indent="-533400">
              <a:lnSpc>
                <a:spcPct val="80000"/>
              </a:lnSpc>
            </a:pPr>
            <a:r>
              <a:rPr lang="es-ES" sz="1600" dirty="0" smtClean="0"/>
              <a:t>Actores implicados: INM, SNDIF, Sistemas DIF Estatal, COMAR, PGR</a:t>
            </a:r>
            <a:r>
              <a:rPr lang="es-MX" sz="1600" dirty="0" smtClean="0"/>
              <a:t> y aquellas instituciones que tengan competencia en la materia y se considere su participación para garantizar la protección de los derechos de la niña, niño o adolescente. </a:t>
            </a:r>
          </a:p>
          <a:p>
            <a:pPr marL="830263" lvl="1" indent="-533400">
              <a:lnSpc>
                <a:spcPct val="80000"/>
              </a:lnSpc>
            </a:pPr>
            <a:endParaRPr lang="es-MX" sz="1600" dirty="0" smtClean="0"/>
          </a:p>
          <a:p>
            <a:pPr marL="830263" lvl="1" indent="-533400">
              <a:lnSpc>
                <a:spcPct val="80000"/>
              </a:lnSpc>
            </a:pPr>
            <a:r>
              <a:rPr lang="es-MX" sz="1600" dirty="0" smtClean="0"/>
              <a:t>En el caso de los solicitantes del reconocimiento de la condición de refugiado, se deberá contar con la participación de la Coordinación General de la Comisión Mexicana de Ayuda a Refugiados, en términos de lo dispuesto por la Ley sobre Refugiados y Protección Complementaria y su Reglamento.</a:t>
            </a:r>
            <a:br>
              <a:rPr lang="es-MX" sz="1600" dirty="0" smtClean="0"/>
            </a:br>
            <a:endParaRPr lang="es-MX" sz="1200" dirty="0" smtClean="0"/>
          </a:p>
        </p:txBody>
      </p:sp>
      <p:sp>
        <p:nvSpPr>
          <p:cNvPr id="49155" name="Slide Number Placeholder 6"/>
          <p:cNvSpPr txBox="1">
            <a:spLocks noGrp="1"/>
          </p:cNvSpPr>
          <p:nvPr/>
        </p:nvSpPr>
        <p:spPr bwMode="auto">
          <a:xfrm>
            <a:off x="8229600" y="64135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fld id="{B14543A7-434B-4B2E-8C95-74F97EA2D4BB}" type="slidenum">
              <a:rPr lang="es-ES" sz="1200">
                <a:solidFill>
                  <a:srgbClr val="FEFEFE"/>
                </a:solidFill>
              </a:rPr>
              <a:pPr/>
              <a:t>10</a:t>
            </a:fld>
            <a:endParaRPr lang="es-ES" sz="1400">
              <a:solidFill>
                <a:srgbClr val="FEFEFE"/>
              </a:solidFill>
            </a:endParaRPr>
          </a:p>
        </p:txBody>
      </p:sp>
      <p:sp>
        <p:nvSpPr>
          <p:cNvPr id="49156" name="Rectangle 2"/>
          <p:cNvSpPr>
            <a:spLocks noChangeArrowheads="1"/>
          </p:cNvSpPr>
          <p:nvPr/>
        </p:nvSpPr>
        <p:spPr bwMode="auto">
          <a:xfrm>
            <a:off x="3357563" y="1911350"/>
            <a:ext cx="952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49157" name="Text Box 4"/>
          <p:cNvSpPr txBox="1">
            <a:spLocks noChangeArrowheads="1"/>
          </p:cNvSpPr>
          <p:nvPr/>
        </p:nvSpPr>
        <p:spPr bwMode="auto">
          <a:xfrm>
            <a:off x="2987675" y="4149725"/>
            <a:ext cx="4968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39750" y="765175"/>
            <a:ext cx="8064500" cy="5472113"/>
          </a:xfrm>
        </p:spPr>
        <p:txBody>
          <a:bodyPr/>
          <a:lstStyle/>
          <a:p>
            <a:pPr marL="533400" indent="-533400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" sz="1600" b="1" dirty="0" smtClean="0"/>
              <a:t>Sostenibilidad. </a:t>
            </a:r>
          </a:p>
          <a:p>
            <a:pPr marL="533400" indent="-533400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endParaRPr lang="es-MX" sz="1400" dirty="0" smtClean="0"/>
          </a:p>
          <a:p>
            <a:pPr marL="533400" indent="-533400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MX" sz="1600" dirty="0" smtClean="0"/>
              <a:t>Cuando la complejidad del caso requiera una decisión interinstitucional, se realizará la Determinación del Interés Superior. Dichas instituciones emitirán recomendaciones que la autoridad competente deberá tener en consideración, a fin de resolver la situación migratoria, establecer y ejecutar las medidas necesarias para garantizar sus derechos de manera integral. La Determinación del Interés Superior se aplicará en los siguientes casos:</a:t>
            </a:r>
            <a:br>
              <a:rPr lang="es-MX" sz="1600" dirty="0" smtClean="0"/>
            </a:br>
            <a:r>
              <a:rPr lang="es-MX" sz="1600" dirty="0" smtClean="0"/>
              <a:t/>
            </a:r>
            <a:br>
              <a:rPr lang="es-MX" sz="1600" dirty="0" smtClean="0"/>
            </a:br>
            <a:r>
              <a:rPr lang="es-MX" sz="1600" dirty="0" smtClean="0"/>
              <a:t>I. Cuando el retorno al país de origen o residencia habitual pueda implicar vulneración a sus derechos y no haya sido reconocido como refugiado o no sea beneficiario de protección complementaria;</a:t>
            </a:r>
            <a:br>
              <a:rPr lang="es-MX" sz="1600" dirty="0" smtClean="0"/>
            </a:br>
            <a:r>
              <a:rPr lang="es-MX" sz="1600" dirty="0" smtClean="0"/>
              <a:t/>
            </a:r>
            <a:br>
              <a:rPr lang="es-MX" sz="1600" dirty="0" smtClean="0"/>
            </a:br>
            <a:r>
              <a:rPr lang="es-MX" sz="1600" dirty="0" smtClean="0"/>
              <a:t>II. Cuando la reunificación familiar pueda implicar vulneración de derechos;</a:t>
            </a:r>
            <a:br>
              <a:rPr lang="es-MX" sz="1600" dirty="0" smtClean="0"/>
            </a:br>
            <a:r>
              <a:rPr lang="es-MX" sz="1600" dirty="0" smtClean="0"/>
              <a:t/>
            </a:r>
            <a:br>
              <a:rPr lang="es-MX" sz="1600" dirty="0" smtClean="0"/>
            </a:br>
            <a:r>
              <a:rPr lang="es-MX" sz="1600" dirty="0" smtClean="0"/>
              <a:t>III. Cuando se encuentre en proceso de solicitud de la condición de refugiado, o por ser posible víctima o testigo de algún delito donde sus derechos pueden ser vulnerados;</a:t>
            </a:r>
            <a:br>
              <a:rPr lang="es-MX" sz="1600" dirty="0" smtClean="0"/>
            </a:br>
            <a:r>
              <a:rPr lang="es-MX" sz="1600" dirty="0" smtClean="0"/>
              <a:t/>
            </a:r>
            <a:br>
              <a:rPr lang="es-MX" sz="1600" dirty="0" smtClean="0"/>
            </a:br>
            <a:r>
              <a:rPr lang="es-MX" sz="1600" dirty="0" smtClean="0"/>
              <a:t>IV. Cuando sea necesario tomar una decisión en tanto las autoridades competentes determinen una resolución, y</a:t>
            </a:r>
            <a:br>
              <a:rPr lang="es-MX" sz="1600" dirty="0" smtClean="0"/>
            </a:br>
            <a:r>
              <a:rPr lang="es-MX" sz="1600" dirty="0" smtClean="0"/>
              <a:t/>
            </a:r>
            <a:br>
              <a:rPr lang="es-MX" sz="1600" dirty="0" smtClean="0"/>
            </a:br>
            <a:r>
              <a:rPr lang="es-MX" sz="1600" dirty="0" smtClean="0"/>
              <a:t>V. Cualquier otra que se considere pertinente.</a:t>
            </a:r>
            <a:br>
              <a:rPr lang="es-MX" sz="1600" dirty="0" smtClean="0"/>
            </a:br>
            <a:endParaRPr lang="es-MX" sz="1600" dirty="0" smtClean="0"/>
          </a:p>
        </p:txBody>
      </p:sp>
      <p:sp>
        <p:nvSpPr>
          <p:cNvPr id="51203" name="Slide Number Placeholder 6"/>
          <p:cNvSpPr txBox="1">
            <a:spLocks noGrp="1"/>
          </p:cNvSpPr>
          <p:nvPr/>
        </p:nvSpPr>
        <p:spPr bwMode="auto">
          <a:xfrm>
            <a:off x="8229600" y="64135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fld id="{D9F3BD60-5D56-410E-962B-3439E5797759}" type="slidenum">
              <a:rPr lang="es-ES" sz="1200">
                <a:solidFill>
                  <a:srgbClr val="FEFEFE"/>
                </a:solidFill>
              </a:rPr>
              <a:pPr/>
              <a:t>11</a:t>
            </a:fld>
            <a:endParaRPr lang="es-ES" sz="1400">
              <a:solidFill>
                <a:srgbClr val="FEFEFE"/>
              </a:solidFill>
            </a:endParaRPr>
          </a:p>
        </p:txBody>
      </p:sp>
      <p:sp>
        <p:nvSpPr>
          <p:cNvPr id="51204" name="Rectangle 2"/>
          <p:cNvSpPr>
            <a:spLocks noChangeArrowheads="1"/>
          </p:cNvSpPr>
          <p:nvPr/>
        </p:nvSpPr>
        <p:spPr bwMode="auto">
          <a:xfrm>
            <a:off x="3357563" y="1911350"/>
            <a:ext cx="952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51205" name="Text Box 4"/>
          <p:cNvSpPr txBox="1">
            <a:spLocks noChangeArrowheads="1"/>
          </p:cNvSpPr>
          <p:nvPr/>
        </p:nvSpPr>
        <p:spPr bwMode="auto">
          <a:xfrm>
            <a:off x="2987675" y="4149725"/>
            <a:ext cx="4968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836613"/>
            <a:ext cx="8135938" cy="3024187"/>
          </a:xfrm>
        </p:spPr>
        <p:txBody>
          <a:bodyPr/>
          <a:lstStyle/>
          <a:p>
            <a:pPr marL="533400" indent="-533400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" sz="1600" b="1" dirty="0" smtClean="0"/>
              <a:t>Aprendizajes</a:t>
            </a:r>
          </a:p>
          <a:p>
            <a:pPr marL="533400" indent="-533400" algn="just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MX" sz="1600" dirty="0" smtClean="0"/>
              <a:t>Monitorear la aplicación de garantías procedimentales en los términos establecidos por la CDN y el Derecho internacional;</a:t>
            </a:r>
          </a:p>
          <a:p>
            <a:pPr marL="533400" indent="-533400" algn="just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MX" sz="1600" dirty="0" smtClean="0"/>
              <a:t>Especificación, junto con las autoridades participantes, acerca de cuáles son sus competencias. (Mesa Interinstitucional de Diálogo sobre niñas, niños y adolescentes no acompañados y mujeres migrantes).</a:t>
            </a:r>
          </a:p>
          <a:p>
            <a:pPr marL="533400" indent="-533400" algn="just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MX" sz="1600" dirty="0" smtClean="0"/>
              <a:t>Políticas migratorias que consideren una protección especial para los menores, ancladas en el interés superior del niño y la unidad familiar como principios rectores.</a:t>
            </a:r>
          </a:p>
          <a:p>
            <a:pPr marL="533400" indent="-533400" algn="just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MX" sz="1600" dirty="0" smtClean="0"/>
              <a:t>Determinación sobre lo que se requiere de la comunidad internacional para ampliar los sistemas nacionales de protección del niño migrante y repatriado.</a:t>
            </a:r>
          </a:p>
          <a:p>
            <a:pPr marL="533400" indent="-533400" algn="just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MX" sz="1600" dirty="0" smtClean="0"/>
              <a:t>Reforzar la capacidad de las autoridades estatales y municipales responsables  en especial, los sistemas de bienestar de niños, para que implementen sus obligaciones de conformidad con la CDN (lo que puede incluir formación, asesoramiento en derecho internacional y servicios de interpretación y traducción);</a:t>
            </a:r>
          </a:p>
          <a:p>
            <a:pPr marL="533400" indent="-533400" algn="just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MX" sz="1600" dirty="0" smtClean="0"/>
              <a:t>Proporcionar, cuando proceda, asesoramiento en casos de otras naciones que estén en construcción de sus propios procesos de protección de los derechos de infancia y adolescencia migrante no acompañada.</a:t>
            </a:r>
            <a:endParaRPr lang="es-ES" sz="1600" dirty="0" smtClean="0"/>
          </a:p>
        </p:txBody>
      </p:sp>
      <p:sp>
        <p:nvSpPr>
          <p:cNvPr id="30722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92305B3-A314-4D51-AE1B-ECF9ED304390}" type="slidenum">
              <a:rPr lang="es-ES" smtClean="0"/>
              <a:pPr/>
              <a:t>12</a:t>
            </a:fld>
            <a:endParaRPr lang="es-ES" sz="1400" smtClean="0"/>
          </a:p>
        </p:txBody>
      </p:sp>
      <p:sp>
        <p:nvSpPr>
          <p:cNvPr id="30723" name="Rectangle 2"/>
          <p:cNvSpPr>
            <a:spLocks noChangeArrowheads="1"/>
          </p:cNvSpPr>
          <p:nvPr/>
        </p:nvSpPr>
        <p:spPr bwMode="auto">
          <a:xfrm>
            <a:off x="3357563" y="1911350"/>
            <a:ext cx="952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2987675" y="4149725"/>
            <a:ext cx="4968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908050"/>
            <a:ext cx="8135938" cy="30241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s-ES" sz="1600" b="1" smtClean="0"/>
              <a:t>Referencias</a:t>
            </a:r>
            <a:r>
              <a:rPr lang="es-ES" sz="1600" smtClean="0"/>
              <a:t> documentales de la buena práctica.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endParaRPr lang="es-MX" sz="1600" smtClean="0"/>
          </a:p>
          <a:p>
            <a:pPr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MX" sz="1600" smtClean="0"/>
              <a:t>Directrices Generales Inter-Agenciales sobre niñas y niños no acompañados y separados (ACNUR, UNICEF, CICR, IRC, </a:t>
            </a:r>
            <a:r>
              <a:rPr lang="es-MX" sz="1600" i="1" smtClean="0"/>
              <a:t>Save de Children (RU), World Vision International) (Ginebra, enero, 2004),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MX" sz="1600" smtClean="0"/>
              <a:t>El trabajo con niños no acompañados: Un planteamiento comunitario (ACNUR, Ginebra, revisado en mayo, 1996).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MX" sz="1600" smtClean="0"/>
              <a:t>Directrices sobre políticas y procedimientos relativos al tratamiento de niños no acompañados solicitantes de asilo.(ACNUR, Ginebra, 1997), 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MX" sz="1600" smtClean="0"/>
              <a:t>El trabajo con niños separados, Guía de campo. Manual y ejercicios de capacitación (Save the Children, RU, Londres, 1999).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MX" sz="1600" smtClean="0"/>
              <a:t>No es un asunto pequeño. Garantizar la protección y las soluciones duraderas a los niños no acompañados y separados(Servicio Luterano sobre Inmigración y Refugiados), Baltimore,007, 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MX" sz="1600" smtClean="0"/>
              <a:t>Manual de referencia para la operación del Modelo para la protección de derechos de niños, niñas y adolescentes migrantes no acompañados. Mesa Interinstitucional de Diálogo sobre niñas, niños y adolescentes no acompañados y mujeres migrantes ; México 2011.</a:t>
            </a:r>
          </a:p>
          <a:p>
            <a:pPr eaLnBrk="1" hangingPunct="1">
              <a:lnSpc>
                <a:spcPct val="80000"/>
              </a:lnSpc>
            </a:pPr>
            <a:endParaRPr lang="es-MX" sz="1600" smtClean="0"/>
          </a:p>
          <a:p>
            <a:pPr eaLnBrk="1" hangingPunct="1">
              <a:lnSpc>
                <a:spcPct val="80000"/>
              </a:lnSpc>
            </a:pPr>
            <a:endParaRPr lang="es-ES" sz="1800" smtClean="0"/>
          </a:p>
        </p:txBody>
      </p:sp>
      <p:sp>
        <p:nvSpPr>
          <p:cNvPr id="32770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868FC10-7763-466C-B611-37D85C0738C9}" type="slidenum">
              <a:rPr lang="es-ES" smtClean="0"/>
              <a:pPr/>
              <a:t>13</a:t>
            </a:fld>
            <a:endParaRPr lang="es-ES" sz="1400" smtClean="0"/>
          </a:p>
        </p:txBody>
      </p:sp>
      <p:sp>
        <p:nvSpPr>
          <p:cNvPr id="32771" name="Rectangle 2"/>
          <p:cNvSpPr>
            <a:spLocks noChangeArrowheads="1"/>
          </p:cNvSpPr>
          <p:nvPr/>
        </p:nvSpPr>
        <p:spPr bwMode="auto">
          <a:xfrm>
            <a:off x="3357563" y="1911350"/>
            <a:ext cx="952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2987675" y="4149725"/>
            <a:ext cx="4968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s-ES" sz="1400" smtClean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3357563" y="1911350"/>
            <a:ext cx="952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34819" name="Text Box 4"/>
          <p:cNvSpPr txBox="1">
            <a:spLocks noChangeArrowheads="1"/>
          </p:cNvSpPr>
          <p:nvPr/>
        </p:nvSpPr>
        <p:spPr bwMode="auto">
          <a:xfrm>
            <a:off x="2987675" y="4149725"/>
            <a:ext cx="4968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34820" name="6 CuadroTexto"/>
          <p:cNvSpPr txBox="1">
            <a:spLocks noChangeArrowheads="1"/>
          </p:cNvSpPr>
          <p:nvPr/>
        </p:nvSpPr>
        <p:spPr bwMode="auto">
          <a:xfrm>
            <a:off x="642938" y="792163"/>
            <a:ext cx="7929562" cy="630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33400" indent="-53340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</a:pPr>
            <a:r>
              <a:rPr kumimoji="0" lang="es-MX" sz="1600" b="1" dirty="0">
                <a:solidFill>
                  <a:schemeClr val="tx2"/>
                </a:solidFill>
                <a:latin typeface="Century Gothic" pitchFamily="34" charset="0"/>
              </a:rPr>
              <a:t>Reflexiones Finales</a:t>
            </a:r>
          </a:p>
          <a:p>
            <a:pPr marL="533400" indent="-533400" algn="just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</a:pPr>
            <a:r>
              <a:rPr kumimoji="0" lang="es-MX" sz="1600" dirty="0">
                <a:solidFill>
                  <a:schemeClr val="tx2"/>
                </a:solidFill>
                <a:latin typeface="Century Gothic" pitchFamily="34" charset="0"/>
              </a:rPr>
              <a:t>Las recientes reformas jurídicas han permitido modificar la gestión y la calidad de sus instituciones nacionales para estar en armonía con el pleno respeto a los derechos humanos de los Niños, Niñas y Adolescentes migrantes, que consagran los estándares internacionales. </a:t>
            </a:r>
          </a:p>
          <a:p>
            <a:pPr marL="533400" indent="-533400" algn="just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</a:pPr>
            <a:r>
              <a:rPr kumimoji="0" lang="es-MX" sz="1600" dirty="0">
                <a:solidFill>
                  <a:schemeClr val="tx2"/>
                </a:solidFill>
                <a:latin typeface="Century Gothic" pitchFamily="34" charset="0"/>
              </a:rPr>
              <a:t>Los esfuerzos en México por incorporar los estándares internacionales de protección a la infancia en el marco jurídico nacional, han propiciado la creación de la figura de los Oficiales de Protección a la Infancia para la salvaguarda de la integridad de los Niños, Niñas y Adolescentes migrantes no acompañados. </a:t>
            </a:r>
          </a:p>
          <a:p>
            <a:pPr marL="533400" indent="-533400" algn="just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</a:pPr>
            <a:r>
              <a:rPr kumimoji="0" lang="es-MX" sz="1600" dirty="0">
                <a:solidFill>
                  <a:schemeClr val="tx2"/>
                </a:solidFill>
                <a:latin typeface="Century Gothic" pitchFamily="34" charset="0"/>
              </a:rPr>
              <a:t>La nueva Ley de Migración establece, como lo fijan los estándares internacionales, una gama de derechos básicos que garantizan el debido proceso, tales como: audiencia; asistencia letrada; a que los Niños, Niñas y Adolescentes migrantes sean informados sobre los derechos que les corresponden; a la notificación consular; a la solicitud de reconocimiento de la condición de refugiado; a acceder a comunicación telefónica; a la reunificación familiar, así como el derecho a la asistencia médica, observando en todo momento el interés superior de los Niños y DIS. </a:t>
            </a:r>
          </a:p>
          <a:p>
            <a:pPr marL="533400" indent="-53340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</a:pPr>
            <a:endParaRPr kumimoji="0" lang="es-MX" sz="1600" dirty="0">
              <a:solidFill>
                <a:schemeClr val="tx2"/>
              </a:solidFill>
              <a:latin typeface="Century Gothic" pitchFamily="34" charset="0"/>
            </a:endParaRPr>
          </a:p>
          <a:p>
            <a:pPr marL="533400" indent="-53340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76000"/>
              <a:buFont typeface="Wingdings 2" pitchFamily="18" charset="2"/>
              <a:buNone/>
            </a:pPr>
            <a:endParaRPr lang="es-MX" sz="1600" dirty="0">
              <a:solidFill>
                <a:schemeClr val="tx2"/>
              </a:solidFill>
              <a:latin typeface="Century Gothic" pitchFamily="34" charset="0"/>
            </a:endParaRPr>
          </a:p>
          <a:p>
            <a:pPr marL="533400" indent="-533400"/>
            <a:endParaRPr lang="es-MX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765175"/>
            <a:ext cx="8135938" cy="3671888"/>
          </a:xfrm>
        </p:spPr>
        <p:txBody>
          <a:bodyPr/>
          <a:lstStyle/>
          <a:p>
            <a:pPr marL="533400" indent="-533400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" sz="1600" b="1" dirty="0" smtClean="0"/>
              <a:t>Antecedentes Relevantes</a:t>
            </a:r>
            <a:r>
              <a:rPr lang="es-ES" sz="1600" dirty="0" smtClean="0"/>
              <a:t> </a:t>
            </a:r>
          </a:p>
          <a:p>
            <a:pPr marL="533400" indent="-533400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endParaRPr lang="es-ES" sz="1600" dirty="0" smtClean="0"/>
          </a:p>
          <a:p>
            <a:pPr marL="533400" indent="-533400" algn="just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" sz="1600" dirty="0" smtClean="0"/>
              <a:t>En 1996 se creó el Programa interinstitucional de Atención a Menores de Edad Fronterizos, con el objetivo de brindar una atención integral a los menores de edad en condiciones de alta vulnerabilidad  en la frontera entre México y Estados Unidos .</a:t>
            </a:r>
          </a:p>
          <a:p>
            <a:pPr marL="533400" indent="-533400" algn="just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" sz="1600" dirty="0" smtClean="0"/>
              <a:t>El programa operaba a través de un comité de coordinación: Sistema Nacional para el Desarrollo Integral de la Familia, Secretaría de Relaciones Exteriores y la Secretaría de Gobernación, a través del Instituto Nacional de Migración.</a:t>
            </a:r>
          </a:p>
          <a:p>
            <a:pPr marL="533400" indent="-533400" algn="just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AR" sz="1600" dirty="0" smtClean="0"/>
              <a:t>En 2005 se creó una estrategia de atención a menores de edad migrantes en la frontera sur de México.</a:t>
            </a:r>
            <a:endParaRPr lang="es-ES" sz="1600" dirty="0" smtClean="0"/>
          </a:p>
          <a:p>
            <a:pPr marL="533400" indent="-533400" algn="just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" sz="1600" dirty="0" smtClean="0"/>
              <a:t>A partir de 2006, se fortalece  la Estrategia de Prevención y Atención a niños, niñas y adolescentes migrantes no acompañados del Sistema Nacional para el Desarrollo Integral de la Familia..</a:t>
            </a:r>
          </a:p>
          <a:p>
            <a:pPr marL="533400" indent="-533400" algn="just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" sz="1600" dirty="0"/>
              <a:t>En México anualmente se atienden  por lo menos un promedio de 15 mil niños, niñas y adolescentes migrantes mexicanos repatriados por EEUU., de los cuales alrededor de 11,000 viajaron sin la compañía de un familiar adulto. </a:t>
            </a:r>
          </a:p>
          <a:p>
            <a:pPr marL="533400" indent="-533400" algn="just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" sz="1600" dirty="0"/>
              <a:t>Durante el 2011 se atendieron 4000 niños, niñas y adolescentes migrantes extranjeros. De éstos, aproximadamente 3000  viajaron de forma no acompañada. </a:t>
            </a:r>
          </a:p>
        </p:txBody>
      </p:sp>
      <p:sp>
        <p:nvSpPr>
          <p:cNvPr id="18434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F7681AC-891D-42E1-A39B-44C9EE3F0790}" type="slidenum">
              <a:rPr lang="es-ES" smtClean="0"/>
              <a:pPr/>
              <a:t>2</a:t>
            </a:fld>
            <a:endParaRPr lang="es-ES" sz="1400" smtClean="0"/>
          </a:p>
        </p:txBody>
      </p:sp>
      <p:sp>
        <p:nvSpPr>
          <p:cNvPr id="18435" name="Rectangle 2"/>
          <p:cNvSpPr>
            <a:spLocks noChangeArrowheads="1"/>
          </p:cNvSpPr>
          <p:nvPr/>
        </p:nvSpPr>
        <p:spPr bwMode="auto">
          <a:xfrm>
            <a:off x="3357563" y="1911350"/>
            <a:ext cx="952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765175"/>
            <a:ext cx="8135938" cy="3671888"/>
          </a:xfrm>
        </p:spPr>
        <p:txBody>
          <a:bodyPr/>
          <a:lstStyle/>
          <a:p>
            <a:pPr marL="533400" indent="-533400" eaLnBrk="1" hangingPunct="1">
              <a:spcBef>
                <a:spcPts val="600"/>
              </a:spcBef>
              <a:spcAft>
                <a:spcPts val="600"/>
              </a:spcAft>
            </a:pPr>
            <a:r>
              <a:rPr lang="es-ES" sz="1600" b="1" dirty="0" smtClean="0"/>
              <a:t>Antecedentes Relevantes</a:t>
            </a:r>
            <a:r>
              <a:rPr lang="es-ES" sz="1600" dirty="0" smtClean="0"/>
              <a:t> </a:t>
            </a:r>
          </a:p>
          <a:p>
            <a:pPr marL="533400" indent="-533400" eaLnBrk="1" hangingPunct="1">
              <a:spcBef>
                <a:spcPts val="600"/>
              </a:spcBef>
              <a:spcAft>
                <a:spcPts val="600"/>
              </a:spcAft>
            </a:pPr>
            <a:endParaRPr lang="es-ES" sz="1600" dirty="0" smtClean="0"/>
          </a:p>
          <a:p>
            <a:pPr marL="533400" indent="-533400"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s-MX" sz="1600" dirty="0" smtClean="0"/>
              <a:t>Como parte fundamental de dicha atención se ha integrado un procedimiento de determinación del interés superior del niño.</a:t>
            </a:r>
          </a:p>
          <a:p>
            <a:pPr marL="533400" indent="-533400"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s-ES" sz="1600" dirty="0" smtClean="0"/>
              <a:t>El objetivo es contar con un </a:t>
            </a:r>
            <a:r>
              <a:rPr lang="es-MX" sz="1600" dirty="0" smtClean="0"/>
              <a:t>proceso formal diseñado para determinar el interés superior del niño con respecto a decisiones especialmente importantes que le afectan durante la regularización de su situación migratoria o su retorno a su lugar de origen.</a:t>
            </a:r>
          </a:p>
          <a:p>
            <a:pPr marL="533400" indent="-533400"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s-ES" sz="1600" dirty="0" smtClean="0"/>
              <a:t>Está dirigida a aquellas niñas, niños y adolescentes migrantes y/o repatriados no acompañados cuya reintegración familiar y/o retorno a su lugar de origen implican el riesgo o la contravención de sus derechos humanos.</a:t>
            </a:r>
          </a:p>
          <a:p>
            <a:pPr marL="533400" indent="-533400"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s-ES" sz="1600" dirty="0" smtClean="0"/>
              <a:t>Se estableció el procedimiento durante el año 2011 y  se está en proceso de llevarlo a la práctica reforzado por la Ley de Migración y su Reglamento. </a:t>
            </a:r>
          </a:p>
        </p:txBody>
      </p:sp>
      <p:sp>
        <p:nvSpPr>
          <p:cNvPr id="20482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36A541-B80C-4D52-9C7E-6B4098FE6982}" type="slidenum">
              <a:rPr lang="es-ES" smtClean="0"/>
              <a:pPr/>
              <a:t>3</a:t>
            </a:fld>
            <a:endParaRPr lang="es-ES" sz="1400" smtClean="0"/>
          </a:p>
        </p:txBody>
      </p:sp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3357563" y="1911350"/>
            <a:ext cx="952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836613"/>
            <a:ext cx="8135938" cy="3024187"/>
          </a:xfrm>
        </p:spPr>
        <p:txBody>
          <a:bodyPr/>
          <a:lstStyle/>
          <a:p>
            <a:pPr marL="533400" indent="-533400" eaLnBrk="1" hangingPunct="1">
              <a:spcBef>
                <a:spcPts val="600"/>
              </a:spcBef>
              <a:spcAft>
                <a:spcPts val="600"/>
              </a:spcAft>
            </a:pPr>
            <a:r>
              <a:rPr lang="es-ES" sz="1600" b="1" smtClean="0"/>
              <a:t>Acciones</a:t>
            </a:r>
            <a:r>
              <a:rPr lang="es-ES" sz="1600" smtClean="0"/>
              <a:t> </a:t>
            </a:r>
          </a:p>
          <a:p>
            <a:pPr marL="533400" indent="-533400" eaLnBrk="1" hangingPunct="1">
              <a:spcBef>
                <a:spcPts val="600"/>
              </a:spcBef>
              <a:spcAft>
                <a:spcPts val="600"/>
              </a:spcAft>
            </a:pPr>
            <a:endParaRPr lang="es-ES" sz="1600" smtClean="0"/>
          </a:p>
          <a:p>
            <a:pPr marL="533400" indent="-533400" eaLnBrk="1" hangingPunct="1">
              <a:spcBef>
                <a:spcPts val="600"/>
              </a:spcBef>
              <a:spcAft>
                <a:spcPts val="600"/>
              </a:spcAft>
            </a:pPr>
            <a:r>
              <a:rPr lang="es-ES" sz="1600" smtClean="0"/>
              <a:t>Instalación en el año 2007 de la </a:t>
            </a:r>
            <a:r>
              <a:rPr lang="es-MX" sz="1600" smtClean="0"/>
              <a:t>Mesa Interinstitucional de Diálogo sobre niñas, niños y adolescentes no acompañados y mujeres migrantes como mecanismo para abordar interinstitucionalmente la temática de migración infantil no acompañada. </a:t>
            </a:r>
          </a:p>
          <a:p>
            <a:pPr marL="533400" indent="-533400" eaLnBrk="1" hangingPunct="1">
              <a:spcBef>
                <a:spcPts val="600"/>
              </a:spcBef>
              <a:spcAft>
                <a:spcPts val="600"/>
              </a:spcAft>
            </a:pPr>
            <a:r>
              <a:rPr lang="es-MX" sz="1600" smtClean="0"/>
              <a:t>Su objetivo es fomentar la coordinación interinstitucional, intercambiar información y acordar las medidas y mecanismos que permitan garantizar los derechos y la protección de las niñas, niños, adolescentes no acompañados y mujeres migrantes que entren o salgan del territorio nacional.</a:t>
            </a:r>
          </a:p>
          <a:p>
            <a:pPr marL="533400" indent="-533400" eaLnBrk="1" hangingPunct="1">
              <a:spcBef>
                <a:spcPts val="600"/>
              </a:spcBef>
              <a:spcAft>
                <a:spcPts val="600"/>
              </a:spcAft>
            </a:pPr>
            <a:r>
              <a:rPr lang="es-ES" sz="1600" smtClean="0"/>
              <a:t>Construcción colegiada de un </a:t>
            </a:r>
            <a:r>
              <a:rPr lang="es-MX" sz="1600" u="sng" smtClean="0"/>
              <a:t>Modelo para la Protección de Derechos de los Niños, Niñas y Adolescentes Migrantes No Acompañados.</a:t>
            </a:r>
            <a:r>
              <a:rPr lang="es-MX" sz="1600" smtClean="0"/>
              <a:t> Con la finalidad de </a:t>
            </a:r>
            <a:r>
              <a:rPr lang="es-ES" sz="1600" smtClean="0"/>
              <a:t>garantizar el pleno ejercicio de sus derechos en cualquier momento de su flujo migratorio.</a:t>
            </a:r>
          </a:p>
          <a:p>
            <a:pPr marL="533400" indent="-533400" eaLnBrk="1" hangingPunct="1">
              <a:spcBef>
                <a:spcPts val="600"/>
              </a:spcBef>
              <a:spcAft>
                <a:spcPts val="600"/>
              </a:spcAft>
            </a:pPr>
            <a:endParaRPr lang="es-ES" sz="1600" smtClean="0"/>
          </a:p>
        </p:txBody>
      </p:sp>
      <p:sp>
        <p:nvSpPr>
          <p:cNvPr id="22530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FC7EA3-CF42-4858-86D7-07364DE5C931}" type="slidenum">
              <a:rPr lang="es-ES" smtClean="0"/>
              <a:pPr/>
              <a:t>4</a:t>
            </a:fld>
            <a:endParaRPr lang="es-ES" sz="1400" smtClean="0"/>
          </a:p>
        </p:txBody>
      </p:sp>
      <p:sp>
        <p:nvSpPr>
          <p:cNvPr id="22531" name="Rectangle 2"/>
          <p:cNvSpPr>
            <a:spLocks noChangeArrowheads="1"/>
          </p:cNvSpPr>
          <p:nvPr/>
        </p:nvSpPr>
        <p:spPr bwMode="auto">
          <a:xfrm>
            <a:off x="3357563" y="1911350"/>
            <a:ext cx="952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2987675" y="4149725"/>
            <a:ext cx="4968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39750" y="908050"/>
            <a:ext cx="8135938" cy="5184775"/>
          </a:xfrm>
        </p:spPr>
        <p:txBody>
          <a:bodyPr/>
          <a:lstStyle/>
          <a:p>
            <a:pPr marL="533400" indent="-533400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" sz="1600" b="1" dirty="0" smtClean="0"/>
              <a:t>Acciones</a:t>
            </a:r>
            <a:r>
              <a:rPr lang="es-ES" sz="1600" dirty="0" smtClean="0"/>
              <a:t> </a:t>
            </a:r>
          </a:p>
          <a:p>
            <a:pPr marL="533400" indent="-533400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endParaRPr lang="es-ES" sz="1600" dirty="0" smtClean="0"/>
          </a:p>
          <a:p>
            <a:pPr marL="533400" indent="-533400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" sz="1600" dirty="0" smtClean="0"/>
              <a:t>Los principales pasos para la implementación de esta práctica fueron: </a:t>
            </a:r>
          </a:p>
          <a:p>
            <a:pPr marL="830263" lvl="1" indent="-533400" algn="just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" sz="1600" dirty="0" smtClean="0"/>
              <a:t>Establecimiento de una </a:t>
            </a:r>
            <a:r>
              <a:rPr lang="es-ES" sz="1600" u="sng" dirty="0" smtClean="0"/>
              <a:t>Secretaría  Ejecutiva</a:t>
            </a:r>
            <a:r>
              <a:rPr lang="es-ES" sz="1600" dirty="0" smtClean="0"/>
              <a:t> que convocó y coordinó la participación de diversas dependencias gubernamentales junto con representaciones de organismos internacionales implicados en el tema.</a:t>
            </a:r>
          </a:p>
          <a:p>
            <a:pPr marL="830263" lvl="1" indent="-533400" algn="just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" sz="1600" dirty="0" smtClean="0"/>
              <a:t>Conformación de un </a:t>
            </a:r>
            <a:r>
              <a:rPr lang="es-ES" sz="1600" u="sng" dirty="0" smtClean="0"/>
              <a:t>Grupo Técnico</a:t>
            </a:r>
            <a:r>
              <a:rPr lang="es-ES" sz="1600" dirty="0" smtClean="0"/>
              <a:t> integrado por especialistas de los diferentes organismos participantes de la Mesa encargado de la construcción especializada de procedimientos.  </a:t>
            </a:r>
          </a:p>
          <a:p>
            <a:pPr marL="533400" indent="-533400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" sz="1600" dirty="0" smtClean="0"/>
              <a:t>Los ejes centrales de desarrollo fueron la protección del ejercicio de derechos de la infancia y adolescencia migrante no acompañada.</a:t>
            </a:r>
          </a:p>
          <a:p>
            <a:pPr marL="830263" lvl="1" indent="-533400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AR" sz="1600" dirty="0" smtClean="0"/>
              <a:t>La creación de la Figura del Oficial de Protección a la Infancia (OPI). </a:t>
            </a:r>
            <a:endParaRPr lang="es-ES" sz="1600" dirty="0" smtClean="0"/>
          </a:p>
        </p:txBody>
      </p:sp>
      <p:sp>
        <p:nvSpPr>
          <p:cNvPr id="24578" name="Slide Number Placeholder 6"/>
          <p:cNvSpPr txBox="1">
            <a:spLocks noGrp="1"/>
          </p:cNvSpPr>
          <p:nvPr/>
        </p:nvSpPr>
        <p:spPr bwMode="auto">
          <a:xfrm>
            <a:off x="8229600" y="64135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fld id="{0935964C-CC4B-406E-BB5E-C83C931D07E2}" type="slidenum">
              <a:rPr lang="es-ES" sz="1200">
                <a:solidFill>
                  <a:srgbClr val="FEFEFE"/>
                </a:solidFill>
              </a:rPr>
              <a:pPr/>
              <a:t>5</a:t>
            </a:fld>
            <a:endParaRPr lang="es-ES" sz="1400">
              <a:solidFill>
                <a:srgbClr val="FEFEFE"/>
              </a:solidFill>
            </a:endParaRPr>
          </a:p>
        </p:txBody>
      </p:sp>
      <p:sp>
        <p:nvSpPr>
          <p:cNvPr id="24579" name="Rectangle 2"/>
          <p:cNvSpPr>
            <a:spLocks noChangeArrowheads="1"/>
          </p:cNvSpPr>
          <p:nvPr/>
        </p:nvSpPr>
        <p:spPr bwMode="auto">
          <a:xfrm>
            <a:off x="3357563" y="1911350"/>
            <a:ext cx="952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/>
          </a:p>
        </p:txBody>
      </p:sp>
      <p:pic>
        <p:nvPicPr>
          <p:cNvPr id="24580" name="10 Imag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738" y="4365625"/>
            <a:ext cx="1414462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765175"/>
            <a:ext cx="8064500" cy="3889375"/>
          </a:xfrm>
        </p:spPr>
        <p:txBody>
          <a:bodyPr/>
          <a:lstStyle/>
          <a:p>
            <a:pPr marL="533400" indent="-533400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" sz="1600" b="1" dirty="0" smtClean="0"/>
              <a:t>Sostenibilidad. </a:t>
            </a:r>
          </a:p>
          <a:p>
            <a:pPr marL="533400" indent="-533400">
              <a:lnSpc>
                <a:spcPct val="80000"/>
              </a:lnSpc>
            </a:pPr>
            <a:endParaRPr lang="es-ES" sz="1600" dirty="0" smtClean="0"/>
          </a:p>
          <a:p>
            <a:pPr marL="533400" indent="-533400" algn="just">
              <a:lnSpc>
                <a:spcPct val="80000"/>
              </a:lnSpc>
            </a:pPr>
            <a:r>
              <a:rPr lang="es-ES" sz="1600" dirty="0" smtClean="0"/>
              <a:t>La Determinación del Interés Superior del Niño (DIS) se ha convertido en un procedimiento persistente al ser incluido en el artículo 74 de la Ley de Migración en México </a:t>
            </a:r>
            <a:r>
              <a:rPr kumimoji="1" lang="es-MX" sz="1600" dirty="0" smtClean="0"/>
              <a:t>(mayo de 2011) con un enfoque de derechos humanos.</a:t>
            </a:r>
            <a:endParaRPr lang="es-ES" sz="1600" dirty="0" smtClean="0"/>
          </a:p>
          <a:p>
            <a:pPr marL="533400" indent="-533400" algn="just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_tradnl" sz="1600" dirty="0" smtClean="0"/>
              <a:t>Comité para la Determinación del Interés Superior del Niño </a:t>
            </a:r>
            <a:r>
              <a:rPr lang="es-ES" sz="1600" dirty="0" smtClean="0"/>
              <a:t>. Las instancias comprometidas con este procedimiento son</a:t>
            </a:r>
            <a:r>
              <a:rPr lang="es-ES" sz="1600" dirty="0"/>
              <a:t> </a:t>
            </a:r>
            <a:r>
              <a:rPr lang="es-ES" sz="1600" dirty="0" smtClean="0"/>
              <a:t> las especializadas en migración, infancia, salud, seguridad, refugio y relaciones exteriores. </a:t>
            </a:r>
          </a:p>
          <a:p>
            <a:pPr marL="533400" indent="-533400" algn="just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MX" sz="1600" dirty="0" smtClean="0"/>
              <a:t>La DIS asegura que se proporciona la protección y el cuidado específico al niño:</a:t>
            </a:r>
          </a:p>
          <a:p>
            <a:pPr marL="830263" lvl="1" indent="-533400" algn="just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MX" sz="1600" dirty="0" smtClean="0"/>
              <a:t>Capacita al personal para evaluar integralmente la situación del niño, asegurando que las decisiones correspondan con las disposiciones y el espíritu de la Convención sobre los Derechos del Niño (CDN) y otros instrumentos;</a:t>
            </a:r>
          </a:p>
          <a:p>
            <a:pPr marL="830263" lvl="1" indent="-533400" algn="just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MX" sz="1600" dirty="0" smtClean="0"/>
              <a:t>Permite que sea escuchada la opinión del niño y asegura que se atribuya el peso debido a sus puntos de vista de acuerdo con su edad, madurez y desarrollo de sus capacidades;</a:t>
            </a:r>
          </a:p>
        </p:txBody>
      </p:sp>
      <p:sp>
        <p:nvSpPr>
          <p:cNvPr id="26626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4AE4E64-4C3A-4A1F-894B-C6D159C69780}" type="slidenum">
              <a:rPr lang="es-ES" smtClean="0"/>
              <a:pPr/>
              <a:t>6</a:t>
            </a:fld>
            <a:endParaRPr lang="es-ES" sz="1400" smtClean="0"/>
          </a:p>
        </p:txBody>
      </p:sp>
      <p:sp>
        <p:nvSpPr>
          <p:cNvPr id="26627" name="Rectangle 2"/>
          <p:cNvSpPr>
            <a:spLocks noChangeArrowheads="1"/>
          </p:cNvSpPr>
          <p:nvPr/>
        </p:nvSpPr>
        <p:spPr bwMode="auto">
          <a:xfrm>
            <a:off x="3357563" y="1911350"/>
            <a:ext cx="952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2987675" y="4149725"/>
            <a:ext cx="4968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39750" y="765175"/>
            <a:ext cx="8064500" cy="3889375"/>
          </a:xfrm>
        </p:spPr>
        <p:txBody>
          <a:bodyPr/>
          <a:lstStyle/>
          <a:p>
            <a:pPr marL="533400" indent="-533400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" sz="1600" b="1" dirty="0" smtClean="0"/>
              <a:t>Sostenibilidad. </a:t>
            </a:r>
          </a:p>
          <a:p>
            <a:pPr marL="533400" indent="-533400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endParaRPr lang="es-ES" sz="1600" b="1" dirty="0" smtClean="0"/>
          </a:p>
          <a:p>
            <a:pPr marL="830263" lvl="1" indent="-533400" algn="just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MX" sz="1600" dirty="0" smtClean="0"/>
              <a:t>Ayuda por medio de un enfoque centrado en el niño, a la identificación de los vacíos de protección  de este perfil de niños; gracias a la DIS se puede monitorear la eficiencia de las medidas previas; a abordar los vacíos detectados; y a emprender acciones correctivas si es necesario;</a:t>
            </a:r>
          </a:p>
          <a:p>
            <a:pPr marL="830263" lvl="1" indent="-533400" algn="just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MX" sz="1600" dirty="0" smtClean="0"/>
              <a:t>Posibilita, cuando se desconoce la edad o surgen discrepancias al respecto, una evaluación integral de la madurez de la persona que permite dar una respuesta apropiada;</a:t>
            </a:r>
          </a:p>
          <a:p>
            <a:pPr marL="830263" lvl="1" indent="-533400" algn="just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MX" sz="1600" dirty="0" smtClean="0"/>
              <a:t>Impide, gracias a la participación de personal interdisciplinario, que una persona aislada pueda adoptar decisiones que afectan de manera fundamental al niño;</a:t>
            </a:r>
          </a:p>
        </p:txBody>
      </p:sp>
      <p:sp>
        <p:nvSpPr>
          <p:cNvPr id="28674" name="Slide Number Placeholder 6"/>
          <p:cNvSpPr txBox="1">
            <a:spLocks noGrp="1"/>
          </p:cNvSpPr>
          <p:nvPr/>
        </p:nvSpPr>
        <p:spPr bwMode="auto">
          <a:xfrm>
            <a:off x="8229600" y="64135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fld id="{FB79ED20-50EB-42AA-A44D-D13318D65B52}" type="slidenum">
              <a:rPr lang="es-ES" sz="1200">
                <a:solidFill>
                  <a:srgbClr val="FEFEFE"/>
                </a:solidFill>
              </a:rPr>
              <a:pPr/>
              <a:t>7</a:t>
            </a:fld>
            <a:endParaRPr lang="es-ES" sz="1400">
              <a:solidFill>
                <a:srgbClr val="FEFEFE"/>
              </a:solidFill>
            </a:endParaRPr>
          </a:p>
        </p:txBody>
      </p:sp>
      <p:sp>
        <p:nvSpPr>
          <p:cNvPr id="28675" name="Rectangle 2"/>
          <p:cNvSpPr>
            <a:spLocks noChangeArrowheads="1"/>
          </p:cNvSpPr>
          <p:nvPr/>
        </p:nvSpPr>
        <p:spPr bwMode="auto">
          <a:xfrm>
            <a:off x="3357563" y="1911350"/>
            <a:ext cx="952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2987675" y="4149725"/>
            <a:ext cx="4968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pic>
        <p:nvPicPr>
          <p:cNvPr id="6" name="Picture 2" descr="E:\fotos\DSC0604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600000">
            <a:off x="3357563" y="4365528"/>
            <a:ext cx="2952328" cy="16411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39750" y="765175"/>
            <a:ext cx="8064500" cy="3889375"/>
          </a:xfrm>
        </p:spPr>
        <p:txBody>
          <a:bodyPr/>
          <a:lstStyle/>
          <a:p>
            <a:pPr marL="533400" indent="-533400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" sz="1600" b="1" dirty="0" smtClean="0"/>
              <a:t>Sostenibilidad. </a:t>
            </a:r>
          </a:p>
          <a:p>
            <a:pPr marL="533400" indent="-533400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endParaRPr lang="es-ES" sz="1600" b="1" dirty="0" smtClean="0"/>
          </a:p>
          <a:p>
            <a:pPr marL="830263" lvl="1" indent="-533400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MX" sz="1600" dirty="0" smtClean="0"/>
              <a:t>El proyecto de reglamento de la Ley de Migración contempla el PROCEDIMIENTO PARA LA DETERMINACIÓN DEL INTERÉS SUPERIOR DE NIÑAS, NIÑOS Y ADOLESCENTES MIGRANTES EXTRANJEROS NO ACOMPAÑADOS para todas las decisiones relativas a su tratamiento por parte de las autoridades competentes y a la resolución de su situación migratoria, especialmente cuando se trate de:</a:t>
            </a:r>
            <a:br>
              <a:rPr lang="es-MX" sz="1600" dirty="0" smtClean="0"/>
            </a:br>
            <a:r>
              <a:rPr lang="es-MX" sz="1600" dirty="0" smtClean="0"/>
              <a:t/>
            </a:r>
            <a:br>
              <a:rPr lang="es-MX" sz="1600" dirty="0" smtClean="0"/>
            </a:br>
            <a:r>
              <a:rPr lang="es-MX" sz="1600" dirty="0" smtClean="0"/>
              <a:t>I. Procesos de reunificación familiar, y</a:t>
            </a:r>
            <a:br>
              <a:rPr lang="es-MX" sz="1600" dirty="0" smtClean="0"/>
            </a:br>
            <a:r>
              <a:rPr lang="es-MX" sz="1600" dirty="0" smtClean="0"/>
              <a:t/>
            </a:r>
            <a:br>
              <a:rPr lang="es-MX" sz="1600" dirty="0" smtClean="0"/>
            </a:br>
            <a:r>
              <a:rPr lang="es-MX" sz="1600" dirty="0" smtClean="0"/>
              <a:t>II. Procedimiento para el reconocimiento de la condición de refugiado.</a:t>
            </a:r>
            <a:br>
              <a:rPr lang="es-MX" sz="1600" dirty="0" smtClean="0"/>
            </a:br>
            <a:r>
              <a:rPr lang="es-MX" sz="1600" dirty="0" smtClean="0"/>
              <a:t/>
            </a:r>
            <a:br>
              <a:rPr lang="es-MX" sz="1600" dirty="0" smtClean="0"/>
            </a:br>
            <a:r>
              <a:rPr lang="es-MX" sz="1600" dirty="0" smtClean="0"/>
              <a:t>En todos los casos de niñas, niños y adolescentes migrantes no acompañados se valorará el interés superior del niño, por personal especializado en protección a la infancia.</a:t>
            </a:r>
          </a:p>
        </p:txBody>
      </p:sp>
      <p:sp>
        <p:nvSpPr>
          <p:cNvPr id="43011" name="Slide Number Placeholder 6"/>
          <p:cNvSpPr txBox="1">
            <a:spLocks noGrp="1"/>
          </p:cNvSpPr>
          <p:nvPr/>
        </p:nvSpPr>
        <p:spPr bwMode="auto">
          <a:xfrm>
            <a:off x="8229600" y="64135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fld id="{F8289933-F097-4985-BCFA-A98C8A106195}" type="slidenum">
              <a:rPr lang="es-ES" sz="1200">
                <a:solidFill>
                  <a:srgbClr val="FEFEFE"/>
                </a:solidFill>
              </a:rPr>
              <a:pPr/>
              <a:t>8</a:t>
            </a:fld>
            <a:endParaRPr lang="es-ES" sz="1400">
              <a:solidFill>
                <a:srgbClr val="FEFEFE"/>
              </a:solidFill>
            </a:endParaRPr>
          </a:p>
        </p:txBody>
      </p:sp>
      <p:sp>
        <p:nvSpPr>
          <p:cNvPr id="43012" name="Rectangle 2"/>
          <p:cNvSpPr>
            <a:spLocks noChangeArrowheads="1"/>
          </p:cNvSpPr>
          <p:nvPr/>
        </p:nvSpPr>
        <p:spPr bwMode="auto">
          <a:xfrm>
            <a:off x="3357563" y="1911350"/>
            <a:ext cx="952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43013" name="Text Box 4"/>
          <p:cNvSpPr txBox="1">
            <a:spLocks noChangeArrowheads="1"/>
          </p:cNvSpPr>
          <p:nvPr/>
        </p:nvSpPr>
        <p:spPr bwMode="auto">
          <a:xfrm>
            <a:off x="2987675" y="4149725"/>
            <a:ext cx="4968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pic>
        <p:nvPicPr>
          <p:cNvPr id="6" name="Picture 2" descr="F:\Fotos\Alexis Quintanilla Zaval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4653135"/>
            <a:ext cx="3240359" cy="17603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39750" y="765175"/>
            <a:ext cx="8064500" cy="4895850"/>
          </a:xfrm>
        </p:spPr>
        <p:txBody>
          <a:bodyPr/>
          <a:lstStyle/>
          <a:p>
            <a:pPr marL="533400" indent="-533400" eaLnBrk="1" hangingPunct="1">
              <a:spcBef>
                <a:spcPts val="600"/>
              </a:spcBef>
              <a:spcAft>
                <a:spcPts val="600"/>
              </a:spcAft>
            </a:pPr>
            <a:r>
              <a:rPr lang="es-ES" sz="2000" b="1" dirty="0" smtClean="0"/>
              <a:t>Sostenibilidad. </a:t>
            </a:r>
          </a:p>
          <a:p>
            <a:pPr marL="533400" indent="-533400" eaLnBrk="1" hangingPunct="1">
              <a:spcBef>
                <a:spcPts val="600"/>
              </a:spcBef>
              <a:spcAft>
                <a:spcPts val="600"/>
              </a:spcAft>
            </a:pPr>
            <a:endParaRPr lang="es-ES" sz="1600" b="1" dirty="0" smtClean="0"/>
          </a:p>
          <a:p>
            <a:pPr marL="830263" lvl="1" indent="-533400" eaLnBrk="1" hangingPunct="1">
              <a:spcBef>
                <a:spcPts val="600"/>
              </a:spcBef>
              <a:spcAft>
                <a:spcPts val="600"/>
              </a:spcAft>
              <a:buFont typeface="Wingdings 2" pitchFamily="18" charset="2"/>
              <a:buNone/>
            </a:pPr>
            <a:r>
              <a:rPr lang="es-MX" sz="1600" dirty="0" smtClean="0"/>
              <a:t>Dicha valoración deberá contemplar, al menos, los siguientes aspectos:</a:t>
            </a:r>
            <a:br>
              <a:rPr lang="es-MX" sz="1600" dirty="0" smtClean="0"/>
            </a:br>
            <a:endParaRPr lang="es-MX" sz="1600" dirty="0" smtClean="0"/>
          </a:p>
          <a:p>
            <a:pPr marL="830263" lvl="1" indent="-533400" eaLnBrk="1" hangingPunct="1">
              <a:spcBef>
                <a:spcPts val="600"/>
              </a:spcBef>
              <a:spcAft>
                <a:spcPts val="600"/>
              </a:spcAft>
            </a:pPr>
            <a:r>
              <a:rPr lang="es-MX" sz="1600" dirty="0" smtClean="0"/>
              <a:t>Identificar necesidades de atención inmediata;</a:t>
            </a:r>
          </a:p>
          <a:p>
            <a:pPr marL="830263" lvl="1" indent="-533400" eaLnBrk="1" hangingPunct="1">
              <a:spcBef>
                <a:spcPts val="600"/>
              </a:spcBef>
              <a:spcAft>
                <a:spcPts val="600"/>
              </a:spcAft>
            </a:pPr>
            <a:r>
              <a:rPr lang="es-MX" sz="1600" dirty="0" smtClean="0"/>
              <a:t>Identificar posibles situaciones de violación a sus derechos humanos ;</a:t>
            </a:r>
          </a:p>
          <a:p>
            <a:pPr marL="830263" lvl="1" indent="-533400" eaLnBrk="1" hangingPunct="1">
              <a:spcBef>
                <a:spcPts val="600"/>
              </a:spcBef>
              <a:spcAft>
                <a:spcPts val="600"/>
              </a:spcAft>
            </a:pPr>
            <a:r>
              <a:rPr lang="es-MX" sz="1600" dirty="0" smtClean="0"/>
              <a:t>Identificar cualquier necesidad de protección internacional;</a:t>
            </a:r>
          </a:p>
          <a:p>
            <a:pPr marL="830263" lvl="1" indent="-533400" eaLnBrk="1" hangingPunct="1">
              <a:spcBef>
                <a:spcPts val="600"/>
              </a:spcBef>
              <a:spcAft>
                <a:spcPts val="600"/>
              </a:spcAft>
            </a:pPr>
            <a:r>
              <a:rPr lang="es-MX" sz="1600" dirty="0" smtClean="0"/>
              <a:t>Identificar alternativas de protección integral de derechos y</a:t>
            </a:r>
            <a:br>
              <a:rPr lang="es-MX" sz="1600" dirty="0" smtClean="0"/>
            </a:br>
            <a:r>
              <a:rPr lang="es-MX" sz="1600" dirty="0" smtClean="0"/>
              <a:t>tomar en cuenta su opinión;</a:t>
            </a:r>
          </a:p>
          <a:p>
            <a:pPr marL="830263" lvl="1" indent="-533400" eaLnBrk="1" hangingPunct="1">
              <a:spcBef>
                <a:spcPts val="600"/>
              </a:spcBef>
              <a:spcAft>
                <a:spcPts val="600"/>
              </a:spcAft>
            </a:pPr>
            <a:r>
              <a:rPr lang="es-MX" sz="1600" dirty="0"/>
              <a:t>O</a:t>
            </a:r>
            <a:r>
              <a:rPr lang="es-MX" sz="1600" dirty="0" smtClean="0"/>
              <a:t>btener datos de los miembros de la familia, otras personas cercanas o instituciones involucradas con su atención, siempre que no vaya en contra de su interés superior.</a:t>
            </a:r>
          </a:p>
          <a:p>
            <a:pPr marL="830263" lvl="1" indent="-533400" eaLnBrk="1" hangingPunct="1">
              <a:spcBef>
                <a:spcPts val="600"/>
              </a:spcBef>
              <a:spcAft>
                <a:spcPts val="600"/>
              </a:spcAft>
            </a:pPr>
            <a:r>
              <a:rPr lang="es-MX" sz="1600" dirty="0" smtClean="0"/>
              <a:t>Se valorará el interés superior del niño, por personal especializado en protección a la infancia.</a:t>
            </a:r>
          </a:p>
        </p:txBody>
      </p:sp>
      <p:sp>
        <p:nvSpPr>
          <p:cNvPr id="47107" name="Slide Number Placeholder 6"/>
          <p:cNvSpPr txBox="1">
            <a:spLocks noGrp="1"/>
          </p:cNvSpPr>
          <p:nvPr/>
        </p:nvSpPr>
        <p:spPr bwMode="auto">
          <a:xfrm>
            <a:off x="8229600" y="64135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fld id="{5EF2BFA8-4F9B-4780-AE8A-E7C704F4C87E}" type="slidenum">
              <a:rPr lang="es-ES" sz="1200">
                <a:solidFill>
                  <a:srgbClr val="FEFEFE"/>
                </a:solidFill>
              </a:rPr>
              <a:pPr/>
              <a:t>9</a:t>
            </a:fld>
            <a:endParaRPr lang="es-ES" sz="1400">
              <a:solidFill>
                <a:srgbClr val="FEFEFE"/>
              </a:solidFill>
            </a:endParaRPr>
          </a:p>
        </p:txBody>
      </p:sp>
      <p:sp>
        <p:nvSpPr>
          <p:cNvPr id="47108" name="Rectangle 2"/>
          <p:cNvSpPr>
            <a:spLocks noChangeArrowheads="1"/>
          </p:cNvSpPr>
          <p:nvPr/>
        </p:nvSpPr>
        <p:spPr bwMode="auto">
          <a:xfrm>
            <a:off x="3357563" y="1911350"/>
            <a:ext cx="952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47109" name="Text Box 4"/>
          <p:cNvSpPr txBox="1">
            <a:spLocks noChangeArrowheads="1"/>
          </p:cNvSpPr>
          <p:nvPr/>
        </p:nvSpPr>
        <p:spPr bwMode="auto">
          <a:xfrm>
            <a:off x="2987675" y="4149725"/>
            <a:ext cx="4968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1900</TotalTime>
  <Words>1625</Words>
  <Application>Microsoft Office PowerPoint</Application>
  <PresentationFormat>On-screen Show (4:3)</PresentationFormat>
  <Paragraphs>115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Austin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Martín Alejandro Sánchez Martínez</dc:creator>
  <cp:lastModifiedBy>CON Ana Paola</cp:lastModifiedBy>
  <cp:revision>259</cp:revision>
  <cp:lastPrinted>2012-03-25T00:51:42Z</cp:lastPrinted>
  <dcterms:created xsi:type="dcterms:W3CDTF">1601-01-01T00:00:00Z</dcterms:created>
  <dcterms:modified xsi:type="dcterms:W3CDTF">2017-03-03T17:34:36Z</dcterms:modified>
</cp:coreProperties>
</file>