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87" r:id="rId3"/>
    <p:sldId id="274" r:id="rId4"/>
    <p:sldId id="289" r:id="rId5"/>
    <p:sldId id="286" r:id="rId6"/>
    <p:sldId id="290" r:id="rId7"/>
    <p:sldId id="291" r:id="rId8"/>
    <p:sldId id="292" r:id="rId9"/>
    <p:sldId id="293" r:id="rId10"/>
    <p:sldId id="285" r:id="rId11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7D007-944E-429E-9B9A-3FC09DAC0D1F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A5623-E4F4-4C2A-9191-61687470BA8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928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126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52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103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41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06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11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14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66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3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16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2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DD600-2FB6-4BF6-A416-0827B6BE783C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24B0-F005-4DF4-9092-0B5DA53D2CB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06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0D4FA.84F4E9A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Título"/>
          <p:cNvSpPr txBox="1">
            <a:spLocks/>
          </p:cNvSpPr>
          <p:nvPr/>
        </p:nvSpPr>
        <p:spPr>
          <a:xfrm>
            <a:off x="787524" y="2456893"/>
            <a:ext cx="792088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600" b="1" cap="small" dirty="0">
                <a:latin typeface="Arial" pitchFamily="34" charset="0"/>
                <a:cs typeface="Arial" pitchFamily="34" charset="0"/>
              </a:rPr>
              <a:t>Diplomacia Consular Mexicana.</a:t>
            </a:r>
          </a:p>
          <a:p>
            <a:pPr algn="l"/>
            <a:endParaRPr lang="es-MX" sz="1800" b="1" cap="small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3600" b="1" cap="small" dirty="0" smtClean="0">
                <a:latin typeface="Arial" pitchFamily="34" charset="0"/>
                <a:cs typeface="Arial" pitchFamily="34" charset="0"/>
              </a:rPr>
              <a:t>Protocolo de Atención Consular para Niñas, Niños y Adolescentes Migrantes no Acompañados</a:t>
            </a:r>
            <a:endParaRPr lang="es-MX" sz="3600" b="1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5 Marcador de número de diapositiva"/>
          <p:cNvSpPr txBox="1">
            <a:spLocks/>
          </p:cNvSpPr>
          <p:nvPr/>
        </p:nvSpPr>
        <p:spPr>
          <a:xfrm>
            <a:off x="6705600" y="65087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52E03E41-D48F-43BE-9F79-B48B11E9DCA7}" type="slidenum">
              <a:rPr lang="es-MX">
                <a:latin typeface="Arial" pitchFamily="34" charset="0"/>
                <a:cs typeface="Arial" pitchFamily="34" charset="0"/>
              </a:rPr>
              <a:pPr>
                <a:defRPr/>
              </a:pPr>
              <a:t>1</a:t>
            </a:fld>
            <a:endParaRPr lang="es-MX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69097" y="5202962"/>
            <a:ext cx="7543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>
                <a:latin typeface="Arial" pitchFamily="34" charset="0"/>
                <a:cs typeface="Arial" pitchFamily="34" charset="0"/>
              </a:rPr>
              <a:t>Dirección General de Protección a Mexicanos en el Exterior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14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/>
          <p:cNvSpPr txBox="1"/>
          <p:nvPr/>
        </p:nvSpPr>
        <p:spPr>
          <a:xfrm>
            <a:off x="0" y="92479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Sans" panose="02000000000000000000" pitchFamily="50" charset="0"/>
              </a:rPr>
              <a:t>¿Preguntas?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597726" y="2784763"/>
            <a:ext cx="54344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Sans" panose="02000000000000000000" pitchFamily="50" charset="0"/>
              </a:rPr>
              <a:t>¡</a:t>
            </a:r>
            <a:r>
              <a:rPr lang="es-MX" sz="6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Sans" panose="02000000000000000000" pitchFamily="50" charset="0"/>
              </a:rPr>
              <a:t>Gracias!</a:t>
            </a:r>
            <a:endParaRPr lang="es-MX" sz="66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1 Rectángulo"/>
          <p:cNvSpPr>
            <a:spLocks noChangeArrowheads="1"/>
          </p:cNvSpPr>
          <p:nvPr/>
        </p:nvSpPr>
        <p:spPr bwMode="auto">
          <a:xfrm>
            <a:off x="395288" y="5061524"/>
            <a:ext cx="8351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s-MX" altLang="es-MX" sz="1800" dirty="0">
              <a:latin typeface="Soberana Sans" panose="02000000000000000000" pitchFamily="50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 dirty="0"/>
          </a:p>
        </p:txBody>
      </p:sp>
    </p:spTree>
    <p:extLst>
      <p:ext uri="{BB962C8B-B14F-4D97-AF65-F5344CB8AC3E}">
        <p14:creationId xmlns:p14="http://schemas.microsoft.com/office/powerpoint/2010/main" val="36133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252" y="456484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ángulo redondeado 8"/>
          <p:cNvSpPr/>
          <p:nvPr/>
        </p:nvSpPr>
        <p:spPr>
          <a:xfrm>
            <a:off x="594252" y="2026228"/>
            <a:ext cx="8021781" cy="41771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cap="small" dirty="0" smtClean="0"/>
              <a:t>Migrantes </a:t>
            </a:r>
            <a:r>
              <a:rPr lang="es-MX" b="1" cap="small" dirty="0"/>
              <a:t>como sujetos de derecho y aliados para el desarrollo</a:t>
            </a:r>
            <a:r>
              <a:rPr lang="es-MX" dirty="0"/>
              <a:t>.  Evolución de la asistencia y protección con visión paternalista hacia una estrategia de empoderamiento de los </a:t>
            </a:r>
            <a:r>
              <a:rPr lang="es-MX" dirty="0" smtClean="0"/>
              <a:t>migrantes.</a:t>
            </a:r>
          </a:p>
          <a:p>
            <a:endParaRPr lang="es-MX" sz="105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cap="small" dirty="0"/>
              <a:t>Atención a familias trasnacionales</a:t>
            </a:r>
            <a:r>
              <a:rPr lang="es-MX" dirty="0"/>
              <a:t>. Las acciones de atención a migrantes ya no se despliegan sólo fuera de las fronteras, sino que se busca desarrollar esquemas de atención integral dentro y fuera del país</a:t>
            </a:r>
            <a:r>
              <a:rPr lang="es-MX" dirty="0" smtClean="0"/>
              <a:t>.</a:t>
            </a:r>
          </a:p>
          <a:p>
            <a:endParaRPr lang="es-MX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 </a:t>
            </a:r>
            <a:r>
              <a:rPr lang="es-MX" b="1" cap="small" dirty="0"/>
              <a:t>Énfasis en las personas y no en los procesos administrativos</a:t>
            </a:r>
            <a:r>
              <a:rPr lang="es-MX" dirty="0"/>
              <a:t>.  Enfoque de derechos humanos. Protocolos de atención consular. Sistema de registro y seguimiento de </a:t>
            </a:r>
            <a:r>
              <a:rPr lang="es-MX" dirty="0" smtClean="0"/>
              <a:t>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cap="small" dirty="0"/>
              <a:t>Enfoque regional y multilateral</a:t>
            </a:r>
            <a:r>
              <a:rPr lang="es-MX" dirty="0"/>
              <a:t>.  Conferencia Regional de Migración, Foro Consular Global, diálogos consulares bilaterales</a:t>
            </a:r>
            <a:r>
              <a:rPr lang="es-MX" dirty="0" smtClean="0"/>
              <a:t>.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594252" y="1295669"/>
            <a:ext cx="6949548" cy="83400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Cambio Fundamental: Diplomacia Consular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24418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488373" y="1844226"/>
            <a:ext cx="4627355" cy="110799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Consulados de frontera (12) participan en unos 14,000 eventos de repatriación de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NNAs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migrantes no acompañados al año.</a:t>
            </a:r>
          </a:p>
          <a:p>
            <a:endParaRPr lang="es-MX" dirty="0"/>
          </a:p>
        </p:txBody>
      </p:sp>
      <p:sp>
        <p:nvSpPr>
          <p:cNvPr id="9" name="Rectángulo redondeado 8"/>
          <p:cNvSpPr/>
          <p:nvPr/>
        </p:nvSpPr>
        <p:spPr>
          <a:xfrm>
            <a:off x="488373" y="1278765"/>
            <a:ext cx="2701841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/>
              <a:t>Antecedentes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488373" y="2822002"/>
            <a:ext cx="4641501" cy="3609971"/>
            <a:chOff x="0" y="0"/>
            <a:chExt cx="4216400" cy="2501900"/>
          </a:xfrm>
        </p:grpSpPr>
        <p:pic>
          <p:nvPicPr>
            <p:cNvPr id="7" name="Imagen 6" descr="cid:image001.png@01D0D4FA.84F4E9A0"/>
            <p:cNvPicPr>
              <a:picLocks noChangeAspect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210050" cy="22828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Cuadro de texto 2"/>
            <p:cNvSpPr txBox="1">
              <a:spLocks noChangeArrowheads="1"/>
            </p:cNvSpPr>
            <p:nvPr/>
          </p:nvSpPr>
          <p:spPr bwMode="auto">
            <a:xfrm>
              <a:off x="12700" y="2286000"/>
              <a:ext cx="4203700" cy="215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7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Elaboración propia con datos de la Dirección General de Protección a Mexicanos en el Exterior</a:t>
              </a:r>
              <a:endParaRPr lang="es-MX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ángulo redondeado 2"/>
          <p:cNvSpPr/>
          <p:nvPr/>
        </p:nvSpPr>
        <p:spPr>
          <a:xfrm>
            <a:off x="5247409" y="2509245"/>
            <a:ext cx="3595254" cy="2842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/>
              <a:t>El objetivo de desarrollar un Protocolo de Atención Consular es </a:t>
            </a:r>
            <a:r>
              <a:rPr lang="es-MX" b="1" u="sng" dirty="0" smtClean="0"/>
              <a:t>dotar al personal consular de las herramientas necesarias</a:t>
            </a:r>
            <a:r>
              <a:rPr lang="es-MX" u="sng" dirty="0" smtClean="0"/>
              <a:t> </a:t>
            </a:r>
            <a:r>
              <a:rPr lang="es-MX" dirty="0" smtClean="0"/>
              <a:t>para mejorar la protección y asistencia brindadas a NNA migrantes.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92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redondeado 5"/>
          <p:cNvSpPr/>
          <p:nvPr/>
        </p:nvSpPr>
        <p:spPr>
          <a:xfrm>
            <a:off x="488373" y="1168178"/>
            <a:ext cx="4665517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Fundamento del Protocolo </a:t>
            </a:r>
            <a:endParaRPr lang="es-MX" sz="2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561109" y="1953491"/>
            <a:ext cx="387580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Convención sobre los Derechos del Niño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Otras tratados internacionales de DDHH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Observaciones Generales 6 y 14 del Comité sobre los Derechos del Niño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Opinión Consultiva 21/14 de la CIDH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Opinión Consultiva 16/99 de la CIDH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Ley General de los Derechos de las Niñas, Niños y Adolescentes</a:t>
            </a:r>
            <a:endParaRPr lang="es-MX" sz="2000" dirty="0"/>
          </a:p>
        </p:txBody>
      </p:sp>
      <p:sp>
        <p:nvSpPr>
          <p:cNvPr id="3" name="Cerrar llave 2"/>
          <p:cNvSpPr/>
          <p:nvPr/>
        </p:nvSpPr>
        <p:spPr>
          <a:xfrm>
            <a:off x="4540827" y="1953491"/>
            <a:ext cx="457200" cy="4353791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5372100" y="3086100"/>
            <a:ext cx="32835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Garantía de derechos de NNA en contextos migratorios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00460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redondeado 5"/>
          <p:cNvSpPr/>
          <p:nvPr/>
        </p:nvSpPr>
        <p:spPr>
          <a:xfrm>
            <a:off x="488374" y="887623"/>
            <a:ext cx="4457699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¿Qué es y para qué sirve? </a:t>
            </a:r>
            <a:endParaRPr lang="es-MX" sz="28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290177" y="1423556"/>
            <a:ext cx="5705378" cy="5257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Es una herramienta para fortalecer los mecanismos del personal consular, que busca garantizar el derecho a la protección y asistencia de NNA migrantes no acompañados.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El Protocolo instruye al personal sobre qué hacer, cómo y por qué.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Busca evitar la re-victimización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Permite realizar una evaluación inicial para identificar aspectos particulares de vulnerabilidad, así como necesidades especiales de protección.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/>
              <a:t>Inicia la activación de una cadena de protección. </a:t>
            </a:r>
            <a:r>
              <a:rPr lang="es-MX" sz="2000" dirty="0" smtClean="0"/>
              <a:t>El propósito es asegurar una adecuada canalización de los casos, teniendo como eje de actuación la aplicación del interés superior del niño o niña. </a:t>
            </a:r>
            <a:endParaRPr lang="es-MX" sz="20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7423" y="3367607"/>
            <a:ext cx="2165951" cy="304358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7423" y="327721"/>
            <a:ext cx="2084706" cy="291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redondeado 5"/>
          <p:cNvSpPr/>
          <p:nvPr/>
        </p:nvSpPr>
        <p:spPr>
          <a:xfrm>
            <a:off x="290177" y="3069714"/>
            <a:ext cx="4457699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¿Cómo se usa? </a:t>
            </a:r>
            <a:endParaRPr lang="es-MX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34628" y="196291"/>
            <a:ext cx="5859990" cy="649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90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redondeado 5"/>
          <p:cNvSpPr/>
          <p:nvPr/>
        </p:nvSpPr>
        <p:spPr>
          <a:xfrm>
            <a:off x="488374" y="1168178"/>
            <a:ext cx="3626426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Materiales y </a:t>
            </a:r>
            <a:r>
              <a:rPr lang="es-MX" sz="2800" dirty="0" err="1" smtClean="0"/>
              <a:t>RapidFTR</a:t>
            </a:r>
            <a:r>
              <a:rPr lang="es-MX" sz="2800" dirty="0" smtClean="0"/>
              <a:t> </a:t>
            </a:r>
            <a:endParaRPr lang="es-MX" sz="2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290177" y="1693720"/>
            <a:ext cx="4166753" cy="46862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CAJA DE HERRAMIENTAS con fichas. Ejemplos: “¿Cómo piensan las y los adolescentes?”; “¿Cómo acondicionar el espacio?”; Herramientas para identificar violencia, trata explotación,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Cooperación con UNICEF para el uso de la aplicación </a:t>
            </a:r>
            <a:r>
              <a:rPr lang="es-MX" sz="2000" dirty="0" err="1" smtClean="0"/>
              <a:t>RapidFTR</a:t>
            </a:r>
            <a:r>
              <a:rPr lang="es-MX" sz="2000" dirty="0" smtClean="0"/>
              <a:t>: sirve para la recopilación de información vital para localizar a sus familias e identificar posibles situaciones de vulnerabilidad.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4810992" y="1339734"/>
            <a:ext cx="3137334" cy="2359430"/>
            <a:chOff x="0" y="0"/>
            <a:chExt cx="2720975" cy="1997049"/>
          </a:xfrm>
        </p:grpSpPr>
        <p:pic>
          <p:nvPicPr>
            <p:cNvPr id="8" name="Imagen 7" descr="C:\Users\amartinezh\AppData\Local\Microsoft\Windows\Temporary Internet Files\Content.Outlook\220FBSZ1\IMG-20150811-WA0012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228" y="0"/>
              <a:ext cx="1798955" cy="1492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Cuadro de texto 2"/>
            <p:cNvSpPr txBox="1">
              <a:spLocks noChangeArrowheads="1"/>
            </p:cNvSpPr>
            <p:nvPr/>
          </p:nvSpPr>
          <p:spPr bwMode="auto">
            <a:xfrm>
              <a:off x="0" y="1528876"/>
              <a:ext cx="2720975" cy="468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Prototipo de Caja de Herramientas que será entregada a personal consular </a:t>
              </a:r>
              <a:endParaRPr lang="es-MX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AutoShape 2" descr="data:image/jpeg;base64,/9j/4AAQSkZJRgABAQAAAQABAAD/2wCEAAkGBxQQEBUQDxAUEBQVFRYXFBAVDxQVFRAWFBUWFhUUFhQYHCggGBolGxcUITEhJSkrLi4uFx8zODMsNygtLisBCgoKDg0OFxAQGiwcHBwsLCwsLCwsLCwsLCwsLCwsLCwsLCwsLCwsLCwsLCwsLCwrLCwsLCwsLCwsLCw3LCw3N//AABEIAKgBLAMBIgACEQEDEQH/xAAcAAEAAQUBAQAAAAAAAAAAAAAAAQMEBQYHAgj/xABNEAABAwIDAgYNCQQJBQEAAAABAAIDBBEFEiExQQYTIlFhcQcUMjNUc4GRk6GxstEWFyMkQlJywdJio7PwNENTY4KEksLxJTWUouEV/8QAGQEBAAMBAQAAAAAAAAAAAAAAAAEDBAIF/8QAJREBAAICAQQDAQADAQAAAAAAAAECAxEhBBITMTJBUSJCcYEU/9oADAMBAAIRAxEAPwDo4C9AIAvQC8tuLKQFIU2RKAFiqw5yXHYNB/PnWWOxYnEOTDGBteT57nXyAFELR+IMZoXa/dAJPmCpnFCe5jceuzfzuvMUAbsH/wB6SqgC6NPHb0x2RsHW8n2Beu2JjvjH+Bx/3L0pCGmA4T4tX0/FmmiZO12bORC9xjIy5dA7fd3mWvfK7FPBwP8AJy/qXQg5Txh5z511uPxEw5y7hdig/qB/4cv6lLeGOKeCtP8AlZR/uXReMPOfOoMh5z507o/EaljsMrap8LHyiNj3Nu6Mxu5B5u75rKq/E52EBwhJOgGdzS48wBvdXSsK7CYppIpJW5nQuzRm5GUnoG1RxtOl03FpR3UHlbID7bK5hxtv2g5nW3Tzi6o2UFgO5Qls+E4k1+wgjrV5UR2Oi0ZjzC8Pbs3jct3ZLnYx3Qn1pzMatEvNkXpLKHTyilEEIpsiJeUXpQghFKIISylEEWSylEEIpRB5sllKILIBegFAXoKBIClLKbIIeND1FYnExyYehp/NZdw0PUVh8T2RfhKbQsgpXMa3slTMlfGKeMhj3tBL3gnK4i6o/OfN4NF6R/wVvis48lXU1K5X86E3gsXpHfBPnRm8Fi9I/wCCnw3PLV1NFyz50JvBYvSP+CfOhN4LH6R/wU+G55auqKFyz50JvBYvSP8Agp+c+bwaP0j/AIJ4bnlq6ki5b8583gsfpH/BT858vgsfpXfBPFc8lXUbouXfOhL4LH6V3wT50JfBY/Su/So8VzyVdLqRySttwzvTQuTcFOFrq8ytfC2LI1p0eXXzEjeOhdVoJLRxj72nmaT+SrtWYnUuu6JjheoiKBCKUQ2hLKUsiUWSylEHlF6UIIRSpQeUU2SyCEUoghFKILIL0FAXoBQkVKqqmRNzyvbG3nc4ALXuFHC5lKDHDaSbYdbti6XHef2VzLEcQknfnmkMjjvJ2dAGwDqUbW0xTbl0+p4cUrXBkZdMSQ27WkN1Nr5nbtVe4r/VfhK4tT1WWaPf9Iz3gu04pti/CVHO4MtIrrT5uxf+kz+Ol98qzV7jX9Kn8fL75VkvSh51vaERF05FKIiUogC9hqDyllUDELEFNQvRavKDeOxZ3dT4tnvOXe8MZeJh5tR5Rb81wTsWd8qPFs95y75hJ+hb1D2LFm+bRT4ruylEVbpCKUQQilEShQpsiCEU2RBCIiAiIgWUWUoiUIpRBj6idsbC+RwY1ouXE2AXPuEfDZ0oMdKHRs2GQ6PeP2fuD19St8SfUVzrynIwG7Ih3LeY9Lukrwzgxcd1qqrXbceCI5s1dz/551bSyLL4zgz4OVtb95YCQqa8rbcQt2T2niH97GP/AHau94nti6ivnjN9Yi8bH77V9D4oNYuoq7JGu1gvbcy+cMc/pVR4+X+I5WKv8cH1qo8fN/Ecq+E0MT4p5qgy5YeKs2IsBcZXubqXgiwsFtqw29sSiytZQwmDtmmdLlbK2J7JQy4L2Pe1zXM0Isx1xbTRVqnBAylE2c8aAx8sNhaKGYlsLufNcC43CRq6csLZFm2UFOynhln7YLpuNNojEGtEcmT7TSSd+1VpuDzQ3OyVzmOdR8US1ocY6vjQc7dz2mIjQ2O3YQgwDQq7WLNVFBRiZ9O2Woic2R8YmkEL48zHFoLw0BwaSBqL2uumVHYxw2liikrK2ohdI0aZ4yM4aC8NyxHQElBx9saGNdawrgXhE8xgZiE7nFwETQ5t3jI1x2xW25vMrqo7HmGdtMo21s5nc7lRZ2Zg3i3Pzd7tuCaHFzFdUHtXa5Oxdh0s0tLTYjN21E0F0TjG7JcAjM0MGmo2HeuPYjSOhlfE+2aN7mOtsu0kG3Rog2rsWd8qPFs95y7vhbSYozzanpGUhcJ7F3fajxTPeK71gveW9Q9ixZvm00+K9RSirShFKIlCKVCAiIgIiICIiCEUoiUIpUIIRSiDTKbDxpdXvaYA0VdiuMtxbzHpWSKvSteYYLEKTO0tIBvobrkWLwcTM+PmPqXYcTqOLOv8kfkuP8J6oSVD3Dq8yuxey3rbBNP1iLxsfvtX0ZifdRdRXzfTm9RF42P3wvpHEe6j6j+S0ZY+Lz/8pfOONj61UePl/iOV3g2ICCnqh9GXv7XyMkiZKHBkji/kPBBsCqOOt+t1Hj5ffKsCFsr6hjt7bDLVRVbKfj5W07Y35Z6dkYjY8ZS7j4mNAGd4HFu5nFp2Fe4OEUMlQ6WaiawTAxzEVMpyxyDKbMOhDBlIG4sBGoWt2XoNXSGdqcRZDTwQRtp6kxmoDnyQcZa8xLHC9tHN5W9eaXFM7JX1El5HVFE8XH2ITMHZWgWa1rXNFhussKApDUGer6CF1RNK+tgdE6aR9oXuklex0hcGtYGixIIFybC66xwo7JDIaemOHS08zyAJYi7jDCBGLA2ItrcarhzWEKuw2RDfuDWPiTF2VtU6OLM68ju5Y20WQbeoedZqTHKf5RNqu2I+IAN584yD6u5vddZA8q5cyVHyoO5t4eUb5qyIVFPSPDQIK+7S2bNGLOJNsxY+/Jvssvn+vB4x+Z4ldmdmka7MJDfV4dvB2+VVJCrd6Dbuxj32fxTfeK7vgneW9Q9i4R2M+/T+Kb7xXdsC7w3qHsWLN82mnwZBERVpEREBQpRBCKURKEUqEBERAREQEREEIpRBr8D76K6Zp0qzMdtiqB//ACssTp6VoiWvcP5+KpTMNoIbf8WxcPmmLjYXcSbAAEkk6WA3rvXDCkE1DMznjNugjUH1LD0JwjA2g8a2eci+ewlmNxuDRaNvmK0YNan9U5bTFYhqfBPsaVEhbU1h7ViZZ4YdZX5eUOTsYNN+vQusYgeVF+E+1q5tjPZWfUOEFPAIo3vax0j3ZpC1zgHWA0bp1rpOIavj/Cfa1d5d7jbPD54xofWp/Hy++5WVlkMZH1qfx8v8RysrLbX0xW9vAC9WUgKbLtCLKrBt1XiyILyokbbRWrXKEKCoHKC5U0QS4rwpUWQbd2Nh9NN4oe8uxOrDDRseDl1aL+Rcd7G/f5vFD3l0nhbNkwxrv7yP3SsOf5S29NETNYn1tnKDGnO3Bw8xWbpqkSNu3doRvB6VyLBsZy21W88HcRzygfeBHmFwVmpeYnUtvU9LER3VbSiIrnnCIiAiIgIiIIRSoRIiIgIiICIiDWIZw5tx7VVY8G4Kw8U2SV0e0bQLc6vZX2FwejqWLuex2KlWbxkHW41XzpiTeLle0bnFfQ0koLbLgnC2MCqlA++Vq6Sf6lm6iuqMdTv5bT+033gvo5s4e2B393r52L5tp+6b+Ie0LuuC1d2MB3Nt58pV2f3DLSN1mXPsV4I1jqiZ7aYlrpZHNPGR6tc9xB7rmVp8ja7wV3pIv1LswKKYz2VThr7ca+Rtd4K70sX6lI4G1vgx9JF+pdkUqfPZHhq438ja3wY+kj/UnyNrfBj6SP8AUuygJZPPZPghxv5GVvgx9JH+pT8jK3wf97H+pdia8bMw/wBQXssT/wBFjwVcZ+Rlb4P+9j+Kg8Da3wf94z4rsjmqm5PPZHhq498jqz+w/eM+KfI6s/sP3jPiuvXUXTz2PDVonAjAJ6aWR08eQGOwOYG5uDuK23h7/wBpb42L2FXjzoV44XUL6jC+LhY6R/GRkNaLnTboq7W7p3K3HEVmP9uWUdTltqum9j1hkkD7clgJJ6SLAeta3gfY1qpHAz5adm8uOZ/kaPzK6zg+FR0sQiiFgNpO1x3klVTTnbZm6mOyaxzMr5EUKx5wiIpBERQCIiAoUqFKRERAREQEREHOcXdaWFwO24Pk1WWLuTfcASsJjEZzQNINw51/IAFkK+XJA7qsP8Wi86Xu64haGrAuQd19fiuM47Lxkz3fecSFvfCPEOJh0PKfoBf1rnMjruW7pazHLF1Vo1pRgbyh+Ie0LsGEvsy/SPdXJ2Ms8dY9q6vgoDo3tJt3stO69iLHrB9QVueeYUUj+J/42ShqQ9t2m9iQT0jaFch//HXsWHpcNaTdzS128guaT0mxFz0rIQUrYwbX1tdznEk22alURMuNSiinc58odsbIWt3cnK0+0lXL5mt7pwHWQNm0qypHZXzE/aku3pGVouPMVTqsOZNJxkrQ8ZCzI5rSLON3akX1002aJN6wsritP0yzCDvWv8K+CsuIObaobTwsGpIcS4m99L5ebVZePk2A0A2DdbcANyqVjDLrmJaPsg2A8i4jNO9wtnp/1pFF2OaRp5U083OczWA+QNvbyrd8MpmU8TYWA5G7Mz3PIHNmcSVbR033TbrV1C4uGxc2yXt7ldXDjrHEKlQ6zS4C4322jyKybWMdscOr4LMUMGYkW3eQLTMZoxA8hmjTygL7L62HRdWVmftnyUrudMi2ocahzL8jimOAt9oueDr5AqVRiBDnNZGXBujnlzWtBIB36nQ8ywmH1xZNmJv9FH7zlniWztsDbUHcdl+fQq2VNO2J/ohqHuzNkjyaAgh2Zrr6Wvbb0LcuDx+hC1MRZWhrdw2k+slbVwcP0fV+SOMkxO9MsiIioREQEREBERToEUIiRERAREQEREBERNjQsYbeaI20s7yO0WO4VVNhHEDtu49TdntWeqY+NAy6Oab2XLuGOME1EjRcZfo+a2Xb6yVirj3Z7PdqvP0wPCbEuMlNjdrdAOlYOPaoldmK900LpHZY2F7juAuvVrXtrp5mS03suWEZm9Y9oW+w1haWxBubOWE7b8i5tpuJssfgfAWRxD6l3FjQ5G6uPWdgW+UlC2MANbs0vv8AOsebJXca5asWOe3UrigxHPCCYHRvv3txBFue1yR5CvE5dfOTmG9n3epXAbdDHvG5Z73my6mOtFta+o5Q5t4VeOW1r9yTt5utQ1mR2bc46/sn4HVS5vdMOgIt1cx6lXpd7XJbf483MV7gj11H8hWuG1QMfL2tOXrtpdZGF403KY9uJnXCm6LKddnP+RVkK4MPl2K8diAbdrukdatCIG8rb0FWuIiY9nb736NNhz7B51icQe2WTI51so23FhzC/OqeK4wGtJFrNubdQWqQYiXsJcM5c8Ajoc4XPkB9Ssx0mZ2qz3iI19s/WRshcBo8lrcpudWDosNl/WqoxaGNj3sGsZaHNsOUXC+XXetTrMRvUGzgA1mRl+5BaNPXZW1XiDnxcW54e4vDtLHKA21iRpe58y09rDNnSjiDxPHE2POxwvJMSLDTUAddltnBh14vIPYuZYDA6d/bDGFrsobnee5AFjkYN56bLo+ATtjic5xDWi2u4DYFzLlsF0WIfwigGx5d1NKmLHo3HY8dOX4Fcd1f114r/jLIqcUocLtIIXtS40lQiICIikEREBERARFCCUUIoEooRBpz5mghwNjvb8CtU4bcGhWlskDgyTY+40eNxNt41WVZKrqJ91lraazuHrTG41LSsM7HEbdZ5HSHmbyR8VuGH4NFA3LFG1g6G6nrKv4xdXTI1Nr2v7lzFa19QsuLXtsKuzCgZ0LjTvueGxaIYwN+xVnkNGz1q0fLfybE0iLbU52A3ad6pOfsN9RoefrSR/P8PMVZzzW6ra6KNOtvb2AFxb9rXdp0qo+sDRe/rWDqKnLcZli6rGA3f611FJlE2j7Z6urBa/5rAVmK7bHTmCwlZjReSG66HfttuVrVVxEWXVpc67he+jNG9Q1utFMP6oydTFeIZiKjNTbPOYy45Wx5CRfWwJB6Fj6KiaSTKXZQPsG17bf5sp//AEso00ytuHZrXfsAAB12nzLH09YWtADw05tb7xzBaYrphteZnllqvD4WvYI7kOY1+VxBtfcbAbfir2oqWMheeIYwh7BG4AEuPK16rBa8/ELzGXUjdz23KoRLJGyNrJC0OFnOGpNrAaDmv0qe1zttuC4i4TNiD42s0cWkkyHaSbDQX128y3WF1qCToaz8lonB+iMjRxkljsAaLXtucRqR5bLcXyf9NnN/st1/xNVVtaWU+UNfdW2KyOH4pqtSNU2/dLIU0wbrdZJq9mZh0DCsTtINwcQCOs2BW1Ll+E1JkkY1puS5vtGq6grMUzy83rKxFo19iIoVrIlFCm6Aii6IJRQiAiIiRQiIJUIinY5jm1VaGfVEWN6zKUk3MslG+4REc2h5MgXky7UREaUJ5xzqwknHOiIQsKitA3rCYli7GC5d5FCKylYmXN7TENTmx18zskQuTe2ttACfYCrbD5I3PHbRkc12ziyAR066HqKIt8Y6x6effJaV9iuBtp6owtfxjLNe1+wuY8Agkbjr6lVrsPgELnR5mua5g5Trh2YE2tYcw2KUUb25VsKo4LNbLEHZrgvzPFrAm+hAA6Va4TlaS+zXDdmANrdaIgcIHiSVjWNa1wY0vIygZgBvA3BWQe9kWYzB4kcLWvoAHXUouvpzM8tmoJnMc17nNaxoOVocbvc4WAItYanS11smJz5cFqXj7jbf62oir1zCyJ+3IxiLr3uslBibjYaoinJSNL6ZLTLr3Y64PPjb2zUtLHOA4th7poP2nDcdmi3pEVEcKb2m1tylLoilyXRQiAiIgIiICIiAl0RARER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3861" y="3960017"/>
            <a:ext cx="2764465" cy="215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03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redondeado 5"/>
          <p:cNvSpPr/>
          <p:nvPr/>
        </p:nvSpPr>
        <p:spPr>
          <a:xfrm>
            <a:off x="488373" y="1168178"/>
            <a:ext cx="4457699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Implementación y Evaluación</a:t>
            </a:r>
            <a:endParaRPr lang="es-MX" sz="2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88373" y="1683328"/>
            <a:ext cx="8021781" cy="41771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b="1" dirty="0" smtClean="0"/>
              <a:t>Programa Piloto </a:t>
            </a:r>
            <a:r>
              <a:rPr lang="es-MX" sz="2000" dirty="0" smtClean="0">
                <a:sym typeface="Wingdings" panose="05000000000000000000" pitchFamily="2" charset="2"/>
              </a:rPr>
              <a:t> en 3 consulados. 80% del personal obtuvo mayor información de la que habrían obtenido sin la implementación del Protocolo. 100% refirió que pudieron detectar necesidades especiales de protección y restitución de derechos. </a:t>
            </a:r>
            <a:endParaRPr lang="es-MX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Se realizaron seis talleres regionales de </a:t>
            </a:r>
            <a:r>
              <a:rPr lang="es-MX" sz="2000" b="1" dirty="0" smtClean="0"/>
              <a:t>capacitación</a:t>
            </a:r>
            <a:r>
              <a:rPr lang="es-MX" sz="2000" dirty="0" smtClean="0"/>
              <a:t> (julio 2015) sobre el uso del Protocolo. Participó personal de protección de 28 representaciones consulares.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Puesta en marcha de acciones de </a:t>
            </a:r>
            <a:r>
              <a:rPr lang="es-MX" sz="2000" b="1" dirty="0" smtClean="0"/>
              <a:t>diplomacia consular </a:t>
            </a:r>
            <a:r>
              <a:rPr lang="es-MX" sz="2000" dirty="0" smtClean="0"/>
              <a:t>que aprovechen las redes institucionales de protección en México y en el exterior.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b="1" dirty="0" smtClean="0"/>
              <a:t>Evaluación</a:t>
            </a:r>
            <a:r>
              <a:rPr lang="es-MX" sz="2000" dirty="0" smtClean="0"/>
              <a:t> de los resultados, en colaboración con UNICEF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8754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9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177" y="196292"/>
            <a:ext cx="2534027" cy="8239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redondeado 5"/>
          <p:cNvSpPr/>
          <p:nvPr/>
        </p:nvSpPr>
        <p:spPr>
          <a:xfrm>
            <a:off x="488373" y="1168178"/>
            <a:ext cx="4457699" cy="6287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MX" sz="2800" dirty="0" smtClean="0"/>
              <a:t>¿Hacia dónde vamos? </a:t>
            </a:r>
            <a:endParaRPr lang="es-MX" sz="28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88373" y="1683329"/>
            <a:ext cx="8094518" cy="30964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Estrategia de </a:t>
            </a:r>
            <a:r>
              <a:rPr lang="es-MX" sz="2000" b="1" dirty="0" smtClean="0"/>
              <a:t>cooperación interinstitucional</a:t>
            </a:r>
            <a:r>
              <a:rPr lang="es-MX" sz="2000" dirty="0" smtClean="0">
                <a:sym typeface="Wingdings" panose="05000000000000000000" pitchFamily="2" charset="2"/>
              </a:rPr>
              <a:t> compartir información estratégica (</a:t>
            </a:r>
            <a:r>
              <a:rPr lang="es-MX" sz="2000" dirty="0" err="1" smtClean="0">
                <a:sym typeface="Wingdings" panose="05000000000000000000" pitchFamily="2" charset="2"/>
              </a:rPr>
              <a:t>RapidFTR</a:t>
            </a:r>
            <a:r>
              <a:rPr lang="es-MX" sz="2000" dirty="0" smtClean="0">
                <a:sym typeface="Wingdings" panose="05000000000000000000" pitchFamily="2" charset="2"/>
              </a:rPr>
              <a:t>) con otras instancias de gobierno que dan seguimiento a los casos: INM y DIF.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sym typeface="Wingdings" panose="05000000000000000000" pitchFamily="2" charset="2"/>
              </a:rPr>
              <a:t>Diseño de una estrategia de </a:t>
            </a:r>
            <a:r>
              <a:rPr lang="es-MX" sz="2000" b="1" dirty="0" smtClean="0">
                <a:sym typeface="Wingdings" panose="05000000000000000000" pitchFamily="2" charset="2"/>
              </a:rPr>
              <a:t>evaluación y capacitación continua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sym typeface="Wingdings" panose="05000000000000000000" pitchFamily="2" charset="2"/>
              </a:rPr>
              <a:t>Consolidar un </a:t>
            </a:r>
            <a:r>
              <a:rPr lang="es-MX" sz="2000" b="1" dirty="0" smtClean="0">
                <a:sym typeface="Wingdings" panose="05000000000000000000" pitchFamily="2" charset="2"/>
              </a:rPr>
              <a:t>modelo de atención integral</a:t>
            </a:r>
            <a:r>
              <a:rPr lang="es-MX" sz="2000" dirty="0" smtClean="0">
                <a:sym typeface="Wingdings" panose="05000000000000000000" pitchFamily="2" charset="2"/>
              </a:rPr>
              <a:t>; no sólo en la fase de protección, sino garantizar el pleno respeto de los derechos de los NNA durante todos los procesos migratorios. </a:t>
            </a:r>
            <a:endParaRPr lang="es-MX" sz="200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654627" y="5372100"/>
            <a:ext cx="7793182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Link </a:t>
            </a:r>
            <a:r>
              <a:rPr lang="es-MX" dirty="0">
                <a:solidFill>
                  <a:schemeClr val="bg1"/>
                </a:solidFill>
              </a:rPr>
              <a:t>del Protocolo: http://</a:t>
            </a:r>
            <a:r>
              <a:rPr lang="es-MX" dirty="0" smtClean="0">
                <a:solidFill>
                  <a:schemeClr val="bg1"/>
                </a:solidFill>
              </a:rPr>
              <a:t>proteccionconsular.sre.gob.mx/index.php/documentos/protocolonna 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210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5146</TotalTime>
  <Words>643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Torres Mendivil, Reyna</dc:creator>
  <cp:lastModifiedBy>RODAS Renán</cp:lastModifiedBy>
  <cp:revision>54</cp:revision>
  <cp:lastPrinted>2015-08-24T16:52:59Z</cp:lastPrinted>
  <dcterms:created xsi:type="dcterms:W3CDTF">2015-08-18T19:05:42Z</dcterms:created>
  <dcterms:modified xsi:type="dcterms:W3CDTF">2015-11-10T00:39:36Z</dcterms:modified>
</cp:coreProperties>
</file>