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61" r:id="rId2"/>
    <p:sldId id="268" r:id="rId3"/>
    <p:sldId id="280" r:id="rId4"/>
    <p:sldId id="273" r:id="rId5"/>
    <p:sldId id="294" r:id="rId6"/>
    <p:sldId id="281" r:id="rId7"/>
    <p:sldId id="282" r:id="rId8"/>
    <p:sldId id="283" r:id="rId9"/>
    <p:sldId id="285" r:id="rId10"/>
    <p:sldId id="286" r:id="rId11"/>
    <p:sldId id="287" r:id="rId12"/>
    <p:sldId id="288" r:id="rId13"/>
    <p:sldId id="289" r:id="rId14"/>
    <p:sldId id="290" r:id="rId15"/>
    <p:sldId id="291" r:id="rId16"/>
    <p:sldId id="292" r:id="rId17"/>
    <p:sldId id="293" r:id="rId18"/>
    <p:sldId id="278" r:id="rId19"/>
    <p:sldId id="275" r:id="rId20"/>
    <p:sldId id="279" r:id="rId21"/>
    <p:sldId id="276" r:id="rId22"/>
  </p:sldIdLst>
  <p:sldSz cx="9144000" cy="6858000" type="screen4x3"/>
  <p:notesSz cx="7010400" cy="9296400"/>
  <p:defaultTextStyle>
    <a:defPPr>
      <a:defRPr lang="es-MX"/>
    </a:defPPr>
    <a:lvl1pPr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E8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776" autoAdjust="0"/>
  </p:normalViewPr>
  <p:slideViewPr>
    <p:cSldViewPr>
      <p:cViewPr varScale="1">
        <p:scale>
          <a:sx n="67" d="100"/>
          <a:sy n="67" d="100"/>
        </p:scale>
        <p:origin x="206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s-MX"/>
          </a:p>
        </p:txBody>
      </p:sp>
      <p:sp>
        <p:nvSpPr>
          <p:cNvPr id="3" name="Marcador de fecha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pPr>
              <a:defRPr/>
            </a:pPr>
            <a:fld id="{52ED07EE-7E63-44AA-93E5-9578A75BE833}" type="datetimeFigureOut">
              <a:rPr lang="es-MX"/>
              <a:pPr>
                <a:defRPr/>
              </a:pPr>
              <a:t>16/11/2016</a:t>
            </a:fld>
            <a:endParaRPr lang="es-MX"/>
          </a:p>
        </p:txBody>
      </p:sp>
      <p:sp>
        <p:nvSpPr>
          <p:cNvPr id="4" name="Marcador de pie de página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s-MX"/>
          </a:p>
        </p:txBody>
      </p:sp>
      <p:sp>
        <p:nvSpPr>
          <p:cNvPr id="5" name="Marcador de número de diapositiva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pPr>
              <a:defRPr/>
            </a:pPr>
            <a:fld id="{AB8849D3-2143-4EF9-853D-190561E2DC2E}" type="slidenum">
              <a:rPr lang="es-MX"/>
              <a:pPr>
                <a:defRPr/>
              </a:pPr>
              <a:t>‹Nº›</a:t>
            </a:fld>
            <a:endParaRPr lang="es-MX"/>
          </a:p>
        </p:txBody>
      </p:sp>
    </p:spTree>
    <p:extLst>
      <p:ext uri="{BB962C8B-B14F-4D97-AF65-F5344CB8AC3E}">
        <p14:creationId xmlns:p14="http://schemas.microsoft.com/office/powerpoint/2010/main" val="18528148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eaLnBrk="1" hangingPunct="1">
              <a:defRPr sz="1200"/>
            </a:lvl1pPr>
          </a:lstStyle>
          <a:p>
            <a:pPr>
              <a:defRPr/>
            </a:pPr>
            <a:endParaRPr lang="es-MX"/>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eaLnBrk="1" hangingPunct="1">
              <a:defRPr sz="1200"/>
            </a:lvl1pPr>
          </a:lstStyle>
          <a:p>
            <a:pPr>
              <a:defRPr/>
            </a:pPr>
            <a:fld id="{AB5EE338-FA17-4AA0-AA7B-998E6CB25F52}" type="datetimeFigureOut">
              <a:rPr lang="es-MX"/>
              <a:pPr>
                <a:defRPr/>
              </a:pPr>
              <a:t>16/11/2016</a:t>
            </a:fld>
            <a:endParaRPr lang="es-MX"/>
          </a:p>
        </p:txBody>
      </p:sp>
      <p:sp>
        <p:nvSpPr>
          <p:cNvPr id="4" name="Marcador de imagen de diapositiva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pPr lvl="0"/>
            <a:endParaRPr lang="es-MX" noProof="0" smtClean="0"/>
          </a:p>
        </p:txBody>
      </p:sp>
      <p:sp>
        <p:nvSpPr>
          <p:cNvPr id="5" name="Marcador de notas 4"/>
          <p:cNvSpPr>
            <a:spLocks noGrp="1"/>
          </p:cNvSpPr>
          <p:nvPr>
            <p:ph type="body" sz="quarter" idx="3"/>
          </p:nvPr>
        </p:nvSpPr>
        <p:spPr>
          <a:xfrm>
            <a:off x="700088" y="4473575"/>
            <a:ext cx="5610225" cy="3660775"/>
          </a:xfrm>
          <a:prstGeom prst="rect">
            <a:avLst/>
          </a:prstGeom>
        </p:spPr>
        <p:txBody>
          <a:bodyPr vert="horz" lIns="91440" tIns="45720" rIns="91440" bIns="45720"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smtClean="0"/>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eaLnBrk="1" hangingPunct="1">
              <a:defRPr sz="1200"/>
            </a:lvl1pPr>
          </a:lstStyle>
          <a:p>
            <a:pPr>
              <a:defRPr/>
            </a:pPr>
            <a:endParaRPr lang="es-MX"/>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eaLnBrk="1" hangingPunct="1">
              <a:defRPr sz="1200"/>
            </a:lvl1pPr>
          </a:lstStyle>
          <a:p>
            <a:pPr>
              <a:defRPr/>
            </a:pPr>
            <a:fld id="{4FAD40D9-3F27-423B-8BFD-9D074B9195A2}" type="slidenum">
              <a:rPr lang="es-MX"/>
              <a:pPr>
                <a:defRPr/>
              </a:pPr>
              <a:t>‹Nº›</a:t>
            </a:fld>
            <a:endParaRPr lang="es-MX"/>
          </a:p>
        </p:txBody>
      </p:sp>
    </p:spTree>
    <p:extLst>
      <p:ext uri="{BB962C8B-B14F-4D97-AF65-F5344CB8AC3E}">
        <p14:creationId xmlns:p14="http://schemas.microsoft.com/office/powerpoint/2010/main" val="30663193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smtClean="0"/>
          </a:p>
        </p:txBody>
      </p:sp>
      <p:sp>
        <p:nvSpPr>
          <p:cNvPr id="5124"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A87F6129-9F93-4A52-AA48-D7C509981368}" type="slidenum">
              <a:rPr lang="es-MX" altLang="es-MX" smtClean="0"/>
              <a:pPr/>
              <a:t>1</a:t>
            </a:fld>
            <a:endParaRPr lang="es-MX" altLang="es-MX" smtClean="0"/>
          </a:p>
        </p:txBody>
      </p:sp>
    </p:spTree>
    <p:extLst>
      <p:ext uri="{BB962C8B-B14F-4D97-AF65-F5344CB8AC3E}">
        <p14:creationId xmlns:p14="http://schemas.microsoft.com/office/powerpoint/2010/main" val="35969535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10</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11</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12</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13</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14</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15</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16</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17</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18</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19</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ES" altLang="es-MX" dirty="0" smtClean="0">
              <a:latin typeface="Bookman Old Style" panose="02050604050505020204" pitchFamily="18" charset="0"/>
              <a:ea typeface="Times New Roman" panose="02020603050405020304" pitchFamily="18" charset="0"/>
              <a:cs typeface="Arial" panose="020B0604020202020204" pitchFamily="34" charset="0"/>
            </a:endParaRPr>
          </a:p>
          <a:p>
            <a:endParaRPr lang="es-MX" altLang="es-MX" dirty="0" smtClean="0">
              <a:ea typeface="Times New Roman" panose="02020603050405020304" pitchFamily="18" charset="0"/>
              <a:cs typeface="Arial" panose="020B0604020202020204" pitchFamily="34" charset="0"/>
            </a:endParaRPr>
          </a:p>
        </p:txBody>
      </p:sp>
      <p:sp>
        <p:nvSpPr>
          <p:cNvPr id="717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C7F3A86-AFED-41D5-976D-A677484BFA5E}" type="slidenum">
              <a:rPr lang="es-MX" altLang="es-MX" smtClean="0"/>
              <a:pPr/>
              <a:t>2</a:t>
            </a:fld>
            <a:endParaRPr lang="es-MX" altLang="es-MX" smtClean="0"/>
          </a:p>
        </p:txBody>
      </p:sp>
    </p:spTree>
    <p:extLst>
      <p:ext uri="{BB962C8B-B14F-4D97-AF65-F5344CB8AC3E}">
        <p14:creationId xmlns:p14="http://schemas.microsoft.com/office/powerpoint/2010/main" val="11043659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20</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21</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ES" altLang="es-MX" dirty="0" smtClean="0">
              <a:latin typeface="Bookman Old Style" panose="02050604050505020204" pitchFamily="18" charset="0"/>
              <a:ea typeface="Times New Roman" panose="02020603050405020304" pitchFamily="18" charset="0"/>
              <a:cs typeface="Arial" panose="020B0604020202020204" pitchFamily="34" charset="0"/>
            </a:endParaRPr>
          </a:p>
          <a:p>
            <a:endParaRPr lang="es-MX" altLang="es-MX" dirty="0" smtClean="0">
              <a:ea typeface="Times New Roman" panose="02020603050405020304" pitchFamily="18" charset="0"/>
              <a:cs typeface="Arial" panose="020B0604020202020204" pitchFamily="34" charset="0"/>
            </a:endParaRPr>
          </a:p>
        </p:txBody>
      </p:sp>
      <p:sp>
        <p:nvSpPr>
          <p:cNvPr id="717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C7F3A86-AFED-41D5-976D-A677484BFA5E}" type="slidenum">
              <a:rPr lang="es-MX" altLang="es-MX" smtClean="0"/>
              <a:pPr/>
              <a:t>3</a:t>
            </a:fld>
            <a:endParaRPr lang="es-MX" altLang="es-MX" smtClean="0"/>
          </a:p>
        </p:txBody>
      </p:sp>
    </p:spTree>
    <p:extLst>
      <p:ext uri="{BB962C8B-B14F-4D97-AF65-F5344CB8AC3E}">
        <p14:creationId xmlns:p14="http://schemas.microsoft.com/office/powerpoint/2010/main" val="1104365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ES" altLang="es-MX" dirty="0" smtClean="0">
              <a:latin typeface="Bookman Old Style" panose="02050604050505020204" pitchFamily="18" charset="0"/>
              <a:ea typeface="Times New Roman" panose="02020603050405020304" pitchFamily="18" charset="0"/>
              <a:cs typeface="Arial" panose="020B0604020202020204" pitchFamily="34" charset="0"/>
            </a:endParaRPr>
          </a:p>
          <a:p>
            <a:endParaRPr lang="es-MX" altLang="es-MX" dirty="0" smtClean="0">
              <a:ea typeface="Times New Roman" panose="02020603050405020304" pitchFamily="18" charset="0"/>
              <a:cs typeface="Arial" panose="020B0604020202020204" pitchFamily="34" charset="0"/>
            </a:endParaRPr>
          </a:p>
        </p:txBody>
      </p:sp>
      <p:sp>
        <p:nvSpPr>
          <p:cNvPr id="717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C7F3A86-AFED-41D5-976D-A677484BFA5E}" type="slidenum">
              <a:rPr lang="es-MX" altLang="es-MX" smtClean="0"/>
              <a:pPr/>
              <a:t>4</a:t>
            </a:fld>
            <a:endParaRPr lang="es-MX" altLang="es-MX" smtClean="0"/>
          </a:p>
        </p:txBody>
      </p:sp>
    </p:spTree>
    <p:extLst>
      <p:ext uri="{BB962C8B-B14F-4D97-AF65-F5344CB8AC3E}">
        <p14:creationId xmlns:p14="http://schemas.microsoft.com/office/powerpoint/2010/main" val="1104365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5</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6</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7</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8</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174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897D3CE-7AFF-4F9E-9AE2-4D68D9E8ED9C}" type="slidenum">
              <a:rPr lang="es-MX" altLang="es-MX" smtClean="0"/>
              <a:pPr/>
              <a:t>9</a:t>
            </a:fld>
            <a:endParaRPr lang="es-MX" altLang="es-MX" smtClean="0"/>
          </a:p>
        </p:txBody>
      </p:sp>
    </p:spTree>
    <p:extLst>
      <p:ext uri="{BB962C8B-B14F-4D97-AF65-F5344CB8AC3E}">
        <p14:creationId xmlns:p14="http://schemas.microsoft.com/office/powerpoint/2010/main" val="787950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E6D163EF-E899-467C-B688-1ACE1E56DD15}" type="datetimeFigureOut">
              <a:rPr lang="es-MX" altLang="es-MX"/>
              <a:pPr>
                <a:defRPr/>
              </a:pPr>
              <a:t>16/11/2016</a:t>
            </a:fld>
            <a:endParaRPr lang="es-MX" alt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BD49A529-AF90-4BB7-84BE-D7CEDF242D56}" type="slidenum">
              <a:rPr lang="es-MX" altLang="es-MX"/>
              <a:pPr>
                <a:defRPr/>
              </a:pPr>
              <a:t>‹Nº›</a:t>
            </a:fld>
            <a:endParaRPr lang="es-MX" altLang="es-MX"/>
          </a:p>
        </p:txBody>
      </p:sp>
    </p:spTree>
    <p:extLst>
      <p:ext uri="{BB962C8B-B14F-4D97-AF65-F5344CB8AC3E}">
        <p14:creationId xmlns:p14="http://schemas.microsoft.com/office/powerpoint/2010/main" val="2834494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383E21A3-9128-47D3-918F-0098E480B6BC}" type="datetimeFigureOut">
              <a:rPr lang="es-MX" altLang="es-MX"/>
              <a:pPr>
                <a:defRPr/>
              </a:pPr>
              <a:t>16/11/2016</a:t>
            </a:fld>
            <a:endParaRPr lang="es-MX" alt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A3D889E3-F48E-4360-8F18-F519AA348AEB}" type="slidenum">
              <a:rPr lang="es-MX" altLang="es-MX"/>
              <a:pPr>
                <a:defRPr/>
              </a:pPr>
              <a:t>‹Nº›</a:t>
            </a:fld>
            <a:endParaRPr lang="es-MX" altLang="es-MX"/>
          </a:p>
        </p:txBody>
      </p:sp>
    </p:spTree>
    <p:extLst>
      <p:ext uri="{BB962C8B-B14F-4D97-AF65-F5344CB8AC3E}">
        <p14:creationId xmlns:p14="http://schemas.microsoft.com/office/powerpoint/2010/main" val="3189567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83ECF14A-422C-43B5-ACAE-134952C9797E}" type="datetimeFigureOut">
              <a:rPr lang="es-MX" altLang="es-MX"/>
              <a:pPr>
                <a:defRPr/>
              </a:pPr>
              <a:t>16/11/2016</a:t>
            </a:fld>
            <a:endParaRPr lang="es-MX" alt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5E3551FF-3962-4FDB-8772-AC677832F136}" type="slidenum">
              <a:rPr lang="es-MX" altLang="es-MX"/>
              <a:pPr>
                <a:defRPr/>
              </a:pPr>
              <a:t>‹Nº›</a:t>
            </a:fld>
            <a:endParaRPr lang="es-MX" altLang="es-MX"/>
          </a:p>
        </p:txBody>
      </p:sp>
    </p:spTree>
    <p:extLst>
      <p:ext uri="{BB962C8B-B14F-4D97-AF65-F5344CB8AC3E}">
        <p14:creationId xmlns:p14="http://schemas.microsoft.com/office/powerpoint/2010/main" val="1273521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F90F2E4D-952C-422B-8217-C40955E64615}" type="datetimeFigureOut">
              <a:rPr lang="es-MX" altLang="es-MX"/>
              <a:pPr>
                <a:defRPr/>
              </a:pPr>
              <a:t>16/11/2016</a:t>
            </a:fld>
            <a:endParaRPr lang="es-MX" alt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0025D89A-4DA4-4F7C-9997-BB87E282A305}" type="slidenum">
              <a:rPr lang="es-MX" altLang="es-MX"/>
              <a:pPr>
                <a:defRPr/>
              </a:pPr>
              <a:t>‹Nº›</a:t>
            </a:fld>
            <a:endParaRPr lang="es-MX" altLang="es-MX"/>
          </a:p>
        </p:txBody>
      </p:sp>
    </p:spTree>
    <p:extLst>
      <p:ext uri="{BB962C8B-B14F-4D97-AF65-F5344CB8AC3E}">
        <p14:creationId xmlns:p14="http://schemas.microsoft.com/office/powerpoint/2010/main" val="988425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D5F51263-97F6-4221-A8D5-161ED8CDBE62}" type="datetimeFigureOut">
              <a:rPr lang="es-MX" altLang="es-MX"/>
              <a:pPr>
                <a:defRPr/>
              </a:pPr>
              <a:t>16/11/2016</a:t>
            </a:fld>
            <a:endParaRPr lang="es-MX" alt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38917FF9-A14B-4A1E-82FF-7C4EF3EC3C05}" type="slidenum">
              <a:rPr lang="es-MX" altLang="es-MX"/>
              <a:pPr>
                <a:defRPr/>
              </a:pPr>
              <a:t>‹Nº›</a:t>
            </a:fld>
            <a:endParaRPr lang="es-MX" altLang="es-MX"/>
          </a:p>
        </p:txBody>
      </p:sp>
    </p:spTree>
    <p:extLst>
      <p:ext uri="{BB962C8B-B14F-4D97-AF65-F5344CB8AC3E}">
        <p14:creationId xmlns:p14="http://schemas.microsoft.com/office/powerpoint/2010/main" val="1129959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51DBFBA1-1DAC-454E-AE92-E30C70AA1E7E}" type="datetimeFigureOut">
              <a:rPr lang="es-MX" altLang="es-MX"/>
              <a:pPr>
                <a:defRPr/>
              </a:pPr>
              <a:t>16/11/2016</a:t>
            </a:fld>
            <a:endParaRPr lang="es-MX" alt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79DE4889-6908-4761-B8A6-4A2DFEE8B63A}" type="slidenum">
              <a:rPr lang="es-MX" altLang="es-MX"/>
              <a:pPr>
                <a:defRPr/>
              </a:pPr>
              <a:t>‹Nº›</a:t>
            </a:fld>
            <a:endParaRPr lang="es-MX" altLang="es-MX"/>
          </a:p>
        </p:txBody>
      </p:sp>
    </p:spTree>
    <p:extLst>
      <p:ext uri="{BB962C8B-B14F-4D97-AF65-F5344CB8AC3E}">
        <p14:creationId xmlns:p14="http://schemas.microsoft.com/office/powerpoint/2010/main" val="2075211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5C17D598-2E76-4A8C-A612-2CB4EC456728}" type="datetimeFigureOut">
              <a:rPr lang="es-MX" altLang="es-MX"/>
              <a:pPr>
                <a:defRPr/>
              </a:pPr>
              <a:t>16/11/2016</a:t>
            </a:fld>
            <a:endParaRPr lang="es-MX" altLang="es-MX"/>
          </a:p>
        </p:txBody>
      </p:sp>
      <p:sp>
        <p:nvSpPr>
          <p:cNvPr id="8" name="4 Marcador de pie de página"/>
          <p:cNvSpPr>
            <a:spLocks noGrp="1"/>
          </p:cNvSpPr>
          <p:nvPr>
            <p:ph type="ftr" sz="quarter" idx="11"/>
          </p:nvPr>
        </p:nvSpPr>
        <p:spPr/>
        <p:txBody>
          <a:bodyPr/>
          <a:lstStyle>
            <a:lvl1pPr>
              <a:defRPr/>
            </a:lvl1pPr>
          </a:lstStyle>
          <a:p>
            <a:pPr>
              <a:defRPr/>
            </a:pPr>
            <a:endParaRPr lang="es-MX"/>
          </a:p>
        </p:txBody>
      </p:sp>
      <p:sp>
        <p:nvSpPr>
          <p:cNvPr id="9" name="5 Marcador de número de diapositiva"/>
          <p:cNvSpPr>
            <a:spLocks noGrp="1"/>
          </p:cNvSpPr>
          <p:nvPr>
            <p:ph type="sldNum" sz="quarter" idx="12"/>
          </p:nvPr>
        </p:nvSpPr>
        <p:spPr/>
        <p:txBody>
          <a:bodyPr/>
          <a:lstStyle>
            <a:lvl1pPr>
              <a:defRPr/>
            </a:lvl1pPr>
          </a:lstStyle>
          <a:p>
            <a:pPr>
              <a:defRPr/>
            </a:pPr>
            <a:fld id="{77E790EC-7CE3-42F0-A36A-BF1BD8D4E5F7}" type="slidenum">
              <a:rPr lang="es-MX" altLang="es-MX"/>
              <a:pPr>
                <a:defRPr/>
              </a:pPr>
              <a:t>‹Nº›</a:t>
            </a:fld>
            <a:endParaRPr lang="es-MX" altLang="es-MX"/>
          </a:p>
        </p:txBody>
      </p:sp>
    </p:spTree>
    <p:extLst>
      <p:ext uri="{BB962C8B-B14F-4D97-AF65-F5344CB8AC3E}">
        <p14:creationId xmlns:p14="http://schemas.microsoft.com/office/powerpoint/2010/main" val="2940610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6EA51578-4574-4692-A56A-874EE5005ED7}" type="datetimeFigureOut">
              <a:rPr lang="es-MX" altLang="es-MX"/>
              <a:pPr>
                <a:defRPr/>
              </a:pPr>
              <a:t>16/11/2016</a:t>
            </a:fld>
            <a:endParaRPr lang="es-MX" altLang="es-MX"/>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EF0C1535-9936-471D-B46F-A352FDBF176D}" type="slidenum">
              <a:rPr lang="es-MX" altLang="es-MX"/>
              <a:pPr>
                <a:defRPr/>
              </a:pPr>
              <a:t>‹Nº›</a:t>
            </a:fld>
            <a:endParaRPr lang="es-MX" altLang="es-MX"/>
          </a:p>
        </p:txBody>
      </p:sp>
    </p:spTree>
    <p:extLst>
      <p:ext uri="{BB962C8B-B14F-4D97-AF65-F5344CB8AC3E}">
        <p14:creationId xmlns:p14="http://schemas.microsoft.com/office/powerpoint/2010/main" val="3144043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57E87BE8-7FA3-4D87-96A1-13F4860EA4A1}" type="datetimeFigureOut">
              <a:rPr lang="es-MX" altLang="es-MX"/>
              <a:pPr>
                <a:defRPr/>
              </a:pPr>
              <a:t>16/11/2016</a:t>
            </a:fld>
            <a:endParaRPr lang="es-MX" altLang="es-MX"/>
          </a:p>
        </p:txBody>
      </p:sp>
      <p:sp>
        <p:nvSpPr>
          <p:cNvPr id="3" name="4 Marcador de pie de página"/>
          <p:cNvSpPr>
            <a:spLocks noGrp="1"/>
          </p:cNvSpPr>
          <p:nvPr>
            <p:ph type="ftr" sz="quarter" idx="11"/>
          </p:nvPr>
        </p:nvSpPr>
        <p:spPr/>
        <p:txBody>
          <a:bodyPr/>
          <a:lstStyle>
            <a:lvl1pPr>
              <a:defRPr/>
            </a:lvl1pPr>
          </a:lstStyle>
          <a:p>
            <a:pPr>
              <a:defRPr/>
            </a:pPr>
            <a:endParaRPr lang="es-MX"/>
          </a:p>
        </p:txBody>
      </p:sp>
      <p:sp>
        <p:nvSpPr>
          <p:cNvPr id="4" name="5 Marcador de número de diapositiva"/>
          <p:cNvSpPr>
            <a:spLocks noGrp="1"/>
          </p:cNvSpPr>
          <p:nvPr>
            <p:ph type="sldNum" sz="quarter" idx="12"/>
          </p:nvPr>
        </p:nvSpPr>
        <p:spPr/>
        <p:txBody>
          <a:bodyPr/>
          <a:lstStyle>
            <a:lvl1pPr>
              <a:defRPr/>
            </a:lvl1pPr>
          </a:lstStyle>
          <a:p>
            <a:pPr>
              <a:defRPr/>
            </a:pPr>
            <a:fld id="{6DE0E425-F1B0-46E8-98C7-42CF19D736AA}" type="slidenum">
              <a:rPr lang="es-MX" altLang="es-MX"/>
              <a:pPr>
                <a:defRPr/>
              </a:pPr>
              <a:t>‹Nº›</a:t>
            </a:fld>
            <a:endParaRPr lang="es-MX" altLang="es-MX"/>
          </a:p>
        </p:txBody>
      </p:sp>
    </p:spTree>
    <p:extLst>
      <p:ext uri="{BB962C8B-B14F-4D97-AF65-F5344CB8AC3E}">
        <p14:creationId xmlns:p14="http://schemas.microsoft.com/office/powerpoint/2010/main" val="974275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05085BDC-6FF4-4360-82EA-CD020FD7E54E}" type="datetimeFigureOut">
              <a:rPr lang="es-MX" altLang="es-MX"/>
              <a:pPr>
                <a:defRPr/>
              </a:pPr>
              <a:t>16/11/2016</a:t>
            </a:fld>
            <a:endParaRPr lang="es-MX" alt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56AC320E-6CBB-435B-BDD8-89A19650372C}" type="slidenum">
              <a:rPr lang="es-MX" altLang="es-MX"/>
              <a:pPr>
                <a:defRPr/>
              </a:pPr>
              <a:t>‹Nº›</a:t>
            </a:fld>
            <a:endParaRPr lang="es-MX" altLang="es-MX"/>
          </a:p>
        </p:txBody>
      </p:sp>
    </p:spTree>
    <p:extLst>
      <p:ext uri="{BB962C8B-B14F-4D97-AF65-F5344CB8AC3E}">
        <p14:creationId xmlns:p14="http://schemas.microsoft.com/office/powerpoint/2010/main" val="3093943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CC2BB150-A14F-4DB5-B35C-8EF11ADB1B36}" type="datetimeFigureOut">
              <a:rPr lang="es-MX" altLang="es-MX"/>
              <a:pPr>
                <a:defRPr/>
              </a:pPr>
              <a:t>16/11/2016</a:t>
            </a:fld>
            <a:endParaRPr lang="es-MX" alt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CA752D31-081D-43B3-89E2-66F031E062C1}" type="slidenum">
              <a:rPr lang="es-MX" altLang="es-MX"/>
              <a:pPr>
                <a:defRPr/>
              </a:pPr>
              <a:t>‹Nº›</a:t>
            </a:fld>
            <a:endParaRPr lang="es-MX" altLang="es-MX"/>
          </a:p>
        </p:txBody>
      </p:sp>
    </p:spTree>
    <p:extLst>
      <p:ext uri="{BB962C8B-B14F-4D97-AF65-F5344CB8AC3E}">
        <p14:creationId xmlns:p14="http://schemas.microsoft.com/office/powerpoint/2010/main" val="3454595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b="-1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0F673CE2-0F50-40AF-8193-52D492640BCB}" type="datetimeFigureOut">
              <a:rPr lang="es-MX" altLang="es-MX"/>
              <a:pPr>
                <a:defRPr/>
              </a:pPr>
              <a:t>16/11/2016</a:t>
            </a:fld>
            <a:endParaRPr lang="es-MX" alt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C7638454-4D03-4606-8F4E-F9BDFD4174E8}" type="slidenum">
              <a:rPr lang="es-MX" altLang="es-MX"/>
              <a:pPr>
                <a:defRPr/>
              </a:pPr>
              <a:t>‹Nº›</a:t>
            </a:fld>
            <a:endParaRPr lang="es-MX" alt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cinu.mx/minisitio/Trafico_migrantes/recurso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mailto:amartinezp@sre.gob.m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755650" y="1628775"/>
            <a:ext cx="7993063" cy="2893100"/>
          </a:xfrm>
          <a:prstGeom prst="rect">
            <a:avLst/>
          </a:prstGeom>
          <a:noFill/>
        </p:spPr>
        <p:txBody>
          <a:bodyPr>
            <a:spAutoFit/>
          </a:bodyPr>
          <a:lstStyle/>
          <a:p>
            <a:pPr algn="ctr">
              <a:defRPr/>
            </a:pPr>
            <a:r>
              <a:rPr lang="es-MX" sz="3000" b="1" dirty="0" smtClean="0">
                <a:effectLst>
                  <a:outerShdw blurRad="38100" dist="38100" dir="2700000" algn="tl">
                    <a:srgbClr val="000000">
                      <a:alpha val="43137"/>
                    </a:srgbClr>
                  </a:outerShdw>
                </a:effectLst>
              </a:rPr>
              <a:t>Esfuerzos de México sobre Tráfico Ilícito de Migrantes a nivel multilateral</a:t>
            </a:r>
          </a:p>
          <a:p>
            <a:pPr algn="ctr">
              <a:defRPr/>
            </a:pPr>
            <a:endParaRPr lang="es-MX" sz="3000" b="1" dirty="0" smtClean="0">
              <a:effectLst>
                <a:outerShdw blurRad="38100" dist="38100" dir="2700000" algn="tl">
                  <a:srgbClr val="000000">
                    <a:alpha val="43137"/>
                  </a:srgbClr>
                </a:outerShdw>
              </a:effectLst>
            </a:endParaRPr>
          </a:p>
          <a:p>
            <a:pPr algn="ctr">
              <a:defRPr/>
            </a:pPr>
            <a:r>
              <a:rPr lang="es-MX" sz="2400" b="1" dirty="0">
                <a:effectLst>
                  <a:outerShdw blurRad="38100" dist="38100" dir="2700000" algn="tl">
                    <a:srgbClr val="000000">
                      <a:alpha val="43137"/>
                    </a:srgbClr>
                  </a:outerShdw>
                </a:effectLst>
              </a:rPr>
              <a:t>	</a:t>
            </a:r>
            <a:r>
              <a:rPr lang="es-MX" sz="2400" b="1" dirty="0" smtClean="0">
                <a:effectLst>
                  <a:outerShdw blurRad="38100" dist="38100" dir="2700000" algn="tl">
                    <a:srgbClr val="000000">
                      <a:alpha val="43137"/>
                    </a:srgbClr>
                  </a:outerShdw>
                </a:effectLst>
              </a:rPr>
              <a:t>Propuesta de UNODC para el uso de la campaña “Tráfico ilícito de migrantes #</a:t>
            </a:r>
            <a:r>
              <a:rPr lang="es-MX" sz="2400" b="1" dirty="0" err="1" smtClean="0">
                <a:effectLst>
                  <a:outerShdw blurRad="38100" dist="38100" dir="2700000" algn="tl">
                    <a:srgbClr val="000000">
                      <a:alpha val="43137"/>
                    </a:srgbClr>
                  </a:outerShdw>
                </a:effectLst>
              </a:rPr>
              <a:t>NegocioMortal</a:t>
            </a:r>
            <a:r>
              <a:rPr lang="es-MX" sz="2400" b="1" dirty="0" smtClean="0">
                <a:effectLst>
                  <a:outerShdw blurRad="38100" dist="38100" dir="2700000" algn="tl">
                    <a:srgbClr val="000000">
                      <a:alpha val="43137"/>
                    </a:srgbClr>
                  </a:outerShdw>
                </a:effectLst>
              </a:rPr>
              <a:t>” en el marco de la CRM</a:t>
            </a:r>
            <a:endParaRPr lang="es-MX" sz="2400" b="1" dirty="0"/>
          </a:p>
          <a:p>
            <a:pPr algn="ctr">
              <a:defRPr/>
            </a:pPr>
            <a:endParaRPr lang="es-MX" sz="2000" b="1" dirty="0"/>
          </a:p>
        </p:txBody>
      </p:sp>
      <p:sp>
        <p:nvSpPr>
          <p:cNvPr id="4099" name="CuadroTexto 5"/>
          <p:cNvSpPr txBox="1">
            <a:spLocks noChangeArrowheads="1"/>
          </p:cNvSpPr>
          <p:nvPr/>
        </p:nvSpPr>
        <p:spPr bwMode="auto">
          <a:xfrm>
            <a:off x="5011585" y="5264055"/>
            <a:ext cx="413241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s-MX" altLang="es-MX" sz="2000" b="1" dirty="0" smtClean="0"/>
              <a:t>Conferencia Regional sobre Migración</a:t>
            </a:r>
          </a:p>
          <a:p>
            <a:pPr algn="ctr">
              <a:spcBef>
                <a:spcPct val="0"/>
              </a:spcBef>
              <a:buFontTx/>
              <a:buNone/>
            </a:pPr>
            <a:r>
              <a:rPr lang="es-MX" altLang="es-MX" sz="2000" dirty="0" smtClean="0"/>
              <a:t>San Pedro Sula, Honduras</a:t>
            </a:r>
          </a:p>
          <a:p>
            <a:pPr algn="ctr">
              <a:spcBef>
                <a:spcPct val="0"/>
              </a:spcBef>
              <a:buFontTx/>
              <a:buNone/>
            </a:pPr>
            <a:r>
              <a:rPr lang="es-MX" altLang="es-MX" sz="2000" dirty="0" smtClean="0"/>
              <a:t>16 de noviembre de </a:t>
            </a:r>
            <a:r>
              <a:rPr lang="es-MX" altLang="es-MX" sz="2000" dirty="0"/>
              <a:t>2016 </a:t>
            </a:r>
          </a:p>
        </p:txBody>
      </p:sp>
      <p:pic>
        <p:nvPicPr>
          <p:cNvPr id="4100" name="Imagen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229225"/>
            <a:ext cx="5003800" cy="160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endParaRPr lang="es-MX" sz="2200" b="1" dirty="0" smtClean="0">
              <a:solidFill>
                <a:schemeClr val="tx1"/>
              </a:solidFill>
            </a:endParaRPr>
          </a:p>
          <a:p>
            <a:pPr algn="ctr">
              <a:defRPr/>
            </a:pPr>
            <a:r>
              <a:rPr lang="es-MX" sz="2200" b="1" dirty="0" smtClean="0">
                <a:solidFill>
                  <a:schemeClr val="tx1"/>
                </a:solidFill>
              </a:rPr>
              <a:t>México y la Oficina de UNODC (2)</a:t>
            </a:r>
            <a:endParaRPr lang="es-MX" sz="2200" b="1" dirty="0">
              <a:solidFill>
                <a:schemeClr val="tx1"/>
              </a:solidFill>
            </a:endParaRPr>
          </a:p>
          <a:p>
            <a:pPr algn="ctr">
              <a:defRPr/>
            </a:pPr>
            <a:endParaRPr lang="es-MX" sz="2800" b="1" dirty="0">
              <a:solidFill>
                <a:schemeClr val="tx1"/>
              </a:solidFill>
            </a:endParaRPr>
          </a:p>
        </p:txBody>
      </p:sp>
      <p:sp>
        <p:nvSpPr>
          <p:cNvPr id="5" name="TextBox 4"/>
          <p:cNvSpPr txBox="1"/>
          <p:nvPr/>
        </p:nvSpPr>
        <p:spPr>
          <a:xfrm>
            <a:off x="648829" y="2852936"/>
            <a:ext cx="7848600" cy="2554545"/>
          </a:xfrm>
          <a:prstGeom prst="rect">
            <a:avLst/>
          </a:prstGeom>
          <a:noFill/>
        </p:spPr>
        <p:txBody>
          <a:bodyPr wrap="square" rtlCol="0">
            <a:spAutoFit/>
          </a:bodyPr>
          <a:lstStyle/>
          <a:p>
            <a:pPr algn="just"/>
            <a:r>
              <a:rPr lang="es-AR" sz="2000" dirty="0"/>
              <a:t>En el marco de dicha Alianza entre otras actividades se realizó la</a:t>
            </a:r>
            <a:r>
              <a:rPr lang="es-AR" sz="2000" b="1" dirty="0"/>
              <a:t> </a:t>
            </a:r>
            <a:r>
              <a:rPr lang="es-MX" sz="2000" b="1" dirty="0"/>
              <a:t>Conferencia Internacional sobre el Tráfico Ilícito de Migrantes</a:t>
            </a:r>
            <a:r>
              <a:rPr lang="es-MX" sz="2000" dirty="0"/>
              <a:t>: retos y avances de la Implementación del Protocolo contra el Tráfico Ilícito de Migrantes por Tierra, Mar y Aire (Ciudad de México), la cual permitió elevar el nivel de concientización regional sobre este delito y mejorar la cooperación internacional para promover la instrumentación del Protocolo  de Palermo en la materia. (Ciudad de México, del 16 al 18 de abril de 2012).</a:t>
            </a:r>
            <a:r>
              <a:rPr lang="es-ES" sz="2000" dirty="0"/>
              <a:t> </a:t>
            </a:r>
            <a:endParaRPr lang="en-US" sz="2000" dirty="0">
              <a:effectLst/>
            </a:endParaRPr>
          </a:p>
        </p:txBody>
      </p:sp>
    </p:spTree>
    <p:extLst>
      <p:ext uri="{BB962C8B-B14F-4D97-AF65-F5344CB8AC3E}">
        <p14:creationId xmlns:p14="http://schemas.microsoft.com/office/powerpoint/2010/main" val="4136828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endParaRPr lang="es-MX" sz="2200" b="1" dirty="0" smtClean="0">
              <a:solidFill>
                <a:schemeClr val="tx1"/>
              </a:solidFill>
            </a:endParaRPr>
          </a:p>
          <a:p>
            <a:pPr algn="ctr">
              <a:defRPr/>
            </a:pPr>
            <a:r>
              <a:rPr lang="es-MX" sz="2200" b="1" dirty="0" smtClean="0">
                <a:solidFill>
                  <a:schemeClr val="tx1"/>
                </a:solidFill>
              </a:rPr>
              <a:t>México y la Oficina de UNODC (3)</a:t>
            </a:r>
            <a:endParaRPr lang="es-MX" sz="2200" b="1" dirty="0">
              <a:solidFill>
                <a:schemeClr val="tx1"/>
              </a:solidFill>
            </a:endParaRPr>
          </a:p>
          <a:p>
            <a:pPr algn="ctr">
              <a:defRPr/>
            </a:pPr>
            <a:endParaRPr lang="es-MX" sz="2800" b="1" dirty="0">
              <a:solidFill>
                <a:schemeClr val="tx1"/>
              </a:solidFill>
            </a:endParaRPr>
          </a:p>
        </p:txBody>
      </p:sp>
      <p:sp>
        <p:nvSpPr>
          <p:cNvPr id="5" name="TextBox 4"/>
          <p:cNvSpPr txBox="1"/>
          <p:nvPr/>
        </p:nvSpPr>
        <p:spPr>
          <a:xfrm>
            <a:off x="648829" y="2852936"/>
            <a:ext cx="7848600" cy="1631216"/>
          </a:xfrm>
          <a:prstGeom prst="rect">
            <a:avLst/>
          </a:prstGeom>
          <a:noFill/>
        </p:spPr>
        <p:txBody>
          <a:bodyPr wrap="square" rtlCol="0">
            <a:spAutoFit/>
          </a:bodyPr>
          <a:lstStyle/>
          <a:p>
            <a:pPr algn="just"/>
            <a:r>
              <a:rPr lang="es-ES_tradnl" sz="2000" dirty="0"/>
              <a:t>Desde enero de 2013, y a fin de fortalecer y dar continuidad a la citada Alianza Estratégica, ONUDD y México ejecutan el </a:t>
            </a:r>
            <a:r>
              <a:rPr lang="es-ES_tradnl" sz="2000" b="1" dirty="0"/>
              <a:t>proyecto  MEXX89: Promoción de la Cooperación entre México y Centroamérica para prevenir y combatir el tráfico ilícito de migrantes, </a:t>
            </a:r>
            <a:r>
              <a:rPr lang="es-ES_tradnl" sz="2000" dirty="0"/>
              <a:t>el cual es financiado por la Unión Europea y tendrá una duración </a:t>
            </a:r>
            <a:r>
              <a:rPr lang="es-ES_tradnl" sz="2000" dirty="0" smtClean="0"/>
              <a:t>hasta diciembre de </a:t>
            </a:r>
            <a:r>
              <a:rPr lang="es-ES_tradnl" sz="2000" dirty="0"/>
              <a:t>2016.</a:t>
            </a:r>
            <a:endParaRPr lang="en-US" sz="2000" dirty="0"/>
          </a:p>
        </p:txBody>
      </p:sp>
    </p:spTree>
    <p:extLst>
      <p:ext uri="{BB962C8B-B14F-4D97-AF65-F5344CB8AC3E}">
        <p14:creationId xmlns:p14="http://schemas.microsoft.com/office/powerpoint/2010/main" val="2724791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endParaRPr lang="es-MX" sz="2200" b="1" dirty="0" smtClean="0">
              <a:solidFill>
                <a:schemeClr val="tx1"/>
              </a:solidFill>
            </a:endParaRPr>
          </a:p>
          <a:p>
            <a:pPr algn="ctr">
              <a:defRPr/>
            </a:pPr>
            <a:r>
              <a:rPr lang="es-MX" sz="2200" b="1" dirty="0" smtClean="0">
                <a:solidFill>
                  <a:schemeClr val="tx1"/>
                </a:solidFill>
              </a:rPr>
              <a:t>México y la Oficina de UNODC (4)</a:t>
            </a:r>
            <a:endParaRPr lang="es-MX" sz="2200" b="1" dirty="0">
              <a:solidFill>
                <a:schemeClr val="tx1"/>
              </a:solidFill>
            </a:endParaRPr>
          </a:p>
          <a:p>
            <a:pPr algn="ctr">
              <a:defRPr/>
            </a:pPr>
            <a:endParaRPr lang="es-MX" sz="2800" b="1" dirty="0">
              <a:solidFill>
                <a:schemeClr val="tx1"/>
              </a:solidFill>
            </a:endParaRPr>
          </a:p>
        </p:txBody>
      </p:sp>
      <p:sp>
        <p:nvSpPr>
          <p:cNvPr id="5" name="TextBox 4"/>
          <p:cNvSpPr txBox="1"/>
          <p:nvPr/>
        </p:nvSpPr>
        <p:spPr>
          <a:xfrm>
            <a:off x="648829" y="2852936"/>
            <a:ext cx="7848600" cy="2862322"/>
          </a:xfrm>
          <a:prstGeom prst="rect">
            <a:avLst/>
          </a:prstGeom>
          <a:noFill/>
        </p:spPr>
        <p:txBody>
          <a:bodyPr wrap="square" rtlCol="0">
            <a:spAutoFit/>
          </a:bodyPr>
          <a:lstStyle/>
          <a:p>
            <a:pPr algn="just"/>
            <a:r>
              <a:rPr lang="es-ES_tradnl" sz="2000" dirty="0" smtClean="0"/>
              <a:t>La UNODC organizó </a:t>
            </a:r>
            <a:r>
              <a:rPr lang="es-ES_tradnl" sz="2000" dirty="0"/>
              <a:t>el “</a:t>
            </a:r>
            <a:r>
              <a:rPr lang="es-ES_tradnl" sz="2000" b="1" dirty="0"/>
              <a:t>Taller regional de formación de formadores para la investigación y persecución del tráfico ilícito de migrantes</a:t>
            </a:r>
            <a:r>
              <a:rPr lang="es-ES_tradnl" sz="2000" dirty="0"/>
              <a:t>”, (Ciudad de México del 27 al 30 de mayo de 2014), el cual  tuvo como objetivo profesionalizar a un grupo de funcionarios mexicanos y de Centroamérica en la investigación y persecución del tráfico ilícito de migrantes, al tiempo de proveerles de herramientas metodológicas y técnicas para que colaboren, en calidad de formadores certificados con la ONUDD en el proceso de capacitación a nivel nacional que se llevará a cabo durante el periodo 2014-2015</a:t>
            </a:r>
            <a:r>
              <a:rPr lang="es-ES_tradnl" sz="2000" dirty="0" smtClean="0"/>
              <a:t>.</a:t>
            </a:r>
            <a:endParaRPr lang="en-US" sz="2000" dirty="0"/>
          </a:p>
        </p:txBody>
      </p:sp>
    </p:spTree>
    <p:extLst>
      <p:ext uri="{BB962C8B-B14F-4D97-AF65-F5344CB8AC3E}">
        <p14:creationId xmlns:p14="http://schemas.microsoft.com/office/powerpoint/2010/main" val="27591333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endParaRPr lang="es-MX" sz="2200" b="1" dirty="0" smtClean="0">
              <a:solidFill>
                <a:schemeClr val="tx1"/>
              </a:solidFill>
            </a:endParaRPr>
          </a:p>
          <a:p>
            <a:pPr algn="ctr">
              <a:defRPr/>
            </a:pPr>
            <a:r>
              <a:rPr lang="es-MX" sz="2200" b="1" dirty="0" smtClean="0">
                <a:solidFill>
                  <a:schemeClr val="tx1"/>
                </a:solidFill>
              </a:rPr>
              <a:t>México y la Oficina de UNODC (5)</a:t>
            </a:r>
            <a:endParaRPr lang="es-MX" sz="2200" b="1" dirty="0">
              <a:solidFill>
                <a:schemeClr val="tx1"/>
              </a:solidFill>
            </a:endParaRPr>
          </a:p>
          <a:p>
            <a:pPr algn="ctr">
              <a:defRPr/>
            </a:pPr>
            <a:endParaRPr lang="es-MX" sz="2800" b="1" dirty="0">
              <a:solidFill>
                <a:schemeClr val="tx1"/>
              </a:solidFill>
            </a:endParaRPr>
          </a:p>
        </p:txBody>
      </p:sp>
      <p:sp>
        <p:nvSpPr>
          <p:cNvPr id="5" name="TextBox 4"/>
          <p:cNvSpPr txBox="1"/>
          <p:nvPr/>
        </p:nvSpPr>
        <p:spPr>
          <a:xfrm>
            <a:off x="648829" y="2852936"/>
            <a:ext cx="7848600" cy="2862322"/>
          </a:xfrm>
          <a:prstGeom prst="rect">
            <a:avLst/>
          </a:prstGeom>
          <a:noFill/>
        </p:spPr>
        <p:txBody>
          <a:bodyPr wrap="square" rtlCol="0">
            <a:spAutoFit/>
          </a:bodyPr>
          <a:lstStyle/>
          <a:p>
            <a:pPr algn="just"/>
            <a:r>
              <a:rPr lang="es-ES_tradnl" sz="2000" dirty="0"/>
              <a:t>El 25 de febrero de 2015, la ONUDD presentó los </a:t>
            </a:r>
            <a:r>
              <a:rPr lang="es-ES_tradnl" sz="2000" b="1" dirty="0"/>
              <a:t>“Lineamientos Interinstitucionales entre autoridades de gobierno, entidades autónomas de promoción y defensa de derechos humanos para el abordaje integral del delito de tráfico ilícito de migrantes y la detección de migrantes objeto de </a:t>
            </a:r>
            <a:r>
              <a:rPr lang="es-ES_tradnl" sz="2000" b="1" dirty="0" smtClean="0"/>
              <a:t>tráfico”</a:t>
            </a:r>
            <a:r>
              <a:rPr lang="es-ES_tradnl" sz="2000" dirty="0" smtClean="0"/>
              <a:t>. Dichos </a:t>
            </a:r>
            <a:r>
              <a:rPr lang="es-ES_tradnl" sz="2000" dirty="0"/>
              <a:t>lineamientos son el resultado de diversas mesas de trabajo que reunió a funcionariado del Gobierno federal con competencia en el tema, así como de organizaciones de la sociedad civil y de organismos y mecanismos de derechos humanos que trabajaron para tal fin.</a:t>
            </a:r>
            <a:endParaRPr lang="en-US" sz="2000" dirty="0"/>
          </a:p>
        </p:txBody>
      </p:sp>
    </p:spTree>
    <p:extLst>
      <p:ext uri="{BB962C8B-B14F-4D97-AF65-F5344CB8AC3E}">
        <p14:creationId xmlns:p14="http://schemas.microsoft.com/office/powerpoint/2010/main" val="16969860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endParaRPr lang="es-MX" sz="2200" b="1" dirty="0" smtClean="0">
              <a:solidFill>
                <a:schemeClr val="tx1"/>
              </a:solidFill>
            </a:endParaRPr>
          </a:p>
          <a:p>
            <a:pPr algn="ctr">
              <a:defRPr/>
            </a:pPr>
            <a:r>
              <a:rPr lang="es-MX" sz="2200" b="1" dirty="0" smtClean="0">
                <a:solidFill>
                  <a:schemeClr val="tx1"/>
                </a:solidFill>
              </a:rPr>
              <a:t>México y la Oficina de UNODC (6)</a:t>
            </a:r>
            <a:endParaRPr lang="es-MX" sz="2200" b="1" dirty="0">
              <a:solidFill>
                <a:schemeClr val="tx1"/>
              </a:solidFill>
            </a:endParaRPr>
          </a:p>
          <a:p>
            <a:pPr algn="ctr">
              <a:defRPr/>
            </a:pPr>
            <a:endParaRPr lang="es-MX" sz="2800" b="1" dirty="0">
              <a:solidFill>
                <a:schemeClr val="tx1"/>
              </a:solidFill>
            </a:endParaRPr>
          </a:p>
        </p:txBody>
      </p:sp>
      <p:sp>
        <p:nvSpPr>
          <p:cNvPr id="5" name="TextBox 4"/>
          <p:cNvSpPr txBox="1"/>
          <p:nvPr/>
        </p:nvSpPr>
        <p:spPr>
          <a:xfrm>
            <a:off x="648829" y="2852936"/>
            <a:ext cx="7848600" cy="2862322"/>
          </a:xfrm>
          <a:prstGeom prst="rect">
            <a:avLst/>
          </a:prstGeom>
          <a:noFill/>
        </p:spPr>
        <p:txBody>
          <a:bodyPr wrap="square" rtlCol="0">
            <a:spAutoFit/>
          </a:bodyPr>
          <a:lstStyle/>
          <a:p>
            <a:pPr algn="just"/>
            <a:r>
              <a:rPr lang="es-ES_tradnl" sz="2000" dirty="0"/>
              <a:t>Otro de los productos resultado del citado proyecto fue la presentación de la </a:t>
            </a:r>
            <a:r>
              <a:rPr lang="es-ES_tradnl" sz="2000" b="1" dirty="0" smtClean="0"/>
              <a:t>Estrategia </a:t>
            </a:r>
            <a:r>
              <a:rPr lang="es-ES_tradnl" sz="2000" b="1" dirty="0"/>
              <a:t>de Comunicación contra el Tráfico Ilícito de Migrantes</a:t>
            </a:r>
            <a:r>
              <a:rPr lang="es-ES_tradnl" sz="2000" dirty="0"/>
              <a:t>, realizada el 7 de septiembre de 2015, la cual está dirigida a autoridades de aplicación de la ley de primer contacto, a medios de comunicación y a organizaciones de la sociedad civil en la ruta migratoria. El mensaje clave de la citada Estrategia es “</a:t>
            </a:r>
            <a:r>
              <a:rPr lang="es-ES_tradnl" sz="2000" b="1" dirty="0"/>
              <a:t>El Tráfico Ilícito de Migrantes es un Negocio Mortal que fortalece a la delincuencia organizada” (Tráfico ilícito de </a:t>
            </a:r>
            <a:r>
              <a:rPr lang="es-ES_tradnl" sz="2000" b="1" dirty="0" err="1"/>
              <a:t>migrantes#NegocioMortal</a:t>
            </a:r>
            <a:r>
              <a:rPr lang="es-ES_tradnl" sz="2000" b="1" dirty="0" smtClean="0"/>
              <a:t>).</a:t>
            </a:r>
          </a:p>
          <a:p>
            <a:pPr algn="just"/>
            <a:r>
              <a:rPr lang="en-US" sz="2000" dirty="0">
                <a:hlinkClick r:id="rId3"/>
              </a:rPr>
              <a:t>http://www.cinu.mx/minisitio/Trafico_migrantes/recursos</a:t>
            </a:r>
            <a:r>
              <a:rPr lang="en-US" sz="2000" dirty="0" smtClean="0">
                <a:hlinkClick r:id="rId3"/>
              </a:rPr>
              <a:t>/</a:t>
            </a:r>
            <a:endParaRPr lang="en-US" sz="2000" dirty="0" smtClean="0"/>
          </a:p>
        </p:txBody>
      </p:sp>
    </p:spTree>
    <p:extLst>
      <p:ext uri="{BB962C8B-B14F-4D97-AF65-F5344CB8AC3E}">
        <p14:creationId xmlns:p14="http://schemas.microsoft.com/office/powerpoint/2010/main" val="3080749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endParaRPr lang="es-MX" sz="2200" b="1" dirty="0" smtClean="0">
              <a:solidFill>
                <a:schemeClr val="tx1"/>
              </a:solidFill>
            </a:endParaRPr>
          </a:p>
          <a:p>
            <a:pPr algn="ctr">
              <a:defRPr/>
            </a:pPr>
            <a:r>
              <a:rPr lang="es-MX" sz="2200" b="1" dirty="0" smtClean="0">
                <a:solidFill>
                  <a:schemeClr val="tx1"/>
                </a:solidFill>
              </a:rPr>
              <a:t>México y la Oficina de UNODC (7)</a:t>
            </a:r>
            <a:endParaRPr lang="es-MX" sz="2200" b="1" dirty="0">
              <a:solidFill>
                <a:schemeClr val="tx1"/>
              </a:solidFill>
            </a:endParaRPr>
          </a:p>
          <a:p>
            <a:pPr algn="ctr">
              <a:defRPr/>
            </a:pPr>
            <a:endParaRPr lang="es-MX" sz="2800" b="1" dirty="0">
              <a:solidFill>
                <a:schemeClr val="tx1"/>
              </a:solidFill>
            </a:endParaRPr>
          </a:p>
        </p:txBody>
      </p:sp>
      <p:sp>
        <p:nvSpPr>
          <p:cNvPr id="5" name="TextBox 4"/>
          <p:cNvSpPr txBox="1"/>
          <p:nvPr/>
        </p:nvSpPr>
        <p:spPr>
          <a:xfrm>
            <a:off x="648829" y="2852936"/>
            <a:ext cx="7848600" cy="1938992"/>
          </a:xfrm>
          <a:prstGeom prst="rect">
            <a:avLst/>
          </a:prstGeom>
          <a:noFill/>
        </p:spPr>
        <p:txBody>
          <a:bodyPr wrap="square" rtlCol="0">
            <a:spAutoFit/>
          </a:bodyPr>
          <a:lstStyle/>
          <a:p>
            <a:r>
              <a:rPr lang="es-ES" sz="2000" b="1" dirty="0"/>
              <a:t>Proyecto Nacional contra el Tráfico Ilícito de Migrantes (SOMMEX</a:t>
            </a:r>
            <a:r>
              <a:rPr lang="es-ES" sz="2000" b="1" dirty="0" smtClean="0"/>
              <a:t>)</a:t>
            </a:r>
          </a:p>
          <a:p>
            <a:endParaRPr lang="es-ES_tradnl" sz="2000" dirty="0"/>
          </a:p>
          <a:p>
            <a:pPr algn="just"/>
            <a:r>
              <a:rPr lang="es-ES_tradnl" sz="2000" dirty="0" smtClean="0"/>
              <a:t>En agosto de 2016 se lanzó </a:t>
            </a:r>
            <a:r>
              <a:rPr lang="es-ES_tradnl" sz="2000" dirty="0" smtClean="0"/>
              <a:t>formalmente </a:t>
            </a:r>
            <a:r>
              <a:rPr lang="es-ES_tradnl" sz="2000" dirty="0" smtClean="0"/>
              <a:t>este nuevo proyecto, financiado con recursos de la Iniciativa Mérida. La UNODC y </a:t>
            </a:r>
            <a:r>
              <a:rPr lang="es-ES_tradnl" sz="2000" dirty="0"/>
              <a:t>la </a:t>
            </a:r>
            <a:r>
              <a:rPr lang="es-ES_tradnl" sz="2000" dirty="0" smtClean="0"/>
              <a:t>Procuraduría General de la República ejecutarán este proyecto </a:t>
            </a:r>
            <a:r>
              <a:rPr lang="es-ES_tradnl" sz="2000" dirty="0"/>
              <a:t>de cooperación </a:t>
            </a:r>
            <a:r>
              <a:rPr lang="es-MX" sz="2000" dirty="0" smtClean="0"/>
              <a:t>por un periodo de 3 </a:t>
            </a:r>
            <a:r>
              <a:rPr lang="es-MX" sz="2000" dirty="0"/>
              <a:t>años, y plantea el desarrollo de 4 componentes:</a:t>
            </a:r>
            <a:endParaRPr lang="en-US" sz="2000" dirty="0"/>
          </a:p>
        </p:txBody>
      </p:sp>
    </p:spTree>
    <p:extLst>
      <p:ext uri="{BB962C8B-B14F-4D97-AF65-F5344CB8AC3E}">
        <p14:creationId xmlns:p14="http://schemas.microsoft.com/office/powerpoint/2010/main" val="4244103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endParaRPr lang="es-MX" sz="2200" b="1" dirty="0" smtClean="0">
              <a:solidFill>
                <a:schemeClr val="tx1"/>
              </a:solidFill>
            </a:endParaRPr>
          </a:p>
          <a:p>
            <a:pPr algn="ctr">
              <a:defRPr/>
            </a:pPr>
            <a:r>
              <a:rPr lang="es-MX" sz="2200" b="1" dirty="0" smtClean="0">
                <a:solidFill>
                  <a:schemeClr val="tx1"/>
                </a:solidFill>
              </a:rPr>
              <a:t>México y la Oficina de UNODC (8)</a:t>
            </a:r>
            <a:endParaRPr lang="es-MX" sz="2200" b="1" dirty="0">
              <a:solidFill>
                <a:schemeClr val="tx1"/>
              </a:solidFill>
            </a:endParaRPr>
          </a:p>
          <a:p>
            <a:pPr algn="ctr">
              <a:defRPr/>
            </a:pPr>
            <a:endParaRPr lang="es-MX" sz="2800" b="1" dirty="0">
              <a:solidFill>
                <a:schemeClr val="tx1"/>
              </a:solidFill>
            </a:endParaRPr>
          </a:p>
        </p:txBody>
      </p:sp>
      <p:sp>
        <p:nvSpPr>
          <p:cNvPr id="5" name="TextBox 4"/>
          <p:cNvSpPr txBox="1"/>
          <p:nvPr/>
        </p:nvSpPr>
        <p:spPr>
          <a:xfrm>
            <a:off x="648829" y="2708920"/>
            <a:ext cx="7848600" cy="3785652"/>
          </a:xfrm>
          <a:prstGeom prst="rect">
            <a:avLst/>
          </a:prstGeom>
          <a:noFill/>
        </p:spPr>
        <p:txBody>
          <a:bodyPr wrap="square" rtlCol="0">
            <a:spAutoFit/>
          </a:bodyPr>
          <a:lstStyle/>
          <a:p>
            <a:r>
              <a:rPr lang="es-ES" sz="2000" b="1" dirty="0"/>
              <a:t>Proyecto Nacional contra el Tráfico Ilícito de Migrantes (SOMMEX</a:t>
            </a:r>
            <a:r>
              <a:rPr lang="es-ES" sz="2000" b="1" dirty="0" smtClean="0"/>
              <a:t>)</a:t>
            </a:r>
          </a:p>
          <a:p>
            <a:endParaRPr lang="es-ES_tradnl" sz="2000" dirty="0"/>
          </a:p>
          <a:p>
            <a:pPr lvl="0"/>
            <a:r>
              <a:rPr lang="es-MX" sz="2000" dirty="0" smtClean="0"/>
              <a:t>Componentes:</a:t>
            </a:r>
          </a:p>
          <a:p>
            <a:pPr marL="457200" lvl="0" indent="-457200" algn="just">
              <a:buAutoNum type="arabicParenR"/>
            </a:pPr>
            <a:r>
              <a:rPr lang="es-MX" sz="2000" dirty="0" smtClean="0"/>
              <a:t>Fortalecimiento </a:t>
            </a:r>
            <a:r>
              <a:rPr lang="es-MX" sz="2000" dirty="0"/>
              <a:t>de las capacidades de los funcionarios encargados de la aplicación de la ley para la detección, investigación y persecución del delito de tráfico ilícito de migrantes. </a:t>
            </a:r>
            <a:endParaRPr lang="es-MX" sz="2000" dirty="0" smtClean="0"/>
          </a:p>
          <a:p>
            <a:pPr marL="457200" lvl="0" indent="-457200" algn="just">
              <a:buAutoNum type="arabicParenR"/>
            </a:pPr>
            <a:r>
              <a:rPr lang="es-MX" sz="2000" dirty="0" smtClean="0"/>
              <a:t>Desarrollo </a:t>
            </a:r>
            <a:r>
              <a:rPr lang="es-MX" sz="2000" dirty="0"/>
              <a:t>de herramientas de comunicación efectivas para informar y generar conciencia  entre autoridades federales, estatales y municipales sobre los riesgos del tráfico ilícito de migrantes y los vínculos entre este delito y la delincuencia organizada transnacional. (grupos focales en México y EUA, desarrollo de spots de radio, videos y material informativo para oficiales de primera línea</a:t>
            </a:r>
            <a:r>
              <a:rPr lang="es-MX" sz="2000" dirty="0" smtClean="0"/>
              <a:t>)</a:t>
            </a:r>
            <a:endParaRPr lang="en-US" sz="2000" dirty="0"/>
          </a:p>
        </p:txBody>
      </p:sp>
    </p:spTree>
    <p:extLst>
      <p:ext uri="{BB962C8B-B14F-4D97-AF65-F5344CB8AC3E}">
        <p14:creationId xmlns:p14="http://schemas.microsoft.com/office/powerpoint/2010/main" val="36377061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endParaRPr lang="es-MX" sz="2200" b="1" dirty="0" smtClean="0">
              <a:solidFill>
                <a:schemeClr val="tx1"/>
              </a:solidFill>
            </a:endParaRPr>
          </a:p>
          <a:p>
            <a:pPr algn="ctr">
              <a:defRPr/>
            </a:pPr>
            <a:r>
              <a:rPr lang="es-MX" sz="2200" b="1" dirty="0" smtClean="0">
                <a:solidFill>
                  <a:schemeClr val="tx1"/>
                </a:solidFill>
              </a:rPr>
              <a:t>México y la Oficina de UNODC (9)</a:t>
            </a:r>
            <a:endParaRPr lang="es-MX" sz="2200" b="1" dirty="0">
              <a:solidFill>
                <a:schemeClr val="tx1"/>
              </a:solidFill>
            </a:endParaRPr>
          </a:p>
          <a:p>
            <a:pPr algn="ctr">
              <a:defRPr/>
            </a:pPr>
            <a:endParaRPr lang="es-MX" sz="2800" b="1" dirty="0">
              <a:solidFill>
                <a:schemeClr val="tx1"/>
              </a:solidFill>
            </a:endParaRPr>
          </a:p>
        </p:txBody>
      </p:sp>
      <p:sp>
        <p:nvSpPr>
          <p:cNvPr id="5" name="TextBox 4"/>
          <p:cNvSpPr txBox="1"/>
          <p:nvPr/>
        </p:nvSpPr>
        <p:spPr>
          <a:xfrm>
            <a:off x="648829" y="2852936"/>
            <a:ext cx="7848600" cy="3477875"/>
          </a:xfrm>
          <a:prstGeom prst="rect">
            <a:avLst/>
          </a:prstGeom>
          <a:noFill/>
        </p:spPr>
        <p:txBody>
          <a:bodyPr wrap="square" rtlCol="0">
            <a:spAutoFit/>
          </a:bodyPr>
          <a:lstStyle/>
          <a:p>
            <a:r>
              <a:rPr lang="es-ES" sz="2000" b="1" dirty="0"/>
              <a:t>Proyecto Nacional contra el Tráfico Ilícito de Migrantes (SOMMEX</a:t>
            </a:r>
            <a:r>
              <a:rPr lang="es-ES" sz="2000" b="1" dirty="0" smtClean="0"/>
              <a:t>)</a:t>
            </a:r>
          </a:p>
          <a:p>
            <a:endParaRPr lang="es-ES_tradnl" sz="2000" dirty="0"/>
          </a:p>
          <a:p>
            <a:pPr lvl="0"/>
            <a:r>
              <a:rPr lang="es-MX" sz="2000" dirty="0" smtClean="0"/>
              <a:t>Componentes:</a:t>
            </a:r>
          </a:p>
          <a:p>
            <a:pPr algn="just"/>
            <a:r>
              <a:rPr lang="es-MX" sz="2000" dirty="0" smtClean="0"/>
              <a:t>3) Apoyo </a:t>
            </a:r>
            <a:r>
              <a:rPr lang="es-MX" sz="2000" dirty="0"/>
              <a:t>en la creación de redes interinstitucionales para el abordaje integral del delito de tráfico ilícito de migrantes y la persecución penal efectiva de este delito al tiempo que se protegen los derechos humanos de los migrantes objeto de tráfico. (misiones de diálogo con Estados seleccionados y mesas interinstitucionales)</a:t>
            </a:r>
          </a:p>
          <a:p>
            <a:pPr algn="just"/>
            <a:r>
              <a:rPr lang="es-MX" sz="2000" dirty="0"/>
              <a:t>4) Servicios de asesoría especializada y asistencia legislativa para combatir el delito de tráfico ilícito de migrantes (foros de intercambio de buenas prácticas y debate legislativo)</a:t>
            </a:r>
            <a:endParaRPr lang="en-US" sz="2000" dirty="0"/>
          </a:p>
        </p:txBody>
      </p:sp>
    </p:spTree>
    <p:extLst>
      <p:ext uri="{BB962C8B-B14F-4D97-AF65-F5344CB8AC3E}">
        <p14:creationId xmlns:p14="http://schemas.microsoft.com/office/powerpoint/2010/main" val="14406140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s-MX" sz="2800" b="1" dirty="0" smtClean="0">
                <a:solidFill>
                  <a:schemeClr val="tx1"/>
                </a:solidFill>
              </a:rPr>
              <a:t>La campaña en México</a:t>
            </a:r>
            <a:endParaRPr lang="es-MX" sz="2800" b="1" dirty="0">
              <a:solidFill>
                <a:schemeClr val="tx1"/>
              </a:solidFill>
            </a:endParaRPr>
          </a:p>
        </p:txBody>
      </p:sp>
      <p:sp>
        <p:nvSpPr>
          <p:cNvPr id="5" name="TextBox 4"/>
          <p:cNvSpPr txBox="1"/>
          <p:nvPr/>
        </p:nvSpPr>
        <p:spPr>
          <a:xfrm>
            <a:off x="648829" y="2852936"/>
            <a:ext cx="7848600" cy="3539430"/>
          </a:xfrm>
          <a:prstGeom prst="rect">
            <a:avLst/>
          </a:prstGeom>
          <a:noFill/>
        </p:spPr>
        <p:txBody>
          <a:bodyPr wrap="square" rtlCol="0">
            <a:spAutoFit/>
          </a:bodyPr>
          <a:lstStyle/>
          <a:p>
            <a:pPr algn="just"/>
            <a:r>
              <a:rPr lang="es-ES" sz="2000" dirty="0" smtClean="0"/>
              <a:t>La </a:t>
            </a:r>
            <a:r>
              <a:rPr lang="es-ES" sz="2000" dirty="0"/>
              <a:t>campaña "Tráfico ilícito de migrantes: </a:t>
            </a:r>
            <a:r>
              <a:rPr lang="es-ES" sz="2400" b="1" dirty="0"/>
              <a:t>#</a:t>
            </a:r>
            <a:r>
              <a:rPr lang="es-ES" sz="2400" b="1" dirty="0" err="1" smtClean="0"/>
              <a:t>NegocioMortal</a:t>
            </a:r>
            <a:r>
              <a:rPr lang="es-ES" sz="2000" dirty="0" smtClean="0"/>
              <a:t>“, está integrada </a:t>
            </a:r>
            <a:r>
              <a:rPr lang="es-ES" sz="2000" dirty="0"/>
              <a:t>por videos, posters, infografías, spots de radio y un set de información que esperan llegar a diversas audiencias -no sólo en México y América </a:t>
            </a:r>
            <a:r>
              <a:rPr lang="es-ES" sz="2000" dirty="0" smtClean="0"/>
              <a:t>Central</a:t>
            </a:r>
            <a:r>
              <a:rPr lang="es-ES" sz="2000" dirty="0"/>
              <a:t> -</a:t>
            </a:r>
            <a:r>
              <a:rPr lang="es-ES" sz="2000" dirty="0" smtClean="0"/>
              <a:t> </a:t>
            </a:r>
            <a:r>
              <a:rPr lang="es-ES" sz="2000" dirty="0"/>
              <a:t>sino en otros países de origen, tránsito y destino de personas migrantes-</a:t>
            </a:r>
            <a:r>
              <a:rPr lang="es-ES" sz="2000" dirty="0" smtClean="0"/>
              <a:t>.</a:t>
            </a:r>
          </a:p>
          <a:p>
            <a:pPr algn="just"/>
            <a:endParaRPr lang="es-ES" sz="2000" dirty="0" smtClean="0"/>
          </a:p>
          <a:p>
            <a:pPr algn="just"/>
            <a:r>
              <a:rPr lang="es-ES" sz="2000" dirty="0"/>
              <a:t>La campaña refleja las visiones de funcionarios de gobierno, organizaciones de la sociedad civil, académicos, periodistas y albergues de migrantes de México y América Central quienes fueron consultados en un proceso democrático y participativo a través de una metodología de comunicación para el desarrollo y diseño centrado en las personas</a:t>
            </a:r>
            <a:endParaRPr lang="en-US" sz="2000" dirty="0"/>
          </a:p>
        </p:txBody>
      </p:sp>
    </p:spTree>
    <p:extLst>
      <p:ext uri="{BB962C8B-B14F-4D97-AF65-F5344CB8AC3E}">
        <p14:creationId xmlns:p14="http://schemas.microsoft.com/office/powerpoint/2010/main" val="32486953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s-MX" sz="2800" b="1" dirty="0" smtClean="0">
                <a:solidFill>
                  <a:schemeClr val="tx1"/>
                </a:solidFill>
              </a:rPr>
              <a:t>Conclusiones generales</a:t>
            </a:r>
            <a:endParaRPr lang="es-MX" sz="2800" b="1" dirty="0">
              <a:solidFill>
                <a:schemeClr val="tx1"/>
              </a:solidFill>
            </a:endParaRPr>
          </a:p>
        </p:txBody>
      </p:sp>
      <p:sp>
        <p:nvSpPr>
          <p:cNvPr id="2" name="TextBox 1"/>
          <p:cNvSpPr txBox="1"/>
          <p:nvPr/>
        </p:nvSpPr>
        <p:spPr>
          <a:xfrm>
            <a:off x="648829" y="2636912"/>
            <a:ext cx="7848600" cy="3293209"/>
          </a:xfrm>
          <a:prstGeom prst="rect">
            <a:avLst/>
          </a:prstGeom>
          <a:noFill/>
        </p:spPr>
        <p:txBody>
          <a:bodyPr wrap="square" rtlCol="0">
            <a:spAutoFit/>
          </a:bodyPr>
          <a:lstStyle/>
          <a:p>
            <a:r>
              <a:rPr lang="es-MX" sz="2400" dirty="0" smtClean="0"/>
              <a:t>La Oficina multilateral de la Cancillería:</a:t>
            </a:r>
          </a:p>
          <a:p>
            <a:endParaRPr lang="es-MX" sz="2400" dirty="0" smtClean="0"/>
          </a:p>
          <a:p>
            <a:pPr marL="342900" indent="-342900" algn="just">
              <a:buAutoNum type="arabicParenR"/>
            </a:pPr>
            <a:r>
              <a:rPr lang="es-MX" sz="2000" dirty="0" smtClean="0"/>
              <a:t>Celebra el trabajo sustantivo con la UNODC, oficina central y  su </a:t>
            </a:r>
            <a:r>
              <a:rPr lang="es-ES" sz="2000" dirty="0" smtClean="0"/>
              <a:t>Oficina </a:t>
            </a:r>
            <a:r>
              <a:rPr lang="es-ES" sz="2000" dirty="0"/>
              <a:t>de Enlace y </a:t>
            </a:r>
            <a:r>
              <a:rPr lang="es-ES" sz="2000" dirty="0" err="1" smtClean="0"/>
              <a:t>Partenariado</a:t>
            </a:r>
            <a:r>
              <a:rPr lang="es-ES" sz="2000" dirty="0" smtClean="0"/>
              <a:t> </a:t>
            </a:r>
            <a:r>
              <a:rPr lang="es-MX" sz="2000" dirty="0" smtClean="0"/>
              <a:t>en México, en este tema en específico.</a:t>
            </a:r>
          </a:p>
          <a:p>
            <a:pPr marL="342900" indent="-342900" algn="just">
              <a:buAutoNum type="arabicParenR"/>
            </a:pPr>
            <a:r>
              <a:rPr lang="es-MX" sz="2000" dirty="0"/>
              <a:t>A</a:t>
            </a:r>
            <a:r>
              <a:rPr lang="es-MX" sz="2000" dirty="0" smtClean="0"/>
              <a:t>gradece a Estados Unidos por el financiamiento otorgado a través de recursos de Iniciativa Mérida para seguir trabajando en este ámbito a través del proyecto SOMMEX</a:t>
            </a:r>
          </a:p>
          <a:p>
            <a:pPr marL="342900" indent="-342900" algn="just">
              <a:buAutoNum type="arabicParenR"/>
            </a:pPr>
            <a:r>
              <a:rPr lang="es-MX" sz="2000" dirty="0" smtClean="0"/>
              <a:t>Buscará hacer visibles estos esfuerzos en la próxima Comisión de Prevención del Delito, prevista para mayo de 2017. </a:t>
            </a:r>
            <a:endParaRPr lang="en-US" sz="2000" dirty="0"/>
          </a:p>
        </p:txBody>
      </p:sp>
    </p:spTree>
    <p:extLst>
      <p:ext uri="{BB962C8B-B14F-4D97-AF65-F5344CB8AC3E}">
        <p14:creationId xmlns:p14="http://schemas.microsoft.com/office/powerpoint/2010/main" val="994185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uadroTexto 28"/>
          <p:cNvSpPr txBox="1"/>
          <p:nvPr/>
        </p:nvSpPr>
        <p:spPr>
          <a:xfrm>
            <a:off x="2327300" y="2889419"/>
            <a:ext cx="4248471" cy="1815882"/>
          </a:xfrm>
          <a:prstGeom prst="rect">
            <a:avLst/>
          </a:prstGeom>
          <a:solidFill>
            <a:srgbClr val="FAF8D4"/>
          </a:solidFill>
          <a:ln w="38100">
            <a:solidFill>
              <a:srgbClr val="FFFF00"/>
            </a:solidFill>
          </a:ln>
          <a:scene3d>
            <a:camera prst="orthographicFront"/>
            <a:lightRig rig="threePt" dir="t"/>
          </a:scene3d>
          <a:sp3d>
            <a:bevelT/>
          </a:sp3d>
        </p:spPr>
        <p:txBody>
          <a:bodyPr wrap="square">
            <a:spAutoFit/>
          </a:bodyPr>
          <a:lstStyle/>
          <a:p>
            <a:pPr algn="ctr" eaLnBrk="1" fontAlgn="auto" hangingPunct="1">
              <a:spcBef>
                <a:spcPts val="0"/>
              </a:spcBef>
              <a:spcAft>
                <a:spcPts val="0"/>
              </a:spcAft>
              <a:defRPr/>
            </a:pPr>
            <a:r>
              <a:rPr lang="es-MX" sz="2800" b="1" dirty="0" smtClean="0">
                <a:ln w="0"/>
                <a:solidFill>
                  <a:prstClr val="black"/>
                </a:solidFill>
                <a:latin typeface="Calibri" panose="020F0502020204030204"/>
                <a:ea typeface="+mn-ea"/>
              </a:rPr>
              <a:t>Marco general del tema “Tráfico Ilícito de Migrantes” en el sistema de las Naciones Unidas</a:t>
            </a:r>
            <a:endParaRPr lang="es-MX" sz="2800" b="1" dirty="0">
              <a:ln w="0"/>
              <a:solidFill>
                <a:prstClr val="black"/>
              </a:solidFill>
              <a:latin typeface="Calibri" panose="020F0502020204030204"/>
              <a:ea typeface="+mn-ea"/>
            </a:endParaRPr>
          </a:p>
        </p:txBody>
      </p:sp>
      <p:pic>
        <p:nvPicPr>
          <p:cNvPr id="6169" name="Imagen 1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0900" y="3292535"/>
            <a:ext cx="1174750"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Imagen 1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3292535"/>
            <a:ext cx="1174750"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s-MX" sz="2800" b="1" dirty="0" smtClean="0">
                <a:solidFill>
                  <a:schemeClr val="tx1"/>
                </a:solidFill>
              </a:rPr>
              <a:t>Propuesta</a:t>
            </a:r>
            <a:endParaRPr lang="es-MX" sz="2800" b="1" dirty="0">
              <a:solidFill>
                <a:schemeClr val="tx1"/>
              </a:solidFill>
            </a:endParaRPr>
          </a:p>
        </p:txBody>
      </p:sp>
      <p:sp>
        <p:nvSpPr>
          <p:cNvPr id="2" name="TextBox 1"/>
          <p:cNvSpPr txBox="1"/>
          <p:nvPr/>
        </p:nvSpPr>
        <p:spPr>
          <a:xfrm>
            <a:off x="648829" y="2636912"/>
            <a:ext cx="7848600" cy="2308324"/>
          </a:xfrm>
          <a:prstGeom prst="rect">
            <a:avLst/>
          </a:prstGeom>
          <a:noFill/>
        </p:spPr>
        <p:txBody>
          <a:bodyPr wrap="square" rtlCol="0">
            <a:spAutoFit/>
          </a:bodyPr>
          <a:lstStyle/>
          <a:p>
            <a:pPr algn="just"/>
            <a:endParaRPr lang="en-US" sz="2400" dirty="0" smtClean="0"/>
          </a:p>
          <a:p>
            <a:pPr algn="just"/>
            <a:r>
              <a:rPr lang="en-US" sz="2400" dirty="0" smtClean="0"/>
              <a:t>México y la UNODC </a:t>
            </a:r>
            <a:r>
              <a:rPr lang="en-US" sz="2400" dirty="0"/>
              <a:t>propone que la </a:t>
            </a:r>
            <a:r>
              <a:rPr lang="en-US" sz="2400" dirty="0" err="1"/>
              <a:t>campaña</a:t>
            </a:r>
            <a:r>
              <a:rPr lang="en-US" sz="2400" dirty="0"/>
              <a:t> </a:t>
            </a:r>
            <a:r>
              <a:rPr lang="en-US" sz="2400" dirty="0" smtClean="0"/>
              <a:t>“</a:t>
            </a:r>
            <a:r>
              <a:rPr lang="en-US" sz="2400" dirty="0" err="1" smtClean="0"/>
              <a:t>Tráfico</a:t>
            </a:r>
            <a:r>
              <a:rPr lang="en-US" sz="2400" dirty="0" smtClean="0"/>
              <a:t> </a:t>
            </a:r>
            <a:r>
              <a:rPr lang="en-US" sz="2400" dirty="0" err="1" smtClean="0"/>
              <a:t>Ilícito</a:t>
            </a:r>
            <a:r>
              <a:rPr lang="en-US" sz="2400" dirty="0" smtClean="0"/>
              <a:t> de </a:t>
            </a:r>
            <a:r>
              <a:rPr lang="en-US" sz="2400" dirty="0" err="1" smtClean="0"/>
              <a:t>Migrantes</a:t>
            </a:r>
            <a:r>
              <a:rPr lang="en-US" sz="2400" dirty="0" smtClean="0"/>
              <a:t>: #</a:t>
            </a:r>
            <a:r>
              <a:rPr lang="en-US" sz="2400" dirty="0" err="1" smtClean="0"/>
              <a:t>NegocioMortal</a:t>
            </a:r>
            <a:r>
              <a:rPr lang="en-US" sz="2400" dirty="0" smtClean="0"/>
              <a:t> sea </a:t>
            </a:r>
            <a:r>
              <a:rPr lang="en-US" sz="2400" dirty="0" err="1"/>
              <a:t>adoptada</a:t>
            </a:r>
            <a:r>
              <a:rPr lang="en-US" sz="2400" dirty="0"/>
              <a:t> </a:t>
            </a:r>
            <a:r>
              <a:rPr lang="en-US" sz="2400" dirty="0" err="1"/>
              <a:t>como</a:t>
            </a:r>
            <a:r>
              <a:rPr lang="en-US" sz="2400" dirty="0"/>
              <a:t> </a:t>
            </a:r>
            <a:r>
              <a:rPr lang="en-US" sz="2400" dirty="0" err="1"/>
              <a:t>una</a:t>
            </a:r>
            <a:r>
              <a:rPr lang="en-US" sz="2400" dirty="0"/>
              <a:t> </a:t>
            </a:r>
            <a:r>
              <a:rPr lang="en-US" sz="2400" dirty="0" err="1"/>
              <a:t>iniciativa</a:t>
            </a:r>
            <a:r>
              <a:rPr lang="en-US" sz="2400" dirty="0"/>
              <a:t> de </a:t>
            </a:r>
            <a:r>
              <a:rPr lang="en-US" sz="2400" dirty="0" err="1"/>
              <a:t>alcance</a:t>
            </a:r>
            <a:r>
              <a:rPr lang="en-US" sz="2400" dirty="0"/>
              <a:t> regional </a:t>
            </a:r>
            <a:r>
              <a:rPr lang="en-US" sz="2400" dirty="0" err="1"/>
              <a:t>por</a:t>
            </a:r>
            <a:r>
              <a:rPr lang="en-US" sz="2400" dirty="0"/>
              <a:t> parte de la </a:t>
            </a:r>
            <a:r>
              <a:rPr lang="en-US" sz="2400" dirty="0" err="1"/>
              <a:t>Conferencia</a:t>
            </a:r>
            <a:r>
              <a:rPr lang="en-US" sz="2400" dirty="0"/>
              <a:t> Regional </a:t>
            </a:r>
            <a:r>
              <a:rPr lang="en-US" sz="2400" dirty="0" err="1"/>
              <a:t>sobre</a:t>
            </a:r>
            <a:r>
              <a:rPr lang="en-US" sz="2400" dirty="0"/>
              <a:t> </a:t>
            </a:r>
            <a:r>
              <a:rPr lang="en-US" sz="2400" dirty="0" err="1"/>
              <a:t>Migración</a:t>
            </a:r>
            <a:r>
              <a:rPr lang="en-US" sz="2400" dirty="0"/>
              <a:t> a fin de </a:t>
            </a:r>
            <a:r>
              <a:rPr lang="en-US" sz="2400" dirty="0" err="1"/>
              <a:t>alcanzar</a:t>
            </a:r>
            <a:r>
              <a:rPr lang="en-US" sz="2400" dirty="0"/>
              <a:t> </a:t>
            </a:r>
            <a:r>
              <a:rPr lang="en-US" sz="2400" dirty="0" err="1"/>
              <a:t>audiencias</a:t>
            </a:r>
            <a:r>
              <a:rPr lang="en-US" sz="2400" dirty="0"/>
              <a:t> </a:t>
            </a:r>
            <a:r>
              <a:rPr lang="en-US" sz="2400" dirty="0" err="1"/>
              <a:t>en</a:t>
            </a:r>
            <a:r>
              <a:rPr lang="en-US" sz="2400" dirty="0"/>
              <a:t> </a:t>
            </a:r>
            <a:r>
              <a:rPr lang="en-US" sz="2400" dirty="0" err="1"/>
              <a:t>los</a:t>
            </a:r>
            <a:r>
              <a:rPr lang="en-US" sz="2400" dirty="0"/>
              <a:t> </a:t>
            </a:r>
            <a:r>
              <a:rPr lang="en-US" sz="2400" dirty="0" err="1"/>
              <a:t>países</a:t>
            </a:r>
            <a:r>
              <a:rPr lang="en-US" sz="2400" dirty="0"/>
              <a:t> de </a:t>
            </a:r>
            <a:r>
              <a:rPr lang="en-US" sz="2400" dirty="0" err="1"/>
              <a:t>origen</a:t>
            </a:r>
            <a:r>
              <a:rPr lang="en-US" sz="2400" dirty="0"/>
              <a:t>, </a:t>
            </a:r>
            <a:r>
              <a:rPr lang="en-US" sz="2400" dirty="0" err="1"/>
              <a:t>tránsito</a:t>
            </a:r>
            <a:r>
              <a:rPr lang="en-US" sz="2400" dirty="0"/>
              <a:t> y </a:t>
            </a:r>
            <a:r>
              <a:rPr lang="en-US" sz="2400" dirty="0" err="1"/>
              <a:t>destino</a:t>
            </a:r>
            <a:r>
              <a:rPr lang="en-US" sz="2400" dirty="0"/>
              <a:t> de personas </a:t>
            </a:r>
            <a:r>
              <a:rPr lang="en-US" sz="2400" dirty="0" err="1"/>
              <a:t>migrantes</a:t>
            </a:r>
            <a:r>
              <a:rPr lang="en-US" sz="2400" dirty="0"/>
              <a:t>. </a:t>
            </a:r>
          </a:p>
        </p:txBody>
      </p:sp>
    </p:spTree>
    <p:extLst>
      <p:ext uri="{BB962C8B-B14F-4D97-AF65-F5344CB8AC3E}">
        <p14:creationId xmlns:p14="http://schemas.microsoft.com/office/powerpoint/2010/main" val="4879368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16829" y="2492970"/>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s-MX" sz="2800" b="1" dirty="0" smtClean="0">
                <a:solidFill>
                  <a:schemeClr val="tx1"/>
                </a:solidFill>
              </a:rPr>
              <a:t>Muchas gracias</a:t>
            </a:r>
            <a:endParaRPr lang="es-MX" sz="2800" b="1" dirty="0">
              <a:solidFill>
                <a:schemeClr val="tx1"/>
              </a:solidFill>
            </a:endParaRPr>
          </a:p>
        </p:txBody>
      </p:sp>
      <p:sp>
        <p:nvSpPr>
          <p:cNvPr id="2" name="TextBox 1"/>
          <p:cNvSpPr txBox="1"/>
          <p:nvPr/>
        </p:nvSpPr>
        <p:spPr>
          <a:xfrm>
            <a:off x="648829" y="3861048"/>
            <a:ext cx="7848600" cy="2308324"/>
          </a:xfrm>
          <a:prstGeom prst="rect">
            <a:avLst/>
          </a:prstGeom>
          <a:noFill/>
        </p:spPr>
        <p:txBody>
          <a:bodyPr wrap="square" rtlCol="0">
            <a:spAutoFit/>
          </a:bodyPr>
          <a:lstStyle/>
          <a:p>
            <a:pPr algn="ctr"/>
            <a:r>
              <a:rPr lang="es-MX" sz="2400" dirty="0" smtClean="0"/>
              <a:t>Alejandro Martínez Peralta</a:t>
            </a:r>
          </a:p>
          <a:p>
            <a:pPr algn="ctr"/>
            <a:r>
              <a:rPr lang="es-MX" sz="2400" dirty="0" smtClean="0"/>
              <a:t>Director de Prevención del Delito y Combate a la Corrupción</a:t>
            </a:r>
          </a:p>
          <a:p>
            <a:pPr algn="ctr"/>
            <a:r>
              <a:rPr lang="es-MX" sz="2400" dirty="0" smtClean="0"/>
              <a:t>Dirección General para la Organización de las Naciones Unidas</a:t>
            </a:r>
          </a:p>
          <a:p>
            <a:pPr algn="ctr"/>
            <a:r>
              <a:rPr lang="es-MX" sz="2400" dirty="0" smtClean="0"/>
              <a:t>Secretaría de Relaciones Exteriores, México</a:t>
            </a:r>
          </a:p>
          <a:p>
            <a:pPr algn="ctr"/>
            <a:r>
              <a:rPr lang="es-MX" sz="2400" dirty="0" smtClean="0">
                <a:hlinkClick r:id="rId3"/>
              </a:rPr>
              <a:t>amartinezp@sre.gob.mx</a:t>
            </a:r>
            <a:r>
              <a:rPr lang="es-MX" sz="2400" dirty="0" smtClean="0"/>
              <a:t> </a:t>
            </a:r>
          </a:p>
        </p:txBody>
      </p:sp>
    </p:spTree>
    <p:extLst>
      <p:ext uri="{BB962C8B-B14F-4D97-AF65-F5344CB8AC3E}">
        <p14:creationId xmlns:p14="http://schemas.microsoft.com/office/powerpoint/2010/main" val="2366981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uadroTexto 15"/>
          <p:cNvSpPr txBox="1"/>
          <p:nvPr/>
        </p:nvSpPr>
        <p:spPr>
          <a:xfrm>
            <a:off x="3174629" y="4710272"/>
            <a:ext cx="2498966" cy="523220"/>
          </a:xfrm>
          <a:prstGeom prst="rect">
            <a:avLst/>
          </a:prstGeom>
          <a:solidFill>
            <a:srgbClr val="FAF8D4"/>
          </a:solidFill>
          <a:ln w="38100">
            <a:solidFill>
              <a:srgbClr val="FFFF00"/>
            </a:solidFill>
          </a:ln>
          <a:scene3d>
            <a:camera prst="orthographicFront"/>
            <a:lightRig rig="threePt" dir="t"/>
          </a:scene3d>
          <a:sp3d>
            <a:bevelT/>
          </a:sp3d>
        </p:spPr>
        <p:txBody>
          <a:bodyPr>
            <a:spAutoFit/>
          </a:bodyPr>
          <a:lstStyle/>
          <a:p>
            <a:pPr algn="ctr" eaLnBrk="1" fontAlgn="auto" hangingPunct="1">
              <a:spcBef>
                <a:spcPts val="0"/>
              </a:spcBef>
              <a:spcAft>
                <a:spcPts val="0"/>
              </a:spcAft>
              <a:defRPr/>
            </a:pPr>
            <a:r>
              <a:rPr lang="es-MX" sz="1400" b="1" dirty="0">
                <a:solidFill>
                  <a:prstClr val="black"/>
                </a:solidFill>
                <a:latin typeface="Calibri" panose="020F0502020204030204"/>
                <a:ea typeface="+mn-ea"/>
              </a:rPr>
              <a:t>Conferencia de Estados Parte </a:t>
            </a:r>
          </a:p>
          <a:p>
            <a:pPr algn="ctr" eaLnBrk="1" fontAlgn="auto" hangingPunct="1">
              <a:spcBef>
                <a:spcPts val="0"/>
              </a:spcBef>
              <a:spcAft>
                <a:spcPts val="0"/>
              </a:spcAft>
              <a:defRPr/>
            </a:pPr>
            <a:r>
              <a:rPr lang="es-MX" sz="1400" b="1" dirty="0">
                <a:solidFill>
                  <a:prstClr val="black"/>
                </a:solidFill>
                <a:latin typeface="Calibri" panose="020F0502020204030204"/>
                <a:ea typeface="+mn-ea"/>
              </a:rPr>
              <a:t>(187 </a:t>
            </a:r>
            <a:r>
              <a:rPr lang="es-MX" sz="1400" b="1" dirty="0" smtClean="0">
                <a:solidFill>
                  <a:prstClr val="black"/>
                </a:solidFill>
                <a:latin typeface="Calibri" panose="020F0502020204030204"/>
                <a:ea typeface="+mn-ea"/>
              </a:rPr>
              <a:t>estados parte)</a:t>
            </a:r>
            <a:endParaRPr lang="es-MX" sz="1400" b="1" dirty="0">
              <a:solidFill>
                <a:prstClr val="black"/>
              </a:solidFill>
              <a:latin typeface="Calibri" panose="020F0502020204030204"/>
              <a:ea typeface="+mn-ea"/>
            </a:endParaRPr>
          </a:p>
        </p:txBody>
      </p:sp>
      <p:sp>
        <p:nvSpPr>
          <p:cNvPr id="29" name="CuadroTexto 28"/>
          <p:cNvSpPr txBox="1"/>
          <p:nvPr/>
        </p:nvSpPr>
        <p:spPr>
          <a:xfrm>
            <a:off x="2267744" y="1597605"/>
            <a:ext cx="4248471" cy="2862322"/>
          </a:xfrm>
          <a:prstGeom prst="rect">
            <a:avLst/>
          </a:prstGeom>
          <a:solidFill>
            <a:srgbClr val="FAF8D4"/>
          </a:solidFill>
          <a:ln w="38100">
            <a:solidFill>
              <a:srgbClr val="FFFF00"/>
            </a:solidFill>
          </a:ln>
          <a:scene3d>
            <a:camera prst="orthographicFront"/>
            <a:lightRig rig="threePt" dir="t"/>
          </a:scene3d>
          <a:sp3d>
            <a:bevelT/>
          </a:sp3d>
        </p:spPr>
        <p:txBody>
          <a:bodyPr wrap="square">
            <a:spAutoFit/>
          </a:bodyPr>
          <a:lstStyle/>
          <a:p>
            <a:pPr algn="ctr" eaLnBrk="1" fontAlgn="auto" hangingPunct="1">
              <a:spcBef>
                <a:spcPts val="0"/>
              </a:spcBef>
              <a:spcAft>
                <a:spcPts val="0"/>
              </a:spcAft>
              <a:defRPr/>
            </a:pPr>
            <a:r>
              <a:rPr lang="es-MX" sz="1400" b="1" dirty="0">
                <a:ln w="0"/>
                <a:solidFill>
                  <a:prstClr val="black"/>
                </a:solidFill>
                <a:latin typeface="Calibri" panose="020F0502020204030204"/>
                <a:ea typeface="+mn-ea"/>
              </a:rPr>
              <a:t>Convención contra la Delincuencia Organizada </a:t>
            </a:r>
            <a:r>
              <a:rPr lang="es-MX" sz="1400" b="1" dirty="0" smtClean="0">
                <a:ln w="0"/>
                <a:solidFill>
                  <a:prstClr val="black"/>
                </a:solidFill>
                <a:latin typeface="Calibri" panose="020F0502020204030204"/>
                <a:ea typeface="+mn-ea"/>
              </a:rPr>
              <a:t>Trasnacional</a:t>
            </a:r>
          </a:p>
          <a:p>
            <a:pPr algn="ctr" eaLnBrk="1" fontAlgn="auto" hangingPunct="1">
              <a:spcBef>
                <a:spcPts val="0"/>
              </a:spcBef>
              <a:spcAft>
                <a:spcPts val="0"/>
              </a:spcAft>
              <a:defRPr/>
            </a:pPr>
            <a:r>
              <a:rPr lang="es-MX" sz="1400" b="1" dirty="0" smtClean="0">
                <a:ln w="0"/>
                <a:solidFill>
                  <a:prstClr val="black"/>
                </a:solidFill>
                <a:latin typeface="Calibri" panose="020F0502020204030204"/>
                <a:ea typeface="+mn-ea"/>
              </a:rPr>
              <a:t>(Convención de Palermo)</a:t>
            </a:r>
            <a:endParaRPr lang="es-MX" sz="1400" b="1" dirty="0">
              <a:ln w="0"/>
              <a:solidFill>
                <a:prstClr val="black"/>
              </a:solidFill>
              <a:latin typeface="Calibri" panose="020F0502020204030204"/>
              <a:ea typeface="+mn-ea"/>
            </a:endParaRPr>
          </a:p>
          <a:p>
            <a:pPr algn="ctr" eaLnBrk="1" fontAlgn="auto" hangingPunct="1">
              <a:spcBef>
                <a:spcPts val="0"/>
              </a:spcBef>
              <a:spcAft>
                <a:spcPts val="0"/>
              </a:spcAft>
              <a:defRPr/>
            </a:pPr>
            <a:endParaRPr lang="es-MX" sz="1200" dirty="0" smtClean="0">
              <a:ln w="0"/>
              <a:solidFill>
                <a:prstClr val="black"/>
              </a:solidFill>
              <a:latin typeface="Calibri" panose="020F0502020204030204"/>
              <a:ea typeface="+mn-ea"/>
            </a:endParaRPr>
          </a:p>
          <a:p>
            <a:pPr algn="ctr" eaLnBrk="1" fontAlgn="auto" hangingPunct="1">
              <a:spcBef>
                <a:spcPts val="0"/>
              </a:spcBef>
              <a:spcAft>
                <a:spcPts val="0"/>
              </a:spcAft>
              <a:defRPr/>
            </a:pPr>
            <a:r>
              <a:rPr lang="es-MX" sz="1400" b="1" dirty="0" smtClean="0">
                <a:ln w="0"/>
                <a:solidFill>
                  <a:prstClr val="black"/>
                </a:solidFill>
                <a:latin typeface="Calibri" panose="020F0502020204030204"/>
              </a:rPr>
              <a:t>-</a:t>
            </a:r>
            <a:r>
              <a:rPr lang="es-MX" sz="1400" b="1" dirty="0">
                <a:ln w="0"/>
                <a:solidFill>
                  <a:prstClr val="black"/>
                </a:solidFill>
                <a:latin typeface="Calibri" panose="020F0502020204030204"/>
              </a:rPr>
              <a:t>Protocolo contra el Tráfico Ilícito de Migrantes por Tierra, Mar y </a:t>
            </a:r>
            <a:r>
              <a:rPr lang="es-MX" sz="1400" b="1" dirty="0" smtClean="0">
                <a:ln w="0"/>
                <a:solidFill>
                  <a:prstClr val="black"/>
                </a:solidFill>
                <a:latin typeface="Calibri" panose="020F0502020204030204"/>
              </a:rPr>
              <a:t>Aire</a:t>
            </a:r>
          </a:p>
          <a:p>
            <a:pPr algn="ctr" eaLnBrk="1" fontAlgn="auto" hangingPunct="1">
              <a:spcBef>
                <a:spcPts val="0"/>
              </a:spcBef>
              <a:spcAft>
                <a:spcPts val="0"/>
              </a:spcAft>
              <a:defRPr/>
            </a:pPr>
            <a:r>
              <a:rPr lang="es-MX" sz="1400" b="1" dirty="0" smtClean="0">
                <a:ln w="0"/>
                <a:solidFill>
                  <a:prstClr val="black"/>
                </a:solidFill>
                <a:latin typeface="Calibri" panose="020F0502020204030204"/>
              </a:rPr>
              <a:t>(142 países)</a:t>
            </a:r>
            <a:endParaRPr lang="es-MX" sz="1400" b="1" dirty="0">
              <a:ln w="0"/>
              <a:solidFill>
                <a:prstClr val="black"/>
              </a:solidFill>
              <a:latin typeface="Calibri" panose="020F0502020204030204"/>
            </a:endParaRPr>
          </a:p>
          <a:p>
            <a:pPr algn="ctr" eaLnBrk="1" fontAlgn="auto" hangingPunct="1">
              <a:spcBef>
                <a:spcPts val="0"/>
              </a:spcBef>
              <a:spcAft>
                <a:spcPts val="0"/>
              </a:spcAft>
              <a:defRPr/>
            </a:pPr>
            <a:r>
              <a:rPr lang="es-MX" sz="1400" dirty="0" smtClean="0">
                <a:ln w="0"/>
                <a:solidFill>
                  <a:prstClr val="black"/>
                </a:solidFill>
                <a:latin typeface="Calibri" panose="020F0502020204030204"/>
                <a:ea typeface="+mn-ea"/>
              </a:rPr>
              <a:t>Protocolo </a:t>
            </a:r>
            <a:r>
              <a:rPr lang="es-MX" sz="1400" dirty="0">
                <a:ln w="0"/>
                <a:solidFill>
                  <a:prstClr val="black"/>
                </a:solidFill>
                <a:latin typeface="Calibri" panose="020F0502020204030204"/>
                <a:ea typeface="+mn-ea"/>
              </a:rPr>
              <a:t>para Prevenir, Reprimir y Sancionar  la Trata de Personas, Especialmente Mujeres y </a:t>
            </a:r>
            <a:r>
              <a:rPr lang="es-MX" sz="1400" dirty="0" smtClean="0">
                <a:ln w="0"/>
                <a:solidFill>
                  <a:prstClr val="black"/>
                </a:solidFill>
                <a:latin typeface="Calibri" panose="020F0502020204030204"/>
                <a:ea typeface="+mn-ea"/>
              </a:rPr>
              <a:t>Niños </a:t>
            </a:r>
          </a:p>
          <a:p>
            <a:pPr algn="ctr" eaLnBrk="1" fontAlgn="auto" hangingPunct="1">
              <a:spcBef>
                <a:spcPts val="0"/>
              </a:spcBef>
              <a:spcAft>
                <a:spcPts val="0"/>
              </a:spcAft>
              <a:defRPr/>
            </a:pPr>
            <a:r>
              <a:rPr lang="es-MX" sz="1400" dirty="0" smtClean="0">
                <a:ln w="0"/>
                <a:solidFill>
                  <a:prstClr val="black"/>
                </a:solidFill>
                <a:latin typeface="Calibri" panose="020F0502020204030204"/>
                <a:ea typeface="+mn-ea"/>
              </a:rPr>
              <a:t>(170 países)</a:t>
            </a:r>
            <a:endParaRPr lang="es-MX" sz="1400" dirty="0">
              <a:ln w="0"/>
              <a:solidFill>
                <a:prstClr val="black"/>
              </a:solidFill>
              <a:latin typeface="Calibri" panose="020F0502020204030204"/>
              <a:ea typeface="+mn-ea"/>
            </a:endParaRPr>
          </a:p>
          <a:p>
            <a:pPr algn="ctr" eaLnBrk="1" fontAlgn="auto" hangingPunct="1">
              <a:spcBef>
                <a:spcPts val="0"/>
              </a:spcBef>
              <a:spcAft>
                <a:spcPts val="0"/>
              </a:spcAft>
              <a:defRPr/>
            </a:pPr>
            <a:r>
              <a:rPr lang="es-MX" sz="1400" dirty="0" smtClean="0">
                <a:ln w="0"/>
                <a:solidFill>
                  <a:prstClr val="black"/>
                </a:solidFill>
                <a:latin typeface="Calibri" panose="020F0502020204030204"/>
                <a:ea typeface="+mn-ea"/>
              </a:rPr>
              <a:t>-</a:t>
            </a:r>
            <a:r>
              <a:rPr lang="es-MX" sz="1400" dirty="0">
                <a:ln w="0"/>
                <a:solidFill>
                  <a:prstClr val="black"/>
                </a:solidFill>
                <a:latin typeface="Calibri" panose="020F0502020204030204"/>
                <a:ea typeface="+mn-ea"/>
              </a:rPr>
              <a:t>Protocolo contra la Fabricación y el Tráfico Ilícito de Armas de Fuego sus piezas, componentes y </a:t>
            </a:r>
            <a:r>
              <a:rPr lang="es-MX" sz="1400" dirty="0" smtClean="0">
                <a:ln w="0"/>
                <a:solidFill>
                  <a:prstClr val="black"/>
                </a:solidFill>
                <a:latin typeface="Calibri" panose="020F0502020204030204"/>
                <a:ea typeface="+mn-ea"/>
              </a:rPr>
              <a:t>municiones</a:t>
            </a:r>
          </a:p>
          <a:p>
            <a:pPr algn="ctr" eaLnBrk="1" fontAlgn="auto" hangingPunct="1">
              <a:spcBef>
                <a:spcPts val="0"/>
              </a:spcBef>
              <a:spcAft>
                <a:spcPts val="0"/>
              </a:spcAft>
              <a:defRPr/>
            </a:pPr>
            <a:r>
              <a:rPr lang="es-MX" sz="1400" dirty="0" smtClean="0">
                <a:ln w="0"/>
                <a:solidFill>
                  <a:prstClr val="black"/>
                </a:solidFill>
                <a:latin typeface="Calibri" panose="020F0502020204030204"/>
                <a:ea typeface="+mn-ea"/>
              </a:rPr>
              <a:t>(114 países)</a:t>
            </a:r>
            <a:endParaRPr lang="es-MX" sz="1200" b="1" dirty="0">
              <a:ln w="0"/>
              <a:solidFill>
                <a:prstClr val="black"/>
              </a:solidFill>
              <a:latin typeface="Calibri" panose="020F0502020204030204"/>
              <a:ea typeface="+mn-ea"/>
            </a:endParaRPr>
          </a:p>
        </p:txBody>
      </p:sp>
      <p:sp>
        <p:nvSpPr>
          <p:cNvPr id="64" name="CuadroTexto 63"/>
          <p:cNvSpPr txBox="1"/>
          <p:nvPr/>
        </p:nvSpPr>
        <p:spPr>
          <a:xfrm>
            <a:off x="179512" y="4386438"/>
            <a:ext cx="1258763" cy="1815882"/>
          </a:xfrm>
          <a:prstGeom prst="rect">
            <a:avLst/>
          </a:prstGeom>
          <a:solidFill>
            <a:schemeClr val="accent2">
              <a:lumMod val="40000"/>
              <a:lumOff val="60000"/>
            </a:schemeClr>
          </a:solidFill>
          <a:ln w="38100">
            <a:solidFill>
              <a:schemeClr val="accent4"/>
            </a:solidFill>
          </a:ln>
          <a:scene3d>
            <a:camera prst="orthographicFront"/>
            <a:lightRig rig="threePt" dir="t"/>
          </a:scene3d>
          <a:sp3d>
            <a:bevelT/>
          </a:sp3d>
        </p:spPr>
        <p:txBody>
          <a:bodyPr wrap="square">
            <a:spAutoFit/>
          </a:bodyPr>
          <a:lstStyle/>
          <a:p>
            <a:pPr algn="ctr" eaLnBrk="1" fontAlgn="auto" hangingPunct="1">
              <a:spcBef>
                <a:spcPts val="0"/>
              </a:spcBef>
              <a:spcAft>
                <a:spcPts val="0"/>
              </a:spcAft>
              <a:defRPr/>
            </a:pPr>
            <a:r>
              <a:rPr lang="es-MX" sz="1400" b="1" dirty="0">
                <a:solidFill>
                  <a:prstClr val="black"/>
                </a:solidFill>
                <a:latin typeface="Calibri" panose="020F0502020204030204"/>
                <a:ea typeface="+mn-ea"/>
              </a:rPr>
              <a:t>Comisión de Prevención del Delito y Justicia Penal</a:t>
            </a:r>
          </a:p>
          <a:p>
            <a:pPr algn="ctr" eaLnBrk="1" fontAlgn="auto" hangingPunct="1">
              <a:spcBef>
                <a:spcPts val="0"/>
              </a:spcBef>
              <a:spcAft>
                <a:spcPts val="0"/>
              </a:spcAft>
              <a:defRPr/>
            </a:pPr>
            <a:r>
              <a:rPr lang="es-MX" sz="1400" b="1" dirty="0">
                <a:solidFill>
                  <a:prstClr val="black"/>
                </a:solidFill>
                <a:latin typeface="Calibri" panose="020F0502020204030204"/>
                <a:ea typeface="+mn-ea"/>
              </a:rPr>
              <a:t>(40 miembros</a:t>
            </a:r>
            <a:r>
              <a:rPr lang="es-MX" sz="1400" b="1" dirty="0" smtClean="0">
                <a:solidFill>
                  <a:prstClr val="black"/>
                </a:solidFill>
                <a:latin typeface="Calibri" panose="020F0502020204030204"/>
                <a:ea typeface="+mn-ea"/>
              </a:rPr>
              <a:t>), dependiente de ECOSOC</a:t>
            </a:r>
            <a:endParaRPr lang="es-MX" sz="1400" b="1" dirty="0">
              <a:solidFill>
                <a:prstClr val="black"/>
              </a:solidFill>
              <a:latin typeface="Calibri" panose="020F0502020204030204"/>
              <a:ea typeface="+mn-ea"/>
            </a:endParaRPr>
          </a:p>
        </p:txBody>
      </p:sp>
      <p:pic>
        <p:nvPicPr>
          <p:cNvPr id="6169" name="Imagen 1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0900" y="1597605"/>
            <a:ext cx="1174750"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CuadroTexto 11"/>
          <p:cNvSpPr txBox="1"/>
          <p:nvPr/>
        </p:nvSpPr>
        <p:spPr>
          <a:xfrm>
            <a:off x="1867773" y="5453285"/>
            <a:ext cx="5432820" cy="577081"/>
          </a:xfrm>
          <a:prstGeom prst="rect">
            <a:avLst/>
          </a:prstGeom>
          <a:solidFill>
            <a:schemeClr val="accent1">
              <a:lumMod val="20000"/>
              <a:lumOff val="80000"/>
            </a:schemeClr>
          </a:solidFill>
          <a:ln w="38100">
            <a:solidFill>
              <a:schemeClr val="accent1">
                <a:lumMod val="75000"/>
              </a:schemeClr>
            </a:solidFill>
          </a:ln>
          <a:scene3d>
            <a:camera prst="orthographicFront"/>
            <a:lightRig rig="threePt" dir="t"/>
          </a:scene3d>
          <a:sp3d>
            <a:bevelT w="165100" prst="coolSlant"/>
          </a:sp3d>
        </p:spPr>
        <p:txBody>
          <a:bodyPr>
            <a:spAutoFit/>
          </a:bodyPr>
          <a:lstStyle/>
          <a:p>
            <a:pPr algn="ctr" eaLnBrk="1" fontAlgn="auto" hangingPunct="1">
              <a:spcBef>
                <a:spcPts val="0"/>
              </a:spcBef>
              <a:spcAft>
                <a:spcPts val="0"/>
              </a:spcAft>
              <a:defRPr/>
            </a:pPr>
            <a:r>
              <a:rPr lang="es-MX" sz="1650" b="1" dirty="0">
                <a:ln w="0"/>
                <a:solidFill>
                  <a:prstClr val="black"/>
                </a:solidFill>
                <a:latin typeface="Calibri" panose="020F0502020204030204"/>
                <a:ea typeface="+mn-ea"/>
              </a:rPr>
              <a:t>Oficina de Naciones Unidas contra la Droga y el Delito </a:t>
            </a:r>
          </a:p>
          <a:p>
            <a:pPr algn="ctr" eaLnBrk="1" fontAlgn="auto" hangingPunct="1">
              <a:spcBef>
                <a:spcPts val="0"/>
              </a:spcBef>
              <a:spcAft>
                <a:spcPts val="0"/>
              </a:spcAft>
              <a:defRPr/>
            </a:pPr>
            <a:r>
              <a:rPr lang="es-MX" sz="1500" b="1" dirty="0" smtClean="0">
                <a:ln w="0"/>
                <a:solidFill>
                  <a:prstClr val="black"/>
                </a:solidFill>
                <a:latin typeface="Calibri" panose="020F0502020204030204"/>
                <a:ea typeface="+mn-ea"/>
              </a:rPr>
              <a:t>(Guardián de la Convención y sus Protocolos)</a:t>
            </a:r>
            <a:endParaRPr lang="es-MX" sz="1500" b="1" dirty="0">
              <a:ln w="0"/>
              <a:solidFill>
                <a:prstClr val="black"/>
              </a:solidFill>
              <a:latin typeface="Calibri" panose="020F0502020204030204"/>
              <a:ea typeface="+mn-ea"/>
            </a:endParaRPr>
          </a:p>
        </p:txBody>
      </p:sp>
      <p:pic>
        <p:nvPicPr>
          <p:cNvPr id="23" name="Imagen 1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32240" y="1597605"/>
            <a:ext cx="1174750"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uadroTexto 15"/>
          <p:cNvSpPr txBox="1"/>
          <p:nvPr/>
        </p:nvSpPr>
        <p:spPr>
          <a:xfrm>
            <a:off x="6300192" y="4744912"/>
            <a:ext cx="2498966" cy="523220"/>
          </a:xfrm>
          <a:prstGeom prst="rect">
            <a:avLst/>
          </a:prstGeom>
          <a:solidFill>
            <a:srgbClr val="FAF8D4"/>
          </a:solidFill>
          <a:ln w="38100">
            <a:solidFill>
              <a:srgbClr val="FFFF00"/>
            </a:solidFill>
          </a:ln>
          <a:scene3d>
            <a:camera prst="orthographicFront"/>
            <a:lightRig rig="threePt" dir="t"/>
          </a:scene3d>
          <a:sp3d>
            <a:bevelT/>
          </a:sp3d>
        </p:spPr>
        <p:txBody>
          <a:bodyPr>
            <a:spAutoFit/>
          </a:bodyPr>
          <a:lstStyle/>
          <a:p>
            <a:pPr algn="ctr" eaLnBrk="1" fontAlgn="auto" hangingPunct="1">
              <a:spcBef>
                <a:spcPts val="0"/>
              </a:spcBef>
              <a:spcAft>
                <a:spcPts val="0"/>
              </a:spcAft>
              <a:defRPr/>
            </a:pPr>
            <a:r>
              <a:rPr lang="es-MX" sz="1400" b="1" dirty="0" smtClean="0">
                <a:solidFill>
                  <a:prstClr val="black"/>
                </a:solidFill>
                <a:latin typeface="Calibri" panose="020F0502020204030204"/>
                <a:ea typeface="+mn-ea"/>
              </a:rPr>
              <a:t>Cada 2 años, </a:t>
            </a:r>
          </a:p>
          <a:p>
            <a:pPr algn="ctr" eaLnBrk="1" fontAlgn="auto" hangingPunct="1">
              <a:spcBef>
                <a:spcPts val="0"/>
              </a:spcBef>
              <a:spcAft>
                <a:spcPts val="0"/>
              </a:spcAft>
              <a:defRPr/>
            </a:pPr>
            <a:r>
              <a:rPr lang="es-MX" sz="1400" b="1" dirty="0" smtClean="0">
                <a:solidFill>
                  <a:prstClr val="black"/>
                </a:solidFill>
                <a:latin typeface="Calibri" panose="020F0502020204030204"/>
                <a:ea typeface="+mn-ea"/>
              </a:rPr>
              <a:t>última en octubre de 2016</a:t>
            </a:r>
            <a:endParaRPr lang="es-MX" sz="1400" b="1" dirty="0">
              <a:solidFill>
                <a:prstClr val="black"/>
              </a:solidFill>
              <a:latin typeface="Calibri" panose="020F0502020204030204"/>
              <a:ea typeface="+mn-ea"/>
            </a:endParaRPr>
          </a:p>
        </p:txBody>
      </p:sp>
      <p:cxnSp>
        <p:nvCxnSpPr>
          <p:cNvPr id="3" name="Straight Arrow Connector 2"/>
          <p:cNvCxnSpPr/>
          <p:nvPr/>
        </p:nvCxnSpPr>
        <p:spPr>
          <a:xfrm>
            <a:off x="5673595" y="4971882"/>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4378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uadroTexto 15"/>
          <p:cNvSpPr txBox="1"/>
          <p:nvPr/>
        </p:nvSpPr>
        <p:spPr>
          <a:xfrm>
            <a:off x="3174629" y="4710272"/>
            <a:ext cx="2498966" cy="523220"/>
          </a:xfrm>
          <a:prstGeom prst="rect">
            <a:avLst/>
          </a:prstGeom>
          <a:solidFill>
            <a:srgbClr val="FAF8D4"/>
          </a:solidFill>
          <a:ln w="38100">
            <a:solidFill>
              <a:srgbClr val="FFFF00"/>
            </a:solidFill>
          </a:ln>
          <a:scene3d>
            <a:camera prst="orthographicFront"/>
            <a:lightRig rig="threePt" dir="t"/>
          </a:scene3d>
          <a:sp3d>
            <a:bevelT/>
          </a:sp3d>
        </p:spPr>
        <p:txBody>
          <a:bodyPr>
            <a:spAutoFit/>
          </a:bodyPr>
          <a:lstStyle/>
          <a:p>
            <a:pPr algn="ctr" eaLnBrk="1" fontAlgn="auto" hangingPunct="1">
              <a:spcBef>
                <a:spcPts val="0"/>
              </a:spcBef>
              <a:spcAft>
                <a:spcPts val="0"/>
              </a:spcAft>
              <a:defRPr/>
            </a:pPr>
            <a:r>
              <a:rPr lang="es-MX" sz="1400" b="1" dirty="0">
                <a:solidFill>
                  <a:prstClr val="black"/>
                </a:solidFill>
                <a:latin typeface="Calibri" panose="020F0502020204030204"/>
                <a:ea typeface="+mn-ea"/>
              </a:rPr>
              <a:t>Conferencia de Estados Parte </a:t>
            </a:r>
          </a:p>
          <a:p>
            <a:pPr algn="ctr" eaLnBrk="1" fontAlgn="auto" hangingPunct="1">
              <a:spcBef>
                <a:spcPts val="0"/>
              </a:spcBef>
              <a:spcAft>
                <a:spcPts val="0"/>
              </a:spcAft>
              <a:defRPr/>
            </a:pPr>
            <a:r>
              <a:rPr lang="es-MX" sz="1400" b="1" dirty="0">
                <a:solidFill>
                  <a:prstClr val="black"/>
                </a:solidFill>
                <a:latin typeface="Calibri" panose="020F0502020204030204"/>
                <a:ea typeface="+mn-ea"/>
              </a:rPr>
              <a:t>(187 </a:t>
            </a:r>
            <a:r>
              <a:rPr lang="es-MX" sz="1400" b="1" dirty="0" smtClean="0">
                <a:solidFill>
                  <a:prstClr val="black"/>
                </a:solidFill>
                <a:latin typeface="Calibri" panose="020F0502020204030204"/>
                <a:ea typeface="+mn-ea"/>
              </a:rPr>
              <a:t>estados parte)</a:t>
            </a:r>
            <a:endParaRPr lang="es-MX" sz="1400" b="1" dirty="0">
              <a:solidFill>
                <a:prstClr val="black"/>
              </a:solidFill>
              <a:latin typeface="Calibri" panose="020F0502020204030204"/>
              <a:ea typeface="+mn-ea"/>
            </a:endParaRPr>
          </a:p>
        </p:txBody>
      </p:sp>
      <p:sp>
        <p:nvSpPr>
          <p:cNvPr id="29" name="CuadroTexto 28"/>
          <p:cNvSpPr txBox="1"/>
          <p:nvPr/>
        </p:nvSpPr>
        <p:spPr>
          <a:xfrm>
            <a:off x="2267744" y="1597605"/>
            <a:ext cx="4464496" cy="3785652"/>
          </a:xfrm>
          <a:prstGeom prst="rect">
            <a:avLst/>
          </a:prstGeom>
          <a:solidFill>
            <a:srgbClr val="FAF8D4"/>
          </a:solidFill>
          <a:ln w="38100">
            <a:solidFill>
              <a:srgbClr val="FFFF00"/>
            </a:solidFill>
          </a:ln>
          <a:scene3d>
            <a:camera prst="orthographicFront"/>
            <a:lightRig rig="threePt" dir="t"/>
          </a:scene3d>
          <a:sp3d>
            <a:bevelT/>
          </a:sp3d>
        </p:spPr>
        <p:txBody>
          <a:bodyPr wrap="square">
            <a:spAutoFit/>
          </a:bodyPr>
          <a:lstStyle/>
          <a:p>
            <a:pPr algn="just"/>
            <a:r>
              <a:rPr lang="es-ES" altLang="es-MX" sz="2000" dirty="0">
                <a:ea typeface="Times New Roman" panose="02020603050405020304" pitchFamily="18" charset="0"/>
                <a:cs typeface="Arial" panose="020B0604020202020204" pitchFamily="34" charset="0"/>
              </a:rPr>
              <a:t>En 2003 se estableció en México la Oficina Regional para México y Centroamérica de la ONUDD. </a:t>
            </a:r>
            <a:endParaRPr lang="es-ES" altLang="es-MX" sz="2000" dirty="0" smtClean="0">
              <a:ea typeface="Times New Roman" panose="02020603050405020304" pitchFamily="18" charset="0"/>
              <a:cs typeface="Arial" panose="020B0604020202020204" pitchFamily="34" charset="0"/>
            </a:endParaRPr>
          </a:p>
          <a:p>
            <a:pPr algn="just"/>
            <a:endParaRPr lang="es-ES" altLang="es-MX" sz="2000" dirty="0">
              <a:ea typeface="Times New Roman" panose="02020603050405020304" pitchFamily="18" charset="0"/>
              <a:cs typeface="Arial" panose="020B0604020202020204" pitchFamily="34" charset="0"/>
            </a:endParaRPr>
          </a:p>
          <a:p>
            <a:pPr algn="just"/>
            <a:r>
              <a:rPr lang="es-ES" altLang="es-MX" sz="2000" dirty="0" smtClean="0">
                <a:ea typeface="Times New Roman" panose="02020603050405020304" pitchFamily="18" charset="0"/>
                <a:cs typeface="Arial" panose="020B0604020202020204" pitchFamily="34" charset="0"/>
              </a:rPr>
              <a:t>En </a:t>
            </a:r>
            <a:r>
              <a:rPr lang="es-ES" altLang="es-MX" sz="2000" dirty="0">
                <a:ea typeface="Times New Roman" panose="02020603050405020304" pitchFamily="18" charset="0"/>
                <a:cs typeface="Arial" panose="020B0604020202020204" pitchFamily="34" charset="0"/>
              </a:rPr>
              <a:t>2012 se planteó por ambas partes la necesidad de contar con una nueva modalidad de cooperación congruente con el contexto nacional e internacional dando paso a una asociación estratégica y con ello el establecimiento de la Oficina de Enlace y </a:t>
            </a:r>
            <a:r>
              <a:rPr lang="es-ES" altLang="es-MX" sz="2000" dirty="0" err="1">
                <a:ea typeface="Times New Roman" panose="02020603050405020304" pitchFamily="18" charset="0"/>
                <a:cs typeface="Arial" panose="020B0604020202020204" pitchFamily="34" charset="0"/>
              </a:rPr>
              <a:t>Partenariado</a:t>
            </a:r>
            <a:r>
              <a:rPr lang="es-ES" altLang="es-MX" sz="2000" dirty="0">
                <a:ea typeface="Times New Roman" panose="02020603050405020304" pitchFamily="18" charset="0"/>
                <a:cs typeface="Arial" panose="020B0604020202020204" pitchFamily="34" charset="0"/>
              </a:rPr>
              <a:t> en México de la  ONUDD.</a:t>
            </a:r>
            <a:endParaRPr lang="es-ES" altLang="es-MX" sz="2000" dirty="0">
              <a:latin typeface="Bookman Old Style" panose="02050604050505020204" pitchFamily="18" charset="0"/>
              <a:ea typeface="Times New Roman" panose="02020603050405020304" pitchFamily="18" charset="0"/>
              <a:cs typeface="Arial" panose="020B0604020202020204" pitchFamily="34" charset="0"/>
            </a:endParaRPr>
          </a:p>
        </p:txBody>
      </p:sp>
      <p:pic>
        <p:nvPicPr>
          <p:cNvPr id="6169" name="Imagen 1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0900" y="1597605"/>
            <a:ext cx="1174750"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Imagen 1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8264" y="1597605"/>
            <a:ext cx="1174750"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3085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s-MX" sz="2800" b="1" dirty="0" smtClean="0">
                <a:solidFill>
                  <a:schemeClr val="tx1"/>
                </a:solidFill>
              </a:rPr>
              <a:t>El TIM en México</a:t>
            </a:r>
            <a:endParaRPr lang="es-MX" sz="2800" b="1" dirty="0">
              <a:solidFill>
                <a:schemeClr val="tx1"/>
              </a:solidFill>
            </a:endParaRPr>
          </a:p>
        </p:txBody>
      </p:sp>
      <p:sp>
        <p:nvSpPr>
          <p:cNvPr id="5" name="TextBox 4"/>
          <p:cNvSpPr txBox="1"/>
          <p:nvPr/>
        </p:nvSpPr>
        <p:spPr>
          <a:xfrm>
            <a:off x="648829" y="2529554"/>
            <a:ext cx="7848600" cy="3939540"/>
          </a:xfrm>
          <a:prstGeom prst="rect">
            <a:avLst/>
          </a:prstGeom>
          <a:noFill/>
        </p:spPr>
        <p:txBody>
          <a:bodyPr wrap="square" rtlCol="0">
            <a:spAutoFit/>
          </a:bodyPr>
          <a:lstStyle/>
          <a:p>
            <a:pPr marL="342900" indent="-342900" algn="just">
              <a:spcBef>
                <a:spcPts val="600"/>
              </a:spcBef>
              <a:buFont typeface="Arial" panose="020B0604020202020204" pitchFamily="34" charset="0"/>
              <a:buChar char="•"/>
            </a:pPr>
            <a:r>
              <a:rPr lang="es-MX" sz="2000" dirty="0"/>
              <a:t>Por su geografía e historia, México es un país de origen, tránsito y destino de migrantes. Como tal, el Gobierno de la República está convencido que este fenómeno debe ser atendido desde una perspectiva </a:t>
            </a:r>
            <a:r>
              <a:rPr lang="es-MX" sz="2000" b="1" dirty="0"/>
              <a:t>integral</a:t>
            </a:r>
            <a:r>
              <a:rPr lang="es-MX" sz="2000" dirty="0"/>
              <a:t>, </a:t>
            </a:r>
            <a:r>
              <a:rPr lang="es-MX" sz="2000" b="1" dirty="0"/>
              <a:t>corresponsable</a:t>
            </a:r>
            <a:r>
              <a:rPr lang="es-MX" sz="2000" dirty="0"/>
              <a:t> y, sobre todo </a:t>
            </a:r>
            <a:r>
              <a:rPr lang="es-MX" sz="2000" b="1" dirty="0"/>
              <a:t>humana</a:t>
            </a:r>
            <a:r>
              <a:rPr lang="es-MX" sz="2000" dirty="0"/>
              <a:t>.</a:t>
            </a:r>
            <a:endParaRPr lang="en-US" sz="2000" dirty="0"/>
          </a:p>
          <a:p>
            <a:pPr marL="342900" indent="-342900" algn="just">
              <a:spcBef>
                <a:spcPts val="600"/>
              </a:spcBef>
              <a:buFont typeface="Arial" panose="020B0604020202020204" pitchFamily="34" charset="0"/>
              <a:buChar char="•"/>
            </a:pPr>
            <a:r>
              <a:rPr lang="es-ES" sz="2000" dirty="0" smtClean="0"/>
              <a:t>De acuerdo con el reporte de la UNODC “La Globalización del Delito” , el volumen anual del tráfico ilícito de migrantes en la frontera de México hacia Estados Unidos representó en 2010 un ingreso de </a:t>
            </a:r>
            <a:r>
              <a:rPr lang="es-ES" sz="2000" b="1" dirty="0" smtClean="0"/>
              <a:t>6.6 mil millones de dólares para </a:t>
            </a:r>
            <a:r>
              <a:rPr lang="es-ES" sz="2000" b="1" dirty="0"/>
              <a:t>los grupos de traficantes</a:t>
            </a:r>
            <a:r>
              <a:rPr lang="es-ES" sz="2000" dirty="0"/>
              <a:t>, registrando cerca de 3 millones de entradas en el mismo </a:t>
            </a:r>
            <a:r>
              <a:rPr lang="es-ES" sz="2000" dirty="0" smtClean="0"/>
              <a:t>año.</a:t>
            </a:r>
            <a:endParaRPr lang="es-ES" sz="2000" dirty="0"/>
          </a:p>
          <a:p>
            <a:pPr marL="342900" indent="-342900" algn="just">
              <a:spcBef>
                <a:spcPts val="600"/>
              </a:spcBef>
              <a:buFont typeface="Arial" panose="020B0604020202020204" pitchFamily="34" charset="0"/>
              <a:buChar char="•"/>
            </a:pPr>
            <a:r>
              <a:rPr lang="es-ES" sz="2000" dirty="0" smtClean="0"/>
              <a:t>Dichos montos fluctúan cada año, pero sigue siendo una importante fuente de recursos para las organizaciones de la delincuencia organizada que existen en nuestro país.</a:t>
            </a:r>
            <a:endParaRPr lang="en-US" sz="2000" dirty="0"/>
          </a:p>
        </p:txBody>
      </p:sp>
    </p:spTree>
    <p:extLst>
      <p:ext uri="{BB962C8B-B14F-4D97-AF65-F5344CB8AC3E}">
        <p14:creationId xmlns:p14="http://schemas.microsoft.com/office/powerpoint/2010/main" val="3268358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endParaRPr lang="es-MX" sz="2200" b="1" dirty="0" smtClean="0">
              <a:solidFill>
                <a:schemeClr val="tx1"/>
              </a:solidFill>
            </a:endParaRPr>
          </a:p>
          <a:p>
            <a:pPr algn="ctr">
              <a:defRPr/>
            </a:pPr>
            <a:r>
              <a:rPr lang="es-MX" sz="2200" b="1" dirty="0" smtClean="0">
                <a:solidFill>
                  <a:schemeClr val="tx1"/>
                </a:solidFill>
              </a:rPr>
              <a:t>México en materia de TIM a nivel multilateral (1)</a:t>
            </a:r>
            <a:endParaRPr lang="es-MX" sz="2200" b="1" dirty="0">
              <a:solidFill>
                <a:schemeClr val="tx1"/>
              </a:solidFill>
            </a:endParaRPr>
          </a:p>
          <a:p>
            <a:pPr algn="ctr">
              <a:defRPr/>
            </a:pPr>
            <a:endParaRPr lang="es-MX" sz="2800" b="1" dirty="0">
              <a:solidFill>
                <a:schemeClr val="tx1"/>
              </a:solidFill>
            </a:endParaRPr>
          </a:p>
        </p:txBody>
      </p:sp>
      <p:sp>
        <p:nvSpPr>
          <p:cNvPr id="5" name="TextBox 4"/>
          <p:cNvSpPr txBox="1"/>
          <p:nvPr/>
        </p:nvSpPr>
        <p:spPr>
          <a:xfrm>
            <a:off x="648829" y="2852936"/>
            <a:ext cx="7848600" cy="3170099"/>
          </a:xfrm>
          <a:prstGeom prst="rect">
            <a:avLst/>
          </a:prstGeom>
          <a:noFill/>
        </p:spPr>
        <p:txBody>
          <a:bodyPr wrap="square" rtlCol="0">
            <a:spAutoFit/>
          </a:bodyPr>
          <a:lstStyle/>
          <a:p>
            <a:pPr algn="just"/>
            <a:r>
              <a:rPr lang="es-MX" sz="2000" dirty="0" smtClean="0"/>
              <a:t>México </a:t>
            </a:r>
            <a:r>
              <a:rPr lang="es-MX" sz="2000" dirty="0"/>
              <a:t>trabaja con determinación en los foros multilaterales y regionales para prevenir y sancionar las expresiones de violencia que atentan contra la seguridad e integridad de las personas migrantes, con base en el principio de responsabilidad compartida entre países de origen, tránsito y destino.</a:t>
            </a:r>
            <a:endParaRPr lang="en-US" sz="2000" dirty="0"/>
          </a:p>
          <a:p>
            <a:r>
              <a:rPr lang="es-ES" sz="2000" dirty="0"/>
              <a:t> </a:t>
            </a:r>
            <a:endParaRPr lang="en-US" sz="2000" dirty="0"/>
          </a:p>
          <a:p>
            <a:pPr algn="just"/>
            <a:r>
              <a:rPr lang="es-ES" sz="2000" dirty="0"/>
              <a:t>E</a:t>
            </a:r>
            <a:r>
              <a:rPr lang="es-AR" sz="2000" dirty="0"/>
              <a:t>n el marco del 21º Periodo de Sesiones de la </a:t>
            </a:r>
            <a:r>
              <a:rPr lang="es-AR" sz="2000" b="1" dirty="0"/>
              <a:t>Comisión de Prevención del Delito y Justicia </a:t>
            </a:r>
            <a:r>
              <a:rPr lang="es-AR" sz="2000" b="1" dirty="0" smtClean="0"/>
              <a:t>Penal (</a:t>
            </a:r>
            <a:r>
              <a:rPr lang="es-ES_tradnl" sz="2000" b="1" dirty="0"/>
              <a:t>2012),</a:t>
            </a:r>
            <a:r>
              <a:rPr lang="es-AR" sz="2000" b="1" dirty="0" smtClean="0"/>
              <a:t> </a:t>
            </a:r>
            <a:r>
              <a:rPr lang="es-AR" sz="2000" b="1" dirty="0"/>
              <a:t>México participó como panelista en el tema central </a:t>
            </a:r>
            <a:r>
              <a:rPr lang="es-ES_tradnl" sz="2000" b="1" dirty="0"/>
              <a:t>“Violencia contra los Trabajadores Migrantes y sus Familias” </a:t>
            </a:r>
            <a:r>
              <a:rPr lang="es-ES_tradnl" sz="2000" dirty="0"/>
              <a:t> </a:t>
            </a:r>
            <a:endParaRPr lang="en-US" sz="2000" dirty="0"/>
          </a:p>
        </p:txBody>
      </p:sp>
    </p:spTree>
    <p:extLst>
      <p:ext uri="{BB962C8B-B14F-4D97-AF65-F5344CB8AC3E}">
        <p14:creationId xmlns:p14="http://schemas.microsoft.com/office/powerpoint/2010/main" val="406636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endParaRPr lang="es-MX" sz="2200" b="1" dirty="0" smtClean="0">
              <a:solidFill>
                <a:schemeClr val="tx1"/>
              </a:solidFill>
            </a:endParaRPr>
          </a:p>
          <a:p>
            <a:pPr algn="ctr">
              <a:defRPr/>
            </a:pPr>
            <a:r>
              <a:rPr lang="es-MX" sz="2200" b="1" dirty="0" smtClean="0">
                <a:solidFill>
                  <a:schemeClr val="tx1"/>
                </a:solidFill>
              </a:rPr>
              <a:t>México en materia de TIM a nivel multilateral (2)</a:t>
            </a:r>
            <a:endParaRPr lang="es-MX" sz="2200" b="1" dirty="0">
              <a:solidFill>
                <a:schemeClr val="tx1"/>
              </a:solidFill>
            </a:endParaRPr>
          </a:p>
          <a:p>
            <a:pPr algn="ctr">
              <a:defRPr/>
            </a:pPr>
            <a:endParaRPr lang="es-MX" sz="2800" b="1" dirty="0">
              <a:solidFill>
                <a:schemeClr val="tx1"/>
              </a:solidFill>
            </a:endParaRPr>
          </a:p>
        </p:txBody>
      </p:sp>
      <p:sp>
        <p:nvSpPr>
          <p:cNvPr id="5" name="TextBox 4"/>
          <p:cNvSpPr txBox="1"/>
          <p:nvPr/>
        </p:nvSpPr>
        <p:spPr>
          <a:xfrm>
            <a:off x="648829" y="2852936"/>
            <a:ext cx="7848600" cy="3170099"/>
          </a:xfrm>
          <a:prstGeom prst="rect">
            <a:avLst/>
          </a:prstGeom>
          <a:noFill/>
        </p:spPr>
        <p:txBody>
          <a:bodyPr wrap="square" rtlCol="0">
            <a:spAutoFit/>
          </a:bodyPr>
          <a:lstStyle/>
          <a:p>
            <a:pPr algn="just"/>
            <a:r>
              <a:rPr lang="es-AR" sz="2000" dirty="0" smtClean="0"/>
              <a:t>México </a:t>
            </a:r>
            <a:r>
              <a:rPr lang="es-AR" sz="2000" dirty="0"/>
              <a:t>participó en calidad de panelista en la Primera </a:t>
            </a:r>
            <a:r>
              <a:rPr lang="es-AR" sz="2000" dirty="0" smtClean="0"/>
              <a:t>y  Tercera Reunión </a:t>
            </a:r>
            <a:r>
              <a:rPr lang="es-ES" sz="2000" dirty="0"/>
              <a:t>del </a:t>
            </a:r>
            <a:r>
              <a:rPr lang="es-ES" sz="2000" b="1" dirty="0"/>
              <a:t>Grupo de Trabajo sobre Tráfico Ilícito de Migrantes de la Convención de Palermo</a:t>
            </a:r>
            <a:r>
              <a:rPr lang="es-ES" sz="2000" dirty="0"/>
              <a:t>, (Viena, Austria 30 de mayo al 1º de junio de </a:t>
            </a:r>
            <a:r>
              <a:rPr lang="es-ES" sz="2000" dirty="0" smtClean="0"/>
              <a:t>2012 y noviembre de 2015)</a:t>
            </a:r>
            <a:r>
              <a:rPr lang="es-ES" sz="2000" i="1" dirty="0" smtClean="0"/>
              <a:t>.</a:t>
            </a:r>
            <a:r>
              <a:rPr lang="es-ES" sz="2000" dirty="0" smtClean="0"/>
              <a:t> </a:t>
            </a:r>
          </a:p>
          <a:p>
            <a:pPr algn="just"/>
            <a:r>
              <a:rPr lang="es-AR" sz="2000" dirty="0"/>
              <a:t> </a:t>
            </a:r>
            <a:endParaRPr lang="en-US" sz="2000" dirty="0"/>
          </a:p>
          <a:p>
            <a:pPr algn="just"/>
            <a:r>
              <a:rPr lang="es-AR" sz="2000" dirty="0"/>
              <a:t>En el marco de la Sexta Conferencia de Estados Parte de la Convención de Naciones Unidas contra la Delincuencia Organizada Transnacional, (Viena, Austria 15 al 19 de octubre de 2012); </a:t>
            </a:r>
            <a:r>
              <a:rPr lang="es-AR" sz="2000" b="1" dirty="0"/>
              <a:t>México copatrocinó la resolución titulada </a:t>
            </a:r>
            <a:r>
              <a:rPr lang="es-MX" sz="2000" b="1" i="1" dirty="0"/>
              <a:t>“Implementación del protocolo contra el tráfico de migrantes por tierra, mar y aire”</a:t>
            </a:r>
            <a:r>
              <a:rPr lang="es-MX" sz="2000" b="1" dirty="0"/>
              <a:t>,</a:t>
            </a:r>
            <a:r>
              <a:rPr lang="es-MX" sz="2000" dirty="0"/>
              <a:t> presentada por Canadá y Estados Unidos</a:t>
            </a:r>
            <a:r>
              <a:rPr lang="es-MX" sz="2000" dirty="0" smtClean="0"/>
              <a:t>.</a:t>
            </a:r>
            <a:endParaRPr lang="en-US" sz="2000" dirty="0"/>
          </a:p>
        </p:txBody>
      </p:sp>
    </p:spTree>
    <p:extLst>
      <p:ext uri="{BB962C8B-B14F-4D97-AF65-F5344CB8AC3E}">
        <p14:creationId xmlns:p14="http://schemas.microsoft.com/office/powerpoint/2010/main" val="13836617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endParaRPr lang="es-MX" sz="2200" b="1" dirty="0" smtClean="0">
              <a:solidFill>
                <a:schemeClr val="tx1"/>
              </a:solidFill>
            </a:endParaRPr>
          </a:p>
          <a:p>
            <a:pPr algn="ctr">
              <a:defRPr/>
            </a:pPr>
            <a:r>
              <a:rPr lang="es-MX" sz="2200" b="1" dirty="0" smtClean="0">
                <a:solidFill>
                  <a:schemeClr val="tx1"/>
                </a:solidFill>
              </a:rPr>
              <a:t>México en materia de TIM a nivel multilateral (3)</a:t>
            </a:r>
            <a:endParaRPr lang="es-MX" sz="2200" b="1" dirty="0">
              <a:solidFill>
                <a:schemeClr val="tx1"/>
              </a:solidFill>
            </a:endParaRPr>
          </a:p>
          <a:p>
            <a:pPr algn="ctr">
              <a:defRPr/>
            </a:pPr>
            <a:endParaRPr lang="es-MX" sz="2800" b="1" dirty="0">
              <a:solidFill>
                <a:schemeClr val="tx1"/>
              </a:solidFill>
            </a:endParaRPr>
          </a:p>
        </p:txBody>
      </p:sp>
      <p:sp>
        <p:nvSpPr>
          <p:cNvPr id="5" name="TextBox 4"/>
          <p:cNvSpPr txBox="1"/>
          <p:nvPr/>
        </p:nvSpPr>
        <p:spPr>
          <a:xfrm>
            <a:off x="648829" y="2852936"/>
            <a:ext cx="7848600" cy="2246769"/>
          </a:xfrm>
          <a:prstGeom prst="rect">
            <a:avLst/>
          </a:prstGeom>
          <a:noFill/>
        </p:spPr>
        <p:txBody>
          <a:bodyPr wrap="square" rtlCol="0">
            <a:spAutoFit/>
          </a:bodyPr>
          <a:lstStyle/>
          <a:p>
            <a:r>
              <a:rPr lang="es-AR" sz="2000" dirty="0"/>
              <a:t> </a:t>
            </a:r>
            <a:endParaRPr lang="en-US" sz="2000" dirty="0"/>
          </a:p>
          <a:p>
            <a:pPr algn="just"/>
            <a:r>
              <a:rPr lang="es-MX" sz="2000" dirty="0"/>
              <a:t>México participó en el Taller Interregional para el fomento de la cooperación para la lucha contra el tráfico ilícito de migrantes, que tuvo lugar en Viena, Austria del 22 al 25 de julio de </a:t>
            </a:r>
            <a:r>
              <a:rPr lang="es-MX" sz="2000" dirty="0" smtClean="0"/>
              <a:t>2013. En </a:t>
            </a:r>
            <a:r>
              <a:rPr lang="es-MX" sz="2000" dirty="0"/>
              <a:t>dicha ocasión nuestro país compartió sus mejores prácticas y acciones de combate a este ilícito con miras a fortalecer la cooperación internacional en este ámbito</a:t>
            </a:r>
            <a:r>
              <a:rPr lang="es-MX" sz="2000" dirty="0" smtClean="0"/>
              <a:t>.</a:t>
            </a:r>
            <a:endParaRPr lang="en-US" sz="2000" dirty="0"/>
          </a:p>
        </p:txBody>
      </p:sp>
    </p:spTree>
    <p:extLst>
      <p:ext uri="{BB962C8B-B14F-4D97-AF65-F5344CB8AC3E}">
        <p14:creationId xmlns:p14="http://schemas.microsoft.com/office/powerpoint/2010/main" val="3177554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48829" y="1700808"/>
            <a:ext cx="7848600" cy="792162"/>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endParaRPr lang="es-MX" sz="2200" b="1" dirty="0" smtClean="0">
              <a:solidFill>
                <a:schemeClr val="tx1"/>
              </a:solidFill>
            </a:endParaRPr>
          </a:p>
          <a:p>
            <a:pPr algn="ctr">
              <a:defRPr/>
            </a:pPr>
            <a:r>
              <a:rPr lang="es-MX" sz="2200" b="1" dirty="0" smtClean="0">
                <a:solidFill>
                  <a:schemeClr val="tx1"/>
                </a:solidFill>
              </a:rPr>
              <a:t>México y la Oficina de UNODC (1)</a:t>
            </a:r>
            <a:endParaRPr lang="es-MX" sz="2200" b="1" dirty="0">
              <a:solidFill>
                <a:schemeClr val="tx1"/>
              </a:solidFill>
            </a:endParaRPr>
          </a:p>
          <a:p>
            <a:pPr algn="ctr">
              <a:defRPr/>
            </a:pPr>
            <a:endParaRPr lang="es-MX" sz="2800" b="1" dirty="0">
              <a:solidFill>
                <a:schemeClr val="tx1"/>
              </a:solidFill>
            </a:endParaRPr>
          </a:p>
        </p:txBody>
      </p:sp>
      <p:sp>
        <p:nvSpPr>
          <p:cNvPr id="5" name="TextBox 4"/>
          <p:cNvSpPr txBox="1"/>
          <p:nvPr/>
        </p:nvSpPr>
        <p:spPr>
          <a:xfrm>
            <a:off x="648829" y="2852936"/>
            <a:ext cx="7848600" cy="2862322"/>
          </a:xfrm>
          <a:prstGeom prst="rect">
            <a:avLst/>
          </a:prstGeom>
          <a:noFill/>
        </p:spPr>
        <p:txBody>
          <a:bodyPr wrap="square" rtlCol="0">
            <a:spAutoFit/>
          </a:bodyPr>
          <a:lstStyle/>
          <a:p>
            <a:pPr algn="just"/>
            <a:r>
              <a:rPr lang="es-AR" sz="2000" dirty="0"/>
              <a:t> </a:t>
            </a:r>
            <a:r>
              <a:rPr lang="es-AR" sz="2000" b="1" dirty="0" smtClean="0"/>
              <a:t>El </a:t>
            </a:r>
            <a:r>
              <a:rPr lang="es-AR" sz="2000" b="1" dirty="0"/>
              <a:t>Gobierno de México y la Oficina de Naciones Unidas contra la Droga y el Delito (ONUDD)</a:t>
            </a:r>
            <a:r>
              <a:rPr lang="es-AR" sz="2000" dirty="0"/>
              <a:t> tienen suscrita  una </a:t>
            </a:r>
            <a:r>
              <a:rPr lang="es-AR" sz="2000" b="1" i="1" dirty="0"/>
              <a:t>Alianza Estratégica con el Gobierno Federal para la Prevención y Combate del Tráfico Ilícito de Migrantes</a:t>
            </a:r>
            <a:r>
              <a:rPr lang="es-AR" sz="2000" b="1" dirty="0"/>
              <a:t>. </a:t>
            </a:r>
            <a:endParaRPr lang="es-AR" sz="2000" b="1" dirty="0" smtClean="0"/>
          </a:p>
          <a:p>
            <a:pPr algn="just"/>
            <a:endParaRPr lang="es-AR" sz="2000" b="1" dirty="0"/>
          </a:p>
          <a:p>
            <a:pPr algn="just"/>
            <a:r>
              <a:rPr lang="es-AR" sz="2000" dirty="0" smtClean="0"/>
              <a:t>Su objetivo es apoyar </a:t>
            </a:r>
            <a:r>
              <a:rPr lang="es-AR" sz="2000" dirty="0"/>
              <a:t>los esfuerzos del Estado Mexicano en el combate contra el delito de tráfico ilícito de migrantes y la protección de sus derechos humanos, por medio de actividades de capacitación, asistencia legislativa y cooperación internacional. </a:t>
            </a:r>
            <a:endParaRPr lang="en-US" sz="2000" dirty="0"/>
          </a:p>
        </p:txBody>
      </p:sp>
    </p:spTree>
    <p:extLst>
      <p:ext uri="{BB962C8B-B14F-4D97-AF65-F5344CB8AC3E}">
        <p14:creationId xmlns:p14="http://schemas.microsoft.com/office/powerpoint/2010/main" val="1504233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2292</TotalTime>
  <Words>1434</Words>
  <Application>Microsoft Office PowerPoint</Application>
  <PresentationFormat>Presentación en pantalla (4:3)</PresentationFormat>
  <Paragraphs>127</Paragraphs>
  <Slides>21</Slides>
  <Notes>21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MS PGothic</vt:lpstr>
      <vt:lpstr>Arial</vt:lpstr>
      <vt:lpstr>Bookman Old Style</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Secretaría de Relaciones Exteriores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Servicio Social TIN 06</dc:creator>
  <cp:lastModifiedBy>Gómez Vargas, Alma Magali</cp:lastModifiedBy>
  <cp:revision>224</cp:revision>
  <cp:lastPrinted>2016-06-07T22:11:16Z</cp:lastPrinted>
  <dcterms:created xsi:type="dcterms:W3CDTF">2014-03-11T22:50:31Z</dcterms:created>
  <dcterms:modified xsi:type="dcterms:W3CDTF">2016-11-16T19:00:20Z</dcterms:modified>
</cp:coreProperties>
</file>