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4"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F94ED9-8921-483C-9A75-DDD6A36BC632}" type="datetimeFigureOut">
              <a:rPr lang="en-US" smtClean="0"/>
              <a:t>10/27/2016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A8481E-0CB6-40E5-A209-3EAA14844ECC}" type="slidenum">
              <a:rPr lang="en-US" smtClean="0"/>
              <a:t>‹#›</a:t>
            </a:fld>
            <a:endParaRPr lang="en-US"/>
          </a:p>
        </p:txBody>
      </p:sp>
    </p:spTree>
    <p:extLst>
      <p:ext uri="{BB962C8B-B14F-4D97-AF65-F5344CB8AC3E}">
        <p14:creationId xmlns:p14="http://schemas.microsoft.com/office/powerpoint/2010/main" val="249641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HN" dirty="0" smtClean="0"/>
              <a:t>Estos elementos</a:t>
            </a:r>
            <a:r>
              <a:rPr lang="es-HN" baseline="0" dirty="0" smtClean="0"/>
              <a:t> fundamentales a tomar en cuenta, en si representan los retos actuales en el tema de reintegración de estas victimas. </a:t>
            </a:r>
          </a:p>
          <a:p>
            <a:r>
              <a:rPr lang="es-HN" baseline="0" dirty="0" smtClean="0"/>
              <a:t>Se requiere de capacidades a nivel central, local, comunitario, familiar. Sensibilización y capacitaciones sobre la trata de personas. </a:t>
            </a:r>
            <a:endParaRPr lang="es-HN" dirty="0" smtClean="0"/>
          </a:p>
          <a:p>
            <a:r>
              <a:rPr lang="es-HN" dirty="0" smtClean="0"/>
              <a:t>el ámbito local es el espacio adecuado para la gestión de la estrategia, debido a que:</a:t>
            </a:r>
          </a:p>
          <a:p>
            <a:pPr marL="171450" indent="-171450">
              <a:buFontTx/>
              <a:buChar char="-"/>
            </a:pPr>
            <a:r>
              <a:rPr lang="es-HN" dirty="0" smtClean="0"/>
              <a:t>Existe mayor cercanía con las personas</a:t>
            </a:r>
          </a:p>
          <a:p>
            <a:pPr marL="171450" indent="-171450">
              <a:buFontTx/>
              <a:buChar char="-"/>
            </a:pPr>
            <a:r>
              <a:rPr lang="es-HN" dirty="0" smtClean="0"/>
              <a:t>Se reconocen fácilmente sus problemas, necesidades y posibilidades de apoyo.</a:t>
            </a:r>
          </a:p>
          <a:p>
            <a:pPr marL="171450" indent="-171450">
              <a:buFontTx/>
              <a:buChar char="-"/>
            </a:pPr>
            <a:r>
              <a:rPr lang="es-HN" dirty="0" smtClean="0"/>
              <a:t>Es más fácil articular acciones entre organizaciones de la sociedad civil e instituciones del gobierno local. </a:t>
            </a:r>
          </a:p>
          <a:p>
            <a:pPr marL="171450" indent="-171450">
              <a:buFontTx/>
              <a:buChar char="-"/>
            </a:pPr>
            <a:r>
              <a:rPr lang="es-HN" dirty="0" smtClean="0"/>
              <a:t>Hay mayores posibilidades de dar seguimiento y monitorear los procesos (así como  mayor vinculación y conocimiento de las familias y la comunidad).</a:t>
            </a:r>
          </a:p>
        </p:txBody>
      </p:sp>
      <p:sp>
        <p:nvSpPr>
          <p:cNvPr id="4" name="Slide Number Placeholder 3"/>
          <p:cNvSpPr>
            <a:spLocks noGrp="1"/>
          </p:cNvSpPr>
          <p:nvPr>
            <p:ph type="sldNum" sz="quarter" idx="10"/>
          </p:nvPr>
        </p:nvSpPr>
        <p:spPr/>
        <p:txBody>
          <a:bodyPr/>
          <a:lstStyle/>
          <a:p>
            <a:fld id="{1AA8481E-0CB6-40E5-A209-3EAA14844ECC}" type="slidenum">
              <a:rPr lang="en-US" smtClean="0"/>
              <a:t>2</a:t>
            </a:fld>
            <a:endParaRPr lang="en-US"/>
          </a:p>
        </p:txBody>
      </p:sp>
    </p:spTree>
    <p:extLst>
      <p:ext uri="{BB962C8B-B14F-4D97-AF65-F5344CB8AC3E}">
        <p14:creationId xmlns:p14="http://schemas.microsoft.com/office/powerpoint/2010/main" val="2620850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A8481E-0CB6-40E5-A209-3EAA14844ECC}" type="slidenum">
              <a:rPr lang="en-US" smtClean="0"/>
              <a:t>3</a:t>
            </a:fld>
            <a:endParaRPr lang="en-US"/>
          </a:p>
        </p:txBody>
      </p:sp>
    </p:spTree>
    <p:extLst>
      <p:ext uri="{BB962C8B-B14F-4D97-AF65-F5344CB8AC3E}">
        <p14:creationId xmlns:p14="http://schemas.microsoft.com/office/powerpoint/2010/main" val="4236353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193" y="1677935"/>
            <a:ext cx="9556124" cy="1646302"/>
          </a:xfrm>
        </p:spPr>
        <p:txBody>
          <a:bodyPr/>
          <a:lstStyle/>
          <a:p>
            <a:r>
              <a:rPr lang="es-419" dirty="0" smtClean="0"/>
              <a:t>Reintegración de Victimas de Trata de Personas</a:t>
            </a:r>
            <a:endParaRPr lang="en-US" dirty="0"/>
          </a:p>
        </p:txBody>
      </p:sp>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30668" y="4909965"/>
            <a:ext cx="4315173" cy="141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260964" y="3679030"/>
            <a:ext cx="5254580" cy="923330"/>
          </a:xfrm>
          <a:prstGeom prst="rect">
            <a:avLst/>
          </a:prstGeom>
          <a:noFill/>
        </p:spPr>
        <p:txBody>
          <a:bodyPr wrap="square" rtlCol="0">
            <a:spAutoFit/>
          </a:bodyPr>
          <a:lstStyle/>
          <a:p>
            <a:pPr algn="ctr"/>
            <a:r>
              <a:rPr lang="es-419" dirty="0" smtClean="0"/>
              <a:t>27 de octubre de 2016</a:t>
            </a:r>
          </a:p>
          <a:p>
            <a:pPr algn="ctr"/>
            <a:r>
              <a:rPr lang="es-419" dirty="0" smtClean="0"/>
              <a:t>Tegucigalpa</a:t>
            </a:r>
          </a:p>
          <a:p>
            <a:pPr algn="ctr"/>
            <a:r>
              <a:rPr lang="es-419" dirty="0" smtClean="0"/>
              <a:t>CRM</a:t>
            </a:r>
            <a:endParaRPr lang="en-US" dirty="0"/>
          </a:p>
        </p:txBody>
      </p:sp>
    </p:spTree>
    <p:extLst>
      <p:ext uri="{BB962C8B-B14F-4D97-AF65-F5344CB8AC3E}">
        <p14:creationId xmlns:p14="http://schemas.microsoft.com/office/powerpoint/2010/main" val="687486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419" dirty="0" smtClean="0"/>
              <a:t>Elementos fundamentales para una política de reintegración </a:t>
            </a:r>
            <a:endParaRPr lang="en-US" dirty="0"/>
          </a:p>
        </p:txBody>
      </p:sp>
      <p:sp>
        <p:nvSpPr>
          <p:cNvPr id="3" name="Content Placeholder 2"/>
          <p:cNvSpPr>
            <a:spLocks noGrp="1"/>
          </p:cNvSpPr>
          <p:nvPr>
            <p:ph idx="1"/>
          </p:nvPr>
        </p:nvSpPr>
        <p:spPr/>
        <p:txBody>
          <a:bodyPr/>
          <a:lstStyle/>
          <a:p>
            <a:r>
              <a:rPr lang="es-419" dirty="0" smtClean="0"/>
              <a:t>Capacidades establecidas para la identificación del delito </a:t>
            </a:r>
          </a:p>
          <a:p>
            <a:r>
              <a:rPr lang="es-419" dirty="0" smtClean="0"/>
              <a:t>Las victimas de trata deben ser reconocidas como un grupo vulnerable que requiere una atención diferenciada </a:t>
            </a:r>
          </a:p>
          <a:p>
            <a:r>
              <a:rPr lang="es-419" dirty="0" smtClean="0"/>
              <a:t>Fortalecimiento de la coordinación interinstitucional para establecer mecanismos de referencia para una asistencia integral y especializada</a:t>
            </a:r>
          </a:p>
          <a:p>
            <a:r>
              <a:rPr lang="es-419" dirty="0" smtClean="0"/>
              <a:t>Se requiere involucrar a los gobiernos locales </a:t>
            </a:r>
          </a:p>
          <a:p>
            <a:r>
              <a:rPr lang="es-419" dirty="0" smtClean="0"/>
              <a:t>Procesos de asistencia psicosocial que les permita identificar sus sueños y anhelos</a:t>
            </a:r>
          </a:p>
          <a:p>
            <a:r>
              <a:rPr lang="es-419" dirty="0" smtClean="0"/>
              <a:t>La reintegración debe ser multidimensional: económico, social y psicológico </a:t>
            </a:r>
            <a:endParaRPr lang="en-US" dirty="0"/>
          </a:p>
          <a:p>
            <a:r>
              <a:rPr lang="es-419" dirty="0" smtClean="0"/>
              <a:t>Acompañamiento, seguimiento y monitoreo durante proceso de </a:t>
            </a:r>
            <a:r>
              <a:rPr lang="es-419" dirty="0" smtClean="0"/>
              <a:t>reintegración (el gran reto) </a:t>
            </a:r>
            <a:endParaRPr lang="es-419" dirty="0" smtClean="0"/>
          </a:p>
        </p:txBody>
      </p:sp>
      <p:pic>
        <p:nvPicPr>
          <p:cNvPr id="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376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1470"/>
          </a:xfrm>
        </p:spPr>
        <p:txBody>
          <a:bodyPr/>
          <a:lstStyle/>
          <a:p>
            <a:r>
              <a:rPr lang="es-419" dirty="0" smtClean="0"/>
              <a:t>Experiencia de Nicaragua</a:t>
            </a:r>
            <a:endParaRPr lang="en-US" dirty="0"/>
          </a:p>
        </p:txBody>
      </p:sp>
      <p:sp>
        <p:nvSpPr>
          <p:cNvPr id="3" name="Content Placeholder 2"/>
          <p:cNvSpPr>
            <a:spLocks noGrp="1"/>
          </p:cNvSpPr>
          <p:nvPr>
            <p:ph idx="1"/>
          </p:nvPr>
        </p:nvSpPr>
        <p:spPr>
          <a:xfrm>
            <a:off x="677334" y="1712890"/>
            <a:ext cx="8596668" cy="4826153"/>
          </a:xfrm>
        </p:spPr>
        <p:txBody>
          <a:bodyPr>
            <a:normAutofit fontScale="92500" lnSpcReduction="20000"/>
          </a:bodyPr>
          <a:lstStyle/>
          <a:p>
            <a:r>
              <a:rPr lang="es-419" dirty="0" smtClean="0"/>
              <a:t>Programa piloto en Chinandega de 2007 al 2009 con el objetivo de  fortalecer capacidades locales para la reintegración social y económica de victimas de trata </a:t>
            </a:r>
          </a:p>
          <a:p>
            <a:r>
              <a:rPr lang="es-419" dirty="0" smtClean="0"/>
              <a:t>Esta experiencia sirvió de insumo para elaborar una estrategia de reintegración social y económica para poblaciones migrante (2013</a:t>
            </a:r>
            <a:r>
              <a:rPr lang="es-419" dirty="0" smtClean="0"/>
              <a:t>)</a:t>
            </a:r>
          </a:p>
          <a:p>
            <a:r>
              <a:rPr lang="es-NI" altLang="es-NI" dirty="0" smtClean="0"/>
              <a:t>Se amplió a Ocotal</a:t>
            </a:r>
            <a:r>
              <a:rPr lang="es-NI" altLang="es-NI" dirty="0"/>
              <a:t>, </a:t>
            </a:r>
            <a:r>
              <a:rPr lang="es-NI" altLang="es-NI" dirty="0" smtClean="0"/>
              <a:t>Somoto (zona norte) </a:t>
            </a:r>
            <a:r>
              <a:rPr lang="es-NI" altLang="es-NI" dirty="0"/>
              <a:t>y </a:t>
            </a:r>
            <a:r>
              <a:rPr lang="es-NI" altLang="es-NI" dirty="0" smtClean="0"/>
              <a:t>Bluefields (zona del caribe)</a:t>
            </a:r>
          </a:p>
          <a:p>
            <a:r>
              <a:rPr lang="es-419" dirty="0"/>
              <a:t>Entre 2007 al 2013, se reintegraron 200 personas y sus familias en sus comunidades de origen en diferentes iniciativas emprendedoras </a:t>
            </a:r>
            <a:endParaRPr lang="es-419" dirty="0" smtClean="0"/>
          </a:p>
          <a:p>
            <a:r>
              <a:rPr lang="es-419" dirty="0" smtClean="0"/>
              <a:t> 3 aspectos fundamentales de la estrategia: </a:t>
            </a:r>
          </a:p>
          <a:p>
            <a:pPr lvl="1"/>
            <a:r>
              <a:rPr lang="es-419" dirty="0" smtClean="0"/>
              <a:t>Facilitar la articulación de actores sociales gubernamentales y no gubernamentales (identificación, protección y atención integral)</a:t>
            </a:r>
          </a:p>
          <a:p>
            <a:pPr lvl="1"/>
            <a:r>
              <a:rPr lang="es-419" dirty="0" smtClean="0"/>
              <a:t>Fortalecer las capacidades locales: sensibilización, información, y capacitación sobre trata de personas a nivel institucional, comunitario y familiar </a:t>
            </a:r>
          </a:p>
          <a:p>
            <a:pPr lvl="1"/>
            <a:r>
              <a:rPr lang="es-419" dirty="0" smtClean="0"/>
              <a:t>Buscar alianzas estratégicas con actores claves: alcaldías, empresa privada y local, y la sociedad civil para la sostenibilidad </a:t>
            </a:r>
          </a:p>
          <a:p>
            <a:r>
              <a:rPr lang="es-419" dirty="0" smtClean="0"/>
              <a:t>Población meta: mujeres migrantes, niños y niñas no acompañados, victimas de trata, poblaciones migrantes irregulares, poblaciones migrantes de diversidad sexual, poblaciones migrantes retornadas</a:t>
            </a:r>
          </a:p>
        </p:txBody>
      </p:sp>
      <p:pic>
        <p:nvPicPr>
          <p:cNvPr id="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1399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818" y="1220430"/>
            <a:ext cx="8763842" cy="4470686"/>
          </a:xfrm>
        </p:spPr>
        <p:txBody>
          <a:bodyPr>
            <a:normAutofit/>
          </a:bodyPr>
          <a:lstStyle/>
          <a:p>
            <a:r>
              <a:rPr lang="es-419" sz="2000" dirty="0" smtClean="0"/>
              <a:t>4 etapas de la estrategia: </a:t>
            </a:r>
          </a:p>
          <a:p>
            <a:pPr lvl="1"/>
            <a:r>
              <a:rPr lang="es-419" sz="1800" dirty="0" smtClean="0"/>
              <a:t>Identificación de la persona migrante y establecer el compromiso para participar en el programa</a:t>
            </a:r>
          </a:p>
          <a:p>
            <a:pPr lvl="1"/>
            <a:r>
              <a:rPr lang="es-419" sz="1800" dirty="0" smtClean="0"/>
              <a:t>Atención de necesidades básicas (articulación)</a:t>
            </a:r>
          </a:p>
          <a:p>
            <a:pPr lvl="1"/>
            <a:r>
              <a:rPr lang="es-419" sz="1800" dirty="0" smtClean="0"/>
              <a:t>Trabajo con la familia y la comunidad (evitar la re victimización y la estigmatización) </a:t>
            </a:r>
            <a:r>
              <a:rPr lang="en-US" sz="1800" dirty="0" smtClean="0"/>
              <a:t>y </a:t>
            </a:r>
            <a:r>
              <a:rPr lang="es-HN" sz="1800" dirty="0" smtClean="0"/>
              <a:t>formación técnico-vocacional y/o capacitaciones</a:t>
            </a:r>
          </a:p>
          <a:p>
            <a:pPr lvl="1"/>
            <a:r>
              <a:rPr lang="es-419" sz="1800" dirty="0" smtClean="0"/>
              <a:t>Reintegración laboral </a:t>
            </a:r>
          </a:p>
          <a:p>
            <a:pPr lvl="1"/>
            <a:endParaRPr lang="es-419" sz="1800" dirty="0"/>
          </a:p>
          <a:p>
            <a:pPr marL="457200" lvl="1" indent="0">
              <a:buNone/>
            </a:pPr>
            <a:r>
              <a:rPr lang="es-419" sz="1800" dirty="0" smtClean="0"/>
              <a:t>De forma simultanea y permanente, se desarrollaban acciones de sensibilización, prevención e intervención psicosocial con las familias, lideres comunitarios y autoridades </a:t>
            </a:r>
            <a:r>
              <a:rPr lang="es-419" sz="1800" dirty="0" smtClean="0"/>
              <a:t>locales</a:t>
            </a:r>
            <a:endParaRPr lang="es-419" sz="1800" dirty="0"/>
          </a:p>
          <a:p>
            <a:pPr lvl="1"/>
            <a:endParaRPr lang="es-419" dirty="0" smtClean="0"/>
          </a:p>
        </p:txBody>
      </p:sp>
      <p:pic>
        <p:nvPicPr>
          <p:cNvPr id="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858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7188"/>
          </a:xfrm>
        </p:spPr>
        <p:txBody>
          <a:bodyPr/>
          <a:lstStyle/>
          <a:p>
            <a:r>
              <a:rPr lang="es-419" dirty="0" smtClean="0"/>
              <a:t>3 ámbitos para las acciones: </a:t>
            </a:r>
            <a:endParaRPr lang="en-US" dirty="0"/>
          </a:p>
        </p:txBody>
      </p:sp>
      <p:graphicFrame>
        <p:nvGraphicFramePr>
          <p:cNvPr id="4" name="6 Tabla"/>
          <p:cNvGraphicFramePr>
            <a:graphicFrameLocks noGrp="1"/>
          </p:cNvGraphicFramePr>
          <p:nvPr>
            <p:extLst>
              <p:ext uri="{D42A27DB-BD31-4B8C-83A1-F6EECF244321}">
                <p14:modId xmlns:p14="http://schemas.microsoft.com/office/powerpoint/2010/main" val="4053585526"/>
              </p:ext>
            </p:extLst>
          </p:nvPr>
        </p:nvGraphicFramePr>
        <p:xfrm>
          <a:off x="943417" y="1812310"/>
          <a:ext cx="8064501" cy="3781612"/>
        </p:xfrm>
        <a:graphic>
          <a:graphicData uri="http://schemas.openxmlformats.org/drawingml/2006/table">
            <a:tbl>
              <a:tblPr firstRow="1" bandRow="1">
                <a:tableStyleId>{5C22544A-7EE6-4342-B048-85BDC9FD1C3A}</a:tableStyleId>
              </a:tblPr>
              <a:tblGrid>
                <a:gridCol w="2688167"/>
                <a:gridCol w="2688167"/>
                <a:gridCol w="2688167"/>
              </a:tblGrid>
              <a:tr h="708623">
                <a:tc>
                  <a:txBody>
                    <a:bodyPr/>
                    <a:lstStyle/>
                    <a:p>
                      <a:pPr algn="ctr"/>
                      <a:r>
                        <a:rPr lang="es-ES_tradnl" sz="1800" dirty="0" smtClean="0">
                          <a:solidFill>
                            <a:srgbClr val="000099"/>
                          </a:solidFill>
                        </a:rPr>
                        <a:t>AMBITOS</a:t>
                      </a:r>
                      <a:endParaRPr lang="es-NI" sz="1800" dirty="0">
                        <a:solidFill>
                          <a:srgbClr val="000099"/>
                        </a:solidFill>
                      </a:endParaRPr>
                    </a:p>
                  </a:txBody>
                  <a:tcPr marL="91436" marR="91436" marT="45710" marB="45710"/>
                </a:tc>
                <a:tc>
                  <a:txBody>
                    <a:bodyPr/>
                    <a:lstStyle/>
                    <a:p>
                      <a:pPr algn="ctr"/>
                      <a:r>
                        <a:rPr lang="es-ES_tradnl" sz="1800" dirty="0" smtClean="0">
                          <a:solidFill>
                            <a:srgbClr val="000099"/>
                          </a:solidFill>
                        </a:rPr>
                        <a:t>ACTORES CLAVES</a:t>
                      </a:r>
                      <a:endParaRPr lang="es-NI" sz="1800" dirty="0">
                        <a:solidFill>
                          <a:srgbClr val="000099"/>
                        </a:solidFill>
                      </a:endParaRPr>
                    </a:p>
                  </a:txBody>
                  <a:tcPr marL="91436" marR="91436" marT="45710" marB="45710"/>
                </a:tc>
                <a:tc>
                  <a:txBody>
                    <a:bodyPr/>
                    <a:lstStyle/>
                    <a:p>
                      <a:pPr algn="ctr"/>
                      <a:r>
                        <a:rPr lang="es-ES_tradnl" sz="1800" dirty="0" smtClean="0">
                          <a:solidFill>
                            <a:srgbClr val="000099"/>
                          </a:solidFill>
                        </a:rPr>
                        <a:t>ACCIONES</a:t>
                      </a:r>
                      <a:r>
                        <a:rPr lang="es-ES_tradnl" sz="1800" baseline="0" dirty="0" smtClean="0">
                          <a:solidFill>
                            <a:srgbClr val="000099"/>
                          </a:solidFill>
                        </a:rPr>
                        <a:t> QUE SE PROPONEN</a:t>
                      </a:r>
                      <a:endParaRPr lang="es-NI" sz="1800" dirty="0">
                        <a:solidFill>
                          <a:srgbClr val="000099"/>
                        </a:solidFill>
                      </a:endParaRPr>
                    </a:p>
                  </a:txBody>
                  <a:tcPr marL="91436" marR="91436" marT="45710" marB="45710"/>
                </a:tc>
              </a:tr>
              <a:tr h="822868">
                <a:tc>
                  <a:txBody>
                    <a:bodyPr/>
                    <a:lstStyle/>
                    <a:p>
                      <a:r>
                        <a:rPr lang="es-ES_tradnl" sz="1200" b="1" dirty="0" smtClean="0">
                          <a:solidFill>
                            <a:schemeClr val="tx1"/>
                          </a:solidFill>
                        </a:rPr>
                        <a:t>PERSONAL</a:t>
                      </a:r>
                      <a:endParaRPr lang="es-NI" sz="1200" b="1" dirty="0">
                        <a:solidFill>
                          <a:schemeClr val="tx1"/>
                        </a:solidFill>
                      </a:endParaRPr>
                    </a:p>
                  </a:txBody>
                  <a:tcPr marL="91436" marR="91436"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0" dirty="0" smtClean="0">
                          <a:solidFill>
                            <a:schemeClr val="tx1"/>
                          </a:solidFill>
                        </a:rPr>
                        <a:t>Hijos/as, esposo/a, compañero/a</a:t>
                      </a:r>
                      <a:endParaRPr lang="es-NI" sz="1200" b="0" dirty="0">
                        <a:solidFill>
                          <a:schemeClr val="tx1"/>
                        </a:solidFill>
                      </a:endParaRPr>
                    </a:p>
                  </a:txBody>
                  <a:tcPr marL="91436" marR="91436" marT="45710" marB="45710"/>
                </a:tc>
                <a:tc>
                  <a:txBody>
                    <a:bodyPr/>
                    <a:lstStyle/>
                    <a:p>
                      <a:pPr marL="0" algn="l" defTabSz="914400" rtl="0" eaLnBrk="1" latinLnBrk="0" hangingPunct="1">
                        <a:lnSpc>
                          <a:spcPct val="80000"/>
                        </a:lnSpc>
                      </a:pPr>
                      <a:r>
                        <a:rPr lang="es-ES_tradnl" sz="1200" kern="1200" dirty="0" smtClean="0">
                          <a:solidFill>
                            <a:schemeClr val="tx1"/>
                          </a:solidFill>
                          <a:effectLst/>
                          <a:latin typeface="+mn-lt"/>
                          <a:ea typeface="+mn-ea"/>
                          <a:cs typeface="+mn-cs"/>
                        </a:rPr>
                        <a:t>Atención sicológica, medica, capacitaciones,</a:t>
                      </a:r>
                      <a:r>
                        <a:rPr lang="es-ES_tradnl" sz="1200" kern="1200" baseline="0" dirty="0" smtClean="0">
                          <a:solidFill>
                            <a:schemeClr val="tx1"/>
                          </a:solidFill>
                          <a:effectLst/>
                          <a:latin typeface="+mn-lt"/>
                          <a:ea typeface="+mn-ea"/>
                          <a:cs typeface="+mn-cs"/>
                        </a:rPr>
                        <a:t> conocimiento de los DDHH, equidad de genero, prevención de violencia, autoestima…</a:t>
                      </a:r>
                      <a:endParaRPr lang="es-NI" sz="1200" kern="1200" dirty="0">
                        <a:solidFill>
                          <a:schemeClr val="tx1"/>
                        </a:solidFill>
                        <a:effectLst/>
                        <a:latin typeface="+mn-lt"/>
                        <a:ea typeface="+mn-ea"/>
                        <a:cs typeface="+mn-cs"/>
                      </a:endParaRPr>
                    </a:p>
                  </a:txBody>
                  <a:tcPr marL="91436" marR="91436" marT="45710" marB="45710"/>
                </a:tc>
              </a:tr>
              <a:tr h="988197">
                <a:tc>
                  <a:txBody>
                    <a:bodyPr/>
                    <a:lstStyle/>
                    <a:p>
                      <a:r>
                        <a:rPr lang="es-ES_tradnl" sz="1200" b="1" dirty="0" smtClean="0">
                          <a:solidFill>
                            <a:schemeClr val="tx1"/>
                          </a:solidFill>
                        </a:rPr>
                        <a:t>FAMILIAR</a:t>
                      </a:r>
                      <a:endParaRPr lang="es-NI" sz="1200" b="1" dirty="0">
                        <a:solidFill>
                          <a:schemeClr val="tx1"/>
                        </a:solidFill>
                      </a:endParaRPr>
                    </a:p>
                  </a:txBody>
                  <a:tcPr marL="91436" marR="91436"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rPr>
                        <a:t>Vecinos, lideres comunitarios, amigos y familiares.</a:t>
                      </a:r>
                      <a:endParaRPr lang="es-NI" sz="1200" dirty="0">
                        <a:solidFill>
                          <a:schemeClr val="tx1"/>
                        </a:solidFill>
                      </a:endParaRPr>
                    </a:p>
                  </a:txBody>
                  <a:tcPr marL="91436" marR="91436" marT="45710" marB="45710"/>
                </a:tc>
                <a:tc>
                  <a:txBody>
                    <a:bodyPr/>
                    <a:lstStyle/>
                    <a:p>
                      <a:pPr>
                        <a:lnSpc>
                          <a:spcPct val="80000"/>
                        </a:lnSpc>
                      </a:pPr>
                      <a:r>
                        <a:rPr lang="es-ES" sz="1200" kern="1200" dirty="0" smtClean="0">
                          <a:solidFill>
                            <a:schemeClr val="tx1"/>
                          </a:solidFill>
                          <a:effectLst/>
                          <a:latin typeface="+mn-lt"/>
                          <a:ea typeface="+mn-ea"/>
                          <a:cs typeface="+mn-cs"/>
                        </a:rPr>
                        <a:t>-Estudios/Formación vocacional </a:t>
                      </a:r>
                    </a:p>
                    <a:p>
                      <a:pPr>
                        <a:lnSpc>
                          <a:spcPct val="80000"/>
                        </a:lnSpc>
                      </a:pPr>
                      <a:r>
                        <a:rPr lang="es-ES" sz="1200" kern="1200" dirty="0" smtClean="0">
                          <a:solidFill>
                            <a:schemeClr val="tx1"/>
                          </a:solidFill>
                          <a:effectLst/>
                          <a:latin typeface="+mn-lt"/>
                          <a:ea typeface="+mn-ea"/>
                          <a:cs typeface="+mn-cs"/>
                        </a:rPr>
                        <a:t>-Orientación para la utilización de las Remesas (educación para inversión, ahorro) etc.</a:t>
                      </a:r>
                    </a:p>
                    <a:p>
                      <a:pPr>
                        <a:lnSpc>
                          <a:spcPct val="80000"/>
                        </a:lnSpc>
                      </a:pPr>
                      <a:r>
                        <a:rPr lang="es-ES" sz="1200" kern="1200" dirty="0" smtClean="0">
                          <a:solidFill>
                            <a:schemeClr val="tx1"/>
                          </a:solidFill>
                          <a:effectLst/>
                          <a:latin typeface="+mn-lt"/>
                          <a:ea typeface="+mn-ea"/>
                          <a:cs typeface="+mn-cs"/>
                        </a:rPr>
                        <a:t>-Reintegración económico/laboral</a:t>
                      </a:r>
                      <a:endParaRPr lang="es-NI" sz="1200" kern="1200" dirty="0">
                        <a:solidFill>
                          <a:schemeClr val="tx1"/>
                        </a:solidFill>
                        <a:effectLst/>
                        <a:latin typeface="+mn-lt"/>
                        <a:ea typeface="+mn-ea"/>
                        <a:cs typeface="+mn-cs"/>
                      </a:endParaRPr>
                    </a:p>
                  </a:txBody>
                  <a:tcPr marL="91436" marR="91436" marT="45710" marB="45710"/>
                </a:tc>
              </a:tr>
              <a:tr h="1261737">
                <a:tc>
                  <a:txBody>
                    <a:bodyPr/>
                    <a:lstStyle/>
                    <a:p>
                      <a:r>
                        <a:rPr lang="es-ES_tradnl" sz="1200" b="1" dirty="0" smtClean="0">
                          <a:solidFill>
                            <a:schemeClr val="tx1"/>
                          </a:solidFill>
                        </a:rPr>
                        <a:t>COMUNITARIO</a:t>
                      </a:r>
                      <a:endParaRPr lang="es-NI" sz="1200" b="1" dirty="0">
                        <a:solidFill>
                          <a:schemeClr val="tx1"/>
                        </a:solidFill>
                      </a:endParaRPr>
                    </a:p>
                  </a:txBody>
                  <a:tcPr marL="91436" marR="91436" marT="45710" marB="45710"/>
                </a:tc>
                <a:tc>
                  <a:txBody>
                    <a:bodyPr/>
                    <a:lstStyle/>
                    <a:p>
                      <a:r>
                        <a:rPr lang="es-ES" sz="1200" kern="1200" dirty="0" smtClean="0">
                          <a:solidFill>
                            <a:schemeClr val="tx1"/>
                          </a:solidFill>
                          <a:effectLst/>
                        </a:rPr>
                        <a:t>Representantes de instituciones de gobierno local, organizaciones comunitarias, </a:t>
                      </a:r>
                      <a:r>
                        <a:rPr lang="es-ES" sz="1200" kern="1200" dirty="0" err="1" smtClean="0">
                          <a:solidFill>
                            <a:schemeClr val="tx1"/>
                          </a:solidFill>
                          <a:effectLst/>
                        </a:rPr>
                        <a:t>etc</a:t>
                      </a:r>
                      <a:r>
                        <a:rPr lang="es-ES" sz="1200" kern="1200" dirty="0" smtClean="0">
                          <a:solidFill>
                            <a:schemeClr val="tx1"/>
                          </a:solidFill>
                          <a:effectLst/>
                        </a:rPr>
                        <a:t> …</a:t>
                      </a:r>
                      <a:endParaRPr lang="es-NI" sz="1200" b="1" kern="1200" dirty="0">
                        <a:solidFill>
                          <a:schemeClr val="tx1"/>
                        </a:solidFill>
                        <a:effectLst/>
                        <a:latin typeface="+mn-lt"/>
                        <a:ea typeface="+mn-ea"/>
                        <a:cs typeface="+mn-cs"/>
                      </a:endParaRPr>
                    </a:p>
                  </a:txBody>
                  <a:tcPr marL="91436" marR="91436" marT="45710" marB="45710"/>
                </a:tc>
                <a:tc>
                  <a:txBody>
                    <a:bodyPr/>
                    <a:lstStyle/>
                    <a:p>
                      <a:pPr marL="0" indent="0" algn="l" defTabSz="914400" rtl="0" eaLnBrk="1" latinLnBrk="0" hangingPunct="1">
                        <a:lnSpc>
                          <a:spcPct val="80000"/>
                        </a:lnSpc>
                        <a:spcBef>
                          <a:spcPct val="20000"/>
                        </a:spcBef>
                        <a:buClr>
                          <a:schemeClr val="hlink"/>
                        </a:buClr>
                        <a:buFont typeface="Wingdings" pitchFamily="2" charset="2"/>
                        <a:buNone/>
                      </a:pPr>
                      <a:r>
                        <a:rPr lang="es-ES" sz="1200" kern="1200" dirty="0" smtClean="0">
                          <a:solidFill>
                            <a:schemeClr val="tx1"/>
                          </a:solidFill>
                          <a:effectLst/>
                          <a:latin typeface="+mn-lt"/>
                          <a:ea typeface="+mn-ea"/>
                          <a:cs typeface="+mn-cs"/>
                        </a:rPr>
                        <a:t>-Información</a:t>
                      </a:r>
                    </a:p>
                    <a:p>
                      <a:pPr marL="0" indent="0" algn="l" defTabSz="914400" rtl="0" eaLnBrk="1" latinLnBrk="0" hangingPunct="1">
                        <a:lnSpc>
                          <a:spcPct val="80000"/>
                        </a:lnSpc>
                        <a:spcBef>
                          <a:spcPct val="20000"/>
                        </a:spcBef>
                        <a:buClr>
                          <a:schemeClr val="hlink"/>
                        </a:buClr>
                        <a:buFont typeface="Wingdings" pitchFamily="2" charset="2"/>
                        <a:buNone/>
                      </a:pPr>
                      <a:r>
                        <a:rPr lang="es-ES" sz="1200" kern="1200" dirty="0" smtClean="0">
                          <a:solidFill>
                            <a:schemeClr val="tx1"/>
                          </a:solidFill>
                          <a:effectLst/>
                          <a:latin typeface="+mn-lt"/>
                          <a:ea typeface="+mn-ea"/>
                          <a:cs typeface="+mn-cs"/>
                        </a:rPr>
                        <a:t>-Prevención</a:t>
                      </a:r>
                    </a:p>
                    <a:p>
                      <a:pPr marL="0" indent="0" algn="l" defTabSz="914400" rtl="0" eaLnBrk="1" latinLnBrk="0" hangingPunct="1">
                        <a:lnSpc>
                          <a:spcPct val="80000"/>
                        </a:lnSpc>
                        <a:spcBef>
                          <a:spcPct val="20000"/>
                        </a:spcBef>
                        <a:buClr>
                          <a:schemeClr val="hlink"/>
                        </a:buClr>
                        <a:buFont typeface="Wingdings" pitchFamily="2" charset="2"/>
                        <a:buNone/>
                      </a:pPr>
                      <a:r>
                        <a:rPr lang="es-ES" sz="1200" kern="1200" dirty="0" smtClean="0">
                          <a:solidFill>
                            <a:schemeClr val="tx1"/>
                          </a:solidFill>
                          <a:effectLst/>
                          <a:latin typeface="+mn-lt"/>
                          <a:ea typeface="+mn-ea"/>
                          <a:cs typeface="+mn-cs"/>
                        </a:rPr>
                        <a:t>-Desarrollo de mecanismos para la Protección</a:t>
                      </a:r>
                    </a:p>
                    <a:p>
                      <a:pPr marL="0" indent="0" algn="l" defTabSz="914400" rtl="0" eaLnBrk="1" latinLnBrk="0" hangingPunct="1">
                        <a:lnSpc>
                          <a:spcPct val="80000"/>
                        </a:lnSpc>
                        <a:spcBef>
                          <a:spcPct val="20000"/>
                        </a:spcBef>
                        <a:buClr>
                          <a:schemeClr val="hlink"/>
                        </a:buClr>
                        <a:buFont typeface="Wingdings" pitchFamily="2" charset="2"/>
                        <a:buNone/>
                      </a:pPr>
                      <a:r>
                        <a:rPr lang="es-ES" sz="1200" kern="1200" dirty="0" smtClean="0">
                          <a:solidFill>
                            <a:schemeClr val="tx1"/>
                          </a:solidFill>
                          <a:effectLst/>
                          <a:latin typeface="+mn-lt"/>
                          <a:ea typeface="+mn-ea"/>
                          <a:cs typeface="+mn-cs"/>
                        </a:rPr>
                        <a:t>-Fortalecer redes de prevención y protección</a:t>
                      </a:r>
                    </a:p>
                    <a:p>
                      <a:endParaRPr lang="es-NI" sz="1200" dirty="0"/>
                    </a:p>
                  </a:txBody>
                  <a:tcPr marL="91436" marR="91436" marT="45710" marB="45710"/>
                </a:tc>
              </a:tr>
            </a:tbl>
          </a:graphicData>
        </a:graphic>
      </p:graphicFrame>
    </p:spTree>
    <p:extLst>
      <p:ext uri="{BB962C8B-B14F-4D97-AF65-F5344CB8AC3E}">
        <p14:creationId xmlns:p14="http://schemas.microsoft.com/office/powerpoint/2010/main" val="316757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9767"/>
          </a:xfrm>
        </p:spPr>
        <p:txBody>
          <a:bodyPr/>
          <a:lstStyle/>
          <a:p>
            <a:r>
              <a:rPr lang="es-419" dirty="0" smtClean="0"/>
              <a:t>Otras iniciativas de la OIM</a:t>
            </a:r>
            <a:endParaRPr lang="en-US" dirty="0"/>
          </a:p>
        </p:txBody>
      </p:sp>
      <p:sp>
        <p:nvSpPr>
          <p:cNvPr id="3" name="Content Placeholder 2"/>
          <p:cNvSpPr>
            <a:spLocks noGrp="1"/>
          </p:cNvSpPr>
          <p:nvPr>
            <p:ph idx="1"/>
          </p:nvPr>
        </p:nvSpPr>
        <p:spPr>
          <a:xfrm>
            <a:off x="677334" y="1419367"/>
            <a:ext cx="8596668" cy="5254388"/>
          </a:xfrm>
        </p:spPr>
        <p:txBody>
          <a:bodyPr>
            <a:normAutofit/>
          </a:bodyPr>
          <a:lstStyle/>
          <a:p>
            <a:r>
              <a:rPr lang="es-419" dirty="0" smtClean="0"/>
              <a:t>Fondo global de asistencia a victimas de trata la cual incluye aportes para la reintegración. </a:t>
            </a:r>
            <a:r>
              <a:rPr lang="es-419" dirty="0" smtClean="0"/>
              <a:t>A disposición de gobierno y sociedad civil </a:t>
            </a:r>
            <a:endParaRPr lang="es-419" dirty="0"/>
          </a:p>
          <a:p>
            <a:r>
              <a:rPr lang="es-419" dirty="0" smtClean="0"/>
              <a:t>Programas/proyectos </a:t>
            </a:r>
            <a:r>
              <a:rPr lang="es-419" dirty="0" smtClean="0"/>
              <a:t>en la región </a:t>
            </a:r>
            <a:r>
              <a:rPr lang="es-419" dirty="0" smtClean="0"/>
              <a:t> </a:t>
            </a:r>
            <a:endParaRPr lang="es-419" dirty="0" smtClean="0"/>
          </a:p>
          <a:p>
            <a:pPr lvl="1"/>
            <a:r>
              <a:rPr lang="es-419" dirty="0" smtClean="0"/>
              <a:t>Fortalecimiento de capacidades desde el Programa Mesoamérica a actores claves sobre asistencia a victimas de trata</a:t>
            </a:r>
          </a:p>
          <a:p>
            <a:pPr lvl="1"/>
            <a:r>
              <a:rPr lang="es-419" dirty="0" smtClean="0"/>
              <a:t>Proyecto </a:t>
            </a:r>
            <a:r>
              <a:rPr lang="es-419" dirty="0" smtClean="0"/>
              <a:t>de Retorno y Reintegración financiado por USAID la cual consiste en 4 componentes: </a:t>
            </a:r>
          </a:p>
          <a:p>
            <a:pPr lvl="2"/>
            <a:r>
              <a:rPr lang="es-419" sz="1600" dirty="0" smtClean="0"/>
              <a:t>Retorno: asistencia inmediata a migrantes retornados</a:t>
            </a:r>
          </a:p>
          <a:p>
            <a:pPr lvl="2"/>
            <a:r>
              <a:rPr lang="es-419" sz="1600" dirty="0" smtClean="0"/>
              <a:t>Reintegración y servicios de protección para la niñez migrante </a:t>
            </a:r>
          </a:p>
          <a:p>
            <a:pPr lvl="2"/>
            <a:r>
              <a:rPr lang="es-SV" sz="1600" dirty="0"/>
              <a:t>Mejora de las Capacidades del Gobierno para la Recepción de Migrantes Retornados y Mejoras en Infraestructura </a:t>
            </a:r>
          </a:p>
          <a:p>
            <a:pPr lvl="2"/>
            <a:r>
              <a:rPr lang="es-SV" altLang="en-US" sz="1600" dirty="0"/>
              <a:t>Estudio de Violencia Contra la </a:t>
            </a:r>
            <a:r>
              <a:rPr lang="es-SV" altLang="en-US" sz="1600" dirty="0" smtClean="0"/>
              <a:t>Niñez</a:t>
            </a:r>
            <a:endParaRPr lang="es-SV" altLang="en-US" sz="1600" dirty="0"/>
          </a:p>
        </p:txBody>
      </p:sp>
      <p:pic>
        <p:nvPicPr>
          <p:cNvPr id="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8054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4358"/>
          </a:xfrm>
        </p:spPr>
        <p:txBody>
          <a:bodyPr/>
          <a:lstStyle/>
          <a:p>
            <a:r>
              <a:rPr lang="es-419" dirty="0" smtClean="0"/>
              <a:t>Componente 1: Asistencia Directa</a:t>
            </a:r>
            <a:endParaRPr lang="en-US" dirty="0"/>
          </a:p>
        </p:txBody>
      </p:sp>
      <p:sp>
        <p:nvSpPr>
          <p:cNvPr id="3" name="Content Placeholder 2"/>
          <p:cNvSpPr>
            <a:spLocks noGrp="1"/>
          </p:cNvSpPr>
          <p:nvPr>
            <p:ph idx="1"/>
          </p:nvPr>
        </p:nvSpPr>
        <p:spPr>
          <a:xfrm>
            <a:off x="677334" y="1473959"/>
            <a:ext cx="8596668" cy="4567404"/>
          </a:xfrm>
        </p:spPr>
        <p:txBody>
          <a:bodyPr>
            <a:noAutofit/>
          </a:bodyPr>
          <a:lstStyle/>
          <a:p>
            <a:pPr lvl="1" indent="-342900">
              <a:lnSpc>
                <a:spcPct val="90000"/>
              </a:lnSpc>
              <a:defRPr/>
            </a:pPr>
            <a:r>
              <a:rPr lang="es-ES_tradnl" sz="1800" dirty="0"/>
              <a:t>Brindar una recepción digna</a:t>
            </a:r>
          </a:p>
          <a:p>
            <a:pPr lvl="1" indent="-342900">
              <a:lnSpc>
                <a:spcPct val="90000"/>
              </a:lnSpc>
              <a:defRPr/>
            </a:pPr>
            <a:r>
              <a:rPr lang="es-ES_tradnl" sz="1800" dirty="0"/>
              <a:t>Entrega de alimentos</a:t>
            </a:r>
          </a:p>
          <a:p>
            <a:pPr lvl="1" indent="-342900">
              <a:lnSpc>
                <a:spcPct val="90000"/>
              </a:lnSpc>
              <a:defRPr/>
            </a:pPr>
            <a:r>
              <a:rPr lang="es-ES_tradnl" sz="1800" dirty="0"/>
              <a:t>Provisión de agua y bebidas</a:t>
            </a:r>
          </a:p>
          <a:p>
            <a:pPr lvl="1" indent="-342900">
              <a:lnSpc>
                <a:spcPct val="90000"/>
              </a:lnSpc>
              <a:defRPr/>
            </a:pPr>
            <a:r>
              <a:rPr lang="es-ES_tradnl" sz="1800" dirty="0"/>
              <a:t>Artículos de higiene personal</a:t>
            </a:r>
          </a:p>
          <a:p>
            <a:pPr lvl="1" indent="-342900">
              <a:lnSpc>
                <a:spcPct val="90000"/>
              </a:lnSpc>
              <a:defRPr/>
            </a:pPr>
            <a:r>
              <a:rPr lang="es-ES_tradnl" sz="1800" dirty="0"/>
              <a:t>Provisión de ropa y zapatos</a:t>
            </a:r>
          </a:p>
          <a:p>
            <a:pPr lvl="1" indent="-342900">
              <a:lnSpc>
                <a:spcPct val="90000"/>
              </a:lnSpc>
              <a:defRPr/>
            </a:pPr>
            <a:r>
              <a:rPr lang="es-ES_tradnl" sz="1800" dirty="0"/>
              <a:t>Llamadas telefónicas</a:t>
            </a:r>
          </a:p>
          <a:p>
            <a:pPr lvl="1" indent="-342900">
              <a:lnSpc>
                <a:spcPct val="90000"/>
              </a:lnSpc>
              <a:defRPr/>
            </a:pPr>
            <a:r>
              <a:rPr lang="es-ES_tradnl" sz="1800" dirty="0"/>
              <a:t>Exámenes médicos</a:t>
            </a:r>
          </a:p>
          <a:p>
            <a:pPr lvl="1" indent="-342900">
              <a:lnSpc>
                <a:spcPct val="90000"/>
              </a:lnSpc>
              <a:defRPr/>
            </a:pPr>
            <a:r>
              <a:rPr lang="es-ES_tradnl" sz="1800" dirty="0"/>
              <a:t>Remisión de servicios especializados</a:t>
            </a:r>
          </a:p>
          <a:p>
            <a:pPr lvl="1" indent="-342900">
              <a:lnSpc>
                <a:spcPct val="90000"/>
              </a:lnSpc>
              <a:defRPr/>
            </a:pPr>
            <a:r>
              <a:rPr lang="es-ES_tradnl" sz="1800" dirty="0"/>
              <a:t>Asistencia psicosocial</a:t>
            </a:r>
          </a:p>
          <a:p>
            <a:pPr lvl="1" indent="-342900">
              <a:lnSpc>
                <a:spcPct val="90000"/>
              </a:lnSpc>
              <a:defRPr/>
            </a:pPr>
            <a:r>
              <a:rPr lang="es-ES_tradnl" sz="1800" dirty="0"/>
              <a:t>Registro e identificación</a:t>
            </a:r>
          </a:p>
          <a:p>
            <a:pPr lvl="1" indent="-342900">
              <a:lnSpc>
                <a:spcPct val="90000"/>
              </a:lnSpc>
              <a:defRPr/>
            </a:pPr>
            <a:r>
              <a:rPr lang="es-ES_tradnl" sz="1800" dirty="0"/>
              <a:t>Localización de familias, cuando se requiere para niños menores no acompañados</a:t>
            </a:r>
          </a:p>
          <a:p>
            <a:pPr lvl="1" indent="-342900">
              <a:lnSpc>
                <a:spcPct val="90000"/>
              </a:lnSpc>
              <a:defRPr/>
            </a:pPr>
            <a:r>
              <a:rPr lang="es-ES_tradnl" sz="1800" dirty="0"/>
              <a:t>Transporte para retornar a sus comunidades de origen.  </a:t>
            </a:r>
            <a:endParaRPr lang="es-ES" sz="1800" dirty="0"/>
          </a:p>
        </p:txBody>
      </p:sp>
      <p:pic>
        <p:nvPicPr>
          <p:cNvPr id="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3205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419" dirty="0" smtClean="0"/>
              <a:t>Componente 2: </a:t>
            </a:r>
            <a:endParaRPr lang="en-US" dirty="0"/>
          </a:p>
        </p:txBody>
      </p:sp>
      <p:sp>
        <p:nvSpPr>
          <p:cNvPr id="3" name="Content Placeholder 2"/>
          <p:cNvSpPr>
            <a:spLocks noGrp="1"/>
          </p:cNvSpPr>
          <p:nvPr>
            <p:ph idx="1"/>
          </p:nvPr>
        </p:nvSpPr>
        <p:spPr>
          <a:xfrm>
            <a:off x="677334" y="1624085"/>
            <a:ext cx="8596668" cy="4417278"/>
          </a:xfrm>
        </p:spPr>
        <p:txBody>
          <a:bodyPr>
            <a:normAutofit fontScale="40000" lnSpcReduction="20000"/>
          </a:bodyPr>
          <a:lstStyle/>
          <a:p>
            <a:pPr lvl="1">
              <a:defRPr/>
            </a:pPr>
            <a:r>
              <a:rPr lang="es-ES_tradnl" altLang="es-HN" sz="4900" dirty="0"/>
              <a:t>En colaboración </a:t>
            </a:r>
            <a:r>
              <a:rPr lang="es-ES_tradnl" altLang="es-HN" sz="4900" dirty="0" smtClean="0"/>
              <a:t>con el Gobierno</a:t>
            </a:r>
            <a:r>
              <a:rPr lang="es-ES_tradnl" altLang="es-HN" sz="4900" dirty="0"/>
              <a:t>, la OIM llevar</a:t>
            </a:r>
            <a:r>
              <a:rPr lang="es-HN" altLang="es-HN" sz="4900" dirty="0"/>
              <a:t>á</a:t>
            </a:r>
            <a:r>
              <a:rPr lang="es-ES_tradnl" altLang="es-HN" sz="4900" dirty="0"/>
              <a:t> a cabo evaluaciones para determinar las necesidades de cada persona individual.</a:t>
            </a:r>
            <a:endParaRPr lang="es-ES_tradnl" sz="4900" dirty="0"/>
          </a:p>
          <a:p>
            <a:pPr lvl="1">
              <a:defRPr/>
            </a:pPr>
            <a:r>
              <a:rPr lang="es-ES_tradnl" sz="4900" dirty="0" smtClean="0"/>
              <a:t>Campañas </a:t>
            </a:r>
            <a:r>
              <a:rPr lang="es-ES_tradnl" sz="4900" dirty="0"/>
              <a:t>de información para advertir sobre los peligros de la migración irregular.</a:t>
            </a:r>
          </a:p>
          <a:p>
            <a:pPr lvl="1">
              <a:defRPr/>
            </a:pPr>
            <a:r>
              <a:rPr lang="es-ES_tradnl" sz="4900" dirty="0"/>
              <a:t>Apoyar planes de acción nacionales para proteger a los migrantes y los niños refugiados.</a:t>
            </a:r>
          </a:p>
          <a:p>
            <a:pPr lvl="1">
              <a:defRPr/>
            </a:pPr>
            <a:r>
              <a:rPr lang="es-ES_tradnl" altLang="es-HN" sz="4900" dirty="0"/>
              <a:t>Cuando no se localice la familia de un migrante retornado, la OIM trabajará con sus socios de Gobierno para asegurarse de que los niños queden bajo la custodia de la entidad pertinente de asistencia social, con alojamiento independiente temporal, pensión completa y supervisión de un adulto mientras que se realizan los arreglos para reunirlos con su familia.</a:t>
            </a:r>
          </a:p>
          <a:p>
            <a:pPr lvl="1">
              <a:defRPr/>
            </a:pPr>
            <a:r>
              <a:rPr lang="es-ES_tradnl" altLang="es-HN" sz="4900" dirty="0"/>
              <a:t>Proveer servicios de protección a migrantes en condición de vulnerabilidad y aquellos que han sido desplazados internos.</a:t>
            </a:r>
            <a:endParaRPr lang="es-ES" altLang="es-HN" sz="4900" dirty="0"/>
          </a:p>
          <a:p>
            <a:endParaRPr lang="en-US" dirty="0"/>
          </a:p>
        </p:txBody>
      </p:sp>
      <p:pic>
        <p:nvPicPr>
          <p:cNvPr id="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84982" y="5543680"/>
            <a:ext cx="9810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8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753" y="2356513"/>
            <a:ext cx="8596668" cy="1314735"/>
          </a:xfrm>
        </p:spPr>
        <p:txBody>
          <a:bodyPr>
            <a:normAutofit/>
          </a:bodyPr>
          <a:lstStyle/>
          <a:p>
            <a:pPr algn="ctr"/>
            <a:r>
              <a:rPr lang="es-419" sz="5400" dirty="0" smtClean="0"/>
              <a:t>¡MUCHAS GRACIAS!</a:t>
            </a:r>
            <a:endParaRPr lang="en-US" sz="5400" dirty="0"/>
          </a:p>
        </p:txBody>
      </p:sp>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5855" y="3956714"/>
            <a:ext cx="39544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2415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331</TotalTime>
  <Words>890</Words>
  <Application>Microsoft Office PowerPoint</Application>
  <PresentationFormat>Widescreen</PresentationFormat>
  <Paragraphs>85</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Trebuchet MS</vt:lpstr>
      <vt:lpstr>Wingdings</vt:lpstr>
      <vt:lpstr>Wingdings 3</vt:lpstr>
      <vt:lpstr>Facet</vt:lpstr>
      <vt:lpstr>Reintegración de Victimas de Trata de Personas</vt:lpstr>
      <vt:lpstr>Elementos fundamentales para una política de reintegración </vt:lpstr>
      <vt:lpstr>Experiencia de Nicaragua</vt:lpstr>
      <vt:lpstr>PowerPoint Presentation</vt:lpstr>
      <vt:lpstr>3 ámbitos para las acciones: </vt:lpstr>
      <vt:lpstr>Otras iniciativas de la OIM</vt:lpstr>
      <vt:lpstr>Componente 1: Asistencia Directa</vt:lpstr>
      <vt:lpstr>Componente 2: </vt:lpstr>
      <vt:lpstr>¡MUCHAS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Reintegración de Victimas de Trata de Personas</dc:title>
  <dc:creator>MESOAMERICA</dc:creator>
  <cp:lastModifiedBy>MESOAMERICA</cp:lastModifiedBy>
  <cp:revision>21</cp:revision>
  <dcterms:created xsi:type="dcterms:W3CDTF">2016-10-27T02:12:10Z</dcterms:created>
  <dcterms:modified xsi:type="dcterms:W3CDTF">2016-10-27T16:27:42Z</dcterms:modified>
</cp:coreProperties>
</file>