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95" r:id="rId3"/>
    <p:sldId id="267" r:id="rId4"/>
    <p:sldId id="269" r:id="rId5"/>
    <p:sldId id="270" r:id="rId6"/>
    <p:sldId id="271" r:id="rId7"/>
    <p:sldId id="272" r:id="rId8"/>
    <p:sldId id="273" r:id="rId9"/>
    <p:sldId id="275" r:id="rId10"/>
    <p:sldId id="274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93" r:id="rId19"/>
    <p:sldId id="301" r:id="rId20"/>
    <p:sldId id="302" r:id="rId21"/>
    <p:sldId id="291" r:id="rId22"/>
    <p:sldId id="296" r:id="rId23"/>
    <p:sldId id="297" r:id="rId24"/>
    <p:sldId id="298" r:id="rId25"/>
    <p:sldId id="299" r:id="rId2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85" autoAdjust="0"/>
    <p:restoredTop sz="94660"/>
  </p:normalViewPr>
  <p:slideViewPr>
    <p:cSldViewPr>
      <p:cViewPr varScale="1">
        <p:scale>
          <a:sx n="47" d="100"/>
          <a:sy n="47" d="100"/>
        </p:scale>
        <p:origin x="-90" y="-5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8D6E0-58F3-49CB-9DE2-B2EB7C25B3C0}" type="datetimeFigureOut">
              <a:rPr lang="es-MX" smtClean="0"/>
              <a:pPr/>
              <a:t>04/05/2012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DA201F-3573-41BE-9419-3F3DD95FEB5A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184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dirty="0" smtClean="0"/>
              <a:t>OIT tiene como propósito central, la mejora de las condiciones laborales y sociales de los hombres y mujeres trabajadores migrantes.</a:t>
            </a:r>
          </a:p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DA201F-3573-41BE-9419-3F3DD95FEB5A}" type="slidenum">
              <a:rPr lang="es-MX" smtClean="0"/>
              <a:pPr/>
              <a:t>20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A1D06-5D58-4043-B3F5-8171150A7808}" type="datetimeFigureOut">
              <a:rPr lang="es-MX" smtClean="0"/>
              <a:pPr/>
              <a:t>04/05/2012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BAA93-A02D-42EB-803E-5C6713EF342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A1D06-5D58-4043-B3F5-8171150A7808}" type="datetimeFigureOut">
              <a:rPr lang="es-MX" smtClean="0"/>
              <a:pPr/>
              <a:t>04/05/2012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BAA93-A02D-42EB-803E-5C6713EF342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A1D06-5D58-4043-B3F5-8171150A7808}" type="datetimeFigureOut">
              <a:rPr lang="es-MX" smtClean="0"/>
              <a:pPr/>
              <a:t>04/05/2012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BAA93-A02D-42EB-803E-5C6713EF342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A1D06-5D58-4043-B3F5-8171150A7808}" type="datetimeFigureOut">
              <a:rPr lang="es-MX" smtClean="0"/>
              <a:pPr/>
              <a:t>04/05/2012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BAA93-A02D-42EB-803E-5C6713EF342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A1D06-5D58-4043-B3F5-8171150A7808}" type="datetimeFigureOut">
              <a:rPr lang="es-MX" smtClean="0"/>
              <a:pPr/>
              <a:t>04/05/2012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BAA93-A02D-42EB-803E-5C6713EF342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A1D06-5D58-4043-B3F5-8171150A7808}" type="datetimeFigureOut">
              <a:rPr lang="es-MX" smtClean="0"/>
              <a:pPr/>
              <a:t>04/05/2012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BAA93-A02D-42EB-803E-5C6713EF342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A1D06-5D58-4043-B3F5-8171150A7808}" type="datetimeFigureOut">
              <a:rPr lang="es-MX" smtClean="0"/>
              <a:pPr/>
              <a:t>04/05/2012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BAA93-A02D-42EB-803E-5C6713EF342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A1D06-5D58-4043-B3F5-8171150A7808}" type="datetimeFigureOut">
              <a:rPr lang="es-MX" smtClean="0"/>
              <a:pPr/>
              <a:t>04/05/2012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BAA93-A02D-42EB-803E-5C6713EF342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A1D06-5D58-4043-B3F5-8171150A7808}" type="datetimeFigureOut">
              <a:rPr lang="es-MX" smtClean="0"/>
              <a:pPr/>
              <a:t>04/05/2012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BAA93-A02D-42EB-803E-5C6713EF342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A1D06-5D58-4043-B3F5-8171150A7808}" type="datetimeFigureOut">
              <a:rPr lang="es-MX" smtClean="0"/>
              <a:pPr/>
              <a:t>04/05/2012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BAA93-A02D-42EB-803E-5C6713EF342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A1D06-5D58-4043-B3F5-8171150A7808}" type="datetimeFigureOut">
              <a:rPr lang="es-MX" smtClean="0"/>
              <a:pPr/>
              <a:t>04/05/2012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BAA93-A02D-42EB-803E-5C6713EF342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A1D06-5D58-4043-B3F5-8171150A7808}" type="datetimeFigureOut">
              <a:rPr lang="es-MX" smtClean="0"/>
              <a:pPr/>
              <a:t>04/05/2012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BAA93-A02D-42EB-803E-5C6713EF342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500042"/>
            <a:ext cx="7772400" cy="2286016"/>
          </a:xfrm>
        </p:spPr>
        <p:txBody>
          <a:bodyPr>
            <a:noAutofit/>
          </a:bodyPr>
          <a:lstStyle/>
          <a:p>
            <a:r>
              <a:rPr lang="es-MX" sz="2800" b="1" dirty="0" smtClean="0">
                <a:solidFill>
                  <a:schemeClr val="bg1"/>
                </a:solidFill>
              </a:rPr>
              <a:t>Ministerio de Relaciones Exteriores</a:t>
            </a:r>
            <a:br>
              <a:rPr lang="es-MX" sz="2800" b="1" dirty="0" smtClean="0">
                <a:solidFill>
                  <a:schemeClr val="bg1"/>
                </a:solidFill>
              </a:rPr>
            </a:br>
            <a:r>
              <a:rPr lang="es-MX" sz="2800" b="1" dirty="0" smtClean="0">
                <a:solidFill>
                  <a:schemeClr val="bg1"/>
                </a:solidFill>
              </a:rPr>
              <a:t>Dirección General Consular</a:t>
            </a:r>
            <a:br>
              <a:rPr lang="es-MX" sz="2800" b="1" dirty="0" smtClean="0">
                <a:solidFill>
                  <a:schemeClr val="bg1"/>
                </a:solidFill>
              </a:rPr>
            </a:br>
            <a:r>
              <a:rPr lang="es-MX" sz="2800" b="1" dirty="0" smtClean="0">
                <a:solidFill>
                  <a:schemeClr val="bg1"/>
                </a:solidFill>
              </a:rPr>
              <a:t>Cooperación Técnica OIT-Proyecto Políticas Migratorias Sensibles al Género</a:t>
            </a:r>
            <a:r>
              <a:rPr lang="es-MX" sz="3600" b="1" dirty="0" smtClean="0">
                <a:solidFill>
                  <a:schemeClr val="tx2"/>
                </a:solidFill>
              </a:rPr>
              <a:t/>
            </a:r>
            <a:br>
              <a:rPr lang="es-MX" sz="3600" b="1" dirty="0" smtClean="0">
                <a:solidFill>
                  <a:schemeClr val="tx2"/>
                </a:solidFill>
              </a:rPr>
            </a:br>
            <a:endParaRPr lang="es-MX" sz="36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57224" y="2786058"/>
            <a:ext cx="7429552" cy="2500330"/>
          </a:xfrm>
        </p:spPr>
        <p:txBody>
          <a:bodyPr>
            <a:noAutofit/>
          </a:bodyPr>
          <a:lstStyle/>
          <a:p>
            <a:r>
              <a:rPr lang="es-MX" sz="4000" b="1" dirty="0" smtClean="0">
                <a:solidFill>
                  <a:schemeClr val="accent2">
                    <a:lumMod val="50000"/>
                  </a:schemeClr>
                </a:solidFill>
              </a:rPr>
              <a:t>EXPERIENCIAS DE PROTECCIÓN CONSULAR A TRABAJADORES MIGRANTES; RETOS Y PERSPECTIVAS</a:t>
            </a:r>
            <a:endParaRPr lang="es-MX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2400" b="1" dirty="0" smtClean="0"/>
              <a:t>Acuerdo Binacional Costa Rica-Nicaragua, sobre trabajadores migrantes temporales- Retos</a:t>
            </a:r>
            <a:endParaRPr lang="es-MX" sz="24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6553200" y="6553200"/>
            <a:ext cx="3077794" cy="244475"/>
          </a:xfrm>
        </p:spPr>
        <p:txBody>
          <a:bodyPr/>
          <a:lstStyle/>
          <a:p>
            <a:r>
              <a:rPr lang="en-US"/>
              <a:t>www.themegallery.com</a:t>
            </a:r>
          </a:p>
        </p:txBody>
      </p:sp>
      <p:sp>
        <p:nvSpPr>
          <p:cNvPr id="6" name="Text Box 32"/>
          <p:cNvSpPr txBox="1">
            <a:spLocks noChangeArrowheads="1"/>
          </p:cNvSpPr>
          <p:nvPr/>
        </p:nvSpPr>
        <p:spPr bwMode="auto">
          <a:xfrm>
            <a:off x="1660524" y="722313"/>
            <a:ext cx="26564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s-ES"/>
          </a:p>
        </p:txBody>
      </p:sp>
      <p:sp>
        <p:nvSpPr>
          <p:cNvPr id="7" name="AutoShape 38"/>
          <p:cNvSpPr>
            <a:spLocks noChangeArrowheads="1"/>
          </p:cNvSpPr>
          <p:nvPr/>
        </p:nvSpPr>
        <p:spPr bwMode="gray">
          <a:xfrm>
            <a:off x="785786" y="4143380"/>
            <a:ext cx="7858180" cy="58740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857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lvl="0" eaLnBrk="0" hangingPunct="0"/>
            <a:r>
              <a:rPr lang="en-US" b="1" dirty="0" smtClean="0">
                <a:solidFill>
                  <a:schemeClr val="tx2"/>
                </a:solidFill>
              </a:rPr>
              <a:t>    </a:t>
            </a:r>
          </a:p>
          <a:p>
            <a:pPr lvl="0" eaLnBrk="0" hangingPunct="0"/>
            <a:r>
              <a:rPr lang="en-US" b="1" dirty="0" smtClean="0">
                <a:solidFill>
                  <a:schemeClr val="tx2"/>
                </a:solidFill>
              </a:rPr>
              <a:t>    </a:t>
            </a:r>
            <a:r>
              <a:rPr lang="es-MX" dirty="0" smtClean="0"/>
              <a:t>Campaña de información general sobre el Convenio para Trabajadores Migrantes</a:t>
            </a:r>
          </a:p>
          <a:p>
            <a:pPr lvl="0" eaLnBrk="0" hangingPunct="0"/>
            <a:r>
              <a:rPr lang="es-MX" dirty="0" smtClean="0"/>
              <a:t>    Temporales.</a:t>
            </a:r>
          </a:p>
          <a:p>
            <a:pPr eaLnBrk="0" hangingPunct="0"/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9" name="AutoShape 40"/>
          <p:cNvSpPr>
            <a:spLocks noChangeArrowheads="1"/>
          </p:cNvSpPr>
          <p:nvPr/>
        </p:nvSpPr>
        <p:spPr bwMode="gray">
          <a:xfrm>
            <a:off x="773086" y="2889234"/>
            <a:ext cx="7858180" cy="103983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857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just"/>
            <a:r>
              <a:rPr lang="es-MX" dirty="0" smtClean="0"/>
              <a:t>    Crear mecanismos que fortalezcan la coordinación interinstitucional y agilicen</a:t>
            </a:r>
          </a:p>
          <a:p>
            <a:pPr algn="just"/>
            <a:r>
              <a:rPr lang="es-MX" dirty="0" smtClean="0"/>
              <a:t>    las gestiones para concretar la presencia de trabajadores migrantes en las</a:t>
            </a:r>
          </a:p>
          <a:p>
            <a:pPr algn="just"/>
            <a:r>
              <a:rPr lang="es-MX" dirty="0" smtClean="0"/>
              <a:t>    unidades de producción costarricense que demandaban esa fuerza de trabajo.</a:t>
            </a:r>
          </a:p>
        </p:txBody>
      </p:sp>
      <p:sp>
        <p:nvSpPr>
          <p:cNvPr id="10" name="AutoShape 41"/>
          <p:cNvSpPr>
            <a:spLocks noChangeArrowheads="1"/>
          </p:cNvSpPr>
          <p:nvPr/>
        </p:nvSpPr>
        <p:spPr bwMode="gray">
          <a:xfrm>
            <a:off x="773086" y="2127234"/>
            <a:ext cx="7858180" cy="58740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857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b="1" dirty="0" smtClean="0">
                <a:solidFill>
                  <a:schemeClr val="tx2"/>
                </a:solidFill>
              </a:rPr>
              <a:t>    </a:t>
            </a:r>
          </a:p>
          <a:p>
            <a:pPr eaLnBrk="0" hangingPunct="0"/>
            <a:r>
              <a:rPr lang="en-US" b="1" dirty="0" smtClean="0">
                <a:solidFill>
                  <a:schemeClr val="tx2"/>
                </a:solidFill>
              </a:rPr>
              <a:t>   </a:t>
            </a:r>
            <a:r>
              <a:rPr lang="es-MX" dirty="0" smtClean="0"/>
              <a:t>Abordar aspectos de la ejecución del Acuerdo Binacional, en búsqueda de</a:t>
            </a:r>
          </a:p>
          <a:p>
            <a:pPr eaLnBrk="0" hangingPunct="0"/>
            <a:r>
              <a:rPr lang="es-MX" dirty="0" smtClean="0"/>
              <a:t>    fortalezas y debilidades en la aplicación del protocolo de actuación</a:t>
            </a:r>
          </a:p>
          <a:p>
            <a:pPr eaLnBrk="0" hangingPunct="0"/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1" name="AutoShape 42"/>
          <p:cNvSpPr>
            <a:spLocks noChangeArrowheads="1"/>
          </p:cNvSpPr>
          <p:nvPr/>
        </p:nvSpPr>
        <p:spPr bwMode="gray">
          <a:xfrm>
            <a:off x="785786" y="1357297"/>
            <a:ext cx="7858180" cy="58740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857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b="1" dirty="0" smtClean="0">
                <a:solidFill>
                  <a:schemeClr val="tx2"/>
                </a:solidFill>
              </a:rPr>
              <a:t>   </a:t>
            </a:r>
          </a:p>
          <a:p>
            <a:pPr eaLnBrk="0" hangingPunct="0"/>
            <a:r>
              <a:rPr lang="en-US" b="1" dirty="0" smtClean="0">
                <a:solidFill>
                  <a:schemeClr val="tx2"/>
                </a:solidFill>
              </a:rPr>
              <a:t>   </a:t>
            </a:r>
            <a:r>
              <a:rPr lang="es-MX" dirty="0" smtClean="0"/>
              <a:t>Construir un marco conceptual común sobre codesarrollo, identificando aspectos</a:t>
            </a:r>
          </a:p>
          <a:p>
            <a:pPr eaLnBrk="0" hangingPunct="0"/>
            <a:r>
              <a:rPr lang="es-MX" dirty="0" smtClean="0"/>
              <a:t>    de interés para ambos países</a:t>
            </a:r>
          </a:p>
          <a:p>
            <a:pPr eaLnBrk="0" hangingPunct="0"/>
            <a:endParaRPr lang="en-US" b="1" dirty="0">
              <a:solidFill>
                <a:schemeClr val="tx2"/>
              </a:solidFill>
            </a:endParaRPr>
          </a:p>
        </p:txBody>
      </p:sp>
      <p:grpSp>
        <p:nvGrpSpPr>
          <p:cNvPr id="12" name="Group 43"/>
          <p:cNvGrpSpPr>
            <a:grpSpLocks/>
          </p:cNvGrpSpPr>
          <p:nvPr/>
        </p:nvGrpSpPr>
        <p:grpSpPr bwMode="auto">
          <a:xfrm>
            <a:off x="468285" y="1446197"/>
            <a:ext cx="677429" cy="440551"/>
            <a:chOff x="2078" y="1680"/>
            <a:chExt cx="1615" cy="1615"/>
          </a:xfrm>
        </p:grpSpPr>
        <p:sp>
          <p:nvSpPr>
            <p:cNvPr id="13" name="Oval 44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4" name="Oval 45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5" name="Oval 46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16" name="Oval 47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0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17" name="Oval 48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18" name="Oval 49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FFCC00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</p:grpSp>
      <p:grpSp>
        <p:nvGrpSpPr>
          <p:cNvPr id="19" name="Group 50"/>
          <p:cNvGrpSpPr>
            <a:grpSpLocks/>
          </p:cNvGrpSpPr>
          <p:nvPr/>
        </p:nvGrpSpPr>
        <p:grpSpPr bwMode="auto">
          <a:xfrm>
            <a:off x="468285" y="2233597"/>
            <a:ext cx="677429" cy="440551"/>
            <a:chOff x="2078" y="1680"/>
            <a:chExt cx="1615" cy="1615"/>
          </a:xfrm>
        </p:grpSpPr>
        <p:sp>
          <p:nvSpPr>
            <p:cNvPr id="20" name="Oval 51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1" name="Oval 52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2" name="Oval 53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23" name="Oval 54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48BE67">
                    <a:gamma/>
                    <a:shade val="0"/>
                    <a:invGamma/>
                  </a:srgbClr>
                </a:gs>
                <a:gs pos="100000">
                  <a:srgbClr val="48BE67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24" name="Oval 55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25" name="Oval 56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48BE67"/>
                </a:gs>
                <a:gs pos="100000">
                  <a:srgbClr val="48BE67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</p:grpSp>
      <p:grpSp>
        <p:nvGrpSpPr>
          <p:cNvPr id="26" name="Group 57"/>
          <p:cNvGrpSpPr>
            <a:grpSpLocks/>
          </p:cNvGrpSpPr>
          <p:nvPr/>
        </p:nvGrpSpPr>
        <p:grpSpPr bwMode="auto">
          <a:xfrm>
            <a:off x="468285" y="2965434"/>
            <a:ext cx="677429" cy="779874"/>
            <a:chOff x="2078" y="1680"/>
            <a:chExt cx="1615" cy="1615"/>
          </a:xfrm>
        </p:grpSpPr>
        <p:sp>
          <p:nvSpPr>
            <p:cNvPr id="27" name="Oval 58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8" name="Oval 59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9" name="Oval 60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30" name="Oval 61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21B3E1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31" name="Oval 62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32" name="Oval 63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21B3E1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</p:grpSp>
      <p:grpSp>
        <p:nvGrpSpPr>
          <p:cNvPr id="40" name="Group 71"/>
          <p:cNvGrpSpPr>
            <a:grpSpLocks/>
          </p:cNvGrpSpPr>
          <p:nvPr/>
        </p:nvGrpSpPr>
        <p:grpSpPr bwMode="auto">
          <a:xfrm>
            <a:off x="487336" y="4192593"/>
            <a:ext cx="632268" cy="440551"/>
            <a:chOff x="2078" y="1680"/>
            <a:chExt cx="1615" cy="1615"/>
          </a:xfrm>
        </p:grpSpPr>
        <p:sp>
          <p:nvSpPr>
            <p:cNvPr id="41" name="Oval 72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42" name="Oval 73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43" name="Oval 74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44" name="Oval 75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E35E23">
                    <a:gamma/>
                    <a:shade val="0"/>
                    <a:invGamma/>
                  </a:srgbClr>
                </a:gs>
                <a:gs pos="100000">
                  <a:srgbClr val="E35E23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45" name="Oval 76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46" name="Oval 77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E35E23"/>
                </a:gs>
                <a:gs pos="100000">
                  <a:srgbClr val="E35E23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3100" b="1" dirty="0" smtClean="0"/>
              <a:t/>
            </a:r>
            <a:br>
              <a:rPr lang="es-MX" sz="3100" b="1" dirty="0" smtClean="0"/>
            </a:br>
            <a:r>
              <a:rPr lang="es-MX" sz="3100" b="1" dirty="0" smtClean="0"/>
              <a:t>PROYECTO </a:t>
            </a:r>
            <a:r>
              <a:rPr lang="es-MX" sz="3100" b="1" dirty="0"/>
              <a:t>DE REGULARIZACIÓN DE NICARAGUENSES EN EL </a:t>
            </a:r>
            <a:r>
              <a:rPr lang="es-MX" sz="3100" b="1" dirty="0" smtClean="0"/>
              <a:t>SALVADOR - PRORENISA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VE" dirty="0"/>
              <a:t>Convenio de Cooperación entre el Gobierno de El Salvador, Gobierno de Nicaragua y la Organización Internacional para las Migraciones </a:t>
            </a:r>
            <a:endParaRPr lang="es-VE" dirty="0" smtClean="0"/>
          </a:p>
          <a:p>
            <a:pPr algn="just"/>
            <a:r>
              <a:rPr lang="es-VE" dirty="0"/>
              <a:t>Proyecto está orientado a contribuir a la regularización de la población </a:t>
            </a:r>
            <a:r>
              <a:rPr lang="es-VE" dirty="0" smtClean="0"/>
              <a:t>nicaragüense,  </a:t>
            </a:r>
            <a:r>
              <a:rPr lang="es-VE" dirty="0"/>
              <a:t>facilitando procesos y trámites </a:t>
            </a:r>
            <a:r>
              <a:rPr lang="es-VE" dirty="0" smtClean="0"/>
              <a:t>en el marco de la legislación Salvadoreña.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PRORENISA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s-CR" dirty="0" smtClean="0"/>
              <a:t>Establecimiento de Equipo Técnico de coordinación:</a:t>
            </a:r>
          </a:p>
          <a:p>
            <a:pPr algn="just"/>
            <a:r>
              <a:rPr lang="es-CR" dirty="0" smtClean="0"/>
              <a:t> OIM, Embajada y Consulado de Nicaragua y la Dirección General de Migración y Extranjería de El Salvador</a:t>
            </a:r>
          </a:p>
          <a:p>
            <a:pPr algn="just"/>
            <a:r>
              <a:rPr lang="es-VE" dirty="0" smtClean="0"/>
              <a:t>Principal estrategia; </a:t>
            </a:r>
            <a:r>
              <a:rPr lang="es-VE" dirty="0"/>
              <a:t>creación de un fondo de apoyo solidario, para aquellos connacionales que por su situación económica se ven imposibilitados de asumir en su totalidad, los costos de su regularización y la de su familia.</a:t>
            </a:r>
            <a:endParaRPr lang="es-MX" b="1" dirty="0"/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PRORENISA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s-MX" dirty="0" smtClean="0"/>
              <a:t>Apertura de Ventanilla </a:t>
            </a:r>
            <a:r>
              <a:rPr lang="es-MX" dirty="0"/>
              <a:t>Consular </a:t>
            </a:r>
            <a:r>
              <a:rPr lang="es-MX" dirty="0" smtClean="0"/>
              <a:t>en el mismo espacio físico en que se encuentran las </a:t>
            </a:r>
            <a:r>
              <a:rPr lang="es-MX" dirty="0"/>
              <a:t>oficinas regionales de la DGME  en el  Departamento de San </a:t>
            </a:r>
            <a:r>
              <a:rPr lang="es-MX" dirty="0" smtClean="0"/>
              <a:t>Miguel. </a:t>
            </a:r>
          </a:p>
          <a:p>
            <a:pPr algn="just">
              <a:buFont typeface="Wingdings" pitchFamily="2" charset="2"/>
              <a:buChar char="Ø"/>
            </a:pPr>
            <a:r>
              <a:rPr lang="es-MX" b="1" dirty="0" smtClean="0"/>
              <a:t>Reflexiones:</a:t>
            </a:r>
          </a:p>
          <a:p>
            <a:pPr lvl="0" algn="just"/>
            <a:r>
              <a:rPr lang="es-MX" dirty="0"/>
              <a:t>El establecimiento de acuerdos previos e identificación de intereses </a:t>
            </a:r>
            <a:r>
              <a:rPr lang="es-MX" dirty="0" smtClean="0"/>
              <a:t>comunes, </a:t>
            </a:r>
            <a:r>
              <a:rPr lang="es-MX" dirty="0"/>
              <a:t>por ambos </a:t>
            </a:r>
            <a:r>
              <a:rPr lang="es-MX" dirty="0" smtClean="0"/>
              <a:t>países, fue </a:t>
            </a:r>
            <a:r>
              <a:rPr lang="es-MX" dirty="0"/>
              <a:t>determinante en el éxito de esta iniciativa</a:t>
            </a:r>
          </a:p>
          <a:p>
            <a:pPr algn="just"/>
            <a:r>
              <a:rPr lang="es-MX" dirty="0" smtClean="0"/>
              <a:t>Coordinación </a:t>
            </a:r>
            <a:r>
              <a:rPr lang="es-MX" dirty="0"/>
              <a:t>interinstitucional </a:t>
            </a:r>
            <a:r>
              <a:rPr lang="es-MX" dirty="0" smtClean="0"/>
              <a:t>entre </a:t>
            </a:r>
            <a:r>
              <a:rPr lang="es-MX" dirty="0"/>
              <a:t>ambos países </a:t>
            </a:r>
            <a:r>
              <a:rPr lang="es-MX" dirty="0" smtClean="0"/>
              <a:t>desempeño un rol </a:t>
            </a:r>
            <a:r>
              <a:rPr lang="es-MX" dirty="0"/>
              <a:t>protagónico</a:t>
            </a:r>
            <a:r>
              <a:rPr lang="es-MX" dirty="0" smtClean="0"/>
              <a:t>.</a:t>
            </a:r>
          </a:p>
          <a:p>
            <a:pPr algn="just"/>
            <a:endParaRPr lang="es-MX" dirty="0"/>
          </a:p>
          <a:p>
            <a:pPr algn="just"/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Reflexiones-PRORENISA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s-MX" dirty="0" smtClean="0"/>
              <a:t>Es de suma importancia contar con una base de datos sobre la dinámica migratoria a fin de que las acciones propuestas sean lo más coherente con esa realidad</a:t>
            </a:r>
          </a:p>
          <a:p>
            <a:pPr lvl="0" algn="just"/>
            <a:r>
              <a:rPr lang="es-MX" dirty="0" smtClean="0"/>
              <a:t>Queda </a:t>
            </a:r>
            <a:r>
              <a:rPr lang="es-MX" dirty="0"/>
              <a:t>pendiente atender a un conglomerado importante de </a:t>
            </a:r>
            <a:r>
              <a:rPr lang="es-MX" dirty="0" smtClean="0"/>
              <a:t>población: los </a:t>
            </a:r>
            <a:r>
              <a:rPr lang="es-MX" dirty="0"/>
              <a:t>trabajadores temporales, quienes no fueron incluidos en esta iniciativa, ya que era dirigida a población con </a:t>
            </a:r>
            <a:r>
              <a:rPr lang="es-MX" dirty="0" smtClean="0"/>
              <a:t>arraigo</a:t>
            </a:r>
          </a:p>
          <a:p>
            <a:pPr lvl="0" algn="just"/>
            <a:r>
              <a:rPr lang="es-MX" dirty="0" smtClean="0"/>
              <a:t>La experiencia se ha constituido en un ejemplo concreto de integración entre ambos países</a:t>
            </a:r>
            <a:endParaRPr lang="es-MX" dirty="0"/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2800" b="1" dirty="0" smtClean="0"/>
              <a:t>Declaración Conjunta</a:t>
            </a:r>
            <a:br>
              <a:rPr lang="es-MX" sz="2800" b="1" dirty="0" smtClean="0"/>
            </a:br>
            <a:r>
              <a:rPr lang="es-MX" sz="2800" b="1" dirty="0" smtClean="0"/>
              <a:t>Departamento </a:t>
            </a:r>
            <a:r>
              <a:rPr lang="es-MX" sz="2800" b="1" dirty="0"/>
              <a:t>de Trabajo de Estados Unidos de América y Nicaragua </a:t>
            </a:r>
            <a:r>
              <a:rPr lang="es-MX" sz="2800" dirty="0" smtClean="0"/>
              <a:t>(agosto 2011)</a:t>
            </a:r>
            <a:endParaRPr lang="es-MX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 smtClean="0"/>
              <a:t>Establecimiento </a:t>
            </a:r>
            <a:r>
              <a:rPr lang="es-MX" dirty="0"/>
              <a:t>de relaciones de cooperación con fines de formación, educación, divulgación y comunicación, y la promoción de un dialogo nacional sobre cumplimiento de las Leyes y reglamentos impuestos por la Sección de Horas y Sueldos del Departamento del Trabajo.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/>
              <a:t>Arreglo entre WHD y Consulado de Nicaragua en Houston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MX" dirty="0" smtClean="0"/>
              <a:t>Cónsul de Nicaragua en Houston-Texas; logra </a:t>
            </a:r>
            <a:r>
              <a:rPr lang="es-MX" dirty="0"/>
              <a:t>firma </a:t>
            </a:r>
            <a:r>
              <a:rPr lang="es-MX" dirty="0" smtClean="0"/>
              <a:t>de arreglo entre la sección de horas y sueldos del Departamento de Trabajo de los Estados Unidos de América, oficina del Distrito de Houston y el Consulado (enero del año 2012)</a:t>
            </a:r>
          </a:p>
          <a:p>
            <a:pPr algn="just"/>
            <a:r>
              <a:rPr lang="es-MX" dirty="0" smtClean="0"/>
              <a:t>Ambas </a:t>
            </a:r>
            <a:r>
              <a:rPr lang="es-MX" dirty="0"/>
              <a:t>instancias reconocen su compromiso común de cumplir y tomar en consideración las leyes y </a:t>
            </a:r>
            <a:r>
              <a:rPr lang="es-MX" dirty="0" smtClean="0"/>
              <a:t>reglamentos, </a:t>
            </a:r>
            <a:r>
              <a:rPr lang="es-MX" dirty="0"/>
              <a:t>en el lugar de </a:t>
            </a:r>
            <a:r>
              <a:rPr lang="es-MX" dirty="0" smtClean="0"/>
              <a:t>trabajo, </a:t>
            </a:r>
            <a:r>
              <a:rPr lang="es-MX" dirty="0"/>
              <a:t>aplicables a todos los nacionales de Nicaragua en ese país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/>
              <a:t>Arreglo entre WHD y Consulado de Nicaragua en Houston</a:t>
            </a:r>
            <a:endParaRPr lang="es-MX" b="1" dirty="0"/>
          </a:p>
        </p:txBody>
      </p: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214282" y="1857364"/>
            <a:ext cx="8930706" cy="1125565"/>
            <a:chOff x="1152" y="1440"/>
            <a:chExt cx="3415" cy="474"/>
          </a:xfrm>
        </p:grpSpPr>
        <p:sp>
          <p:nvSpPr>
            <p:cNvPr id="5" name="AutoShape 32"/>
            <p:cNvSpPr>
              <a:spLocks noChangeArrowheads="1"/>
            </p:cNvSpPr>
            <p:nvPr/>
          </p:nvSpPr>
          <p:spPr bwMode="gray">
            <a:xfrm>
              <a:off x="1382" y="1475"/>
              <a:ext cx="3130" cy="421"/>
            </a:xfrm>
            <a:prstGeom prst="roundRect">
              <a:avLst>
                <a:gd name="adj" fmla="val 50000"/>
              </a:avLst>
            </a:prstGeom>
            <a:noFill/>
            <a:ln w="38100" algn="ctr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s-ES"/>
            </a:p>
          </p:txBody>
        </p:sp>
        <p:grpSp>
          <p:nvGrpSpPr>
            <p:cNvPr id="6" name="Group 33"/>
            <p:cNvGrpSpPr>
              <a:grpSpLocks/>
            </p:cNvGrpSpPr>
            <p:nvPr/>
          </p:nvGrpSpPr>
          <p:grpSpPr bwMode="auto">
            <a:xfrm>
              <a:off x="1152" y="1440"/>
              <a:ext cx="581" cy="468"/>
              <a:chOff x="720" y="960"/>
              <a:chExt cx="987" cy="795"/>
            </a:xfrm>
          </p:grpSpPr>
          <p:sp>
            <p:nvSpPr>
              <p:cNvPr id="9" name="Oval 34"/>
              <p:cNvSpPr>
                <a:spLocks noChangeArrowheads="1"/>
              </p:cNvSpPr>
              <p:nvPr/>
            </p:nvSpPr>
            <p:spPr bwMode="gray">
              <a:xfrm rot="1758052">
                <a:off x="747" y="987"/>
                <a:ext cx="960" cy="768"/>
              </a:xfrm>
              <a:prstGeom prst="ellipse">
                <a:avLst/>
              </a:pr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0" name="Oval 35"/>
              <p:cNvSpPr>
                <a:spLocks noChangeArrowheads="1"/>
              </p:cNvSpPr>
              <p:nvPr/>
            </p:nvSpPr>
            <p:spPr bwMode="gray">
              <a:xfrm rot="1758052">
                <a:off x="720" y="960"/>
                <a:ext cx="960" cy="768"/>
              </a:xfrm>
              <a:prstGeom prst="ellipse">
                <a:avLst/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1" name="Oval 36"/>
              <p:cNvSpPr>
                <a:spLocks noChangeArrowheads="1"/>
              </p:cNvSpPr>
              <p:nvPr/>
            </p:nvSpPr>
            <p:spPr bwMode="gray">
              <a:xfrm>
                <a:off x="816" y="1008"/>
                <a:ext cx="432" cy="432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alpha val="50000"/>
                    </a:srgbClr>
                  </a:gs>
                  <a:gs pos="100000">
                    <a:srgbClr val="FFFFFF">
                      <a:gamma/>
                      <a:shade val="46275"/>
                      <a:invGamma/>
                      <a:alpha val="0"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sp>
          <p:nvSpPr>
            <p:cNvPr id="7" name="Text Box 37"/>
            <p:cNvSpPr txBox="1">
              <a:spLocks noChangeArrowheads="1"/>
            </p:cNvSpPr>
            <p:nvPr/>
          </p:nvSpPr>
          <p:spPr bwMode="gray">
            <a:xfrm>
              <a:off x="1749" y="1470"/>
              <a:ext cx="2818" cy="42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lvl="0" algn="just"/>
              <a:r>
                <a:rPr lang="es-MX" sz="2000" dirty="0" smtClean="0"/>
                <a:t>Lanzar un programa educativo para que los nacionales nicaragüenses</a:t>
              </a:r>
            </a:p>
            <a:p>
              <a:pPr lvl="0" algn="just"/>
              <a:r>
                <a:rPr lang="es-MX" sz="2000" dirty="0" smtClean="0"/>
                <a:t> en el Estado de Texas conozcan las leyes y reglamentos aplicables en</a:t>
              </a:r>
            </a:p>
            <a:p>
              <a:pPr lvl="0" algn="just"/>
              <a:r>
                <a:rPr lang="es-MX" sz="2000" dirty="0" smtClean="0"/>
                <a:t> el lugar de trabajo</a:t>
              </a:r>
              <a:endParaRPr lang="es-MX" sz="2000" dirty="0"/>
            </a:p>
          </p:txBody>
        </p:sp>
        <p:sp>
          <p:nvSpPr>
            <p:cNvPr id="8" name="Text Box 38"/>
            <p:cNvSpPr txBox="1">
              <a:spLocks noChangeArrowheads="1"/>
            </p:cNvSpPr>
            <p:nvPr/>
          </p:nvSpPr>
          <p:spPr bwMode="gray">
            <a:xfrm>
              <a:off x="1276" y="1475"/>
              <a:ext cx="377" cy="43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200" b="1">
                  <a:solidFill>
                    <a:schemeClr val="bg1"/>
                  </a:solidFill>
                </a:rPr>
                <a:t>1.</a:t>
              </a:r>
            </a:p>
          </p:txBody>
        </p:sp>
      </p:grpSp>
      <p:grpSp>
        <p:nvGrpSpPr>
          <p:cNvPr id="12" name="Group 39"/>
          <p:cNvGrpSpPr>
            <a:grpSpLocks/>
          </p:cNvGrpSpPr>
          <p:nvPr/>
        </p:nvGrpSpPr>
        <p:grpSpPr bwMode="auto">
          <a:xfrm>
            <a:off x="214282" y="2760652"/>
            <a:ext cx="9788473" cy="1125565"/>
            <a:chOff x="1152" y="1440"/>
            <a:chExt cx="3743" cy="474"/>
          </a:xfrm>
        </p:grpSpPr>
        <p:sp>
          <p:nvSpPr>
            <p:cNvPr id="13" name="AutoShape 40"/>
            <p:cNvSpPr>
              <a:spLocks noChangeArrowheads="1"/>
            </p:cNvSpPr>
            <p:nvPr/>
          </p:nvSpPr>
          <p:spPr bwMode="gray">
            <a:xfrm>
              <a:off x="1382" y="1475"/>
              <a:ext cx="3130" cy="421"/>
            </a:xfrm>
            <a:prstGeom prst="roundRect">
              <a:avLst>
                <a:gd name="adj" fmla="val 50000"/>
              </a:avLst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s-ES"/>
            </a:p>
          </p:txBody>
        </p:sp>
        <p:grpSp>
          <p:nvGrpSpPr>
            <p:cNvPr id="14" name="Group 41"/>
            <p:cNvGrpSpPr>
              <a:grpSpLocks/>
            </p:cNvGrpSpPr>
            <p:nvPr/>
          </p:nvGrpSpPr>
          <p:grpSpPr bwMode="auto">
            <a:xfrm>
              <a:off x="1152" y="1440"/>
              <a:ext cx="581" cy="468"/>
              <a:chOff x="720" y="960"/>
              <a:chExt cx="987" cy="795"/>
            </a:xfrm>
          </p:grpSpPr>
          <p:sp>
            <p:nvSpPr>
              <p:cNvPr id="17" name="Oval 42"/>
              <p:cNvSpPr>
                <a:spLocks noChangeArrowheads="1"/>
              </p:cNvSpPr>
              <p:nvPr/>
            </p:nvSpPr>
            <p:spPr bwMode="gray">
              <a:xfrm rot="1758052">
                <a:off x="747" y="987"/>
                <a:ext cx="960" cy="768"/>
              </a:xfrm>
              <a:prstGeom prst="ellipse">
                <a:avLst/>
              </a:pr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8" name="Oval 43"/>
              <p:cNvSpPr>
                <a:spLocks noChangeArrowheads="1"/>
              </p:cNvSpPr>
              <p:nvPr/>
            </p:nvSpPr>
            <p:spPr bwMode="gray">
              <a:xfrm rot="1758052">
                <a:off x="720" y="960"/>
                <a:ext cx="960" cy="768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9" name="Oval 44"/>
              <p:cNvSpPr>
                <a:spLocks noChangeArrowheads="1"/>
              </p:cNvSpPr>
              <p:nvPr/>
            </p:nvSpPr>
            <p:spPr bwMode="gray">
              <a:xfrm>
                <a:off x="816" y="1008"/>
                <a:ext cx="432" cy="432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alpha val="50000"/>
                    </a:srgbClr>
                  </a:gs>
                  <a:gs pos="100000">
                    <a:srgbClr val="FFFFFF">
                      <a:gamma/>
                      <a:shade val="46275"/>
                      <a:invGamma/>
                      <a:alpha val="0"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sp>
          <p:nvSpPr>
            <p:cNvPr id="15" name="Text Box 45"/>
            <p:cNvSpPr txBox="1">
              <a:spLocks noChangeArrowheads="1"/>
            </p:cNvSpPr>
            <p:nvPr/>
          </p:nvSpPr>
          <p:spPr bwMode="gray">
            <a:xfrm>
              <a:off x="1721" y="1549"/>
              <a:ext cx="3174" cy="29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s-MX" sz="2000" dirty="0" smtClean="0"/>
                <a:t>Establecer mecanismo de contacto sistemático entre el Consulado y la</a:t>
              </a:r>
            </a:p>
            <a:p>
              <a:pPr eaLnBrk="0" hangingPunct="0"/>
              <a:r>
                <a:rPr lang="es-MX" sz="2000" dirty="0" smtClean="0"/>
                <a:t>Sección de Horas y Sueldos (WHD), a fin de coordinar la aplicación del arreglo</a:t>
              </a:r>
              <a:endParaRPr lang="en-US" sz="2000" b="1" dirty="0">
                <a:solidFill>
                  <a:srgbClr val="000000"/>
                </a:solidFill>
              </a:endParaRPr>
            </a:p>
          </p:txBody>
        </p:sp>
        <p:sp>
          <p:nvSpPr>
            <p:cNvPr id="16" name="Text Box 46"/>
            <p:cNvSpPr txBox="1">
              <a:spLocks noChangeArrowheads="1"/>
            </p:cNvSpPr>
            <p:nvPr/>
          </p:nvSpPr>
          <p:spPr bwMode="gray">
            <a:xfrm>
              <a:off x="1276" y="1475"/>
              <a:ext cx="377" cy="43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200" b="1">
                  <a:solidFill>
                    <a:schemeClr val="bg1"/>
                  </a:solidFill>
                </a:rPr>
                <a:t>2.</a:t>
              </a:r>
            </a:p>
          </p:txBody>
        </p:sp>
      </p:grpSp>
      <p:grpSp>
        <p:nvGrpSpPr>
          <p:cNvPr id="20" name="Group 47"/>
          <p:cNvGrpSpPr>
            <a:grpSpLocks/>
          </p:cNvGrpSpPr>
          <p:nvPr/>
        </p:nvGrpSpPr>
        <p:grpSpPr bwMode="auto">
          <a:xfrm>
            <a:off x="214282" y="3673464"/>
            <a:ext cx="8930706" cy="1125565"/>
            <a:chOff x="1152" y="1440"/>
            <a:chExt cx="3415" cy="474"/>
          </a:xfrm>
        </p:grpSpPr>
        <p:sp>
          <p:nvSpPr>
            <p:cNvPr id="21" name="AutoShape 48"/>
            <p:cNvSpPr>
              <a:spLocks noChangeArrowheads="1"/>
            </p:cNvSpPr>
            <p:nvPr/>
          </p:nvSpPr>
          <p:spPr bwMode="gray">
            <a:xfrm>
              <a:off x="1382" y="1475"/>
              <a:ext cx="3130" cy="421"/>
            </a:xfrm>
            <a:prstGeom prst="roundRect">
              <a:avLst>
                <a:gd name="adj" fmla="val 50000"/>
              </a:avLst>
            </a:prstGeom>
            <a:noFill/>
            <a:ln w="38100" algn="ctr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s-ES"/>
            </a:p>
          </p:txBody>
        </p:sp>
        <p:grpSp>
          <p:nvGrpSpPr>
            <p:cNvPr id="22" name="Group 49"/>
            <p:cNvGrpSpPr>
              <a:grpSpLocks/>
            </p:cNvGrpSpPr>
            <p:nvPr/>
          </p:nvGrpSpPr>
          <p:grpSpPr bwMode="auto">
            <a:xfrm>
              <a:off x="1152" y="1440"/>
              <a:ext cx="581" cy="468"/>
              <a:chOff x="720" y="960"/>
              <a:chExt cx="987" cy="795"/>
            </a:xfrm>
          </p:grpSpPr>
          <p:sp>
            <p:nvSpPr>
              <p:cNvPr id="25" name="Oval 50"/>
              <p:cNvSpPr>
                <a:spLocks noChangeArrowheads="1"/>
              </p:cNvSpPr>
              <p:nvPr/>
            </p:nvSpPr>
            <p:spPr bwMode="gray">
              <a:xfrm rot="1758052">
                <a:off x="747" y="987"/>
                <a:ext cx="960" cy="768"/>
              </a:xfrm>
              <a:prstGeom prst="ellipse">
                <a:avLst/>
              </a:pr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6" name="Oval 51"/>
              <p:cNvSpPr>
                <a:spLocks noChangeArrowheads="1"/>
              </p:cNvSpPr>
              <p:nvPr/>
            </p:nvSpPr>
            <p:spPr bwMode="gray">
              <a:xfrm rot="1758052">
                <a:off x="720" y="960"/>
                <a:ext cx="960" cy="768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7" name="Oval 52"/>
              <p:cNvSpPr>
                <a:spLocks noChangeArrowheads="1"/>
              </p:cNvSpPr>
              <p:nvPr/>
            </p:nvSpPr>
            <p:spPr bwMode="gray">
              <a:xfrm>
                <a:off x="816" y="1008"/>
                <a:ext cx="432" cy="432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alpha val="50000"/>
                    </a:srgbClr>
                  </a:gs>
                  <a:gs pos="100000">
                    <a:srgbClr val="FFFFFF">
                      <a:gamma/>
                      <a:shade val="46275"/>
                      <a:invGamma/>
                      <a:alpha val="0"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sp>
          <p:nvSpPr>
            <p:cNvPr id="23" name="Text Box 53"/>
            <p:cNvSpPr txBox="1">
              <a:spLocks noChangeArrowheads="1"/>
            </p:cNvSpPr>
            <p:nvPr/>
          </p:nvSpPr>
          <p:spPr bwMode="gray">
            <a:xfrm>
              <a:off x="1758" y="1518"/>
              <a:ext cx="2809" cy="38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lvl="0" algn="just"/>
              <a:r>
                <a:rPr lang="es-MX" dirty="0" smtClean="0"/>
                <a:t>Proporcionar capacitación por parte de WHD, sobre la aplicación y el</a:t>
              </a:r>
            </a:p>
            <a:p>
              <a:pPr lvl="0" algn="just"/>
              <a:r>
                <a:rPr lang="es-MX" dirty="0" smtClean="0"/>
                <a:t> cumplimiento de las Leyes administrativas e impuestos por dicha agencia al </a:t>
              </a:r>
            </a:p>
            <a:p>
              <a:pPr lvl="0" algn="just"/>
              <a:r>
                <a:rPr lang="es-MX" dirty="0" smtClean="0"/>
                <a:t>personal consular respectivo</a:t>
              </a:r>
              <a:endParaRPr lang="es-MX" dirty="0"/>
            </a:p>
          </p:txBody>
        </p:sp>
        <p:sp>
          <p:nvSpPr>
            <p:cNvPr id="24" name="Text Box 54"/>
            <p:cNvSpPr txBox="1">
              <a:spLocks noChangeArrowheads="1"/>
            </p:cNvSpPr>
            <p:nvPr/>
          </p:nvSpPr>
          <p:spPr bwMode="gray">
            <a:xfrm>
              <a:off x="1276" y="1475"/>
              <a:ext cx="377" cy="43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200" b="1">
                  <a:solidFill>
                    <a:schemeClr val="bg1"/>
                  </a:solidFill>
                </a:rPr>
                <a:t>3.</a:t>
              </a:r>
            </a:p>
          </p:txBody>
        </p:sp>
      </p:grpSp>
      <p:grpSp>
        <p:nvGrpSpPr>
          <p:cNvPr id="28" name="Group 55"/>
          <p:cNvGrpSpPr>
            <a:grpSpLocks/>
          </p:cNvGrpSpPr>
          <p:nvPr/>
        </p:nvGrpSpPr>
        <p:grpSpPr bwMode="auto">
          <a:xfrm>
            <a:off x="214282" y="4660889"/>
            <a:ext cx="8786874" cy="1125565"/>
            <a:chOff x="1152" y="1440"/>
            <a:chExt cx="3360" cy="474"/>
          </a:xfrm>
        </p:grpSpPr>
        <p:sp>
          <p:nvSpPr>
            <p:cNvPr id="29" name="AutoShape 56"/>
            <p:cNvSpPr>
              <a:spLocks noChangeArrowheads="1"/>
            </p:cNvSpPr>
            <p:nvPr/>
          </p:nvSpPr>
          <p:spPr bwMode="gray">
            <a:xfrm>
              <a:off x="1382" y="1475"/>
              <a:ext cx="3130" cy="421"/>
            </a:xfrm>
            <a:prstGeom prst="roundRect">
              <a:avLst>
                <a:gd name="adj" fmla="val 50000"/>
              </a:avLst>
            </a:prstGeom>
            <a:noFill/>
            <a:ln w="38100" algn="ctr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s-ES"/>
            </a:p>
          </p:txBody>
        </p:sp>
        <p:grpSp>
          <p:nvGrpSpPr>
            <p:cNvPr id="30" name="Group 57"/>
            <p:cNvGrpSpPr>
              <a:grpSpLocks/>
            </p:cNvGrpSpPr>
            <p:nvPr/>
          </p:nvGrpSpPr>
          <p:grpSpPr bwMode="auto">
            <a:xfrm>
              <a:off x="1152" y="1440"/>
              <a:ext cx="581" cy="468"/>
              <a:chOff x="720" y="960"/>
              <a:chExt cx="987" cy="795"/>
            </a:xfrm>
          </p:grpSpPr>
          <p:sp>
            <p:nvSpPr>
              <p:cNvPr id="33" name="Oval 58"/>
              <p:cNvSpPr>
                <a:spLocks noChangeArrowheads="1"/>
              </p:cNvSpPr>
              <p:nvPr/>
            </p:nvSpPr>
            <p:spPr bwMode="gray">
              <a:xfrm rot="1758052">
                <a:off x="747" y="987"/>
                <a:ext cx="960" cy="768"/>
              </a:xfrm>
              <a:prstGeom prst="ellipse">
                <a:avLst/>
              </a:pr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4" name="Oval 59"/>
              <p:cNvSpPr>
                <a:spLocks noChangeArrowheads="1"/>
              </p:cNvSpPr>
              <p:nvPr/>
            </p:nvSpPr>
            <p:spPr bwMode="gray">
              <a:xfrm rot="1758052">
                <a:off x="720" y="960"/>
                <a:ext cx="960" cy="768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chemeClr val="folHlink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5" name="Oval 60"/>
              <p:cNvSpPr>
                <a:spLocks noChangeArrowheads="1"/>
              </p:cNvSpPr>
              <p:nvPr/>
            </p:nvSpPr>
            <p:spPr bwMode="gray">
              <a:xfrm>
                <a:off x="816" y="1008"/>
                <a:ext cx="432" cy="432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alpha val="50000"/>
                    </a:srgbClr>
                  </a:gs>
                  <a:gs pos="100000">
                    <a:srgbClr val="FFFFFF">
                      <a:gamma/>
                      <a:shade val="46275"/>
                      <a:invGamma/>
                      <a:alpha val="0"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sp>
          <p:nvSpPr>
            <p:cNvPr id="31" name="Text Box 61"/>
            <p:cNvSpPr txBox="1">
              <a:spLocks noChangeArrowheads="1"/>
            </p:cNvSpPr>
            <p:nvPr/>
          </p:nvSpPr>
          <p:spPr bwMode="gray">
            <a:xfrm>
              <a:off x="1721" y="1549"/>
              <a:ext cx="2274" cy="19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lvl="0" algn="just"/>
              <a:r>
                <a:rPr lang="es-MX" sz="2400" dirty="0" smtClean="0"/>
                <a:t>Establecer sistema para remitir quejas al WHD</a:t>
              </a:r>
              <a:endParaRPr lang="es-MX" sz="2400" dirty="0"/>
            </a:p>
          </p:txBody>
        </p:sp>
        <p:sp>
          <p:nvSpPr>
            <p:cNvPr id="32" name="Text Box 62"/>
            <p:cNvSpPr txBox="1">
              <a:spLocks noChangeArrowheads="1"/>
            </p:cNvSpPr>
            <p:nvPr/>
          </p:nvSpPr>
          <p:spPr bwMode="gray">
            <a:xfrm>
              <a:off x="1276" y="1475"/>
              <a:ext cx="377" cy="43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200" b="1">
                  <a:solidFill>
                    <a:schemeClr val="bg1"/>
                  </a:solidFill>
                </a:rPr>
                <a:t>4.</a:t>
              </a:r>
            </a:p>
          </p:txBody>
        </p:sp>
      </p:grpSp>
      <p:sp>
        <p:nvSpPr>
          <p:cNvPr id="36" name="35 Rectángulo"/>
          <p:cNvSpPr/>
          <p:nvPr/>
        </p:nvSpPr>
        <p:spPr>
          <a:xfrm>
            <a:off x="1142976" y="1428736"/>
            <a:ext cx="449373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s-MX" sz="2200" b="1" dirty="0" smtClean="0"/>
              <a:t>Objetivos generales de este acuerdo:</a:t>
            </a:r>
            <a:endParaRPr lang="es-MX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3600" b="1" dirty="0" smtClean="0"/>
              <a:t>RETOS PARA LA PROTECCIÓN CONSULAR A TRABAJADORES MIGRANTES</a:t>
            </a:r>
            <a:endParaRPr lang="es-MX" sz="3600" dirty="0"/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gray">
          <a:xfrm>
            <a:off x="801003" y="1507714"/>
            <a:ext cx="2731179" cy="3515385"/>
          </a:xfrm>
          <a:prstGeom prst="roundRect">
            <a:avLst>
              <a:gd name="adj" fmla="val 17509"/>
            </a:avLst>
          </a:prstGeom>
          <a:gradFill rotWithShape="1">
            <a:gsLst>
              <a:gs pos="0">
                <a:srgbClr val="4E91D4"/>
              </a:gs>
              <a:gs pos="100000">
                <a:srgbClr val="3477A4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gray">
          <a:xfrm>
            <a:off x="844630" y="1524716"/>
            <a:ext cx="2649022" cy="3448984"/>
          </a:xfrm>
          <a:prstGeom prst="roundRect">
            <a:avLst>
              <a:gd name="adj" fmla="val 16667"/>
            </a:avLst>
          </a:prstGeom>
          <a:solidFill>
            <a:srgbClr val="3CA1E6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gray">
          <a:xfrm>
            <a:off x="866608" y="3940079"/>
            <a:ext cx="2612954" cy="87298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3CA1E6">
                  <a:alpha val="0"/>
                </a:srgbClr>
              </a:gs>
              <a:gs pos="100000">
                <a:srgbClr val="3CA1E6">
                  <a:gamma/>
                  <a:tint val="51373"/>
                  <a:invGamma/>
                </a:srgbClr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gray">
          <a:xfrm>
            <a:off x="866608" y="1898821"/>
            <a:ext cx="2612954" cy="871034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3CA1E6">
                  <a:gamma/>
                  <a:tint val="33333"/>
                  <a:invGamma/>
                </a:srgbClr>
              </a:gs>
              <a:gs pos="100000">
                <a:srgbClr val="3CA1E6">
                  <a:alpha val="0"/>
                </a:srgbClr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gray">
          <a:xfrm>
            <a:off x="807353" y="4728289"/>
            <a:ext cx="2731179" cy="855411"/>
          </a:xfrm>
          <a:prstGeom prst="roundRect">
            <a:avLst>
              <a:gd name="adj" fmla="val 40389"/>
            </a:avLst>
          </a:prstGeom>
          <a:gradFill rotWithShape="1">
            <a:gsLst>
              <a:gs pos="0">
                <a:srgbClr val="729EB4"/>
              </a:gs>
              <a:gs pos="100000">
                <a:srgbClr val="F8FAF4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9" name="AutoShape 9"/>
          <p:cNvSpPr>
            <a:spLocks noChangeArrowheads="1"/>
          </p:cNvSpPr>
          <p:nvPr/>
        </p:nvSpPr>
        <p:spPr bwMode="gray">
          <a:xfrm>
            <a:off x="866608" y="4765164"/>
            <a:ext cx="2612954" cy="75971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DAFD4"/>
              </a:gs>
              <a:gs pos="100000">
                <a:srgbClr val="F8FAF4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1785918" y="1571612"/>
            <a:ext cx="811538" cy="790963"/>
            <a:chOff x="1289" y="582"/>
            <a:chExt cx="668" cy="668"/>
          </a:xfrm>
        </p:grpSpPr>
        <p:sp>
          <p:nvSpPr>
            <p:cNvPr id="11" name="Oval 11"/>
            <p:cNvSpPr>
              <a:spLocks noChangeArrowheads="1"/>
            </p:cNvSpPr>
            <p:nvPr/>
          </p:nvSpPr>
          <p:spPr bwMode="gray">
            <a:xfrm>
              <a:off x="1289" y="582"/>
              <a:ext cx="668" cy="668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12" name="Oval 12"/>
            <p:cNvSpPr>
              <a:spLocks noChangeArrowheads="1"/>
            </p:cNvSpPr>
            <p:nvPr/>
          </p:nvSpPr>
          <p:spPr bwMode="gray">
            <a:xfrm>
              <a:off x="1296" y="587"/>
              <a:ext cx="646" cy="64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s-ES"/>
            </a:p>
          </p:txBody>
        </p:sp>
        <p:sp>
          <p:nvSpPr>
            <p:cNvPr id="13" name="Oval 13"/>
            <p:cNvSpPr>
              <a:spLocks noChangeArrowheads="1"/>
            </p:cNvSpPr>
            <p:nvPr/>
          </p:nvSpPr>
          <p:spPr bwMode="gray">
            <a:xfrm>
              <a:off x="1304" y="591"/>
              <a:ext cx="631" cy="63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s-ES"/>
            </a:p>
          </p:txBody>
        </p:sp>
        <p:sp>
          <p:nvSpPr>
            <p:cNvPr id="14" name="Oval 14"/>
            <p:cNvSpPr>
              <a:spLocks noChangeArrowheads="1"/>
            </p:cNvSpPr>
            <p:nvPr/>
          </p:nvSpPr>
          <p:spPr bwMode="gray">
            <a:xfrm>
              <a:off x="1311" y="597"/>
              <a:ext cx="600" cy="589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s-ES"/>
            </a:p>
          </p:txBody>
        </p:sp>
        <p:sp>
          <p:nvSpPr>
            <p:cNvPr id="15" name="Oval 15"/>
            <p:cNvSpPr>
              <a:spLocks noChangeArrowheads="1"/>
            </p:cNvSpPr>
            <p:nvPr/>
          </p:nvSpPr>
          <p:spPr bwMode="gray">
            <a:xfrm>
              <a:off x="1346" y="613"/>
              <a:ext cx="533" cy="479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s-ES"/>
            </a:p>
          </p:txBody>
        </p:sp>
      </p:grpSp>
      <p:sp>
        <p:nvSpPr>
          <p:cNvPr id="16" name="Text Box 16"/>
          <p:cNvSpPr txBox="1">
            <a:spLocks noChangeArrowheads="1"/>
          </p:cNvSpPr>
          <p:nvPr/>
        </p:nvSpPr>
        <p:spPr bwMode="gray">
          <a:xfrm>
            <a:off x="1969696" y="1694876"/>
            <a:ext cx="44684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400">
                <a:solidFill>
                  <a:srgbClr val="000000"/>
                </a:solidFill>
              </a:rPr>
              <a:t>1</a:t>
            </a:r>
            <a:endParaRPr lang="en-US"/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gray">
          <a:xfrm>
            <a:off x="894015" y="2247508"/>
            <a:ext cx="2320663" cy="224676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s-MX" sz="2000" dirty="0" smtClean="0"/>
              <a:t>Protección Consular; cruzada por la mirada de género a fin de no profundizar la discriminación hacia las mujeres. </a:t>
            </a:r>
          </a:p>
        </p:txBody>
      </p:sp>
      <p:sp>
        <p:nvSpPr>
          <p:cNvPr id="18" name="AutoShape 19"/>
          <p:cNvSpPr>
            <a:spLocks noChangeArrowheads="1"/>
          </p:cNvSpPr>
          <p:nvPr/>
        </p:nvSpPr>
        <p:spPr bwMode="gray">
          <a:xfrm>
            <a:off x="3163203" y="1507714"/>
            <a:ext cx="2731179" cy="3515385"/>
          </a:xfrm>
          <a:prstGeom prst="roundRect">
            <a:avLst>
              <a:gd name="adj" fmla="val 17509"/>
            </a:avLst>
          </a:prstGeom>
          <a:gradFill rotWithShape="1">
            <a:gsLst>
              <a:gs pos="0">
                <a:srgbClr val="34B034"/>
              </a:gs>
              <a:gs pos="100000">
                <a:srgbClr val="3F8B4A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9" name="AutoShape 20"/>
          <p:cNvSpPr>
            <a:spLocks noChangeArrowheads="1"/>
          </p:cNvSpPr>
          <p:nvPr/>
        </p:nvSpPr>
        <p:spPr bwMode="gray">
          <a:xfrm>
            <a:off x="3206830" y="1524716"/>
            <a:ext cx="2649022" cy="3448984"/>
          </a:xfrm>
          <a:prstGeom prst="roundRect">
            <a:avLst>
              <a:gd name="adj" fmla="val 16667"/>
            </a:avLst>
          </a:prstGeom>
          <a:solidFill>
            <a:srgbClr val="73E77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0" name="AutoShape 21"/>
          <p:cNvSpPr>
            <a:spLocks noChangeArrowheads="1"/>
          </p:cNvSpPr>
          <p:nvPr/>
        </p:nvSpPr>
        <p:spPr bwMode="gray">
          <a:xfrm>
            <a:off x="3228808" y="3940079"/>
            <a:ext cx="2612954" cy="87298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3E77E"/>
              </a:gs>
              <a:gs pos="100000">
                <a:srgbClr val="73E77E">
                  <a:gamma/>
                  <a:tint val="54510"/>
                  <a:invGamma/>
                </a:srgbClr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1" name="AutoShape 22"/>
          <p:cNvSpPr>
            <a:spLocks noChangeArrowheads="1"/>
          </p:cNvSpPr>
          <p:nvPr/>
        </p:nvSpPr>
        <p:spPr bwMode="gray">
          <a:xfrm>
            <a:off x="3228808" y="1898821"/>
            <a:ext cx="2612954" cy="871034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3E77E">
                  <a:gamma/>
                  <a:tint val="33333"/>
                  <a:invGamma/>
                </a:srgbClr>
              </a:gs>
              <a:gs pos="100000">
                <a:srgbClr val="73E77E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2" name="Oval 23"/>
          <p:cNvSpPr>
            <a:spLocks noChangeArrowheads="1"/>
          </p:cNvSpPr>
          <p:nvPr/>
        </p:nvSpPr>
        <p:spPr bwMode="gray">
          <a:xfrm>
            <a:off x="4148118" y="1571611"/>
            <a:ext cx="811538" cy="519351"/>
          </a:xfrm>
          <a:prstGeom prst="ellipse">
            <a:avLst/>
          </a:prstGeom>
          <a:solidFill>
            <a:srgbClr val="333333"/>
          </a:solidFill>
          <a:ln w="38100" algn="ctr">
            <a:noFill/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s-ES"/>
          </a:p>
        </p:txBody>
      </p:sp>
      <p:sp>
        <p:nvSpPr>
          <p:cNvPr id="23" name="Oval 24"/>
          <p:cNvSpPr>
            <a:spLocks noChangeArrowheads="1"/>
          </p:cNvSpPr>
          <p:nvPr/>
        </p:nvSpPr>
        <p:spPr bwMode="gray">
          <a:xfrm>
            <a:off x="4157729" y="1579841"/>
            <a:ext cx="785489" cy="765572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46275"/>
                  <a:invGamma/>
                </a:srgbClr>
              </a:gs>
              <a:gs pos="100000">
                <a:srgbClr val="D6E1E2"/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es-ES"/>
          </a:p>
        </p:txBody>
      </p:sp>
      <p:sp>
        <p:nvSpPr>
          <p:cNvPr id="24" name="Oval 25"/>
          <p:cNvSpPr>
            <a:spLocks noChangeArrowheads="1"/>
          </p:cNvSpPr>
          <p:nvPr/>
        </p:nvSpPr>
        <p:spPr bwMode="gray">
          <a:xfrm>
            <a:off x="4167924" y="1585414"/>
            <a:ext cx="767455" cy="747995"/>
          </a:xfrm>
          <a:prstGeom prst="ellipse">
            <a:avLst/>
          </a:prstGeom>
          <a:gradFill rotWithShape="1">
            <a:gsLst>
              <a:gs pos="0">
                <a:srgbClr val="D6E1E2">
                  <a:alpha val="0"/>
                </a:srgbClr>
              </a:gs>
              <a:gs pos="100000">
                <a:srgbClr val="D6E1E2">
                  <a:gamma/>
                  <a:tint val="34902"/>
                  <a:invGamma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es-ES"/>
          </a:p>
        </p:txBody>
      </p:sp>
      <p:sp>
        <p:nvSpPr>
          <p:cNvPr id="25" name="Oval 26"/>
          <p:cNvSpPr>
            <a:spLocks noChangeArrowheads="1"/>
          </p:cNvSpPr>
          <p:nvPr/>
        </p:nvSpPr>
        <p:spPr bwMode="gray">
          <a:xfrm>
            <a:off x="4179041" y="1598696"/>
            <a:ext cx="729383" cy="697218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79216"/>
                  <a:invGamma/>
                </a:srgbClr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es-ES"/>
          </a:p>
        </p:txBody>
      </p:sp>
      <p:sp>
        <p:nvSpPr>
          <p:cNvPr id="26" name="Oval 27"/>
          <p:cNvSpPr>
            <a:spLocks noChangeArrowheads="1"/>
          </p:cNvSpPr>
          <p:nvPr/>
        </p:nvSpPr>
        <p:spPr bwMode="gray">
          <a:xfrm>
            <a:off x="4224255" y="1632432"/>
            <a:ext cx="647228" cy="566368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tint val="0"/>
                  <a:invGamma/>
                </a:srgbClr>
              </a:gs>
              <a:gs pos="100000">
                <a:srgbClr val="D6E1E2">
                  <a:alpha val="3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es-ES"/>
          </a:p>
        </p:txBody>
      </p:sp>
      <p:sp>
        <p:nvSpPr>
          <p:cNvPr id="27" name="Text Box 28"/>
          <p:cNvSpPr txBox="1">
            <a:spLocks noChangeArrowheads="1"/>
          </p:cNvSpPr>
          <p:nvPr/>
        </p:nvSpPr>
        <p:spPr bwMode="gray">
          <a:xfrm>
            <a:off x="4331896" y="1694876"/>
            <a:ext cx="44684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400">
                <a:solidFill>
                  <a:srgbClr val="000000"/>
                </a:solidFill>
              </a:rPr>
              <a:t>2</a:t>
            </a:r>
            <a:endParaRPr lang="en-US"/>
          </a:p>
        </p:txBody>
      </p:sp>
      <p:sp>
        <p:nvSpPr>
          <p:cNvPr id="28" name="Text Box 29"/>
          <p:cNvSpPr txBox="1">
            <a:spLocks noChangeArrowheads="1"/>
          </p:cNvSpPr>
          <p:nvPr/>
        </p:nvSpPr>
        <p:spPr bwMode="gray">
          <a:xfrm>
            <a:off x="3256215" y="2247508"/>
            <a:ext cx="2244479" cy="224676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s-MX" sz="2000" dirty="0" smtClean="0"/>
              <a:t>Dar visibilidad a las mujeres que en sus diferentes roles, juegan un papel activo en cada una de las fases del proceso migratorio</a:t>
            </a:r>
          </a:p>
        </p:txBody>
      </p:sp>
      <p:sp>
        <p:nvSpPr>
          <p:cNvPr id="29" name="AutoShape 30"/>
          <p:cNvSpPr>
            <a:spLocks noChangeArrowheads="1"/>
          </p:cNvSpPr>
          <p:nvPr/>
        </p:nvSpPr>
        <p:spPr bwMode="gray">
          <a:xfrm>
            <a:off x="3166378" y="4728289"/>
            <a:ext cx="2731179" cy="855411"/>
          </a:xfrm>
          <a:prstGeom prst="roundRect">
            <a:avLst>
              <a:gd name="adj" fmla="val 40389"/>
            </a:avLst>
          </a:prstGeom>
          <a:gradFill rotWithShape="1">
            <a:gsLst>
              <a:gs pos="0">
                <a:srgbClr val="58A4AE"/>
              </a:gs>
              <a:gs pos="100000">
                <a:srgbClr val="F8FAF4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0" name="AutoShape 31"/>
          <p:cNvSpPr>
            <a:spLocks noChangeArrowheads="1"/>
          </p:cNvSpPr>
          <p:nvPr/>
        </p:nvSpPr>
        <p:spPr bwMode="gray">
          <a:xfrm>
            <a:off x="3225633" y="4765164"/>
            <a:ext cx="2612954" cy="75971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2B2BB"/>
              </a:gs>
              <a:gs pos="100000">
                <a:srgbClr val="F8FAF4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1" name="AutoShape 33"/>
          <p:cNvSpPr>
            <a:spLocks noChangeArrowheads="1"/>
          </p:cNvSpPr>
          <p:nvPr/>
        </p:nvSpPr>
        <p:spPr bwMode="gray">
          <a:xfrm>
            <a:off x="5525403" y="1507714"/>
            <a:ext cx="2731179" cy="3515385"/>
          </a:xfrm>
          <a:prstGeom prst="roundRect">
            <a:avLst>
              <a:gd name="adj" fmla="val 17509"/>
            </a:avLst>
          </a:prstGeom>
          <a:gradFill rotWithShape="1">
            <a:gsLst>
              <a:gs pos="0">
                <a:srgbClr val="B59F43"/>
              </a:gs>
              <a:gs pos="100000">
                <a:srgbClr val="8F8849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2" name="AutoShape 34"/>
          <p:cNvSpPr>
            <a:spLocks noChangeArrowheads="1"/>
          </p:cNvSpPr>
          <p:nvPr/>
        </p:nvSpPr>
        <p:spPr bwMode="gray">
          <a:xfrm>
            <a:off x="5569030" y="1524716"/>
            <a:ext cx="2649022" cy="3448984"/>
          </a:xfrm>
          <a:prstGeom prst="roundRect">
            <a:avLst>
              <a:gd name="adj" fmla="val 16667"/>
            </a:avLst>
          </a:prstGeom>
          <a:solidFill>
            <a:srgbClr val="E9E065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3" name="AutoShape 35"/>
          <p:cNvSpPr>
            <a:spLocks noChangeArrowheads="1"/>
          </p:cNvSpPr>
          <p:nvPr/>
        </p:nvSpPr>
        <p:spPr bwMode="gray">
          <a:xfrm>
            <a:off x="5591008" y="3940079"/>
            <a:ext cx="2612954" cy="87298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E9E065"/>
              </a:gs>
              <a:gs pos="100000">
                <a:srgbClr val="E9E065">
                  <a:gamma/>
                  <a:tint val="57647"/>
                  <a:invGamma/>
                </a:srgbClr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4" name="AutoShape 36"/>
          <p:cNvSpPr>
            <a:spLocks noChangeArrowheads="1"/>
          </p:cNvSpPr>
          <p:nvPr/>
        </p:nvSpPr>
        <p:spPr bwMode="gray">
          <a:xfrm>
            <a:off x="5591008" y="1898821"/>
            <a:ext cx="2612954" cy="871034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E9E065">
                  <a:gamma/>
                  <a:tint val="33333"/>
                  <a:invGamma/>
                </a:srgbClr>
              </a:gs>
              <a:gs pos="100000">
                <a:srgbClr val="E9E065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grpSp>
        <p:nvGrpSpPr>
          <p:cNvPr id="35" name="Group 37"/>
          <p:cNvGrpSpPr>
            <a:grpSpLocks/>
          </p:cNvGrpSpPr>
          <p:nvPr/>
        </p:nvGrpSpPr>
        <p:grpSpPr bwMode="auto">
          <a:xfrm>
            <a:off x="6510318" y="1571612"/>
            <a:ext cx="811538" cy="790963"/>
            <a:chOff x="1289" y="582"/>
            <a:chExt cx="668" cy="668"/>
          </a:xfrm>
        </p:grpSpPr>
        <p:sp>
          <p:nvSpPr>
            <p:cNvPr id="36" name="Oval 38"/>
            <p:cNvSpPr>
              <a:spLocks noChangeArrowheads="1"/>
            </p:cNvSpPr>
            <p:nvPr/>
          </p:nvSpPr>
          <p:spPr bwMode="gray">
            <a:xfrm>
              <a:off x="1289" y="582"/>
              <a:ext cx="668" cy="668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37" name="Oval 39"/>
            <p:cNvSpPr>
              <a:spLocks noChangeArrowheads="1"/>
            </p:cNvSpPr>
            <p:nvPr/>
          </p:nvSpPr>
          <p:spPr bwMode="gray">
            <a:xfrm>
              <a:off x="1296" y="587"/>
              <a:ext cx="646" cy="64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s-ES"/>
            </a:p>
          </p:txBody>
        </p:sp>
        <p:sp>
          <p:nvSpPr>
            <p:cNvPr id="38" name="Oval 40"/>
            <p:cNvSpPr>
              <a:spLocks noChangeArrowheads="1"/>
            </p:cNvSpPr>
            <p:nvPr/>
          </p:nvSpPr>
          <p:spPr bwMode="gray">
            <a:xfrm>
              <a:off x="1304" y="591"/>
              <a:ext cx="631" cy="63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s-ES"/>
            </a:p>
          </p:txBody>
        </p:sp>
        <p:sp>
          <p:nvSpPr>
            <p:cNvPr id="39" name="Oval 41"/>
            <p:cNvSpPr>
              <a:spLocks noChangeArrowheads="1"/>
            </p:cNvSpPr>
            <p:nvPr/>
          </p:nvSpPr>
          <p:spPr bwMode="gray">
            <a:xfrm>
              <a:off x="1311" y="597"/>
              <a:ext cx="600" cy="589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s-ES"/>
            </a:p>
          </p:txBody>
        </p:sp>
        <p:sp>
          <p:nvSpPr>
            <p:cNvPr id="40" name="Oval 42"/>
            <p:cNvSpPr>
              <a:spLocks noChangeArrowheads="1"/>
            </p:cNvSpPr>
            <p:nvPr/>
          </p:nvSpPr>
          <p:spPr bwMode="gray">
            <a:xfrm>
              <a:off x="1346" y="613"/>
              <a:ext cx="533" cy="479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s-ES"/>
            </a:p>
          </p:txBody>
        </p:sp>
      </p:grpSp>
      <p:sp>
        <p:nvSpPr>
          <p:cNvPr id="41" name="Text Box 43"/>
          <p:cNvSpPr txBox="1">
            <a:spLocks noChangeArrowheads="1"/>
          </p:cNvSpPr>
          <p:nvPr/>
        </p:nvSpPr>
        <p:spPr bwMode="gray">
          <a:xfrm>
            <a:off x="6694096" y="1694876"/>
            <a:ext cx="44684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400">
                <a:solidFill>
                  <a:srgbClr val="000000"/>
                </a:solidFill>
              </a:rPr>
              <a:t>3</a:t>
            </a:r>
            <a:endParaRPr lang="en-US"/>
          </a:p>
        </p:txBody>
      </p:sp>
      <p:sp>
        <p:nvSpPr>
          <p:cNvPr id="42" name="Text Box 44"/>
          <p:cNvSpPr txBox="1">
            <a:spLocks noChangeArrowheads="1"/>
          </p:cNvSpPr>
          <p:nvPr/>
        </p:nvSpPr>
        <p:spPr bwMode="gray">
          <a:xfrm>
            <a:off x="5618415" y="2247508"/>
            <a:ext cx="2596923" cy="255454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s-MX" sz="2000" dirty="0" smtClean="0"/>
              <a:t>Diseñar acciones de protección consular que tomen en consideración las especificidades de  la realidad de las mujeres en el contexto de la migración</a:t>
            </a:r>
            <a:endParaRPr lang="es-MX" sz="2000" dirty="0"/>
          </a:p>
        </p:txBody>
      </p:sp>
      <p:sp>
        <p:nvSpPr>
          <p:cNvPr id="43" name="AutoShape 45"/>
          <p:cNvSpPr>
            <a:spLocks noChangeArrowheads="1"/>
          </p:cNvSpPr>
          <p:nvPr/>
        </p:nvSpPr>
        <p:spPr bwMode="gray">
          <a:xfrm>
            <a:off x="5519053" y="4728289"/>
            <a:ext cx="2731179" cy="855411"/>
          </a:xfrm>
          <a:prstGeom prst="roundRect">
            <a:avLst>
              <a:gd name="adj" fmla="val 40389"/>
            </a:avLst>
          </a:prstGeom>
          <a:gradFill rotWithShape="1">
            <a:gsLst>
              <a:gs pos="0">
                <a:srgbClr val="99BACC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gray">
          <a:xfrm>
            <a:off x="5578308" y="4765164"/>
            <a:ext cx="2612954" cy="75971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8DAD4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4000" b="1" dirty="0" smtClean="0"/>
              <a:t/>
            </a:r>
            <a:br>
              <a:rPr lang="es-MX" sz="4000" b="1" dirty="0" smtClean="0"/>
            </a:b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gray">
          <a:xfrm>
            <a:off x="571472" y="1357298"/>
            <a:ext cx="4060799" cy="3833813"/>
          </a:xfrm>
          <a:custGeom>
            <a:avLst/>
            <a:gdLst>
              <a:gd name="G0" fmla="+- 1914 0 0"/>
              <a:gd name="G1" fmla="+- 21600 0 1914"/>
              <a:gd name="G2" fmla="+- 21600 0 1914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914" y="10800"/>
                </a:moveTo>
                <a:cubicBezTo>
                  <a:pt x="1914" y="15708"/>
                  <a:pt x="5892" y="19686"/>
                  <a:pt x="10800" y="19686"/>
                </a:cubicBezTo>
                <a:cubicBezTo>
                  <a:pt x="15708" y="19686"/>
                  <a:pt x="19686" y="15708"/>
                  <a:pt x="19686" y="10800"/>
                </a:cubicBezTo>
                <a:cubicBezTo>
                  <a:pt x="19686" y="5892"/>
                  <a:pt x="15708" y="1914"/>
                  <a:pt x="10800" y="1914"/>
                </a:cubicBezTo>
                <a:cubicBezTo>
                  <a:pt x="5892" y="1914"/>
                  <a:pt x="1914" y="5892"/>
                  <a:pt x="1914" y="10800"/>
                </a:cubicBezTo>
                <a:close/>
              </a:path>
            </a:pathLst>
          </a:custGeom>
          <a:gradFill rotWithShape="1">
            <a:gsLst>
              <a:gs pos="0">
                <a:schemeClr val="hlink">
                  <a:gamma/>
                  <a:tint val="60784"/>
                  <a:invGamma/>
                  <a:alpha val="12000"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tint val="60784"/>
                  <a:invGamma/>
                  <a:alpha val="12000"/>
                </a:schemeClr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gray">
          <a:xfrm>
            <a:off x="876272" y="1662098"/>
            <a:ext cx="3389884" cy="3200400"/>
          </a:xfrm>
          <a:prstGeom prst="ellipse">
            <a:avLst/>
          </a:prstGeom>
          <a:gradFill rotWithShape="1">
            <a:gsLst>
              <a:gs pos="0">
                <a:schemeClr val="accent2">
                  <a:gamma/>
                  <a:tint val="56471"/>
                  <a:invGamma/>
                </a:schemeClr>
              </a:gs>
              <a:gs pos="100000">
                <a:schemeClr val="accent2"/>
              </a:gs>
            </a:gsLst>
            <a:path path="shape">
              <a:fillToRect l="50000" t="50000" r="50000" b="50000"/>
            </a:path>
          </a:gradFill>
          <a:ln w="28575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gray">
          <a:xfrm>
            <a:off x="3281335" y="1643050"/>
            <a:ext cx="5148317" cy="56993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5882"/>
                  <a:invGamma/>
                </a:schemeClr>
              </a:gs>
            </a:gsLst>
            <a:lin ang="0" scaled="1"/>
          </a:gradFill>
          <a:ln w="38100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lvl="0" algn="just"/>
            <a:r>
              <a:rPr lang="es-MX" dirty="0" smtClean="0"/>
              <a:t>Prevalencia de estereotipos de género y segregación</a:t>
            </a:r>
          </a:p>
          <a:p>
            <a:pPr lvl="0" algn="just"/>
            <a:r>
              <a:rPr lang="es-MX" dirty="0" smtClean="0"/>
              <a:t> ocupacional en el mercado laboral</a:t>
            </a:r>
            <a:endParaRPr lang="es-MX" dirty="0"/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gray">
          <a:xfrm>
            <a:off x="3611535" y="2305179"/>
            <a:ext cx="5148317" cy="5681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tint val="5882"/>
                  <a:invGamma/>
                </a:schemeClr>
              </a:gs>
            </a:gsLst>
            <a:lin ang="0" scaled="1"/>
          </a:gradFill>
          <a:ln w="38100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lvl="0" algn="just"/>
            <a:r>
              <a:rPr lang="es-MX" dirty="0" smtClean="0"/>
              <a:t>Relación de empleo dependiente</a:t>
            </a:r>
            <a:endParaRPr lang="es-MX" dirty="0"/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gray">
          <a:xfrm>
            <a:off x="3878235" y="2965438"/>
            <a:ext cx="5146155" cy="569934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5882"/>
                  <a:invGamma/>
                </a:schemeClr>
              </a:gs>
            </a:gsLst>
            <a:lin ang="0" scaled="1"/>
          </a:gradFill>
          <a:ln w="38100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lvl="0" algn="just"/>
            <a:r>
              <a:rPr lang="es-MX" dirty="0" smtClean="0"/>
              <a:t>Ambientes de trabajo individualizados y aislados</a:t>
            </a:r>
            <a:endParaRPr lang="es-MX" dirty="0"/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gray">
          <a:xfrm>
            <a:off x="3611535" y="3625838"/>
            <a:ext cx="5148317" cy="569934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tint val="5882"/>
                  <a:invGamma/>
                </a:schemeClr>
              </a:gs>
            </a:gsLst>
            <a:lin ang="0" scaled="1"/>
          </a:gradFill>
          <a:ln w="38100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lvl="0" algn="just"/>
            <a:r>
              <a:rPr lang="es-MX" dirty="0" smtClean="0"/>
              <a:t>Falta de organización y representación</a:t>
            </a:r>
            <a:endParaRPr lang="es-MX" dirty="0"/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gray">
          <a:xfrm>
            <a:off x="3281335" y="4287825"/>
            <a:ext cx="5148317" cy="56993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5882"/>
                  <a:invGamma/>
                </a:schemeClr>
              </a:gs>
            </a:gsLst>
            <a:lin ang="0" scaled="1"/>
          </a:gradFill>
          <a:ln w="38100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lvl="0" algn="just"/>
            <a:r>
              <a:rPr lang="es-MX" dirty="0" smtClean="0"/>
              <a:t>Se </a:t>
            </a:r>
            <a:r>
              <a:rPr lang="es-MX" dirty="0" err="1" smtClean="0"/>
              <a:t>invisibiliza</a:t>
            </a:r>
            <a:r>
              <a:rPr lang="es-MX" dirty="0" smtClean="0"/>
              <a:t> a las mujeres que se dedican a trabajos</a:t>
            </a:r>
          </a:p>
          <a:p>
            <a:pPr lvl="0" algn="just"/>
            <a:r>
              <a:rPr lang="es-MX" dirty="0" smtClean="0"/>
              <a:t> diferentes al doméstico</a:t>
            </a:r>
            <a:endParaRPr lang="es-MX" dirty="0"/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gray">
          <a:xfrm>
            <a:off x="1357290" y="2143116"/>
            <a:ext cx="2428892" cy="181588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 algn="ctr" eaLnBrk="0" hangingPunct="0"/>
            <a:r>
              <a:rPr lang="es-MX" sz="2800" b="1" dirty="0" smtClean="0"/>
              <a:t>Condiciones que hacen más vulnerables a las mujeres: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1142976" y="285728"/>
            <a:ext cx="70723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/>
              <a:t>RETOS PARA LA PROTECCIÓN CONSULAR</a:t>
            </a:r>
            <a:endParaRPr lang="es-MX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4017961"/>
            <a:ext cx="7358114" cy="2840039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endParaRPr lang="es-MX" sz="4600" b="1" dirty="0" smtClean="0"/>
          </a:p>
          <a:p>
            <a:pPr>
              <a:buNone/>
            </a:pPr>
            <a:endParaRPr lang="es-MX" dirty="0"/>
          </a:p>
          <a:p>
            <a:r>
              <a:rPr lang="es-MX" b="1" dirty="0" smtClean="0"/>
              <a:t>Imperativo </a:t>
            </a:r>
            <a:r>
              <a:rPr lang="es-MX" b="1" dirty="0"/>
              <a:t>que la asistencia y protección consular trascienda los espacios en que tradicionalmente ha </a:t>
            </a:r>
            <a:r>
              <a:rPr lang="es-MX" b="1" dirty="0" smtClean="0"/>
              <a:t>actuado.</a:t>
            </a:r>
          </a:p>
          <a:p>
            <a:pPr algn="just">
              <a:buFont typeface="Wingdings" pitchFamily="2" charset="2"/>
              <a:buChar char="ü"/>
            </a:pPr>
            <a:r>
              <a:rPr lang="es-MX" dirty="0" smtClean="0"/>
              <a:t>Propiciar </a:t>
            </a:r>
            <a:r>
              <a:rPr lang="es-MX" dirty="0"/>
              <a:t>un mayor </a:t>
            </a:r>
            <a:r>
              <a:rPr lang="es-MX" dirty="0" smtClean="0"/>
              <a:t>acercamiento entre los diversos </a:t>
            </a:r>
            <a:r>
              <a:rPr lang="es-MX" dirty="0" err="1" smtClean="0"/>
              <a:t>actcores</a:t>
            </a:r>
            <a:r>
              <a:rPr lang="es-MX" dirty="0" smtClean="0"/>
              <a:t> </a:t>
            </a:r>
            <a:r>
              <a:rPr lang="es-MX" dirty="0"/>
              <a:t>a fin de facilitar acuerdos, entendimientos y proyectos en beneficio de la población migrante trabajadora que redunden, a su vez, en procesos de optimización de la migración como factor  de desarrollo.</a:t>
            </a:r>
          </a:p>
          <a:p>
            <a:endParaRPr lang="es-MX" dirty="0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gray">
          <a:xfrm>
            <a:off x="1571604" y="1285860"/>
            <a:ext cx="5759450" cy="2638425"/>
          </a:xfrm>
          <a:prstGeom prst="upArrow">
            <a:avLst>
              <a:gd name="adj1" fmla="val 56944"/>
              <a:gd name="adj2" fmla="val 50782"/>
            </a:avLst>
          </a:prstGeom>
          <a:solidFill>
            <a:schemeClr val="accent3">
              <a:lumMod val="60000"/>
              <a:lumOff val="4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gray">
          <a:xfrm>
            <a:off x="1714480" y="214290"/>
            <a:ext cx="5791200" cy="928694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algn="ctr">
              <a:buNone/>
            </a:pPr>
            <a:r>
              <a:rPr lang="es-MX" b="1" dirty="0" smtClean="0">
                <a:solidFill>
                  <a:schemeClr val="bg1"/>
                </a:solidFill>
              </a:rPr>
              <a:t>CONTEXTO ACTUAL DE LOS PROCESOS MIGRATORIOS</a:t>
            </a:r>
          </a:p>
          <a:p>
            <a:pPr algn="ctr">
              <a:buNone/>
            </a:pPr>
            <a:r>
              <a:rPr lang="es-MX" b="1" dirty="0" smtClean="0">
                <a:solidFill>
                  <a:schemeClr val="bg1"/>
                </a:solidFill>
              </a:rPr>
              <a:t>RETOS PARA LA PROTECCIÓN CONSULAR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020981" y="1876409"/>
            <a:ext cx="2947089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b="1" dirty="0" smtClean="0"/>
              <a:t>Actualidad y complejidad de </a:t>
            </a:r>
          </a:p>
          <a:p>
            <a:pPr algn="ctr"/>
            <a:r>
              <a:rPr lang="es-MX" b="1" dirty="0" smtClean="0"/>
              <a:t>los procesos migratorios  </a:t>
            </a:r>
          </a:p>
        </p:txBody>
      </p:sp>
      <p:grpSp>
        <p:nvGrpSpPr>
          <p:cNvPr id="7" name="Group 60"/>
          <p:cNvGrpSpPr>
            <a:grpSpLocks/>
          </p:cNvGrpSpPr>
          <p:nvPr/>
        </p:nvGrpSpPr>
        <p:grpSpPr bwMode="auto">
          <a:xfrm>
            <a:off x="6696078" y="2643182"/>
            <a:ext cx="1568451" cy="1766887"/>
            <a:chOff x="4272" y="2823"/>
            <a:chExt cx="988" cy="1113"/>
          </a:xfrm>
        </p:grpSpPr>
        <p:sp>
          <p:nvSpPr>
            <p:cNvPr id="8" name="Oval 45"/>
            <p:cNvSpPr>
              <a:spLocks noChangeArrowheads="1"/>
            </p:cNvSpPr>
            <p:nvPr/>
          </p:nvSpPr>
          <p:spPr bwMode="gray">
            <a:xfrm>
              <a:off x="4368" y="3744"/>
              <a:ext cx="816" cy="192"/>
            </a:xfrm>
            <a:prstGeom prst="ellipse">
              <a:avLst/>
            </a:prstGeom>
            <a:gradFill rotWithShape="1">
              <a:gsLst>
                <a:gs pos="0">
                  <a:srgbClr val="969696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s-ES"/>
            </a:p>
          </p:txBody>
        </p:sp>
        <p:sp>
          <p:nvSpPr>
            <p:cNvPr id="9" name="Oval 29"/>
            <p:cNvSpPr>
              <a:spLocks noChangeArrowheads="1"/>
            </p:cNvSpPr>
            <p:nvPr/>
          </p:nvSpPr>
          <p:spPr bwMode="gray">
            <a:xfrm>
              <a:off x="4272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57255"/>
                    <a:invGamma/>
                  </a:schemeClr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0" name="Oval 30"/>
            <p:cNvSpPr>
              <a:spLocks noChangeArrowheads="1"/>
            </p:cNvSpPr>
            <p:nvPr/>
          </p:nvSpPr>
          <p:spPr bwMode="gray">
            <a:xfrm>
              <a:off x="4293" y="2846"/>
              <a:ext cx="928" cy="929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alpha val="85001"/>
                  </a:schemeClr>
                </a:gs>
                <a:gs pos="100000">
                  <a:schemeClr val="folHlink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1" name="Oval 31"/>
            <p:cNvSpPr>
              <a:spLocks noChangeArrowheads="1"/>
            </p:cNvSpPr>
            <p:nvPr/>
          </p:nvSpPr>
          <p:spPr bwMode="gray">
            <a:xfrm>
              <a:off x="4329" y="2880"/>
              <a:ext cx="839" cy="839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72549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pic>
          <p:nvPicPr>
            <p:cNvPr id="12" name="Picture 32" descr="Picture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gray">
            <a:xfrm>
              <a:off x="4293" y="2880"/>
              <a:ext cx="616" cy="616"/>
            </a:xfrm>
            <a:prstGeom prst="rect">
              <a:avLst/>
            </a:prstGeom>
            <a:noFill/>
          </p:spPr>
        </p:pic>
        <p:sp>
          <p:nvSpPr>
            <p:cNvPr id="13" name="Text Box 33"/>
            <p:cNvSpPr txBox="1">
              <a:spLocks noChangeArrowheads="1"/>
            </p:cNvSpPr>
            <p:nvPr/>
          </p:nvSpPr>
          <p:spPr bwMode="gray">
            <a:xfrm>
              <a:off x="4320" y="3150"/>
              <a:ext cx="940" cy="23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err="1" smtClean="0">
                  <a:solidFill>
                    <a:srgbClr val="FFFFFF"/>
                  </a:solidFill>
                </a:rPr>
                <a:t>Temporalidad</a:t>
              </a:r>
              <a:endParaRPr lang="en-US" b="1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4" name="Group 59"/>
          <p:cNvGrpSpPr>
            <a:grpSpLocks/>
          </p:cNvGrpSpPr>
          <p:nvPr/>
        </p:nvGrpSpPr>
        <p:grpSpPr bwMode="auto">
          <a:xfrm>
            <a:off x="4714876" y="2643182"/>
            <a:ext cx="1544638" cy="1766887"/>
            <a:chOff x="3024" y="2823"/>
            <a:chExt cx="973" cy="1113"/>
          </a:xfrm>
        </p:grpSpPr>
        <p:sp>
          <p:nvSpPr>
            <p:cNvPr id="15" name="Oval 50"/>
            <p:cNvSpPr>
              <a:spLocks noChangeArrowheads="1"/>
            </p:cNvSpPr>
            <p:nvPr/>
          </p:nvSpPr>
          <p:spPr bwMode="gray">
            <a:xfrm>
              <a:off x="3120" y="3744"/>
              <a:ext cx="816" cy="192"/>
            </a:xfrm>
            <a:prstGeom prst="ellipse">
              <a:avLst/>
            </a:prstGeom>
            <a:gradFill rotWithShape="1">
              <a:gsLst>
                <a:gs pos="0">
                  <a:srgbClr val="969696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s-ES"/>
            </a:p>
          </p:txBody>
        </p:sp>
        <p:sp>
          <p:nvSpPr>
            <p:cNvPr id="16" name="Oval 22"/>
            <p:cNvSpPr>
              <a:spLocks noChangeArrowheads="1"/>
            </p:cNvSpPr>
            <p:nvPr/>
          </p:nvSpPr>
          <p:spPr bwMode="gray">
            <a:xfrm>
              <a:off x="3024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57255"/>
                    <a:invGamma/>
                  </a:schemeClr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7" name="Oval 23"/>
            <p:cNvSpPr>
              <a:spLocks noChangeArrowheads="1"/>
            </p:cNvSpPr>
            <p:nvPr/>
          </p:nvSpPr>
          <p:spPr bwMode="gray">
            <a:xfrm>
              <a:off x="3045" y="2846"/>
              <a:ext cx="928" cy="929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85001"/>
                  </a:schemeClr>
                </a:gs>
                <a:gs pos="100000">
                  <a:schemeClr val="accent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8" name="Oval 24"/>
            <p:cNvSpPr>
              <a:spLocks noChangeArrowheads="1"/>
            </p:cNvSpPr>
            <p:nvPr/>
          </p:nvSpPr>
          <p:spPr bwMode="gray">
            <a:xfrm>
              <a:off x="3081" y="2880"/>
              <a:ext cx="839" cy="839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72549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pic>
          <p:nvPicPr>
            <p:cNvPr id="19" name="Picture 25" descr="Picture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gray">
            <a:xfrm>
              <a:off x="3045" y="2880"/>
              <a:ext cx="616" cy="616"/>
            </a:xfrm>
            <a:prstGeom prst="rect">
              <a:avLst/>
            </a:prstGeom>
            <a:noFill/>
          </p:spPr>
        </p:pic>
        <p:sp>
          <p:nvSpPr>
            <p:cNvPr id="20" name="Text Box 26"/>
            <p:cNvSpPr txBox="1">
              <a:spLocks noChangeArrowheads="1"/>
            </p:cNvSpPr>
            <p:nvPr/>
          </p:nvSpPr>
          <p:spPr bwMode="gray">
            <a:xfrm>
              <a:off x="3105" y="3015"/>
              <a:ext cx="889" cy="58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s-MX" b="1" dirty="0" smtClean="0">
                  <a:solidFill>
                    <a:schemeClr val="bg1"/>
                  </a:solidFill>
                </a:rPr>
                <a:t>Composición</a:t>
              </a:r>
            </a:p>
            <a:p>
              <a:pPr algn="ctr"/>
              <a:r>
                <a:rPr lang="es-MX" b="1" dirty="0" smtClean="0">
                  <a:solidFill>
                    <a:schemeClr val="bg1"/>
                  </a:solidFill>
                </a:rPr>
                <a:t>urbana y</a:t>
              </a:r>
            </a:p>
            <a:p>
              <a:pPr algn="ctr"/>
              <a:r>
                <a:rPr lang="es-MX" b="1" dirty="0" smtClean="0">
                  <a:solidFill>
                    <a:schemeClr val="bg1"/>
                  </a:solidFill>
                </a:rPr>
                <a:t> rural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1" name="Group 58"/>
          <p:cNvGrpSpPr>
            <a:grpSpLocks/>
          </p:cNvGrpSpPr>
          <p:nvPr/>
        </p:nvGrpSpPr>
        <p:grpSpPr bwMode="auto">
          <a:xfrm>
            <a:off x="2733676" y="2643182"/>
            <a:ext cx="1544638" cy="1766887"/>
            <a:chOff x="1776" y="2823"/>
            <a:chExt cx="973" cy="1113"/>
          </a:xfrm>
        </p:grpSpPr>
        <p:sp>
          <p:nvSpPr>
            <p:cNvPr id="22" name="Oval 51"/>
            <p:cNvSpPr>
              <a:spLocks noChangeArrowheads="1"/>
            </p:cNvSpPr>
            <p:nvPr/>
          </p:nvSpPr>
          <p:spPr bwMode="gray">
            <a:xfrm>
              <a:off x="1872" y="3744"/>
              <a:ext cx="816" cy="192"/>
            </a:xfrm>
            <a:prstGeom prst="ellipse">
              <a:avLst/>
            </a:prstGeom>
            <a:gradFill rotWithShape="1">
              <a:gsLst>
                <a:gs pos="0">
                  <a:srgbClr val="969696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s-ES"/>
            </a:p>
          </p:txBody>
        </p:sp>
        <p:sp>
          <p:nvSpPr>
            <p:cNvPr id="23" name="Oval 15"/>
            <p:cNvSpPr>
              <a:spLocks noChangeArrowheads="1"/>
            </p:cNvSpPr>
            <p:nvPr/>
          </p:nvSpPr>
          <p:spPr bwMode="gray">
            <a:xfrm>
              <a:off x="1776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57255"/>
                    <a:invGamma/>
                  </a:schemeClr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4" name="Oval 16"/>
            <p:cNvSpPr>
              <a:spLocks noChangeArrowheads="1"/>
            </p:cNvSpPr>
            <p:nvPr/>
          </p:nvSpPr>
          <p:spPr bwMode="gray">
            <a:xfrm>
              <a:off x="1797" y="2846"/>
              <a:ext cx="928" cy="929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alpha val="85001"/>
                  </a:schemeClr>
                </a:gs>
                <a:gs pos="100000">
                  <a:schemeClr val="hlink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5" name="Oval 17"/>
            <p:cNvSpPr>
              <a:spLocks noChangeArrowheads="1"/>
            </p:cNvSpPr>
            <p:nvPr/>
          </p:nvSpPr>
          <p:spPr bwMode="gray">
            <a:xfrm>
              <a:off x="1833" y="2880"/>
              <a:ext cx="839" cy="83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72549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pic>
          <p:nvPicPr>
            <p:cNvPr id="26" name="Picture 18" descr="Picture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gray">
            <a:xfrm>
              <a:off x="1797" y="2880"/>
              <a:ext cx="616" cy="616"/>
            </a:xfrm>
            <a:prstGeom prst="rect">
              <a:avLst/>
            </a:prstGeom>
            <a:noFill/>
          </p:spPr>
        </p:pic>
        <p:sp>
          <p:nvSpPr>
            <p:cNvPr id="27" name="Text Box 19"/>
            <p:cNvSpPr txBox="1">
              <a:spLocks noChangeArrowheads="1"/>
            </p:cNvSpPr>
            <p:nvPr/>
          </p:nvSpPr>
          <p:spPr bwMode="gray">
            <a:xfrm>
              <a:off x="1800" y="2925"/>
              <a:ext cx="941" cy="73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s-MX" sz="1400" b="1" dirty="0" smtClean="0">
                  <a:solidFill>
                    <a:schemeClr val="bg1"/>
                  </a:solidFill>
                </a:rPr>
                <a:t>Integración de </a:t>
              </a:r>
            </a:p>
            <a:p>
              <a:pPr algn="ctr"/>
              <a:r>
                <a:rPr lang="es-MX" sz="1400" b="1" dirty="0" smtClean="0">
                  <a:solidFill>
                    <a:schemeClr val="bg1"/>
                  </a:solidFill>
                </a:rPr>
                <a:t>un importante </a:t>
              </a:r>
            </a:p>
            <a:p>
              <a:pPr algn="ctr"/>
              <a:r>
                <a:rPr lang="es-MX" sz="1400" b="1" dirty="0" smtClean="0">
                  <a:solidFill>
                    <a:schemeClr val="bg1"/>
                  </a:solidFill>
                </a:rPr>
                <a:t>número de </a:t>
              </a:r>
            </a:p>
            <a:p>
              <a:pPr algn="ctr"/>
              <a:r>
                <a:rPr lang="es-MX" sz="1400" b="1" dirty="0" smtClean="0">
                  <a:solidFill>
                    <a:schemeClr val="bg1"/>
                  </a:solidFill>
                </a:rPr>
                <a:t>mujeres en los </a:t>
              </a:r>
            </a:p>
            <a:p>
              <a:pPr algn="ctr"/>
              <a:r>
                <a:rPr lang="es-MX" sz="1400" b="1" dirty="0" smtClean="0">
                  <a:solidFill>
                    <a:schemeClr val="bg1"/>
                  </a:solidFill>
                </a:rPr>
                <a:t>flujos migratorios</a:t>
              </a:r>
              <a:endParaRPr lang="en-US" sz="1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8" name="Group 57"/>
          <p:cNvGrpSpPr>
            <a:grpSpLocks/>
          </p:cNvGrpSpPr>
          <p:nvPr/>
        </p:nvGrpSpPr>
        <p:grpSpPr bwMode="auto">
          <a:xfrm>
            <a:off x="628652" y="2643182"/>
            <a:ext cx="1809747" cy="1766887"/>
            <a:chOff x="450" y="2823"/>
            <a:chExt cx="1140" cy="1113"/>
          </a:xfrm>
        </p:grpSpPr>
        <p:sp>
          <p:nvSpPr>
            <p:cNvPr id="29" name="Oval 52"/>
            <p:cNvSpPr>
              <a:spLocks noChangeArrowheads="1"/>
            </p:cNvSpPr>
            <p:nvPr/>
          </p:nvSpPr>
          <p:spPr bwMode="gray">
            <a:xfrm>
              <a:off x="624" y="3744"/>
              <a:ext cx="816" cy="192"/>
            </a:xfrm>
            <a:prstGeom prst="ellipse">
              <a:avLst/>
            </a:prstGeom>
            <a:gradFill rotWithShape="1">
              <a:gsLst>
                <a:gs pos="0">
                  <a:srgbClr val="969696"/>
                </a:gs>
                <a:gs pos="100000">
                  <a:srgbClr val="F8FAF4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s-ES"/>
            </a:p>
          </p:txBody>
        </p:sp>
        <p:sp>
          <p:nvSpPr>
            <p:cNvPr id="30" name="Oval 8"/>
            <p:cNvSpPr>
              <a:spLocks noChangeArrowheads="1"/>
            </p:cNvSpPr>
            <p:nvPr/>
          </p:nvSpPr>
          <p:spPr bwMode="gray">
            <a:xfrm>
              <a:off x="555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57255"/>
                    <a:invGamma/>
                  </a:schemeClr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1" name="Oval 9"/>
            <p:cNvSpPr>
              <a:spLocks noChangeArrowheads="1"/>
            </p:cNvSpPr>
            <p:nvPr/>
          </p:nvSpPr>
          <p:spPr bwMode="gray">
            <a:xfrm>
              <a:off x="576" y="2846"/>
              <a:ext cx="928" cy="929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alpha val="85001"/>
                  </a:schemeClr>
                </a:gs>
                <a:gs pos="100000">
                  <a:schemeClr val="accent2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2" name="Oval 10"/>
            <p:cNvSpPr>
              <a:spLocks noChangeArrowheads="1"/>
            </p:cNvSpPr>
            <p:nvPr/>
          </p:nvSpPr>
          <p:spPr bwMode="gray">
            <a:xfrm>
              <a:off x="612" y="2880"/>
              <a:ext cx="839" cy="839"/>
            </a:xfrm>
            <a:prstGeom prst="ellipse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72549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pic>
          <p:nvPicPr>
            <p:cNvPr id="33" name="Picture 11" descr="Picture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gray">
            <a:xfrm>
              <a:off x="576" y="2880"/>
              <a:ext cx="616" cy="616"/>
            </a:xfrm>
            <a:prstGeom prst="rect">
              <a:avLst/>
            </a:prstGeom>
            <a:noFill/>
          </p:spPr>
        </p:pic>
        <p:sp>
          <p:nvSpPr>
            <p:cNvPr id="34" name="Text Box 12"/>
            <p:cNvSpPr txBox="1">
              <a:spLocks noChangeArrowheads="1"/>
            </p:cNvSpPr>
            <p:nvPr/>
          </p:nvSpPr>
          <p:spPr bwMode="gray">
            <a:xfrm>
              <a:off x="450" y="3015"/>
              <a:ext cx="1140" cy="4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 dirty="0" err="1" smtClean="0">
                  <a:latin typeface="Verdana" pitchFamily="34" charset="0"/>
                </a:rPr>
                <a:t>Masividad</a:t>
              </a:r>
              <a:r>
                <a:rPr lang="en-US" sz="1400" b="1" dirty="0" smtClean="0">
                  <a:latin typeface="Verdana" pitchFamily="34" charset="0"/>
                </a:rPr>
                <a:t> y</a:t>
              </a:r>
            </a:p>
            <a:p>
              <a:pPr algn="ctr"/>
              <a:r>
                <a:rPr lang="en-US" sz="1400" b="1" dirty="0" smtClean="0">
                  <a:latin typeface="Verdana" pitchFamily="34" charset="0"/>
                </a:rPr>
                <a:t> </a:t>
              </a:r>
              <a:r>
                <a:rPr lang="en-US" sz="1400" b="1" dirty="0" err="1" smtClean="0">
                  <a:latin typeface="Verdana" pitchFamily="34" charset="0"/>
                </a:rPr>
                <a:t>Permamnencia</a:t>
              </a:r>
              <a:r>
                <a:rPr lang="en-US" sz="1400" b="1" dirty="0" smtClean="0">
                  <a:latin typeface="Verdana" pitchFamily="34" charset="0"/>
                </a:rPr>
                <a:t> </a:t>
              </a:r>
            </a:p>
            <a:p>
              <a:pPr algn="ctr"/>
              <a:r>
                <a:rPr lang="en-US" sz="1400" b="1" dirty="0" smtClean="0">
                  <a:latin typeface="Verdana" pitchFamily="34" charset="0"/>
                </a:rPr>
                <a:t>en el </a:t>
              </a:r>
              <a:r>
                <a:rPr lang="en-US" sz="1400" b="1" dirty="0" err="1" smtClean="0">
                  <a:latin typeface="Verdana" pitchFamily="34" charset="0"/>
                </a:rPr>
                <a:t>tiempo</a:t>
              </a:r>
              <a:endParaRPr lang="en-US" sz="1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1143000"/>
          </a:xfrm>
        </p:spPr>
        <p:txBody>
          <a:bodyPr>
            <a:noAutofit/>
          </a:bodyPr>
          <a:lstStyle/>
          <a:p>
            <a:r>
              <a:rPr lang="es-MX" sz="2400" b="1" dirty="0" smtClean="0"/>
              <a:t/>
            </a:r>
            <a:br>
              <a:rPr lang="es-MX" sz="2400" b="1" dirty="0" smtClean="0"/>
            </a:br>
            <a:r>
              <a:rPr lang="es-MX" sz="2400" b="1" dirty="0"/>
              <a:t/>
            </a:r>
            <a:br>
              <a:rPr lang="es-MX" sz="2400" b="1" dirty="0"/>
            </a:br>
            <a:r>
              <a:rPr lang="es-MX" sz="2800" b="1" dirty="0" smtClean="0"/>
              <a:t>Quehacer Consular para la Protección a Trabajadores Migrantes </a:t>
            </a:r>
            <a:br>
              <a:rPr lang="es-MX" sz="2800" b="1" dirty="0" smtClean="0"/>
            </a:br>
            <a:r>
              <a:rPr lang="es-MX" sz="2400" b="1" dirty="0" smtClean="0"/>
              <a:t/>
            </a:r>
            <a:br>
              <a:rPr lang="es-MX" sz="2400" b="1" dirty="0" smtClean="0"/>
            </a:br>
            <a:r>
              <a:rPr lang="es-MX" sz="2400" b="1" dirty="0" smtClean="0"/>
              <a:t>  </a:t>
            </a:r>
            <a:r>
              <a:rPr lang="es-MX" sz="2400" b="1" dirty="0"/>
              <a:t/>
            </a:r>
            <a:br>
              <a:rPr lang="es-MX" sz="2400" b="1" dirty="0"/>
            </a:br>
            <a:endParaRPr lang="es-MX" sz="2400" b="1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05235" y="6551613"/>
            <a:ext cx="2631477" cy="320675"/>
          </a:xfrm>
        </p:spPr>
        <p:txBody>
          <a:bodyPr/>
          <a:lstStyle/>
          <a:p>
            <a:r>
              <a:rPr lang="en-US"/>
              <a:t>www.themegallery.com</a:t>
            </a: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gray">
          <a:xfrm>
            <a:off x="0" y="1447800"/>
            <a:ext cx="6643702" cy="4495800"/>
          </a:xfrm>
          <a:prstGeom prst="rightArrow">
            <a:avLst>
              <a:gd name="adj1" fmla="val 79306"/>
              <a:gd name="adj2" fmla="val 34004"/>
            </a:avLst>
          </a:prstGeom>
          <a:gradFill rotWithShape="1">
            <a:gsLst>
              <a:gs pos="0">
                <a:srgbClr val="C6D8EA"/>
              </a:gs>
              <a:gs pos="100000">
                <a:schemeClr val="accent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214282" y="1643050"/>
            <a:ext cx="4857784" cy="140495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just"/>
            <a:r>
              <a:rPr lang="es-MX" dirty="0" smtClean="0"/>
              <a:t>Capacitación a los funcionarios a fin de que </a:t>
            </a:r>
          </a:p>
          <a:p>
            <a:pPr algn="just"/>
            <a:r>
              <a:rPr lang="es-MX" dirty="0" smtClean="0"/>
              <a:t>cuenten con la sensibilidad, conocimiento, </a:t>
            </a:r>
          </a:p>
          <a:p>
            <a:pPr algn="just"/>
            <a:r>
              <a:rPr lang="es-MX" dirty="0" smtClean="0"/>
              <a:t>experiencia y capacidad para servir mejor a la </a:t>
            </a:r>
          </a:p>
          <a:p>
            <a:pPr algn="just"/>
            <a:r>
              <a:rPr lang="es-MX" dirty="0" smtClean="0"/>
              <a:t>población nacional que requiera de nuestra </a:t>
            </a:r>
          </a:p>
          <a:p>
            <a:pPr algn="just"/>
            <a:r>
              <a:rPr lang="es-MX" dirty="0" smtClean="0"/>
              <a:t>intervención y asistencia.</a:t>
            </a: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blackWhite">
          <a:xfrm>
            <a:off x="214283" y="3200400"/>
            <a:ext cx="4648944" cy="9906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rgbClr val="699D5F"/>
              </a:gs>
              <a:gs pos="100000">
                <a:srgbClr val="699D5F">
                  <a:gamma/>
                  <a:shade val="46275"/>
                  <a:invGamma/>
                </a:srgb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lvl="0" algn="just"/>
            <a:endParaRPr lang="es-MX" dirty="0" smtClean="0"/>
          </a:p>
          <a:p>
            <a:pPr lvl="0" algn="just"/>
            <a:r>
              <a:rPr lang="es-MX" dirty="0" smtClean="0"/>
              <a:t>Continuar desarrollando el proceso de </a:t>
            </a:r>
          </a:p>
          <a:p>
            <a:pPr lvl="0" algn="just"/>
            <a:r>
              <a:rPr lang="es-MX" dirty="0" smtClean="0"/>
              <a:t>posicionamiento del registro y emisión de </a:t>
            </a:r>
          </a:p>
          <a:p>
            <a:pPr lvl="0" algn="just"/>
            <a:r>
              <a:rPr lang="es-MX" dirty="0" smtClean="0"/>
              <a:t>carné consular</a:t>
            </a:r>
          </a:p>
          <a:p>
            <a:pPr marL="342900" lvl="1" indent="-342900" algn="just"/>
            <a:endParaRPr lang="es-MX" dirty="0" smtClean="0"/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blackWhite">
          <a:xfrm>
            <a:off x="214283" y="4343400"/>
            <a:ext cx="4648944" cy="9906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just"/>
            <a:r>
              <a:rPr lang="es-MX" dirty="0" smtClean="0"/>
              <a:t>Proporcionar a los trabajadores migrantes </a:t>
            </a:r>
          </a:p>
          <a:p>
            <a:pPr algn="just"/>
            <a:r>
              <a:rPr lang="es-MX" dirty="0" smtClean="0"/>
              <a:t>recursos efectivos contra la violación de sus </a:t>
            </a:r>
          </a:p>
          <a:p>
            <a:pPr algn="just"/>
            <a:r>
              <a:rPr lang="es-MX" dirty="0" smtClean="0"/>
              <a:t>derechos</a:t>
            </a: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5943600" y="3048000"/>
            <a:ext cx="2514600" cy="1295400"/>
          </a:xfrm>
          <a:prstGeom prst="roundRect">
            <a:avLst>
              <a:gd name="adj" fmla="val 9106"/>
            </a:avLst>
          </a:prstGeom>
          <a:noFill/>
          <a:ln w="25400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s-MX" sz="2400" b="1" dirty="0" smtClean="0"/>
              <a:t>Retos para la Protección Consular</a:t>
            </a:r>
            <a:endParaRPr lang="en-US" sz="2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14282" y="5380672"/>
            <a:ext cx="4786346" cy="1477328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dirty="0" smtClean="0"/>
              <a:t>Establecer canales eficaces y accesibles migrantes para presentar denuncias y exigir reparación sin sufrir discriminación, intimidación ni represalias 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3600" b="1" dirty="0" smtClean="0"/>
              <a:t>RETOS PARA LA PROTECCIÓN CONSULAR A TRABAJADORES MIGRANTES</a:t>
            </a:r>
            <a:endParaRPr lang="es-MX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buFont typeface="Wingdings" pitchFamily="2" charset="2"/>
              <a:buChar char="ü"/>
            </a:pPr>
            <a:r>
              <a:rPr lang="es-MX" dirty="0"/>
              <a:t>Desarrollar programas o estrategias de apoyo para el retorno de migrantes a </a:t>
            </a:r>
            <a:r>
              <a:rPr lang="es-MX" dirty="0" smtClean="0"/>
              <a:t>Nicaragua</a:t>
            </a:r>
          </a:p>
          <a:p>
            <a:pPr lvl="0" algn="just">
              <a:buFontTx/>
              <a:buChar char="-"/>
            </a:pPr>
            <a:r>
              <a:rPr lang="es-MX" dirty="0" smtClean="0"/>
              <a:t>Brindar </a:t>
            </a:r>
            <a:r>
              <a:rPr lang="es-MX" dirty="0"/>
              <a:t>información y acompañamiento a esta población, dando a conocer las oportunidades que el país ofrece en general y en sus comunidades de origen en particular</a:t>
            </a:r>
            <a:r>
              <a:rPr lang="es-MX" dirty="0" smtClean="0"/>
              <a:t>.</a:t>
            </a:r>
          </a:p>
          <a:p>
            <a:pPr lvl="0" algn="just">
              <a:buNone/>
            </a:pPr>
            <a:endParaRPr lang="es-MX" dirty="0"/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Autofit/>
          </a:bodyPr>
          <a:lstStyle/>
          <a:p>
            <a:pPr algn="just"/>
            <a:r>
              <a:rPr lang="es-MX" sz="3600" b="1" dirty="0" smtClean="0"/>
              <a:t>AGREGADOS LABORALES: PERFIL</a:t>
            </a:r>
            <a:endParaRPr lang="es-MX" sz="36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357850"/>
          </a:xfrm>
        </p:spPr>
        <p:txBody>
          <a:bodyPr>
            <a:normAutofit fontScale="92500" lnSpcReduction="20000"/>
          </a:bodyPr>
          <a:lstStyle/>
          <a:p>
            <a:pPr lvl="0" algn="just">
              <a:buFont typeface="Wingdings" pitchFamily="2" charset="2"/>
              <a:buChar char="ü"/>
            </a:pPr>
            <a:r>
              <a:rPr lang="es-MX" dirty="0" smtClean="0">
                <a:solidFill>
                  <a:srgbClr val="C00000"/>
                </a:solidFill>
              </a:rPr>
              <a:t>Conocimientos sobre los instrumentos legales internacionales, tratados y acuerdos; </a:t>
            </a:r>
          </a:p>
          <a:p>
            <a:pPr lvl="0" algn="just">
              <a:buFont typeface="Wingdings" pitchFamily="2" charset="2"/>
              <a:buChar char="ü"/>
            </a:pPr>
            <a:r>
              <a:rPr lang="es-MX" dirty="0" smtClean="0">
                <a:solidFill>
                  <a:srgbClr val="C00000"/>
                </a:solidFill>
              </a:rPr>
              <a:t>Conocimientos sobre factores, en el país anfitrión, que afecten la demanda de mano de obra y el empleo</a:t>
            </a:r>
          </a:p>
          <a:p>
            <a:pPr lvl="0" algn="just">
              <a:buFont typeface="Wingdings" pitchFamily="2" charset="2"/>
              <a:buChar char="ü"/>
            </a:pPr>
            <a:r>
              <a:rPr lang="es-MX" dirty="0" smtClean="0">
                <a:solidFill>
                  <a:srgbClr val="C00000"/>
                </a:solidFill>
              </a:rPr>
              <a:t>Conocimientos sobre su propio país natal en lo que respecta a la oferta laboral </a:t>
            </a:r>
          </a:p>
          <a:p>
            <a:pPr lvl="0" algn="just">
              <a:buFont typeface="Wingdings" pitchFamily="2" charset="2"/>
              <a:buChar char="ü"/>
            </a:pPr>
            <a:r>
              <a:rPr lang="es-MX" dirty="0" smtClean="0">
                <a:solidFill>
                  <a:srgbClr val="C00000"/>
                </a:solidFill>
              </a:rPr>
              <a:t>Conocimiento sobre las políticas y leyes que afectan la mano de obra en ambos países</a:t>
            </a:r>
          </a:p>
          <a:p>
            <a:pPr lvl="0" algn="just">
              <a:buFont typeface="Wingdings" pitchFamily="2" charset="2"/>
              <a:buChar char="ü"/>
            </a:pPr>
            <a:r>
              <a:rPr lang="es-MX" dirty="0" smtClean="0">
                <a:solidFill>
                  <a:srgbClr val="C00000"/>
                </a:solidFill>
              </a:rPr>
              <a:t>Conocimiento sobre las dificultades género-específicas que enfrentan los trabajadores y trabajadoras migrantes en el país de destino.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600" b="1" dirty="0" smtClean="0"/>
              <a:t>FUNCIONES DE AGREGADOS LABORALES</a:t>
            </a:r>
            <a:endParaRPr lang="es-MX" sz="36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92500" lnSpcReduction="20000"/>
          </a:bodyPr>
          <a:lstStyle/>
          <a:p>
            <a:pPr lvl="0" algn="just">
              <a:buFont typeface="Wingdings" pitchFamily="2" charset="2"/>
              <a:buChar char="ü"/>
            </a:pPr>
            <a:r>
              <a:rPr lang="es-MX" dirty="0" smtClean="0">
                <a:solidFill>
                  <a:schemeClr val="bg1"/>
                </a:solidFill>
              </a:rPr>
              <a:t>Asegurarse de que los trabajadores y trabajadoras migrantes no sean explotados ni discriminados;</a:t>
            </a:r>
          </a:p>
          <a:p>
            <a:pPr lvl="0" algn="just">
              <a:buFont typeface="Wingdings" pitchFamily="2" charset="2"/>
              <a:buChar char="ü"/>
            </a:pPr>
            <a:r>
              <a:rPr lang="es-MX" dirty="0" smtClean="0">
                <a:solidFill>
                  <a:schemeClr val="bg1"/>
                </a:solidFill>
              </a:rPr>
              <a:t>Asistirles en la recuperación de ingresos u otros beneficios; </a:t>
            </a:r>
          </a:p>
          <a:p>
            <a:pPr lvl="0" algn="just">
              <a:buFont typeface="Wingdings" pitchFamily="2" charset="2"/>
              <a:buChar char="ü"/>
            </a:pPr>
            <a:r>
              <a:rPr lang="es-MX" dirty="0" smtClean="0">
                <a:solidFill>
                  <a:schemeClr val="bg1"/>
                </a:solidFill>
              </a:rPr>
              <a:t>Ofrecerles asistencia en caso de violación de sus contratos;</a:t>
            </a:r>
          </a:p>
          <a:p>
            <a:pPr lvl="0" algn="just">
              <a:buFont typeface="Wingdings" pitchFamily="2" charset="2"/>
              <a:buChar char="ü"/>
            </a:pPr>
            <a:r>
              <a:rPr lang="es-MX" dirty="0" smtClean="0">
                <a:solidFill>
                  <a:schemeClr val="bg1"/>
                </a:solidFill>
              </a:rPr>
              <a:t>Ayudarles en casos en que se vean sometidos a condiciones inhumanas, ambientes de trabajo por debajo de lo normal, o condiciones laborales insalubres o inseguras. 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FUNCIONES (continuación)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00660"/>
          </a:xfrm>
        </p:spPr>
        <p:txBody>
          <a:bodyPr>
            <a:normAutofit fontScale="70000" lnSpcReduction="20000"/>
          </a:bodyPr>
          <a:lstStyle/>
          <a:p>
            <a:pPr lvl="0">
              <a:buFont typeface="Wingdings" pitchFamily="2" charset="2"/>
              <a:buChar char="ü"/>
            </a:pPr>
            <a:r>
              <a:rPr lang="es-MX" sz="3400" dirty="0" smtClean="0">
                <a:solidFill>
                  <a:schemeClr val="bg1"/>
                </a:solidFill>
              </a:rPr>
              <a:t>Asegurarse de que las personas indocumentadas y las víctimas de la trata o del tráfico ilícito de personas cuenten con protección y facilitar su repatriación.</a:t>
            </a:r>
          </a:p>
          <a:p>
            <a:pPr lvl="0">
              <a:buFont typeface="Wingdings" pitchFamily="2" charset="2"/>
              <a:buChar char="ü"/>
            </a:pPr>
            <a:r>
              <a:rPr lang="es-MX" sz="3400" dirty="0" smtClean="0">
                <a:solidFill>
                  <a:schemeClr val="bg1"/>
                </a:solidFill>
              </a:rPr>
              <a:t>Asegurarse de que los trabajadores y trabajadoras migrantes que resulten con lesiones o enfermedades reciban atención médica y, si así lo deciden, asistencia para regresar a su país de origen. </a:t>
            </a:r>
          </a:p>
          <a:p>
            <a:pPr lvl="0">
              <a:buFont typeface="Wingdings" pitchFamily="2" charset="2"/>
              <a:buChar char="ü"/>
            </a:pPr>
            <a:r>
              <a:rPr lang="es-MX" sz="3400" dirty="0" smtClean="0">
                <a:solidFill>
                  <a:schemeClr val="bg1"/>
                </a:solidFill>
              </a:rPr>
              <a:t>Garantizar la protección de los derechos y el bienestar de las trabajadoras migrantes.</a:t>
            </a:r>
          </a:p>
          <a:p>
            <a:pPr lvl="0">
              <a:buFont typeface="Wingdings" pitchFamily="2" charset="2"/>
              <a:buChar char="ü"/>
            </a:pPr>
            <a:r>
              <a:rPr lang="es-MX" sz="3400" dirty="0" smtClean="0">
                <a:solidFill>
                  <a:schemeClr val="bg1"/>
                </a:solidFill>
              </a:rPr>
              <a:t>Brindar asistencia o representación legal en las cortes y tribunales, en coordinación con el consulado, en casos de violación de los derechos de los trabajadores o trabajadoras; cuando enfrenten acusaciones en los tribunales o cuando sean detenidos a causa de acusaciones.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3600" b="1" dirty="0" smtClean="0"/>
              <a:t/>
            </a:r>
            <a:br>
              <a:rPr lang="es-MX" sz="3600" b="1" dirty="0" smtClean="0"/>
            </a:br>
            <a:r>
              <a:rPr lang="es-MX" sz="3600" b="1" dirty="0" smtClean="0"/>
              <a:t>Costo de las actividades de protección consular vs limitados recursos de los países de origen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ü"/>
            </a:pPr>
            <a:r>
              <a:rPr lang="es-MX" dirty="0" smtClean="0"/>
              <a:t>Gestionar recursos adicionales al presupuesto nacional para ofrecer asistencia y protección a la mano de obra migrante</a:t>
            </a:r>
          </a:p>
          <a:p>
            <a:pPr lvl="0" algn="just">
              <a:buFont typeface="Wingdings" pitchFamily="2" charset="2"/>
              <a:buChar char="ü"/>
            </a:pPr>
            <a:r>
              <a:rPr lang="es-MX" dirty="0" smtClean="0"/>
              <a:t>Establecimiento de alianzas estratégicas  y desarrollo de lazos de cooperación con organizaciones activas en la defensa de  los derechos humanos de las personas migrantes: organizaciones sociales, ONG locales, redes </a:t>
            </a:r>
            <a:r>
              <a:rPr lang="es-MX" smtClean="0"/>
              <a:t>de abogados, etc.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 algn="just"/>
            <a:r>
              <a:rPr lang="es-MX" dirty="0" smtClean="0"/>
              <a:t>Autoridades </a:t>
            </a:r>
            <a:r>
              <a:rPr lang="es-MX" dirty="0"/>
              <a:t>consulares disponen de </a:t>
            </a:r>
            <a:r>
              <a:rPr lang="es-MX" dirty="0" smtClean="0"/>
              <a:t>medios </a:t>
            </a:r>
            <a:r>
              <a:rPr lang="es-MX" dirty="0"/>
              <a:t>significativos para ofrecer asistencia y protección a los trabajadores y trabajadoras migrantes, tales mecanismos suelen, en algunos casos, desaprovecharse. </a:t>
            </a:r>
            <a:endParaRPr lang="es-MX" dirty="0" smtClean="0"/>
          </a:p>
          <a:p>
            <a:pPr algn="just"/>
            <a:r>
              <a:rPr lang="es-MX" dirty="0" smtClean="0"/>
              <a:t>Se requiere modificar </a:t>
            </a:r>
            <a:r>
              <a:rPr lang="es-MX" dirty="0"/>
              <a:t>la manera de concebir la protección y </a:t>
            </a:r>
            <a:r>
              <a:rPr lang="es-MX" dirty="0" smtClean="0"/>
              <a:t>asistencia consulares; pasando </a:t>
            </a:r>
            <a:r>
              <a:rPr lang="es-MX" dirty="0"/>
              <a:t>a una acción más </a:t>
            </a:r>
            <a:r>
              <a:rPr lang="es-MX" dirty="0" smtClean="0"/>
              <a:t>directa, estratégica y creativa coherente con la realidad de las personas trabajadoras migrantes. </a:t>
            </a:r>
            <a:endParaRPr lang="es-MX" dirty="0"/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Gestión Migratoria en Nicaragua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dirty="0" smtClean="0"/>
              <a:t>Carecemos de una política </a:t>
            </a:r>
            <a:r>
              <a:rPr lang="es-MX" dirty="0"/>
              <a:t>migratoria </a:t>
            </a:r>
            <a:r>
              <a:rPr lang="es-MX" dirty="0" smtClean="0"/>
              <a:t>explicita</a:t>
            </a:r>
          </a:p>
          <a:p>
            <a:r>
              <a:rPr lang="es-MX" dirty="0" smtClean="0"/>
              <a:t>Reconocemos una posición de país, resumida en los siguientes elementos:</a:t>
            </a:r>
          </a:p>
          <a:p>
            <a:pPr algn="just">
              <a:buNone/>
            </a:pPr>
            <a:r>
              <a:rPr lang="es-MX" dirty="0"/>
              <a:t> </a:t>
            </a:r>
            <a:r>
              <a:rPr lang="es-MX" dirty="0" smtClean="0"/>
              <a:t>   </a:t>
            </a:r>
            <a:r>
              <a:rPr lang="es-MX" i="1" dirty="0" smtClean="0"/>
              <a:t>desestimular </a:t>
            </a:r>
            <a:r>
              <a:rPr lang="es-MX" i="1" dirty="0"/>
              <a:t>la migración, aumentando las oportunidades de trabajo en el país. Sin embargo, se reconoce la existencia de procesos migratorios importantes que han dejado una cantidad significativa de connacionales en el extranjero, a los que se debe proteger y atender ya que gozan del amparo del Estado, el cual se hace efectiva través de la acción de los Consulados.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/>
              <a:t>Principales Experiencias de Protección Consular-Nuevo contexto migratorio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s-MX" dirty="0" smtClean="0"/>
              <a:t>    PROGRAMA </a:t>
            </a:r>
            <a:r>
              <a:rPr lang="es-MX" dirty="0"/>
              <a:t>DE CODESARROLLO ENTRE COSTA RICA Y </a:t>
            </a:r>
            <a:r>
              <a:rPr lang="es-MX" dirty="0" smtClean="0"/>
              <a:t>NICARAGUA (2006-2011)</a:t>
            </a:r>
          </a:p>
          <a:p>
            <a:pPr algn="just"/>
            <a:r>
              <a:rPr lang="es-MX" dirty="0"/>
              <a:t>“</a:t>
            </a:r>
            <a:r>
              <a:rPr lang="es-MX" dirty="0" smtClean="0"/>
              <a:t>Codesarrollo”: fomento </a:t>
            </a:r>
            <a:r>
              <a:rPr lang="es-MX" dirty="0"/>
              <a:t>y </a:t>
            </a:r>
            <a:r>
              <a:rPr lang="es-MX" dirty="0" smtClean="0"/>
              <a:t>generación </a:t>
            </a:r>
            <a:r>
              <a:rPr lang="es-MX" dirty="0"/>
              <a:t>de beneficios económicos y psicosociales, </a:t>
            </a:r>
            <a:r>
              <a:rPr lang="es-MX" dirty="0" smtClean="0"/>
              <a:t>para </a:t>
            </a:r>
            <a:r>
              <a:rPr lang="es-MX" dirty="0"/>
              <a:t>las personas migrantes y simultáneamente en las sociedades de origen y destino de esa población</a:t>
            </a:r>
            <a:r>
              <a:rPr lang="es-MX" dirty="0" smtClean="0"/>
              <a:t>.</a:t>
            </a:r>
          </a:p>
          <a:p>
            <a:pPr algn="just"/>
            <a:r>
              <a:rPr lang="es-MX" dirty="0" smtClean="0"/>
              <a:t>Para lograrlo, es fundamental </a:t>
            </a:r>
            <a:r>
              <a:rPr lang="es-MX" dirty="0"/>
              <a:t>la formalización de procesos de migración regular en un marco de pleno cumplimiento de los derechos humanos.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Codesarrollo, Propósito principal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s-MX" dirty="0" smtClean="0"/>
              <a:t>Aumentar </a:t>
            </a:r>
            <a:r>
              <a:rPr lang="es-MX" dirty="0"/>
              <a:t>la contribución de los movimientos migratorios a los procesos de desarrollo en Costa Rica y Nicaragua, esperando generar efectos positivos en la línea de promover procesos de crecimiento económico y mejorar las condiciones sociales en ambos países</a:t>
            </a:r>
            <a:r>
              <a:rPr lang="es-MX" dirty="0" smtClean="0"/>
              <a:t>.</a:t>
            </a:r>
          </a:p>
          <a:p>
            <a:pPr algn="just"/>
            <a:r>
              <a:rPr lang="es-MX" b="1" dirty="0" smtClean="0"/>
              <a:t>Líneas </a:t>
            </a:r>
            <a:r>
              <a:rPr lang="es-MX" b="1" dirty="0"/>
              <a:t>de acción</a:t>
            </a:r>
            <a:r>
              <a:rPr lang="es-MX" dirty="0"/>
              <a:t>; </a:t>
            </a:r>
            <a:endParaRPr lang="es-MX" dirty="0" smtClean="0"/>
          </a:p>
          <a:p>
            <a:pPr algn="just">
              <a:buFont typeface="Wingdings" pitchFamily="2" charset="2"/>
              <a:buChar char="ü"/>
            </a:pPr>
            <a:r>
              <a:rPr lang="es-MX" dirty="0"/>
              <a:t>R</a:t>
            </a:r>
            <a:r>
              <a:rPr lang="es-MX" dirty="0" smtClean="0"/>
              <a:t>egular </a:t>
            </a:r>
            <a:r>
              <a:rPr lang="es-MX" dirty="0"/>
              <a:t>los flujos migratorios laborales de los trabajadores nicaragüenses en Costa Rica, </a:t>
            </a:r>
            <a:endParaRPr lang="es-MX" dirty="0" smtClean="0"/>
          </a:p>
          <a:p>
            <a:pPr algn="just">
              <a:buFont typeface="Wingdings" pitchFamily="2" charset="2"/>
              <a:buChar char="ü"/>
            </a:pPr>
            <a:r>
              <a:rPr lang="es-MX" dirty="0"/>
              <a:t>F</a:t>
            </a:r>
            <a:r>
              <a:rPr lang="es-MX" dirty="0" smtClean="0"/>
              <a:t>avorecer </a:t>
            </a:r>
            <a:r>
              <a:rPr lang="es-MX" dirty="0"/>
              <a:t>las condiciones de inserción laboral, de la población migrante, en los mercados de </a:t>
            </a:r>
            <a:r>
              <a:rPr lang="es-MX" dirty="0" smtClean="0"/>
              <a:t>trabajo </a:t>
            </a:r>
          </a:p>
          <a:p>
            <a:pPr algn="just">
              <a:buFont typeface="Wingdings" pitchFamily="2" charset="2"/>
              <a:buChar char="ü"/>
            </a:pPr>
            <a:r>
              <a:rPr lang="es-MX" dirty="0"/>
              <a:t>M</a:t>
            </a:r>
            <a:r>
              <a:rPr lang="es-MX" dirty="0" smtClean="0"/>
              <a:t>ejorar </a:t>
            </a:r>
            <a:r>
              <a:rPr lang="es-MX" dirty="0"/>
              <a:t>la situación psicosocial de las personas migrantes y sus </a:t>
            </a:r>
            <a:r>
              <a:rPr lang="es-MX" dirty="0" smtClean="0"/>
              <a:t>familias </a:t>
            </a:r>
          </a:p>
          <a:p>
            <a:pPr algn="just">
              <a:buFont typeface="Wingdings" pitchFamily="2" charset="2"/>
              <a:buChar char="ü"/>
            </a:pPr>
            <a:r>
              <a:rPr lang="es-MX" dirty="0" smtClean="0"/>
              <a:t>Promover </a:t>
            </a:r>
            <a:r>
              <a:rPr lang="es-MX" dirty="0"/>
              <a:t>la integración social de las personas migrantes.</a:t>
            </a:r>
          </a:p>
          <a:p>
            <a:pPr algn="just"/>
            <a:endParaRPr lang="es-MX" dirty="0"/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Codesarrollo</a:t>
            </a:r>
            <a:br>
              <a:rPr lang="es-MX" dirty="0" smtClean="0"/>
            </a:br>
            <a:r>
              <a:rPr lang="es-MX" dirty="0" smtClean="0"/>
              <a:t> Costa Rica-Nicaragua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/>
              <a:t>P</a:t>
            </a:r>
            <a:r>
              <a:rPr lang="es-MX" dirty="0" smtClean="0"/>
              <a:t>articipación </a:t>
            </a:r>
            <a:r>
              <a:rPr lang="es-MX" dirty="0"/>
              <a:t>efectiva en el proceso de definición e implementación del </a:t>
            </a:r>
            <a:r>
              <a:rPr lang="es-MX" b="1" dirty="0" smtClean="0"/>
              <a:t>Acuerdo Binacional </a:t>
            </a:r>
            <a:r>
              <a:rPr lang="es-MX" b="1" dirty="0"/>
              <a:t>sobre trabajadores temporales (diciembre 2007</a:t>
            </a:r>
            <a:r>
              <a:rPr lang="es-MX" b="1" dirty="0" smtClean="0"/>
              <a:t>)</a:t>
            </a:r>
            <a:endParaRPr lang="es-MX" dirty="0" smtClean="0"/>
          </a:p>
          <a:p>
            <a:pPr algn="just"/>
            <a:r>
              <a:rPr lang="es-MX" dirty="0" smtClean="0"/>
              <a:t>Apoyo </a:t>
            </a:r>
            <a:r>
              <a:rPr lang="es-MX" dirty="0"/>
              <a:t>efectivo para la </a:t>
            </a:r>
            <a:r>
              <a:rPr lang="es-MX" b="1" dirty="0"/>
              <a:t>obtención de la documentación nicaragüense</a:t>
            </a:r>
            <a:r>
              <a:rPr lang="es-MX" b="1" i="1" dirty="0"/>
              <a:t> </a:t>
            </a:r>
            <a:r>
              <a:rPr lang="es-MX" dirty="0"/>
              <a:t>necesaria para </a:t>
            </a:r>
            <a:r>
              <a:rPr lang="es-MX" dirty="0" smtClean="0"/>
              <a:t>los </a:t>
            </a:r>
            <a:r>
              <a:rPr lang="es-MX" dirty="0"/>
              <a:t>procesos de regularización. </a:t>
            </a:r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3200" b="1" dirty="0" smtClean="0"/>
              <a:t>Acciones de protección consular en el marco del Acuerdo Binacional Costa Rica-Nicaragua, sobre trabajadores migrantes temporales</a:t>
            </a:r>
            <a:endParaRPr lang="es-MX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es-MX" dirty="0" smtClean="0"/>
              <a:t>Visitas </a:t>
            </a:r>
            <a:r>
              <a:rPr lang="es-MX" dirty="0"/>
              <a:t>in situ de inspección y comprobación de cumplimiento del acuerdo binacional en materia de condiciones laborales y respeto a los derechos de trabajadores migrantes temporales. </a:t>
            </a:r>
            <a:endParaRPr lang="es-MX" dirty="0" smtClean="0"/>
          </a:p>
          <a:p>
            <a:pPr lvl="0" algn="just"/>
            <a:r>
              <a:rPr lang="es-MX" dirty="0" smtClean="0"/>
              <a:t>Desarrollo del proceso de registro y emisión de carné consular en Costa Rica</a:t>
            </a:r>
          </a:p>
          <a:p>
            <a:pPr lvl="0" algn="just"/>
            <a:endParaRPr lang="es-MX" dirty="0"/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011222"/>
          </a:xfrm>
        </p:spPr>
        <p:txBody>
          <a:bodyPr>
            <a:normAutofit fontScale="90000"/>
          </a:bodyPr>
          <a:lstStyle/>
          <a:p>
            <a:pPr algn="l"/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>
                <a:solidFill>
                  <a:schemeClr val="bg1"/>
                </a:solidFill>
              </a:rPr>
              <a:t>Codesarrollo</a:t>
            </a:r>
            <a:br>
              <a:rPr lang="es-MX" dirty="0" smtClean="0">
                <a:solidFill>
                  <a:schemeClr val="bg1"/>
                </a:solidFill>
              </a:rPr>
            </a:br>
            <a:r>
              <a:rPr lang="es-MX" sz="2200" dirty="0" smtClean="0">
                <a:solidFill>
                  <a:schemeClr val="bg1"/>
                </a:solidFill>
              </a:rPr>
              <a:t>Experiencia muy valiosa para ambos países:</a:t>
            </a: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9407" y="5959459"/>
            <a:ext cx="3024593" cy="576269"/>
          </a:xfrm>
        </p:spPr>
        <p:txBody>
          <a:bodyPr/>
          <a:lstStyle/>
          <a:p>
            <a:r>
              <a:rPr lang="en-US"/>
              <a:t>www.themegallery.com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624234" y="1142984"/>
            <a:ext cx="7500990" cy="1728806"/>
            <a:chOff x="1296" y="1824"/>
            <a:chExt cx="2976" cy="432"/>
          </a:xfrm>
        </p:grpSpPr>
        <p:sp>
          <p:nvSpPr>
            <p:cNvPr id="6" name="AutoShape 5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2"/>
                </a:gs>
                <a:gs pos="50000">
                  <a:schemeClr val="accent2">
                    <a:gamma/>
                    <a:tint val="21176"/>
                    <a:invGamma/>
                  </a:schemeClr>
                </a:gs>
                <a:gs pos="100000">
                  <a:schemeClr val="accent2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7" name="AutoShape 6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accent2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gray">
            <a:xfrm>
              <a:off x="1680" y="1934"/>
              <a:ext cx="2160" cy="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just"/>
              <a:r>
                <a:rPr lang="es-MX" dirty="0" smtClean="0"/>
                <a:t>Abrió dialogo sobre el tema de la migración laboral</a:t>
              </a:r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gray">
            <a:xfrm>
              <a:off x="1393" y="1886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624234" y="1981184"/>
            <a:ext cx="7500990" cy="1728806"/>
            <a:chOff x="1296" y="1824"/>
            <a:chExt cx="2976" cy="432"/>
          </a:xfrm>
        </p:grpSpPr>
        <p:sp>
          <p:nvSpPr>
            <p:cNvPr id="11" name="AutoShape 10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tint val="21176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2" name="AutoShape 11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accent1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gray">
            <a:xfrm>
              <a:off x="1680" y="1934"/>
              <a:ext cx="2160" cy="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just"/>
              <a:r>
                <a:rPr lang="es-MX" dirty="0" smtClean="0"/>
                <a:t>Facilitó acercamiento entre las distintas instituciones</a:t>
              </a:r>
            </a:p>
          </p:txBody>
        </p:sp>
        <p:sp>
          <p:nvSpPr>
            <p:cNvPr id="14" name="Text Box 13"/>
            <p:cNvSpPr txBox="1">
              <a:spLocks noChangeArrowheads="1"/>
            </p:cNvSpPr>
            <p:nvPr/>
          </p:nvSpPr>
          <p:spPr bwMode="gray">
            <a:xfrm>
              <a:off x="1393" y="1886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624234" y="2819384"/>
            <a:ext cx="7500990" cy="1728806"/>
            <a:chOff x="1296" y="1824"/>
            <a:chExt cx="2976" cy="432"/>
          </a:xfrm>
        </p:grpSpPr>
        <p:sp>
          <p:nvSpPr>
            <p:cNvPr id="16" name="AutoShape 15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tx2"/>
                </a:gs>
                <a:gs pos="50000">
                  <a:schemeClr val="tx2">
                    <a:gamma/>
                    <a:tint val="21176"/>
                    <a:invGamma/>
                  </a:schemeClr>
                </a:gs>
                <a:gs pos="100000">
                  <a:schemeClr val="tx2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7" name="AutoShape 16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tx2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8" name="Text Box 17"/>
            <p:cNvSpPr txBox="1">
              <a:spLocks noChangeArrowheads="1"/>
            </p:cNvSpPr>
            <p:nvPr/>
          </p:nvSpPr>
          <p:spPr bwMode="gray">
            <a:xfrm>
              <a:off x="1672" y="1905"/>
              <a:ext cx="2543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just"/>
              <a:r>
                <a:rPr lang="es-MX" dirty="0" smtClean="0"/>
                <a:t>Estableció claramente una ruta a seguir para la captación, contratación, traslado, permanencia y retorno de contingentes de trabajadores migrantes</a:t>
              </a:r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gray">
            <a:xfrm>
              <a:off x="1393" y="1886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624234" y="3733784"/>
            <a:ext cx="7500990" cy="1728806"/>
            <a:chOff x="1296" y="1824"/>
            <a:chExt cx="2976" cy="432"/>
          </a:xfrm>
        </p:grpSpPr>
        <p:sp>
          <p:nvSpPr>
            <p:cNvPr id="21" name="AutoShape 20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folHlink"/>
                </a:gs>
                <a:gs pos="50000">
                  <a:schemeClr val="folHlink">
                    <a:gamma/>
                    <a:tint val="21176"/>
                    <a:invGamma/>
                  </a:schemeClr>
                </a:gs>
                <a:gs pos="100000">
                  <a:schemeClr val="folHlink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2" name="AutoShape 21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folHlink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3" name="Text Box 22"/>
            <p:cNvSpPr txBox="1">
              <a:spLocks noChangeArrowheads="1"/>
            </p:cNvSpPr>
            <p:nvPr/>
          </p:nvSpPr>
          <p:spPr bwMode="gray">
            <a:xfrm>
              <a:off x="1680" y="1934"/>
              <a:ext cx="2160" cy="16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just"/>
              <a:r>
                <a:rPr lang="es-MX" dirty="0" smtClean="0"/>
                <a:t>Conocimiento de principales características y condiciones de nuestros connacionales en Costa Rica</a:t>
              </a:r>
              <a:endParaRPr lang="es-MX" dirty="0"/>
            </a:p>
          </p:txBody>
        </p:sp>
        <p:sp>
          <p:nvSpPr>
            <p:cNvPr id="24" name="Text Box 23"/>
            <p:cNvSpPr txBox="1">
              <a:spLocks noChangeArrowheads="1"/>
            </p:cNvSpPr>
            <p:nvPr/>
          </p:nvSpPr>
          <p:spPr bwMode="gray">
            <a:xfrm>
              <a:off x="1393" y="1886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>
                  <a:solidFill>
                    <a:schemeClr val="bg1"/>
                  </a:solidFill>
                </a:rPr>
                <a:t>4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715</TotalTime>
  <Words>1726</Words>
  <Application>Microsoft Office PowerPoint</Application>
  <PresentationFormat>Presentación en pantalla (4:3)</PresentationFormat>
  <Paragraphs>162</Paragraphs>
  <Slides>25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6" baseType="lpstr">
      <vt:lpstr>Tema de Office</vt:lpstr>
      <vt:lpstr>Ministerio de Relaciones Exteriores Dirección General Consular Cooperación Técnica OIT-Proyecto Políticas Migratorias Sensibles al Género </vt:lpstr>
      <vt:lpstr>Presentación de PowerPoint</vt:lpstr>
      <vt:lpstr>Presentación de PowerPoint</vt:lpstr>
      <vt:lpstr>Gestión Migratoria en Nicaragua</vt:lpstr>
      <vt:lpstr>Principales Experiencias de Protección Consular-Nuevo contexto migratorio</vt:lpstr>
      <vt:lpstr>Codesarrollo, Propósito principal</vt:lpstr>
      <vt:lpstr>Codesarrollo  Costa Rica-Nicaragua</vt:lpstr>
      <vt:lpstr>Acciones de protección consular en el marco del Acuerdo Binacional Costa Rica-Nicaragua, sobre trabajadores migrantes temporales</vt:lpstr>
      <vt:lpstr> Codesarrollo Experiencia muy valiosa para ambos países: </vt:lpstr>
      <vt:lpstr>Acuerdo Binacional Costa Rica-Nicaragua, sobre trabajadores migrantes temporales- Retos</vt:lpstr>
      <vt:lpstr> PROYECTO DE REGULARIZACIÓN DE NICARAGUENSES EN EL SALVADOR - PRORENISA </vt:lpstr>
      <vt:lpstr>PRORENISA</vt:lpstr>
      <vt:lpstr>PRORENISA</vt:lpstr>
      <vt:lpstr>Reflexiones-PRORENISA</vt:lpstr>
      <vt:lpstr>Declaración Conjunta Departamento de Trabajo de Estados Unidos de América y Nicaragua (agosto 2011)</vt:lpstr>
      <vt:lpstr>Arreglo entre WHD y Consulado de Nicaragua en Houston</vt:lpstr>
      <vt:lpstr>Arreglo entre WHD y Consulado de Nicaragua en Houston</vt:lpstr>
      <vt:lpstr>RETOS PARA LA PROTECCIÓN CONSULAR A TRABAJADORES MIGRANTES</vt:lpstr>
      <vt:lpstr>  </vt:lpstr>
      <vt:lpstr>  Quehacer Consular para la Protección a Trabajadores Migrantes      </vt:lpstr>
      <vt:lpstr>RETOS PARA LA PROTECCIÓN CONSULAR A TRABAJADORES MIGRANTES</vt:lpstr>
      <vt:lpstr>AGREGADOS LABORALES: PERFIL</vt:lpstr>
      <vt:lpstr>FUNCIONES DE AGREGADOS LABORALES</vt:lpstr>
      <vt:lpstr>FUNCIONES (continuación)</vt:lpstr>
      <vt:lpstr> Costo de las actividades de protección consular vs limitados recursos de los países de origen 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EXPERIENCIAS DE PROTECCIÓN CONSULAR A TRABAJADORES MIGRANTES; RETOS Y PERSPECTIVAS</dc:title>
  <dc:creator>Cesar</dc:creator>
  <cp:lastModifiedBy>IOM</cp:lastModifiedBy>
  <cp:revision>53</cp:revision>
  <dcterms:created xsi:type="dcterms:W3CDTF">2012-05-02T14:33:56Z</dcterms:created>
  <dcterms:modified xsi:type="dcterms:W3CDTF">2012-05-04T22:22:08Z</dcterms:modified>
</cp:coreProperties>
</file>