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1"/>
  </p:sldMasterIdLst>
  <p:notesMasterIdLst>
    <p:notesMasterId r:id="rId26"/>
  </p:notesMasterIdLst>
  <p:handoutMasterIdLst>
    <p:handoutMasterId r:id="rId27"/>
  </p:handoutMasterIdLst>
  <p:sldIdLst>
    <p:sldId id="290" r:id="rId2"/>
    <p:sldId id="291" r:id="rId3"/>
    <p:sldId id="285" r:id="rId4"/>
    <p:sldId id="289" r:id="rId5"/>
    <p:sldId id="288" r:id="rId6"/>
    <p:sldId id="287" r:id="rId7"/>
    <p:sldId id="286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61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449"/>
    <a:srgbClr val="E96DA5"/>
    <a:srgbClr val="F26F50"/>
    <a:srgbClr val="22178D"/>
    <a:srgbClr val="500BCD"/>
    <a:srgbClr val="D50321"/>
    <a:srgbClr val="0E9628"/>
    <a:srgbClr val="060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4" autoAdjust="0"/>
  </p:normalViewPr>
  <p:slideViewPr>
    <p:cSldViewPr>
      <p:cViewPr>
        <p:scale>
          <a:sx n="80" d="100"/>
          <a:sy n="80" d="100"/>
        </p:scale>
        <p:origin x="-108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mendos\Documents\Lista%20de%20menores_local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20"/>
      <c:rotY val="30"/>
      <c:depthPercent val="100"/>
      <c:rAngAx val="0"/>
      <c:perspective val="20"/>
    </c:view3D>
    <c:floor>
      <c:thickness val="0"/>
    </c:floor>
    <c:sideWall>
      <c:thickness val="0"/>
      <c:spPr>
        <a:solidFill>
          <a:schemeClr val="bg2">
            <a:lumMod val="90000"/>
          </a:schemeClr>
        </a:solidFill>
      </c:spPr>
    </c:sideWall>
    <c:backWall>
      <c:thickness val="0"/>
      <c:spPr>
        <a:solidFill>
          <a:schemeClr val="bg2">
            <a:lumMod val="9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10"/>
              <c:layout>
                <c:manualLayout>
                  <c:x val="1.48966355303524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'Bajo Tutela'!$F$43:$F$53</c:f>
              <c:numCache>
                <c:formatCode>General</c:formatCod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numCache>
            </c:numRef>
          </c:cat>
          <c:val>
            <c:numRef>
              <c:f>'Bajo Tutela'!$G$43:$G$53</c:f>
              <c:numCache>
                <c:formatCode>General</c:formatCode>
                <c:ptCount val="11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14</c:v>
                </c:pt>
                <c:pt idx="4">
                  <c:v>17</c:v>
                </c:pt>
                <c:pt idx="5">
                  <c:v>15</c:v>
                </c:pt>
                <c:pt idx="6">
                  <c:v>47</c:v>
                </c:pt>
                <c:pt idx="7">
                  <c:v>42</c:v>
                </c:pt>
                <c:pt idx="8">
                  <c:v>31</c:v>
                </c:pt>
                <c:pt idx="9">
                  <c:v>48</c:v>
                </c:pt>
                <c:pt idx="10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249"/>
        <c:shape val="box"/>
        <c:axId val="154835584"/>
        <c:axId val="154841472"/>
        <c:axId val="0"/>
      </c:bar3DChart>
      <c:catAx>
        <c:axId val="15483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780000" vert="horz"/>
          <a:lstStyle/>
          <a:p>
            <a:pPr>
              <a:defRPr sz="1200" b="0"/>
            </a:pPr>
            <a:endParaRPr lang="en-US"/>
          </a:p>
        </c:txPr>
        <c:crossAx val="154841472"/>
        <c:crosses val="autoZero"/>
        <c:auto val="1"/>
        <c:lblAlgn val="ctr"/>
        <c:lblOffset val="100"/>
        <c:noMultiLvlLbl val="0"/>
      </c:catAx>
      <c:valAx>
        <c:axId val="15484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835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FEBA54EE-3B4B-4C86-8C83-84D2A1EAA1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32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30F2057A-4A15-489B-838F-3735CEAA11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353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8DCF9A-DCD2-4C87-9B13-DFC25E7B2C24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302D4B-9631-4FA1-96BD-63F3402992BB}" type="slidenum">
              <a:rPr lang="es-ES" smtClean="0"/>
              <a:pPr/>
              <a:t>23</a:t>
            </a:fld>
            <a:endParaRPr lang="es-E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C72A2A-C676-48B7-ABC6-DEF13D39929C}" type="slidenum">
              <a:rPr lang="es-ES" smtClean="0"/>
              <a:pPr/>
              <a:t>24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9D2F62-ED9F-4873-A9CA-5B448AACFA20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C21F41-596E-402A-A93B-2C7C890D3EAA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9EDCEA6-9BEE-4AF1-ADC8-E6BE611BAD5F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FA70D7-B65F-435B-A355-B5BC8BB72D28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3276B76-FF66-4D1F-9BEF-BF6A24514340}" type="slidenum">
              <a:rPr lang="es-ES" smtClean="0"/>
              <a:pPr/>
              <a:t>6</a:t>
            </a:fld>
            <a:endParaRPr lang="es-E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708F34-DD06-4637-A388-62671E1CB877}" type="slidenum">
              <a:rPr lang="es-ES" smtClean="0"/>
              <a:pPr/>
              <a:t>7</a:t>
            </a:fld>
            <a:endParaRPr lang="es-E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94C730-6F9D-4C7A-AADF-8C24EB133F57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6D9236-26F8-4D0C-9AC5-D9DF42456C67}" type="slidenum">
              <a:rPr lang="es-ES" smtClean="0"/>
              <a:pPr/>
              <a:t>22</a:t>
            </a:fld>
            <a:endParaRPr lang="es-E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EBC3B-77FB-44C2-A094-2E29D3D0FFE0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D1D8A-9C22-4D46-8DE4-B38F8A0E6C5F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61F16-3843-415A-8B25-2B0609D51B2D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030B-838A-4B97-8F6A-AAF42811B37F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9483-C320-4657-A2BA-D40990F72F88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DE6AE-AEDF-4EC9-8FEC-237787798C04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61EA-8EBA-4DCB-8577-9B2B00313C68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9ABEB-C71A-43FA-8A7A-E8131A5D1016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DCA2-D2C0-4C78-A35D-605DBD349F81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E1CF9-E229-4898-80DA-5E73AB34131C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6747-C220-488E-8434-B5C38F0B0190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BDEE9-2194-48E1-99FE-898FCC73FBA2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5C21D-430E-405A-B2FE-7A4CA3EE7797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D9397-5074-41E5-9460-98DFD00281C6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17FE3-8329-4421-B769-39F1C39A5F2A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A16F-E425-471E-BDD3-20D34A054E9C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076B4-81B2-4934-9BD4-64419AE7B979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F79B0-7731-4D44-9DF0-A74BC6A471AE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B339E-6A7A-4263-9FE7-5B555ED46C97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30EF-2643-4566-ACEC-22AAD0319D4C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EB8B8-0C3F-4BEB-A3BA-32D15AE7DF89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2F1A2-DA6A-4234-8615-8E690B167F9D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E840B-2183-45E8-A751-22F52400A926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C5D8-AFE5-4CDC-AE26-4AC98029F7B3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E6B3FB-6D0B-4BF1-A279-FD46E444F807}" type="datetime1">
              <a:rPr lang="es-ES"/>
              <a:pPr>
                <a:defRPr/>
              </a:pPr>
              <a:t>03/03/2017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4FCEB0-72D0-478C-A0C6-956FDD3E2160}" type="slidenum">
              <a:rPr lang="es-ES"/>
              <a:pPr>
                <a:defRPr/>
              </a:pPr>
              <a:t>‹#›</a:t>
            </a:fld>
            <a:endParaRPr lang="es-E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3.emf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.emf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0" y="4924425"/>
            <a:ext cx="9144000" cy="1177925"/>
          </a:xfrm>
          <a:prstGeom prst="rect">
            <a:avLst/>
          </a:prstGeom>
          <a:solidFill>
            <a:schemeClr val="tx2">
              <a:alpha val="42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4652963" y="194945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2000"/>
          </a:p>
        </p:txBody>
      </p:sp>
      <p:sp>
        <p:nvSpPr>
          <p:cNvPr id="5" name="4 CuadroTexto"/>
          <p:cNvSpPr txBox="1"/>
          <p:nvPr/>
        </p:nvSpPr>
        <p:spPr>
          <a:xfrm>
            <a:off x="0" y="1970088"/>
            <a:ext cx="9144000" cy="1201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Tutela de Niños, Niñas y Adolescentes</a:t>
            </a:r>
          </a:p>
          <a:p>
            <a:pPr algn="ctr">
              <a:defRPr/>
            </a:pP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Refugiados y Solicitantes de Refugio</a:t>
            </a:r>
            <a:endParaRPr lang="es-A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3077" name="11 Imagen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0450" y="5132388"/>
            <a:ext cx="1943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4652963" y="401320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3079" name="Rectangle 2"/>
          <p:cNvSpPr>
            <a:spLocks noChangeArrowheads="1"/>
          </p:cNvSpPr>
          <p:nvPr/>
        </p:nvSpPr>
        <p:spPr bwMode="auto">
          <a:xfrm>
            <a:off x="4652963" y="4724400"/>
            <a:ext cx="46037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2" name="1 CuadroTexto"/>
          <p:cNvSpPr txBox="1"/>
          <p:nvPr/>
        </p:nvSpPr>
        <p:spPr>
          <a:xfrm>
            <a:off x="0" y="38608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Marcos Ezequiel </a:t>
            </a:r>
            <a:r>
              <a:rPr lang="es-A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Filardi</a:t>
            </a:r>
            <a:endParaRPr lang="es-A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030" y="566530"/>
            <a:ext cx="7272808" cy="5526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782888" y="334963"/>
            <a:ext cx="1428750" cy="5984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-13448" y="504212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 la Salud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2299" name="13 Imagen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>
            <a:off x="7380288" y="1803400"/>
            <a:ext cx="1141412" cy="87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394575" y="2851150"/>
            <a:ext cx="1130300" cy="752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288" y="3789363"/>
            <a:ext cx="1141412" cy="8747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25602" name="Picture 3" descr="4a.jpg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742009"/>
            <a:ext cx="7435653" cy="52722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736600" y="673100"/>
            <a:ext cx="1685925" cy="11001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 descr="http://a8.sphotos.ak.fbcdn.net/hphotos-ak-ash4/s720x720/391075_202903419793595_100002218157560_429162_1015033895_n.jpg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725488" y="1971675"/>
            <a:ext cx="1685925" cy="10969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a1.sphotos.ak.fbcdn.net/hphotos-ak-ash4/s720x720/385438_202904373126833_100002218157560_429173_1180724417_n.jpg"/>
          <p:cNvPicPr>
            <a:picLocks noChangeAspect="1" noChangeArrowheads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725488" y="3267075"/>
            <a:ext cx="1685925" cy="10985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-13448" y="504212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 la Educación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3325" name="17 Imagen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028" name="Picture 4" descr="http://periodismohumano.com/files/2010/03/inmigrantes-Buenos-Aires2.gif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59" y="458468"/>
            <a:ext cx="7819081" cy="58617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-13448" y="504212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al Trabajo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4346" name="13 Imagen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764704"/>
            <a:ext cx="1224135" cy="119473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5431"/>
            <a:ext cx="8558463" cy="5702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6" name="11 Imagen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025" y="269875"/>
            <a:ext cx="1844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708025" y="1860550"/>
            <a:ext cx="1844675" cy="25050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>
          <a:xfrm>
            <a:off x="708025" y="269875"/>
            <a:ext cx="1849438" cy="13843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-13448" y="4797152"/>
            <a:ext cx="9144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 una </a:t>
            </a:r>
          </a:p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Alimentación Adecuada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5373" name="17 Imagen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78" y="957532"/>
            <a:ext cx="8082951" cy="4775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544763" y="603250"/>
            <a:ext cx="5383212" cy="560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-13448" y="4779149"/>
            <a:ext cx="9144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 una</a:t>
            </a:r>
          </a:p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Vivienda Digna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6395" name="14 Imagen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8" name="Picture 4" descr="Juego.JPG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5"/>
          <a:stretch/>
        </p:blipFill>
        <p:spPr bwMode="auto">
          <a:xfrm>
            <a:off x="978407" y="332656"/>
            <a:ext cx="7141465" cy="59833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4" descr="Juego.JPG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550863" y="1435100"/>
            <a:ext cx="8015287" cy="3289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-13448" y="504212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 la Recreación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7419" name="13 Imagen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41986" name="Picture 3" descr="Cami y Katherine.JPG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878" y="649895"/>
            <a:ext cx="8350898" cy="501987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ami y Katherine.JPG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2165350" y="333375"/>
            <a:ext cx="4403725" cy="59166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-13448" y="4797152"/>
            <a:ext cx="9144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 la </a:t>
            </a:r>
          </a:p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Unidad Familiar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8443" name="13 Imagen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9218" name="Picture 2" descr="http://www.alertamilitante.com.ar/contenido_grafico/dni2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4306" y="336387"/>
            <a:ext cx="6621640" cy="54846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3" descr="Sadio con DNI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54838" y="765175"/>
            <a:ext cx="1639887" cy="122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-13448" y="504212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 la Documentación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9467" name="14 Imagen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alertamilitante.com.ar/contenido_grafico/dni2.jpg"/>
          <p:cNvPicPr>
            <a:picLocks noChangeAspect="1" noChangeArrowheads="1"/>
          </p:cNvPicPr>
          <p:nvPr/>
        </p:nvPicPr>
        <p:blipFill rotWithShape="1">
          <a:blip r:embed="rId6" cstate="email"/>
          <a:srcRect/>
          <a:stretch/>
        </p:blipFill>
        <p:spPr bwMode="auto">
          <a:xfrm>
            <a:off x="811213" y="2146300"/>
            <a:ext cx="7429500" cy="19732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46082" name="Picture 3" descr="10 bis.jpg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7464" y="427584"/>
            <a:ext cx="6749072" cy="60382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-13448" y="499132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 no ser discriminado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20490" name="9 Imagen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10 bis.jpg"/>
          <p:cNvPicPr>
            <a:picLocks noChangeAspect="1"/>
          </p:cNvPicPr>
          <p:nvPr/>
        </p:nvPicPr>
        <p:blipFill rotWithShape="1">
          <a:blip r:embed="rId5" cstate="email"/>
          <a:srcRect/>
          <a:stretch/>
        </p:blipFill>
        <p:spPr bwMode="auto">
          <a:xfrm>
            <a:off x="871538" y="1500188"/>
            <a:ext cx="7529512" cy="3060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3" name="Picture 6" descr="DSCN3964.JPG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8"/>
          <a:stretch/>
        </p:blipFill>
        <p:spPr bwMode="auto">
          <a:xfrm>
            <a:off x="783771" y="824418"/>
            <a:ext cx="7305870" cy="51248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39155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-13448" y="504212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Derecho a la Protección Legal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21514" name="11 Imagen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DSCN396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4253" y="453907"/>
            <a:ext cx="2324842" cy="12195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6" descr="DSCN3964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837" y="1673504"/>
            <a:ext cx="7794100" cy="25845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442753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652963" y="194945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2000"/>
          </a:p>
        </p:txBody>
      </p:sp>
      <p:sp>
        <p:nvSpPr>
          <p:cNvPr id="3" name="2 Rectángulo redondeado"/>
          <p:cNvSpPr/>
          <p:nvPr/>
        </p:nvSpPr>
        <p:spPr>
          <a:xfrm>
            <a:off x="3707904" y="692696"/>
            <a:ext cx="5112568" cy="129614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es-AR" sz="1600" dirty="0"/>
              <a:t>Llegada de NNA no acompañados o separados a la Argentina</a:t>
            </a:r>
          </a:p>
          <a:p>
            <a:pPr marL="0" lvl="2">
              <a:defRPr/>
            </a:pPr>
            <a:r>
              <a:rPr lang="es-AR" sz="1600" dirty="0"/>
              <a:t>Tutela institucional</a:t>
            </a:r>
          </a:p>
          <a:p>
            <a:pPr marL="0" lvl="2">
              <a:defRPr/>
            </a:pPr>
            <a:r>
              <a:rPr lang="es-AR" sz="1600" dirty="0"/>
              <a:t>Asistencia por parte de ACNUR/Sociedad civil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5288" y="1052513"/>
            <a:ext cx="29337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Antecedentes Relevantes</a:t>
            </a:r>
          </a:p>
        </p:txBody>
      </p:sp>
      <p:pic>
        <p:nvPicPr>
          <p:cNvPr id="4104" name="11 Imagen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3707904" y="2204864"/>
            <a:ext cx="5112568" cy="113935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es-AR" sz="1600" dirty="0"/>
              <a:t>Asumir la tutela, representación legal y acompañamiento de NNA no acompañados o separados de sus familias refugiados y solicitantes de refugio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2113" y="2268538"/>
            <a:ext cx="3095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Objetivo de la buena práctica o experiencia exitosa</a:t>
            </a:r>
          </a:p>
        </p:txBody>
      </p:sp>
      <p:sp>
        <p:nvSpPr>
          <p:cNvPr id="4109" name="Rectangle 2"/>
          <p:cNvSpPr>
            <a:spLocks noChangeArrowheads="1"/>
          </p:cNvSpPr>
          <p:nvPr/>
        </p:nvSpPr>
        <p:spPr bwMode="auto">
          <a:xfrm>
            <a:off x="4652963" y="401320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18" name="17 Rectángulo redondeado"/>
          <p:cNvSpPr/>
          <p:nvPr/>
        </p:nvSpPr>
        <p:spPr>
          <a:xfrm>
            <a:off x="3707904" y="3645024"/>
            <a:ext cx="5112568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es-AR" sz="1800" dirty="0"/>
              <a:t>NNA no acompañados o separados refugiados y solicitantes de refugio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92113" y="3813175"/>
            <a:ext cx="3095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 quiénes fue dirigida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4652963" y="509270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21" name="20 Rectángulo redondeado"/>
          <p:cNvSpPr/>
          <p:nvPr/>
        </p:nvSpPr>
        <p:spPr>
          <a:xfrm>
            <a:off x="3707903" y="4772644"/>
            <a:ext cx="5112568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es-AR" sz="1800" dirty="0"/>
              <a:t>2007 a la actualidad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95288" y="4929188"/>
            <a:ext cx="30972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Inició y finalización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44 Imagen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0"/>
            <a:ext cx="9131300" cy="6858000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2532" name="AutoShape 4" descr="https://mail.google.com/mail/?ui=2&amp;ik=8a671d80e3&amp;view=att&amp;th=12f0789d2bdab8ee&amp;attid=0.1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22533" name="AutoShape 6" descr="https://mail.google.com/mail/?ui=2&amp;ik=8a671d80e3&amp;view=att&amp;th=12f0789d2bdab8ee&amp;attid=0.1&amp;disp=inline&amp;zw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39155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-13448" y="504212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Protocolo Interinstitucional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22538" name="15 Imagen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AutoShape 8" descr="data:image/jpeg;base64,/9j/4AAQSkZJRgABAQAAAQABAAD/2wCEAAkGBhIQEBUREhQUFBUWFRgZFxgVFhoXFhUgHhgYGBoYHBoXHSYfGBklGRUXIS8iJCcpLCwsGh8xNTArNSYrLCkBCQoKDgwOGQ0PGTUkHiQuKzU1NSoyLik1KiwrNSwpLCkvNS81LSkvKS0yMy0sNikpLDAsKSksMyksKywpLCkpLP/AABEIAO8A0AMBIgACEQEDEQH/xAAcAAEAAgMBAQEAAAAAAAAAAAAABgcEBQgDAgH/xABPEAACAQMBBAUFCQ0GBgIDAAABAgMABBEFBhIhMQcTQVFhCCIycYEUQlJykZKhsbIVIzM0NVNic3SCk9HSFxhDVKKzRGPCw+Hi0/AkJcH/xAAbAQEAAgIDAAAAAAAAAAAAAAAAAgMEBgEFB//EAC0RAQABBAADBAoDAAAAAAAAAAABAgMEEQUTMSFTcrEGEjRCUVJhkaHhFRZB/9oADAMBAAIRAxEAPwC8aUpQKUpQKUpQKUrT7T7V22nQ9dcPgHgiji8h+Ci++P0DtoNxUO1vpSs4JPc8O/eXHIQ2q9Y2f0mHmr48eFaKWyvtXw9/KdOsXYKlsrhZ5944VZHPLe+AOPZjtrK1DU00G5trW1sAbeZHLNDxnLJxbgeMpCHewTk8ccsEPQT7QXvFUttNjPwybif5B5n1VFtR9yhyl3rGp3Ugk6tktkeNC+d3cxGpG9vcAN6pTquuwm5stXt5RJAze5Lgg8FWRgYywPoFJcAgjPnVsOldCNLllX0oHinX1xyq31ZoIvF0caVJazXc1rfqsKuxFzKyyOFTfLAB+R4jjjiK1NlsnpzIksWl6uiuqurRSA5DAEEYmPYR2VZm3dyBpN44OQbWXB7w0ZA+utTs1pWqx29sBd2xjEUXmtasGC7q+bvCXiccM49lBqdZ2QTTo1lXWb2zVmCr18gmjDEEgbrY7Ae3sr3s9W1uFesjNnq0HwoHEUp+TKE+HGvrbPUmbV7SJbeW5S1ikuJUhCs2X+9Rkq5AbA3jjn51Y2jtBcatDJptvJbdUJPdxMRtwQyfe43jON597zgccMHjQb3RelKznk9zzdZZ3HIxXS9WSf0WPmt4ceNTGoBtLrNne6nHpE9slwrK2/I3+C+4ZFRSBkNuKScEcx6qxX0bUdE8+zZ7+yHpW0hzPEP+U/vgPg/R20Fk0rT7L7WW2ow9dbvnHB0PCSM/Bdew/QeytxQKUpQKUpQKUpQKUpQKUpQKUrA1zWorK3kuZm3Y41LHvPcB3knAA8aDXbZbYR6dCGIMk0h3IIV9OZzyAHdxGT2evAqPbMbMj3Wl3qkqS6jIpeKHIKWyAjIjXvG8Mt35x2k+Oyuk3E/Wa5dRGS5eNjZ25OBDHglFBbgrv2t3HxxWJs5tNGkLXIzc6tcuYmhI3HjdeUG6eMVvGOJbt58SRQT3afZ9L+1ktnyN4ZVh6UbDijr3ENg1B7q+nvNNcOANS0uVZGUe+aPiGHeksW968kVPLfUOrEENxJF7okXkuVEjKuXKKSTuioxtZrljp94txuyS30sXVJbwHLzDOVLqOHAjgx7M4zQY2v7DQ6ram6s3NtJdQqWIH3ucEBgJkHAsDycecD38qz9Z1myisPcep3kId4OqmKv57EpuswXiwPbxHOtZHszqup+ff3BsoDytbQ4cjukl7+8DPsrf6N0b6baAdVaxFvhyL1jnx3nyQfVQRi56TtFktTZFp54uqER3IpCWUALxYAccDnWmg2l0KMqPdGqQAEYDS3YXhyGCxGPCrkSMKMAADuHAfRRkBGCMjuPEUEQ2X1fTJru4uba8jlluerBUuoZRGpVVVSA2POJ7eJrxvo57G41LUOqMpkS3S3SPLGQqrL5wHFR1kgyTyArZ6x0dabdg9baxZPvkURv695MH5aj8myep6b5+m3JuoRztbs7xx3Ry8we4HA9dBjtof3PfS2mcGVrqaS5lPJne2lZ2J+CN3A8FFbrYhXvJptVk3gsw6u1Q5G7ArZDkfCkbzvVitLeXdrtGiWcxls7mCYSS27jEjAKyugJxvIyuRvDvyRXpr0+sGHfSJbO1jIDxWzLLe9UOBZDumNcKAQq8cZwaDM2r2RIufdumSJDfqu88eQEu0zxWRM8zy3u/GTnBG82N2wj1GEsFMU0Z3J4W9OFxzB7xwOD2+sGol0e6NazahNfWoLwwoIY5nZnkuJHAeWRnfzmwpRB2DzuAr32108wXLarpxVrm2wLyBT+HiIDYYD34XiD3DwFBY1KwNC1uK9t47mE70ci5HeO8HuIOQfVWfQKUpQKUpQKUpQKUpQKrjX//ANvq62HO0sd2a6+DJIfwcR7wBxI+N3CprtHrK2dpNdPyijZsd5A4D2nA9tQbZqKKw0Xrr4Ss18WkuXiRmZeuBOWKcUUJjj2E0Hvs7txDcanK0szxIyiKyR95IZ1VvPmVj5jszjA7Qo4c62+1Gx7NMNQsSsV7GMcR97uV7YpfWBwbmOHsybO10zUrJYIxBcWyqFVVIbcAGB+kjADwNaqcPoNvPO9y89qifeIZfOlVycLGJebIeAAIyPZQaS+1C4tZgAFuNavFwqjjFYxd3gi8ST79gSeGMyzY3YSOwDSuxnu5eM1xJxdieYXPop4D21idHOzMkMb3t3517d+fKTzjU8UhHwQoxkd/qFTOgVH9udeksrMzxBSwdR5wJHE4PIipBUN6Wfya36yP66jV0lmYNFNeTboqjcTMIR/bFffAg+Y39VP7Yb74MHzG/qqC0rH9afi9C/i8PuodCbD65Je2azyhQxZgd0YHBsDmTW/qH9FP5Mj+PJ9o1MKyaejzzOopoyblFMaiKpRrbDYeHUFV8mG5j4w3EfCSMjlxHpLnsPsxWo2c2tupBNptyEj1KKNurJ4RXAwdyZcDlnBIA9nMCd1EukPZR7uFbi28y9tj1lu45kjiYz3qw4Y7/bXLEe2kJb6Jpka3MqoEXMjsfTkbznI7WJYnAHGotPrN17r+7KWrQ2aoI5hJkT3EW9wn6oDzRHnIz5xUn1DdbNiy1RItXlTMqJuMsrEx27r6eEbzVbPvueMV63XSMkrGHToXv5BwJj823T48zeb7Bmg1Oz7fcnVmsh+J3+ZrX4McmMvGO4EYIHxfGrIqv9tdFvLjSDLP1QvbZvdMRg3t1Ch3t0F+JO5kHvIqXbN60t7aQ3S8pY1bHcSPOHsbI9lBsqUpQKUpQKUpQKUpQQPpYPXR2mnj/i7uNGH/AC089/qWvfaHpFFjeLZmzncMgMbxlAH70QOVDMOHAHPhWLrp63aSwjPEQ2s83qLeYD/pFZuvbYaXOJLSQG7IJV4ooJJyCDjjuKQrA545BFBHb+40e4mVniu9NumYKsqwS20m8TgDeRSj5JHPOaydWtGvNVstMeRpo7OMXNwz4zK/oxBgMDOeOP0qyNlZ7+O6WKKC6NgeZvtxZYO7cbfMjr+i4yO+vbo4HX3mqXp5vd9SpPwYV3Rjwy30UE9pWg2312Sys2niClgyjzgSOJweRFVt/bFe/Ag+Y39VRmqI7JdpicKyMujmW9a3rtldFQ3pY/Jr/rI/tVCP7Yr74MHzG/qrW6/0iXV7AYJViCkg+apB4HI5sahVXExp2mHwTKtX6LlWtRMT1RelKVQ3deXRR+TE+PJ9qpjVB6D0h3VlCIIhHugkjeUk8Tk8c1sP7X7/ALofmH+qr4riI00nL4HlXr9dynWpmZ6rspVJf2vX/wDyfmH+qrN2F1yS8slnl3d8s4O6MDg2BwqcVxPY6vL4VfxLfMua1vXZKKQaZHb61c6fKitaalH16ow8zrUP3we3G982s+OS7vJZLfTmisbO2cxGVYld5HX01jTgqIpOCTzOa/OlIdS+n3o5wXsak/oS+Y4+gV6pLdaVNcBbSW6tppmmRrfdMkTPgyIyMQSu/lgw76k6p6W1xe2NzDBeTrd29yxiSQxiOWOTdZwrBfNdGVWGeYIrH6Jz1CXmnn/hLuRUH/Lfz0+tq9raG81K6gmngNpa2z9akcjKZ5pN0qpYKSI0UMxxkkn6MbRD1W0t9GOAmtYJfWVO5n/UaCf0pSgUpSgUpSgUpSggA47VcezTOH8avrabZjRLZjNcFLSRyW30neGRyTkkBGBbie6vm/8Ave1Fs3ZLYSJ7Vcv9Ve+xOlQ3Et3eTostz7rniJkAYxJG+7HGob0BubrcOe9mg9ti7OBm6601K4u4gCDFJMsyqTyySvWKR2ZNYvQ3x0+Rjza8uCfXv17a9ZQ2+qafLbqsc00kkcoQBeti6pnLOBz3XVMMeWa8eij72L+2PAw6hNw/RfDKfroMzpW/Jknx4/tCqMq9elKMtpsgAJO/HwAyfSHdVI+4pPgP80/yqi51b56OzEYs7+afKHhSvf3DJ8B/mn+VfMlo6jLIwHeVIH01W2H1o+LypSlcJFK94rKRxlUdh3hSR9Ar7+5U35qT5jfyrlGa6Y/1i1efRT+TE+PJ9o1S/wByZ/zUvzG/lV1dF0LJpyKylTvycGBB9LuNWW+rXvSGqmcWIifejylgdNv5HkPaJYCPX1q1vNd0y/ldXtbyO3TcG8j26y5PElt4sCOGOHhWj6Yfvlpb23bcXtvGPnbx+ha8NttNvb+7NvbT2zQRIpmtXkkjdy2SOsMQ3urIxgAgHBzV7Q2sXXtYluOosbq3vd1sSyC13IIe8GXfIZv0Vya27cNqV8dMOf41ZGnLrFuiRJaaasa4AWKaRAo8BuV4WX3zaiduyHT409RaQN9RoJ/SlKBSlKBSlKBSlKCBdI46i80u+7I7owue5Zl3cnwBX6a22sbDxSztcxT3FnM+BI9vIEEuOA31YFWPZnGa9OkPQTfabcQKPP3N6Pv3089ceJK49tRSfaBb6y0m6mbEBuU91ccKsioypvkcl90Kp4960GePcOjXBkn92zTMg37uaOSdUQk8DIq7sS5HEADxrysrlbTaFsEGHU7dXjYHzWkiHYeRyhz+8Kmeuazb2sDTXLokQBzvEYbh6IHvieWBzqu02WuJ9At3jVo7q2dri1U+mqiRmSI+uIgY8BQWpTFabZDaePUbOO5j4bww69sbjgyH1H6MGt1QflRDpW/Jknx4/tCphUP6VvyZJ8eP7QqNXSWdw72u14o81GUpSsV6ivHom/Jq/rJPrqY1Duib8mr+sk+uplWVT0h5fxL2u74pflK/a1W1G0UWn2kl1KfNReA7XbkqDxJwKkwET1WT3btDbW68Y7CJp5O7rHAWNT4gYPtNfXSFYq93Ze53W3vHkfFwOaRJGWcOMgSIW3But38K1Ojieys994ev1LVZWdoixjIXdJKlhxRUiPPsLAV97NaHoM8nueSyW3uh6UF1vdYfFCzYlXxXNBJ9mNszLMbK6CJdqpb702/DOo/xI2HLxRsEeNa3o6HX3uqX3MSXIhQ96wru5HgS30Vl7R21lotjPd29vBDIsZVCkaqxZvNRcgZI3iDjwrO6O9BNlptvC3p7m/Jnnvud9s+ILY9lBJKUpQKUpQKUpQKUpQKrPTbZLDVLjTJ0VrPUN6aAOMpv/wCLFg8OPMDwXvqzKje3myn3QtdxG3J42ElvJyKSLxHHuPI/L2UHnp/RnpkEglS2Usvo77NIE+KrkhfYKlFRjYLa73fAVlHV3UB6u5iPAo44Zx8FsZHtHZUnoK312yl0S7fUrZGezmOb2FBkxn/MIPtD19/CfaZqcVzEs0LrJG4yrKcg/wAj3jmKwdodqLSyVfdMgBkyEjCl5JO8LGoLN8mKr6wt2hkkutAkWRQc3OnS70eCe1FcBomPZwx68btBbNRLpQiLabIFBY70fADJ9Id1NnOku0u36ly1rcg4a3uPvcgPcu9gP7OPhUtriY3Gl2Pd5N2m7repifs5m+5k35qT5jfyoNLm/NSfMb+VdMYpVXK+rZ/7NV3X5/SIdFcLJpyhlKnrH4MCDz7jUwr8qLbS9JFnZN1W8Z7gnC29uOslJ7iF9H28fCrYjUaazkXufdqu61udpFf38cEbTSuqRoMszHAUeNV7pVvJr12l7MpTT7ds2sTjBuXHDr3HwR2D/wA512qwyXLJc643VxFs22mQ5eSVuzfC8ZW8BwHbu8jatoR1aYUoN0YQgApwHm4HAY5YHdXKhgpoCe7WvWZmcxCJAcbsS5LNu4GcscZJ+CK/Nf2Ytr+Pq7mJXA4q3J0PejjzlPqNbWoxt5td7gtwIh1l1MertohxLueGcfBXOT7B20EXvLT3bqVtpSPJLbaeFmuXkbfaR/8ACjZvfHtPt7qs+o3sFsp9z7Xddt+4lYyXEnMvI3E8e4ch8vbUkoFKUoFKUoFKUoFKUoFKUoIPtnsrOk41XTgBdxjEsXJbuPtRv0wBwPgO4VvNktroNSg62IlWU7ssTcJIW7VYcxxB49tbyoXtVsG7TfdDTpBbXoHH81cj4Eq9vL0v/BAeGyEPWXOo37p1tylxLBGuRvJHEBuRrvcE3872eGd4V+21ymoX9tdW46ma36xLyKUblwqOnmoy+/XrACGyR3dtaOw1eK4vCk7z6RqbALIqsoiuscFZesVkfuB9Lsy2K3lpZHRNLubu4frroqZJpWOTI+N2NAT7wEqAPEnHGg12vX0Woy3CS6Wby2t5TD10LKZ1ZVBfdQ7rFQzEea3McqxtP2fKxLLp2rXNqhk6tYr1d5Q/5oLNusD4DerM2P2Xvbeyiksr5JC69ZLHMqywNI3nPuyREOnnE9rca9+k3S/dr6fYuxUyzSMWQnzTHbuQw7eDupoPr3NtJHym02bxdJEPyLgV4XU20AGZbnSrYfCIf/rJFY+qa693p1rFNwuBqNtbXCjseOUM59TKm+PBq+dp4rePX96aza862xUoiwrKwZJSpOHwAN0jJ9VBjvpq3ABv9dadGlWLctCkUW+wJWNnj3sZAPPdqQX2lW2hwwmxt4kMl1bwuzAs5WSQKx3yd4nHjjwrPsNPivraa2m09rWFwBuOIlL5z5wELHdKkDBPHlUN17UZbaOHTLxi0kd5aPbTN/xMQuEHH/moCAw7Rg0GXJO+larMGt2u5r071nKWAb9O2aR+EcaekMDl2E1NNKuZrePe1C4h6yWQBFUBI0LYCwoWO9Ic9p4kk8MV+7X7Ni/tjEG6uVWEkMg5xSLxRx7eB8CagNzqsVtchULaxq5yBgDqbbvwB5sCjt98e0ignu1u10GmwdbMSWJ3Y414yTN2Ko7eOOPZWj2M2WnknOq6iB7qkGIoua2kfYg/TIPE+J7zX3stsG6z/dDUZBc3pHm/mrYfAiX/AKv/ACTNaBSlKBSlKBSlKBSlKBSlKBSlKBSlKDVbQ7L2uoRdVdRLIvZngy+KsOKn1VDzsvq2nZFjcLe2/wDlrz0wPgpKOftwPA1YtKCooNoNOtrhJbuzu9ImDAsYw4t5fBjF5ki/u1Kl1Sxvr61vIb23YW6TqIw675MoQZwSCMBORHbUxkiDAqwBB5gjIPrB51HdQ6N9MnOZLODJ7VTcP+jFBqta2HeXVbe9hdBD1iyXCE+k8aOkUi8OLbshU8uAHOszanQrp7y2vLNrdXhjmR/dG/ukPuY4R8Tgqx5isA9CelZysUifEnkA+1QdCelZy0Ur/HnkI+1Qe1vtMbWQvqOp2G7ukdVEgQg8OOWlZzjjw3e2tdqPSRaXjKtnZTam8b7yERbsSMBwbrJB5nrxUj0/o30yA5js4MjtZN8/681Io4goCqAAOQAwB6gOVBXrbNavqf4/cLZW5529ocyMO55jy8cZHgKl+z2y1rp8XVWsSxr2kcWbxZjxY+utrSgUpSgUpSgUpSgUpSgUpSgUpSgUpSgUpSgUpSgUpSgUpSgUpSgUpSgUpSgUpSgUpSgUpSgUpXxNOqKXdgqqMlmIAA7yTwAoPulVxr3TzplsSsZe5Yfmh5nz2IB9mais/lL8fMseH6U+D9CUF40qmdP8pOAnE9pIg745Ff6CFqxNl9v7HUh/+NMrPjJjbzZB+6eY8RkUEipSlApUd2x27tdKWN7nrMSEhdxd7iACc8RjnWJsj0n2WqTNDbdbvqm+d9N0YyF55PHLCgltKUoFK+JZlRSzEKoGSScADvJPIVXuv9O+mWxKRs9yw/Mgbnz2IB9maCxaVR8/lLjPmWPD9KfB+hDWTYeUpATia0kQd8civ9DBaC56VG9lukOw1LhbTAvjJjfzJB+6eY8RmpJQKUqObY7fWulCM3PWYlLBdxd70d3OeIx6QoJHSq1/vA6V33H8L/2p/eB0rvuP4X/tQWVSq1/vA6V33H8L/wBq+4un3SWOC8y+JiOPoJoLHpWk0DbWxv8AhbXEcjfBBw4/cbDY9lbugxtS1GO2heeZgkcalmY8gB/95Vy30jdJ1xqspUFo7ZT5kQPPHJnx6TfQOzvM48ojbA70emxnAAEs2O0n8Gh8AMt7V7q0PQbsEt9ctdTqGgtyMKRkSScwD3hR5xHivjQYuxvQhe36LNIRbQtxUyAl3HeqDHDxJFWBbeTfZAffLm5Y969Wo+Qqfrq3aUFI615Nq7pNpdNvdizqCD++mMfNNVJreg3mlXISZXhlU7yMp59zo45jxFdk1Eek/Y5NS0+RN0GaNS8LdoYDO76mAwfZ3UEe6HOlI6ihtLkj3TGuQ3LrlHM4+GO3v599WfXGGzGuPY3kN0mcxSBj4jOGX2qSPbXZkEwdQ6nIYAg94IyD8lBTflK/i9n+tk+ytRzycfyjP+zH/cjqR+Ur+L2f62T7K1HPJx/KM/7Mf9yOg6KrHv7+OCJ5pWCRopZmPIAcSayKo/yiNsSOr02M4BAlmx28fvaH5Cx/doIN0k9KM+qylELR2qnzIwcb+OTyY5t4ch9NZOxfQpe6gizORbQtxVpAS7jvVBxx4kisjoR2CXULo3E671vbkHdPKRzxVT3gAbxHxR210wBQVFa+TfZAffLm4Y96iNB8hVvrrX6z5NqbpNrdMG7FmUEH95MY+aau2lBxvr+zl5pVwI51aKRfOR1PBsHgyOOfs4ir16G+lNtQX3HdHNyi5V+XXKOef0x29449hqVdJGx6anYSRFQZVBeFu1XA4DPc3on1+FcraBrD2V1FcpwaKQN68Hip8CMj20HaVUn5S/4Oy+PP9UVXPaXKyxrIhyrqGU94IBH0GqY8pf8AB2Xx5/qioKv2C2Dl1eaSGKRIyke+S4JBG8Fx5o58anH9227/AM1b/Nf+VfPk3fj9x+zf9xK6GoOe/wC7bd/5q3+a/wDKvG78nK/VSY57eQ/By6k+0riuiqUHF2p6Xc6fcGOVXgmjII44YdzKw5juINdE9DHSI+p27Q3BzcQAZbl1qHgH+MCMH1g9tajyjNER7OG7wOsjl6sntKuCceOGUEes99QHoDuimsooPCSKVT4gLv8A1qKCMbe6obnU7qYnO9O4X4qncX/SorpTok0YWuj2y4wZE61vEyecP9JUeyuUJnLMWPMkk/LXZmzCgWVsByFvEB/DWg2dKUoFKUoNYdmbP/K2/wDBT+mtiiBQAAAAMADgAOwAd1fVKCmPKV/F7P8AWyfZWo55OP5Rn/Zj/uR1I/KV/F7P9bJ9lajnk4/lGf8AZj/uR0HRVcgdI2qm61W7lJyOuZV9SHcX6Frr41xNqMhaaRjzLsT7WNB1J0OaMLbR7fhhpQZW8S5yP9AUeyptWo2QUDT7QDkLaH/aWtvQKUpQK1p2ZszxNtb/AMFP6a2VKD5jjCgKoAAAAAGAAOAAA5CqV8pf8HZfHn+qKrsqk/KX/B2Xx5/qioNL5N34/cfs3/cSuhq4+2K24n0mV5rdY2Z03D1gJGN4Nw3WHHIqY/3idS/N2v8ADf8A+Sg6QpXN/wDeJ1L83a/w3/8AkrW6r056tOpUSpCD+ZjCn5zZI9hFBOfKL2oj6mKwRgZC4lkA47ihSFB7iS2cdy+IqO+TtobSX8l1jzIYiuf0n4AfNDn5O+olsfsXPrNwR18Sktl2llBlbvIjzvufo8a6e2R2Tg0y1W2gBwOLMfSkY82bx4ewACg5E12z6m6nhP8AhzSJ81yP/wCV1n0eagJ9Ks5B/l41PrVdw/SpqgenLZ02uqvKB97uQJVPZn0XHr3hn94VOPJ32uVopNOkOGQmSLPvlPpqPENx9THuoLopSlApStRtZr6WFlNdORiNCQD75uSL7WIFBEb7p30yGV4m6/ejdkOIwRlSVODvcRkVOdI1RLqCO4jDBJUDrvDDYIyMjs4VxpZWsl1cJGvnSTSBR4szYz8prs7TrJYIY4V9GNFQepVCj6qCofKV/F7P9bJ9lajnk4/lGf8AZj/uR1I/KV/F7P8AWyfZWo55OP5Rn/Zj/uR0HRVcX7T2ZhvbiIjG5PKvyO2PortCuZOnjZ022qGYDzLlQ4PZvDCuPXkA/vCgvXoz1AT6RZuDnECIfWg6s/ZqTVSXk7bXKUk02Q4YEyw57Qfwij1EBva3dV20ClKUCq81Hp10yCaSF+v3o3ZGxGCMqxU4O9xGRUw2l11LG0lupD5saFvjH3qjxLYHtrjqKOS6uAo86SaTHxmdv5mg7L0XV0u7eO5jDBJVDLvDDYPLI7KqDyl/wdl8ef6oquHSNPFvbxQLyijRB+6oXP0VT3lL/g7L48/1RUEN6FNkrXUruaK7jMipDvKA7Jg76jOUIPImrj/sQ0b/ACx/jTf11Wnk3fj9x+zf9xK6GoIJ/Yho3+WP8ab+usXUOgbSZEKxxyQt2MkrsR7JCwPyVYtKDjrbDZabSr1rZzkrho3XhvqeKuO48PYQa6I6Gtsn1HT/AL829NC3Vux5uMAo58SOBPaVNQnyldN42dwBzEsbH1brqPpevHyarrEt5H3pE3zWcf8AXQWV0nbDDVrIxrgTRkvCx+FjipPwWHD14PZXLcE9xYXQZd+GeF/UyMOYIP1ciK7TqF7e9Fdpqw32zFOBgTIBk9wdeTj5COw0Gg2J6eLS5RY70i2mxgsc9S57w3vPU3Dxqx7bWLeVd6OaJ1PasisPlBrmraDoP1K0yyrHPGPfo6rw8VkII9mag1zYSRtuOuG7sg/UaDrrXNvtPslLT3MQI94rB5D6kXLfRiueelDpRk1eQRxgx2sZyiH0nPLffHDOOQ7M+NajQejm/vSOohBB7TJGoHictn6KtbYzyekiZZdQkEpHHqY8iP8AfY4LDwGPWeVBq+gTo/Z5Rqc6kImRACPTbkZPigZAPaT4VfdfEMKooVQFVQAABgADkAByFfdBTHlK/i9n+tk+ytRzycfyjP8Asx/3I6sTpm2GutVit0tQhMbuW323eBUAY7+Vafoe6Mr3S7yWa5EYRoSg3H3jnfRuWOWFNBb1RTpK2IXVrJoRgSp58LHsbHI/osOB9h7KldKDixWuLC6z58E8L+pkYf8A31EeBq/dh+nm1uUWO+It5sAF+PUv45/wz4Hh41JdvOi+01YbzgxTgYWZAN7wDDk6/IR2EVSG0PQbqVrlkEc8Y98jqpx4rIR9GaDpS11m3lXejmide9JFYfKDWt1vbvT7NS09zCuPehw0h9SLlj8lch3WnyRNuOuG7sg/Ua3mhdHl/ekdRCGB7TJGoHictn6KDd9KXSo+rOIog0dqhyqn0pDy33x9C9mfkkXQL0fvLMNSmXEUeepBHpvyLj9FePHv9VbjY3yeVjZZdQkEmOPUxZ3P33OCR4DHrq5be3WNQiKFVQAqqMAAcgAOQoPSqT8pf8HZfHn+qKrsqtemfYO71VLYWoQmJpC2++76QQDHDj6JoIH5N34/cfs3/cSuhqqPoc6NL3S7qaW5EYV4dwbj7xzvq3LHcDVuUClKUFT+UdDnTYG7rpfpjk/kKhHk63gTU5Yz/iWzY9aujfVmrh6UtkpNT05reHd60OjpvHAJB4jPZ5pNVbsX0Savp19DdhISI284CYZZSN1hy57pPtxQf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40" name="AutoShape 10" descr="data:image/jpeg;base64,/9j/4AAQSkZJRgABAQAAAQABAAD/2wCEAAkGBhIQEBUREhQUFBUWFRgZFxgVFhoXFhUgHhgYGBoYHBoXHSYfGBklGRUXIS8iJCcpLCwsGh8xNTArNSYrLCkBCQoKDgwOGQ0PGTUkHiQuKzU1NSoyLik1KiwrNSwpLCkvNS81LSkvKS0yMy0sNikpLDAsKSksMyksKywpLCkpLP/AABEIAO8A0AMBIgACEQEDEQH/xAAcAAEAAgMBAQEAAAAAAAAAAAAABgcEBQgDAgH/xABPEAACAQMBBAUFCQ0GBgIDAAABAgMABBEFBhIhMQcTQVFhCCIycYEUQlJykZKhsbIVIzM0NVNic3SCk9HSFxhDVKKzRGPCw+Hi0/AkJcH/xAAbAQEAAgIDAAAAAAAAAAAAAAAAAgMEBgEFB//EAC0RAQABBAADBAoDAAAAAAAAAAABAgMEEQUTMSFTcrEGEjRCUVJhkaHhFRZB/9oADAMBAAIRAxEAPwC8aUpQKUpQKUpQKUrT7T7V22nQ9dcPgHgiji8h+Ci++P0DtoNxUO1vpSs4JPc8O/eXHIQ2q9Y2f0mHmr48eFaKWyvtXw9/KdOsXYKlsrhZ5944VZHPLe+AOPZjtrK1DU00G5trW1sAbeZHLNDxnLJxbgeMpCHewTk8ccsEPQT7QXvFUttNjPwybif5B5n1VFtR9yhyl3rGp3Ugk6tktkeNC+d3cxGpG9vcAN6pTquuwm5stXt5RJAze5Lgg8FWRgYywPoFJcAgjPnVsOldCNLllX0oHinX1xyq31ZoIvF0caVJazXc1rfqsKuxFzKyyOFTfLAB+R4jjjiK1NlsnpzIksWl6uiuqurRSA5DAEEYmPYR2VZm3dyBpN44OQbWXB7w0ZA+utTs1pWqx29sBd2xjEUXmtasGC7q+bvCXiccM49lBqdZ2QTTo1lXWb2zVmCr18gmjDEEgbrY7Ae3sr3s9W1uFesjNnq0HwoHEUp+TKE+HGvrbPUmbV7SJbeW5S1ikuJUhCs2X+9Rkq5AbA3jjn51Y2jtBcatDJptvJbdUJPdxMRtwQyfe43jON597zgccMHjQb3RelKznk9zzdZZ3HIxXS9WSf0WPmt4ceNTGoBtLrNne6nHpE9slwrK2/I3+C+4ZFRSBkNuKScEcx6qxX0bUdE8+zZ7+yHpW0hzPEP+U/vgPg/R20Fk0rT7L7WW2ow9dbvnHB0PCSM/Bdew/QeytxQKUpQKUpQKUpQKUpQKUpQKUrA1zWorK3kuZm3Y41LHvPcB3knAA8aDXbZbYR6dCGIMk0h3IIV9OZzyAHdxGT2evAqPbMbMj3Wl3qkqS6jIpeKHIKWyAjIjXvG8Mt35x2k+Oyuk3E/Wa5dRGS5eNjZ25OBDHglFBbgrv2t3HxxWJs5tNGkLXIzc6tcuYmhI3HjdeUG6eMVvGOJbt58SRQT3afZ9L+1ktnyN4ZVh6UbDijr3ENg1B7q+nvNNcOANS0uVZGUe+aPiGHeksW968kVPLfUOrEENxJF7okXkuVEjKuXKKSTuioxtZrljp94txuyS30sXVJbwHLzDOVLqOHAjgx7M4zQY2v7DQ6ram6s3NtJdQqWIH3ucEBgJkHAsDycecD38qz9Z1myisPcep3kId4OqmKv57EpuswXiwPbxHOtZHszqup+ff3BsoDytbQ4cjukl7+8DPsrf6N0b6baAdVaxFvhyL1jnx3nyQfVQRi56TtFktTZFp54uqER3IpCWUALxYAccDnWmg2l0KMqPdGqQAEYDS3YXhyGCxGPCrkSMKMAADuHAfRRkBGCMjuPEUEQ2X1fTJru4uba8jlluerBUuoZRGpVVVSA2POJ7eJrxvo57G41LUOqMpkS3S3SPLGQqrL5wHFR1kgyTyArZ6x0dabdg9baxZPvkURv695MH5aj8myep6b5+m3JuoRztbs7xx3Ry8we4HA9dBjtof3PfS2mcGVrqaS5lPJne2lZ2J+CN3A8FFbrYhXvJptVk3gsw6u1Q5G7ArZDkfCkbzvVitLeXdrtGiWcxls7mCYSS27jEjAKyugJxvIyuRvDvyRXpr0+sGHfSJbO1jIDxWzLLe9UOBZDumNcKAQq8cZwaDM2r2RIufdumSJDfqu88eQEu0zxWRM8zy3u/GTnBG82N2wj1GEsFMU0Z3J4W9OFxzB7xwOD2+sGol0e6NazahNfWoLwwoIY5nZnkuJHAeWRnfzmwpRB2DzuAr32108wXLarpxVrm2wLyBT+HiIDYYD34XiD3DwFBY1KwNC1uK9t47mE70ci5HeO8HuIOQfVWfQKUpQKUpQKUpQKUpQKrjX//ANvq62HO0sd2a6+DJIfwcR7wBxI+N3CprtHrK2dpNdPyijZsd5A4D2nA9tQbZqKKw0Xrr4Ss18WkuXiRmZeuBOWKcUUJjj2E0Hvs7txDcanK0szxIyiKyR95IZ1VvPmVj5jszjA7Qo4c62+1Gx7NMNQsSsV7GMcR97uV7YpfWBwbmOHsybO10zUrJYIxBcWyqFVVIbcAGB+kjADwNaqcPoNvPO9y89qifeIZfOlVycLGJebIeAAIyPZQaS+1C4tZgAFuNavFwqjjFYxd3gi8ST79gSeGMyzY3YSOwDSuxnu5eM1xJxdieYXPop4D21idHOzMkMb3t3517d+fKTzjU8UhHwQoxkd/qFTOgVH9udeksrMzxBSwdR5wJHE4PIipBUN6Wfya36yP66jV0lmYNFNeTboqjcTMIR/bFffAg+Y39VP7Yb74MHzG/qqC0rH9afi9C/i8PuodCbD65Je2azyhQxZgd0YHBsDmTW/qH9FP5Mj+PJ9o1MKyaejzzOopoyblFMaiKpRrbDYeHUFV8mG5j4w3EfCSMjlxHpLnsPsxWo2c2tupBNptyEj1KKNurJ4RXAwdyZcDlnBIA9nMCd1EukPZR7uFbi28y9tj1lu45kjiYz3qw4Y7/bXLEe2kJb6Jpka3MqoEXMjsfTkbznI7WJYnAHGotPrN17r+7KWrQ2aoI5hJkT3EW9wn6oDzRHnIz5xUn1DdbNiy1RItXlTMqJuMsrEx27r6eEbzVbPvueMV63XSMkrGHToXv5BwJj823T48zeb7Bmg1Oz7fcnVmsh+J3+ZrX4McmMvGO4EYIHxfGrIqv9tdFvLjSDLP1QvbZvdMRg3t1Ch3t0F+JO5kHvIqXbN60t7aQ3S8pY1bHcSPOHsbI9lBsqUpQKUpQKUpQKUpQQPpYPXR2mnj/i7uNGH/AC089/qWvfaHpFFjeLZmzncMgMbxlAH70QOVDMOHAHPhWLrp63aSwjPEQ2s83qLeYD/pFZuvbYaXOJLSQG7IJV4ooJJyCDjjuKQrA545BFBHb+40e4mVniu9NumYKsqwS20m8TgDeRSj5JHPOaydWtGvNVstMeRpo7OMXNwz4zK/oxBgMDOeOP0qyNlZ7+O6WKKC6NgeZvtxZYO7cbfMjr+i4yO+vbo4HX3mqXp5vd9SpPwYV3Rjwy30UE9pWg2312Sys2niClgyjzgSOJweRFVt/bFe/Ag+Y39VRmqI7JdpicKyMujmW9a3rtldFQ3pY/Jr/rI/tVCP7Yr74MHzG/qrW6/0iXV7AYJViCkg+apB4HI5sahVXExp2mHwTKtX6LlWtRMT1RelKVQ3deXRR+TE+PJ9qpjVB6D0h3VlCIIhHugkjeUk8Tk8c1sP7X7/ALofmH+qr4riI00nL4HlXr9dynWpmZ6rspVJf2vX/wDyfmH+qrN2F1yS8slnl3d8s4O6MDg2BwqcVxPY6vL4VfxLfMua1vXZKKQaZHb61c6fKitaalH16ow8zrUP3we3G982s+OS7vJZLfTmisbO2cxGVYld5HX01jTgqIpOCTzOa/OlIdS+n3o5wXsak/oS+Y4+gV6pLdaVNcBbSW6tppmmRrfdMkTPgyIyMQSu/lgw76k6p6W1xe2NzDBeTrd29yxiSQxiOWOTdZwrBfNdGVWGeYIrH6Jz1CXmnn/hLuRUH/Lfz0+tq9raG81K6gmngNpa2z9akcjKZ5pN0qpYKSI0UMxxkkn6MbRD1W0t9GOAmtYJfWVO5n/UaCf0pSgUpSgUpSgUpSggA47VcezTOH8avrabZjRLZjNcFLSRyW30neGRyTkkBGBbie6vm/8Ave1Fs3ZLYSJ7Vcv9Ve+xOlQ3Et3eTostz7rniJkAYxJG+7HGob0BubrcOe9mg9ti7OBm6601K4u4gCDFJMsyqTyySvWKR2ZNYvQ3x0+Rjza8uCfXv17a9ZQ2+qafLbqsc00kkcoQBeti6pnLOBz3XVMMeWa8eij72L+2PAw6hNw/RfDKfroMzpW/Jknx4/tCqMq9elKMtpsgAJO/HwAyfSHdVI+4pPgP80/yqi51b56OzEYs7+afKHhSvf3DJ8B/mn+VfMlo6jLIwHeVIH01W2H1o+LypSlcJFK94rKRxlUdh3hSR9Ar7+5U35qT5jfyrlGa6Y/1i1efRT+TE+PJ9o1S/wByZ/zUvzG/lV1dF0LJpyKylTvycGBB9LuNWW+rXvSGqmcWIifejylgdNv5HkPaJYCPX1q1vNd0y/ldXtbyO3TcG8j26y5PElt4sCOGOHhWj6Yfvlpb23bcXtvGPnbx+ha8NttNvb+7NvbT2zQRIpmtXkkjdy2SOsMQ3urIxgAgHBzV7Q2sXXtYluOosbq3vd1sSyC13IIe8GXfIZv0Vya27cNqV8dMOf41ZGnLrFuiRJaaasa4AWKaRAo8BuV4WX3zaiduyHT409RaQN9RoJ/SlKBSlKBSlKBSlKCBdI46i80u+7I7owue5Zl3cnwBX6a22sbDxSztcxT3FnM+BI9vIEEuOA31YFWPZnGa9OkPQTfabcQKPP3N6Pv3089ceJK49tRSfaBb6y0m6mbEBuU91ccKsioypvkcl90Kp4960GePcOjXBkn92zTMg37uaOSdUQk8DIq7sS5HEADxrysrlbTaFsEGHU7dXjYHzWkiHYeRyhz+8Kmeuazb2sDTXLokQBzvEYbh6IHvieWBzqu02WuJ9At3jVo7q2dri1U+mqiRmSI+uIgY8BQWpTFabZDaePUbOO5j4bww69sbjgyH1H6MGt1QflRDpW/Jknx4/tCphUP6VvyZJ8eP7QqNXSWdw72u14o81GUpSsV6ivHom/Jq/rJPrqY1Duib8mr+sk+uplWVT0h5fxL2u74pflK/a1W1G0UWn2kl1KfNReA7XbkqDxJwKkwET1WT3btDbW68Y7CJp5O7rHAWNT4gYPtNfXSFYq93Ze53W3vHkfFwOaRJGWcOMgSIW3But38K1Ojieys994ev1LVZWdoixjIXdJKlhxRUiPPsLAV97NaHoM8nueSyW3uh6UF1vdYfFCzYlXxXNBJ9mNszLMbK6CJdqpb702/DOo/xI2HLxRsEeNa3o6HX3uqX3MSXIhQ96wru5HgS30Vl7R21lotjPd29vBDIsZVCkaqxZvNRcgZI3iDjwrO6O9BNlptvC3p7m/Jnnvud9s+ILY9lBJKUpQKUpQKUpQKUpQKrPTbZLDVLjTJ0VrPUN6aAOMpv/wCLFg8OPMDwXvqzKje3myn3QtdxG3J42ElvJyKSLxHHuPI/L2UHnp/RnpkEglS2Usvo77NIE+KrkhfYKlFRjYLa73fAVlHV3UB6u5iPAo44Zx8FsZHtHZUnoK312yl0S7fUrZGezmOb2FBkxn/MIPtD19/CfaZqcVzEs0LrJG4yrKcg/wAj3jmKwdodqLSyVfdMgBkyEjCl5JO8LGoLN8mKr6wt2hkkutAkWRQc3OnS70eCe1FcBomPZwx68btBbNRLpQiLabIFBY70fADJ9Id1NnOku0u36ly1rcg4a3uPvcgPcu9gP7OPhUtriY3Gl2Pd5N2m7repifs5m+5k35qT5jfyoNLm/NSfMb+VdMYpVXK+rZ/7NV3X5/SIdFcLJpyhlKnrH4MCDz7jUwr8qLbS9JFnZN1W8Z7gnC29uOslJ7iF9H28fCrYjUaazkXufdqu61udpFf38cEbTSuqRoMszHAUeNV7pVvJr12l7MpTT7ds2sTjBuXHDr3HwR2D/wA512qwyXLJc643VxFs22mQ5eSVuzfC8ZW8BwHbu8jatoR1aYUoN0YQgApwHm4HAY5YHdXKhgpoCe7WvWZmcxCJAcbsS5LNu4GcscZJ+CK/Nf2Ytr+Pq7mJXA4q3J0PejjzlPqNbWoxt5td7gtwIh1l1MertohxLueGcfBXOT7B20EXvLT3bqVtpSPJLbaeFmuXkbfaR/8ACjZvfHtPt7qs+o3sFsp9z7Xddt+4lYyXEnMvI3E8e4ch8vbUkoFKUoFKUoFKUoFKUoFKUoIPtnsrOk41XTgBdxjEsXJbuPtRv0wBwPgO4VvNktroNSg62IlWU7ssTcJIW7VYcxxB49tbyoXtVsG7TfdDTpBbXoHH81cj4Eq9vL0v/BAeGyEPWXOo37p1tylxLBGuRvJHEBuRrvcE3872eGd4V+21ymoX9tdW46ma36xLyKUblwqOnmoy+/XrACGyR3dtaOw1eK4vCk7z6RqbALIqsoiuscFZesVkfuB9Lsy2K3lpZHRNLubu4frroqZJpWOTI+N2NAT7wEqAPEnHGg12vX0Woy3CS6Wby2t5TD10LKZ1ZVBfdQ7rFQzEea3McqxtP2fKxLLp2rXNqhk6tYr1d5Q/5oLNusD4DerM2P2Xvbeyiksr5JC69ZLHMqywNI3nPuyREOnnE9rca9+k3S/dr6fYuxUyzSMWQnzTHbuQw7eDupoPr3NtJHym02bxdJEPyLgV4XU20AGZbnSrYfCIf/rJFY+qa693p1rFNwuBqNtbXCjseOUM59TKm+PBq+dp4rePX96aza862xUoiwrKwZJSpOHwAN0jJ9VBjvpq3ABv9dadGlWLctCkUW+wJWNnj3sZAPPdqQX2lW2hwwmxt4kMl1bwuzAs5WSQKx3yd4nHjjwrPsNPivraa2m09rWFwBuOIlL5z5wELHdKkDBPHlUN17UZbaOHTLxi0kd5aPbTN/xMQuEHH/moCAw7Rg0GXJO+larMGt2u5r071nKWAb9O2aR+EcaekMDl2E1NNKuZrePe1C4h6yWQBFUBI0LYCwoWO9Ic9p4kk8MV+7X7Ni/tjEG6uVWEkMg5xSLxRx7eB8CagNzqsVtchULaxq5yBgDqbbvwB5sCjt98e0ignu1u10GmwdbMSWJ3Y414yTN2Ko7eOOPZWj2M2WnknOq6iB7qkGIoua2kfYg/TIPE+J7zX3stsG6z/dDUZBc3pHm/mrYfAiX/AKv/ACTNaBSlKBSlKBSlKBSlKBSlKBSlKBSlKDVbQ7L2uoRdVdRLIvZngy+KsOKn1VDzsvq2nZFjcLe2/wDlrz0wPgpKOftwPA1YtKCooNoNOtrhJbuzu9ImDAsYw4t5fBjF5ki/u1Kl1Sxvr61vIb23YW6TqIw675MoQZwSCMBORHbUxkiDAqwBB5gjIPrB51HdQ6N9MnOZLODJ7VTcP+jFBqta2HeXVbe9hdBD1iyXCE+k8aOkUi8OLbshU8uAHOszanQrp7y2vLNrdXhjmR/dG/ukPuY4R8Tgqx5isA9CelZysUifEnkA+1QdCelZy0Ur/HnkI+1Qe1vtMbWQvqOp2G7ukdVEgQg8OOWlZzjjw3e2tdqPSRaXjKtnZTam8b7yERbsSMBwbrJB5nrxUj0/o30yA5js4MjtZN8/681Io4goCqAAOQAwB6gOVBXrbNavqf4/cLZW5529ocyMO55jy8cZHgKl+z2y1rp8XVWsSxr2kcWbxZjxY+utrSgUpSgUpSgUpSgUpSgUpSgUpSgUpSgUpSgUpSgUpSgUpSgUpSgUpSgUpSgUpSgUpSgUpSgUpXxNOqKXdgqqMlmIAA7yTwAoPulVxr3TzplsSsZe5Yfmh5nz2IB9mais/lL8fMseH6U+D9CUF40qmdP8pOAnE9pIg745Ff6CFqxNl9v7HUh/+NMrPjJjbzZB+6eY8RkUEipSlApUd2x27tdKWN7nrMSEhdxd7iACc8RjnWJsj0n2WqTNDbdbvqm+d9N0YyF55PHLCgltKUoFK+JZlRSzEKoGSScADvJPIVXuv9O+mWxKRs9yw/Mgbnz2IB9maCxaVR8/lLjPmWPD9KfB+hDWTYeUpATia0kQd8civ9DBaC56VG9lukOw1LhbTAvjJjfzJB+6eY8RmpJQKUqObY7fWulCM3PWYlLBdxd70d3OeIx6QoJHSq1/vA6V33H8L/2p/eB0rvuP4X/tQWVSq1/vA6V33H8L/wBq+4un3SWOC8y+JiOPoJoLHpWk0DbWxv8AhbXEcjfBBw4/cbDY9lbugxtS1GO2heeZgkcalmY8gB/95Vy30jdJ1xqspUFo7ZT5kQPPHJnx6TfQOzvM48ojbA70emxnAAEs2O0n8Gh8AMt7V7q0PQbsEt9ctdTqGgtyMKRkSScwD3hR5xHivjQYuxvQhe36LNIRbQtxUyAl3HeqDHDxJFWBbeTfZAffLm5Y969Wo+Qqfrq3aUFI615Nq7pNpdNvdizqCD++mMfNNVJreg3mlXISZXhlU7yMp59zo45jxFdk1Eek/Y5NS0+RN0GaNS8LdoYDO76mAwfZ3UEe6HOlI6ihtLkj3TGuQ3LrlHM4+GO3v599WfXGGzGuPY3kN0mcxSBj4jOGX2qSPbXZkEwdQ6nIYAg94IyD8lBTflK/i9n+tk+ytRzycfyjP+zH/cjqR+Ur+L2f62T7K1HPJx/KM/7Mf9yOg6KrHv7+OCJ5pWCRopZmPIAcSayKo/yiNsSOr02M4BAlmx28fvaH5Cx/doIN0k9KM+qylELR2qnzIwcb+OTyY5t4ch9NZOxfQpe6gizORbQtxVpAS7jvVBxx4kisjoR2CXULo3E671vbkHdPKRzxVT3gAbxHxR210wBQVFa+TfZAffLm4Y96iNB8hVvrrX6z5NqbpNrdMG7FmUEH95MY+aau2lBxvr+zl5pVwI51aKRfOR1PBsHgyOOfs4ir16G+lNtQX3HdHNyi5V+XXKOef0x29449hqVdJGx6anYSRFQZVBeFu1XA4DPc3on1+FcraBrD2V1FcpwaKQN68Hip8CMj20HaVUn5S/4Oy+PP9UVXPaXKyxrIhyrqGU94IBH0GqY8pf8AB2Xx5/qioKv2C2Dl1eaSGKRIyke+S4JBG8Fx5o58anH9227/AM1b/Nf+VfPk3fj9x+zf9xK6GoOe/wC7bd/5q3+a/wDKvG78nK/VSY57eQ/By6k+0riuiqUHF2p6Xc6fcGOVXgmjII44YdzKw5juINdE9DHSI+p27Q3BzcQAZbl1qHgH+MCMH1g9tajyjNER7OG7wOsjl6sntKuCceOGUEes99QHoDuimsooPCSKVT4gLv8A1qKCMbe6obnU7qYnO9O4X4qncX/SorpTok0YWuj2y4wZE61vEyecP9JUeyuUJnLMWPMkk/LXZmzCgWVsByFvEB/DWg2dKUoFKUoNYdmbP/K2/wDBT+mtiiBQAAAAMADgAOwAd1fVKCmPKV/F7P8AWyfZWo55OP5Rn/Zj/uR1I/KV/F7P9bJ9lajnk4/lGf8AZj/uR0HRVcgdI2qm61W7lJyOuZV9SHcX6Frr41xNqMhaaRjzLsT7WNB1J0OaMLbR7fhhpQZW8S5yP9AUeyptWo2QUDT7QDkLaH/aWtvQKUpQK1p2ZszxNtb/AMFP6a2VKD5jjCgKoAAAAAGAAOAAA5CqV8pf8HZfHn+qKrsqk/KX/B2Xx5/qioNL5N34/cfs3/cSuhq4+2K24n0mV5rdY2Z03D1gJGN4Nw3WHHIqY/3idS/N2v8ADf8A+Sg6QpXN/wDeJ1L83a/w3/8AkrW6r056tOpUSpCD+ZjCn5zZI9hFBOfKL2oj6mKwRgZC4lkA47ihSFB7iS2cdy+IqO+TtobSX8l1jzIYiuf0n4AfNDn5O+olsfsXPrNwR18Sktl2llBlbvIjzvufo8a6e2R2Tg0y1W2gBwOLMfSkY82bx4ewACg5E12z6m6nhP8AhzSJ81yP/wCV1n0eagJ9Ks5B/l41PrVdw/SpqgenLZ02uqvKB97uQJVPZn0XHr3hn94VOPJ32uVopNOkOGQmSLPvlPpqPENx9THuoLopSlApStRtZr6WFlNdORiNCQD75uSL7WIFBEb7p30yGV4m6/ejdkOIwRlSVODvcRkVOdI1RLqCO4jDBJUDrvDDYIyMjs4VxpZWsl1cJGvnSTSBR4szYz8prs7TrJYIY4V9GNFQepVCj6qCofKV/F7P9bJ9lajnk4/lGf8AZj/uR1I/KV/F7P8AWyfZWo55OP5Rn/Zj/uR0HRVcX7T2ZhvbiIjG5PKvyO2PortCuZOnjZ022qGYDzLlQ4PZvDCuPXkA/vCgvXoz1AT6RZuDnECIfWg6s/ZqTVSXk7bXKUk02Q4YEyw57Qfwij1EBva3dV20ClKUCq81Hp10yCaSF+v3o3ZGxGCMqxU4O9xGRUw2l11LG0lupD5saFvjH3qjxLYHtrjqKOS6uAo86SaTHxmdv5mg7L0XV0u7eO5jDBJVDLvDDYPLI7KqDyl/wdl8ef6oquHSNPFvbxQLyijRB+6oXP0VT3lL/g7L48/1RUEN6FNkrXUruaK7jMipDvKA7Jg76jOUIPImrj/sQ0b/ACx/jTf11Wnk3fj9x+zf9xK6GoIJ/Yho3+WP8ab+usXUOgbSZEKxxyQt2MkrsR7JCwPyVYtKDjrbDZabSr1rZzkrho3XhvqeKuO48PYQa6I6Gtsn1HT/AL829NC3Vux5uMAo58SOBPaVNQnyldN42dwBzEsbH1brqPpevHyarrEt5H3pE3zWcf8AXQWV0nbDDVrIxrgTRkvCx+FjipPwWHD14PZXLcE9xYXQZd+GeF/UyMOYIP1ciK7TqF7e9Fdpqw32zFOBgTIBk9wdeTj5COw0Gg2J6eLS5RY70i2mxgsc9S57w3vPU3Dxqx7bWLeVd6OaJ1PasisPlBrmraDoP1K0yyrHPGPfo6rw8VkII9mag1zYSRtuOuG7sg/UaDrrXNvtPslLT3MQI94rB5D6kXLfRiueelDpRk1eQRxgx2sZyiH0nPLffHDOOQ7M+NajQejm/vSOohBB7TJGoHictn6KtbYzyekiZZdQkEpHHqY8iP8AfY4LDwGPWeVBq+gTo/Z5Rqc6kImRACPTbkZPigZAPaT4VfdfEMKooVQFVQAABgADkAByFfdBTHlK/i9n+tk+ytRzycfyjP8Asx/3I6sTpm2GutVit0tQhMbuW323eBUAY7+Vafoe6Mr3S7yWa5EYRoSg3H3jnfRuWOWFNBb1RTpK2IXVrJoRgSp58LHsbHI/osOB9h7KldKDixWuLC6z58E8L+pkYf8A31EeBq/dh+nm1uUWO+It5sAF+PUv45/wz4Hh41JdvOi+01YbzgxTgYWZAN7wDDk6/IR2EVSG0PQbqVrlkEc8Y98jqpx4rIR9GaDpS11m3lXejmide9JFYfKDWt1vbvT7NS09zCuPehw0h9SLlj8lch3WnyRNuOuG7sg/Ua3mhdHl/ekdRCGB7TJGoHictn6KDd9KXSo+rOIog0dqhyqn0pDy33x9C9mfkkXQL0fvLMNSmXEUeepBHpvyLj9FePHv9VbjY3yeVjZZdQkEmOPUxZ3P33OCR4DHrq5be3WNQiKFVQAqqMAAcgAOQoPSqT8pf8HZfHn+qKrsqtemfYO71VLYWoQmJpC2++76QQDHDj6JoIH5N34/cfs3/cSuhqqPoc6NL3S7qaW5EYV4dwbj7xzvq3LHcDVuUClKUFT+UdDnTYG7rpfpjk/kKhHk63gTU5Yz/iWzY9aujfVmrh6UtkpNT05reHd60OjpvHAJB4jPZ5pNVbsX0Savp19DdhISI284CYZZSN1hy57pPtxQf/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442753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4652963" y="194945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2000"/>
          </a:p>
        </p:txBody>
      </p:sp>
      <p:sp>
        <p:nvSpPr>
          <p:cNvPr id="3" name="2 Rectángulo redondeado"/>
          <p:cNvSpPr/>
          <p:nvPr/>
        </p:nvSpPr>
        <p:spPr>
          <a:xfrm>
            <a:off x="3707904" y="620688"/>
            <a:ext cx="5112568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800" dirty="0"/>
              <a:t>Funciona en el marco del MPD: independencia funcional de los demás poderes</a:t>
            </a:r>
            <a:endParaRPr lang="es-ES" sz="18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288" y="782638"/>
            <a:ext cx="2933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Sostenibilidad</a:t>
            </a:r>
          </a:p>
        </p:txBody>
      </p:sp>
      <p:pic>
        <p:nvPicPr>
          <p:cNvPr id="23560" name="11 Imagen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3707904" y="1629370"/>
            <a:ext cx="5112568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800" dirty="0"/>
              <a:t>Herramientas para una mejor integración local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395288" y="1701800"/>
            <a:ext cx="3097212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Empoderamiento e impacto</a:t>
            </a:r>
          </a:p>
        </p:txBody>
      </p:sp>
      <p:sp>
        <p:nvSpPr>
          <p:cNvPr id="23565" name="Rectangle 2"/>
          <p:cNvSpPr>
            <a:spLocks noChangeArrowheads="1"/>
          </p:cNvSpPr>
          <p:nvPr/>
        </p:nvSpPr>
        <p:spPr bwMode="auto">
          <a:xfrm>
            <a:off x="4652963" y="299085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2000"/>
          </a:p>
        </p:txBody>
      </p:sp>
      <p:sp>
        <p:nvSpPr>
          <p:cNvPr id="18" name="17 Rectángulo redondeado"/>
          <p:cNvSpPr/>
          <p:nvPr/>
        </p:nvSpPr>
        <p:spPr>
          <a:xfrm>
            <a:off x="3707904" y="2670581"/>
            <a:ext cx="5112568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800" dirty="0"/>
              <a:t>Principalmente organismos estatales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92113" y="2676525"/>
            <a:ext cx="3095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Actores  involucrados y formas de participación</a:t>
            </a:r>
          </a:p>
        </p:txBody>
      </p:sp>
      <p:sp>
        <p:nvSpPr>
          <p:cNvPr id="23570" name="Rectangle 2"/>
          <p:cNvSpPr>
            <a:spLocks noChangeArrowheads="1"/>
          </p:cNvSpPr>
          <p:nvPr/>
        </p:nvSpPr>
        <p:spPr bwMode="auto">
          <a:xfrm>
            <a:off x="4652963" y="410845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2000"/>
          </a:p>
        </p:txBody>
      </p:sp>
      <p:sp>
        <p:nvSpPr>
          <p:cNvPr id="21" name="20 Rectángulo redondeado"/>
          <p:cNvSpPr/>
          <p:nvPr/>
        </p:nvSpPr>
        <p:spPr>
          <a:xfrm>
            <a:off x="3707903" y="3789040"/>
            <a:ext cx="5112568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800" dirty="0"/>
              <a:t>Utilización del diálogo social como estrategia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95288" y="3597275"/>
            <a:ext cx="30972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Tipo de abordaje para atacar desde al raíz el problema del trabajo infantil</a:t>
            </a:r>
          </a:p>
        </p:txBody>
      </p:sp>
      <p:sp>
        <p:nvSpPr>
          <p:cNvPr id="23575" name="Rectangle 2"/>
          <p:cNvSpPr>
            <a:spLocks noChangeArrowheads="1"/>
          </p:cNvSpPr>
          <p:nvPr/>
        </p:nvSpPr>
        <p:spPr bwMode="auto">
          <a:xfrm>
            <a:off x="4652963" y="5256213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2000"/>
          </a:p>
        </p:txBody>
      </p:sp>
      <p:sp>
        <p:nvSpPr>
          <p:cNvPr id="24" name="23 Rectángulo redondeado"/>
          <p:cNvSpPr/>
          <p:nvPr/>
        </p:nvSpPr>
        <p:spPr>
          <a:xfrm>
            <a:off x="3707903" y="4935855"/>
            <a:ext cx="5112568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800" dirty="0"/>
              <a:t>Población asistida, 96% hombres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395288" y="5014913"/>
            <a:ext cx="30972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Incorporación del enfoque de género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572135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1728192" cy="553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4294188" y="2292350"/>
            <a:ext cx="44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3779838" y="3997325"/>
            <a:ext cx="418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000"/>
          </a:p>
        </p:txBody>
      </p:sp>
      <p:sp>
        <p:nvSpPr>
          <p:cNvPr id="3" name="2 Rectángulo redondeado"/>
          <p:cNvSpPr/>
          <p:nvPr/>
        </p:nvSpPr>
        <p:spPr>
          <a:xfrm>
            <a:off x="2483768" y="1721803"/>
            <a:ext cx="6120680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es-ES" sz="1800" dirty="0"/>
              <a:t>Importancia de funcionarios responsables de órganos autónomos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483768" y="2643223"/>
            <a:ext cx="6120680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es-ES" sz="1800" dirty="0"/>
              <a:t>Necesidad del trabajo interdisciplinario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516225" y="3579327"/>
            <a:ext cx="6120680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es-AR" sz="1800" dirty="0"/>
              <a:t>Articulación entre entidades estatales, agencias de Naciones Unidas y organizaciones de la sociedad civil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516225" y="4515431"/>
            <a:ext cx="6120680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es-AR" sz="1800" dirty="0"/>
              <a:t>Diagnóstico participativo como clave para el diseño y ejecución de los programas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516225" y="5451535"/>
            <a:ext cx="6120680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>
              <a:defRPr/>
            </a:pPr>
            <a:r>
              <a:rPr lang="es-AR" sz="1800" dirty="0"/>
              <a:t>Desarrollo e implementación de protocolos de actuación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188" y="333375"/>
            <a:ext cx="83534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Aprendizajes fundamentales en el  diseño e implementación de esta buena práctica</a:t>
            </a:r>
          </a:p>
        </p:txBody>
      </p:sp>
      <p:pic>
        <p:nvPicPr>
          <p:cNvPr id="24598" name="11 Imagen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572135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46870"/>
            <a:ext cx="1728192" cy="553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4621213" y="2292350"/>
            <a:ext cx="46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00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106863" y="3997325"/>
            <a:ext cx="418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2000"/>
          </a:p>
        </p:txBody>
      </p:sp>
      <p:sp>
        <p:nvSpPr>
          <p:cNvPr id="3" name="2 Rectángulo redondeado"/>
          <p:cNvSpPr/>
          <p:nvPr/>
        </p:nvSpPr>
        <p:spPr>
          <a:xfrm>
            <a:off x="2451311" y="1916832"/>
            <a:ext cx="6120680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ES" sz="1800" dirty="0"/>
              <a:t>Información disponible en CD y sitio web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451311" y="2838252"/>
            <a:ext cx="6120680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ES" sz="1800" dirty="0"/>
              <a:t>Protocolo interinstitucional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2483768" y="3774356"/>
            <a:ext cx="6120680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800" dirty="0"/>
              <a:t>Protocolo interno de actuación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483768" y="4710460"/>
            <a:ext cx="6120680" cy="71376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800" dirty="0"/>
              <a:t>Libro a ser presentado en septiembre de 2012, en ocasión de los 5 años de la Comisión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1188" y="571500"/>
            <a:ext cx="83534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Referencias documentales de la buena práctica</a:t>
            </a:r>
          </a:p>
        </p:txBody>
      </p:sp>
      <p:pic>
        <p:nvPicPr>
          <p:cNvPr id="25619" name="11 Imagen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572135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87899"/>
            <a:ext cx="1728192" cy="553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643438" y="3011488"/>
            <a:ext cx="25368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Muchas gracias</a:t>
            </a:r>
          </a:p>
        </p:txBody>
      </p:sp>
      <p:pic>
        <p:nvPicPr>
          <p:cNvPr id="26629" name="11 Imagen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442753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0" y="476250"/>
            <a:ext cx="2968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Misión</a:t>
            </a:r>
          </a:p>
        </p:txBody>
      </p:sp>
      <p:pic>
        <p:nvPicPr>
          <p:cNvPr id="5124" name="11 Imagen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2488" y="1214438"/>
            <a:ext cx="1266825" cy="414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4140200" y="750888"/>
            <a:ext cx="44640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 sz="1400">
                <a:latin typeface="Segoe UI" pitchFamily="34" charset="0"/>
                <a:cs typeface="Segoe UI" pitchFamily="34" charset="0"/>
              </a:rPr>
              <a:t>La </a:t>
            </a:r>
            <a:r>
              <a:rPr lang="es-AR" sz="1400" i="1">
                <a:latin typeface="Segoe UI" pitchFamily="34" charset="0"/>
                <a:cs typeface="Segoe UI" pitchFamily="34" charset="0"/>
              </a:rPr>
              <a:t>Comisión para la Asistencia Integral y Protección del Refugiado y Peticionante de Refugio</a:t>
            </a:r>
            <a:r>
              <a:rPr lang="es-AR" sz="1400">
                <a:latin typeface="Segoe UI" pitchFamily="34" charset="0"/>
                <a:cs typeface="Segoe UI" pitchFamily="34" charset="0"/>
              </a:rPr>
              <a:t> fue creada en el año 2007 por la Sra. Defensora General de la Nación, Dra. Stella Maris Martínez, para asumir la </a:t>
            </a:r>
            <a:r>
              <a:rPr lang="es-AR" sz="1400" b="1">
                <a:latin typeface="Segoe UI" pitchFamily="34" charset="0"/>
                <a:cs typeface="Segoe UI" pitchFamily="34" charset="0"/>
              </a:rPr>
              <a:t>tutela</a:t>
            </a:r>
            <a:r>
              <a:rPr lang="es-AR" sz="1400">
                <a:latin typeface="Segoe UI" pitchFamily="34" charset="0"/>
                <a:cs typeface="Segoe UI" pitchFamily="34" charset="0"/>
              </a:rPr>
              <a:t>, la </a:t>
            </a:r>
            <a:r>
              <a:rPr lang="es-AR" sz="1400" b="1">
                <a:latin typeface="Segoe UI" pitchFamily="34" charset="0"/>
                <a:cs typeface="Segoe UI" pitchFamily="34" charset="0"/>
              </a:rPr>
              <a:t>representación legal </a:t>
            </a:r>
            <a:r>
              <a:rPr lang="es-AR" sz="1400">
                <a:latin typeface="Segoe UI" pitchFamily="34" charset="0"/>
                <a:cs typeface="Segoe UI" pitchFamily="34" charset="0"/>
              </a:rPr>
              <a:t>y el </a:t>
            </a:r>
            <a:r>
              <a:rPr lang="es-AR" sz="1400" b="1">
                <a:latin typeface="Segoe UI" pitchFamily="34" charset="0"/>
                <a:cs typeface="Segoe UI" pitchFamily="34" charset="0"/>
              </a:rPr>
              <a:t>acompañamiento</a:t>
            </a:r>
            <a:r>
              <a:rPr lang="es-AR" sz="1400">
                <a:latin typeface="Segoe UI" pitchFamily="34" charset="0"/>
                <a:cs typeface="Segoe UI" pitchFamily="34" charset="0"/>
              </a:rPr>
              <a:t> de los niños, niñas y adolescentes no acompañados o separados de sus familias que solicitan el reconocimiento de la condición de refugiados en la República Argentina.</a:t>
            </a:r>
          </a:p>
          <a:p>
            <a:pPr algn="just"/>
            <a:endParaRPr lang="es-AR" sz="1400">
              <a:latin typeface="Segoe UI" pitchFamily="34" charset="0"/>
              <a:cs typeface="Segoe UI" pitchFamily="34" charset="0"/>
            </a:endParaRPr>
          </a:p>
          <a:p>
            <a:pPr algn="just"/>
            <a:r>
              <a:rPr lang="es-AR" sz="1400">
                <a:latin typeface="Segoe UI" pitchFamily="34" charset="0"/>
                <a:cs typeface="Segoe UI" pitchFamily="34" charset="0"/>
              </a:rPr>
              <a:t>Desde entonces, la Comisión procura proteger y garantizar </a:t>
            </a:r>
            <a:r>
              <a:rPr lang="es-AR" sz="1400" b="1">
                <a:latin typeface="Segoe UI" pitchFamily="34" charset="0"/>
                <a:cs typeface="Segoe UI" pitchFamily="34" charset="0"/>
              </a:rPr>
              <a:t>todos y cada uno</a:t>
            </a:r>
            <a:r>
              <a:rPr lang="es-AR" sz="1400">
                <a:latin typeface="Segoe UI" pitchFamily="34" charset="0"/>
                <a:cs typeface="Segoe UI" pitchFamily="34" charset="0"/>
              </a:rPr>
              <a:t> de los derechos humanos de sus asistidos.</a:t>
            </a:r>
          </a:p>
          <a:p>
            <a:endParaRPr lang="es-AR" sz="140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26" name="125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5168" y="2714778"/>
            <a:ext cx="763025" cy="618147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7" name="126 Imagen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"/>
          <a:stretch/>
        </p:blipFill>
        <p:spPr>
          <a:xfrm>
            <a:off x="1514017" y="3876750"/>
            <a:ext cx="788275" cy="59627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8" name="127 Imagen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284" y="3209005"/>
            <a:ext cx="534873" cy="410059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9" name="128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21" y="3738991"/>
            <a:ext cx="659713" cy="494785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0" name="129 Imagen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245" y="2989192"/>
            <a:ext cx="839830" cy="629873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1" name="130 Imagen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121" y="3546372"/>
            <a:ext cx="499333" cy="374500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6" name="135 Rectángulo redondeado"/>
          <p:cNvSpPr/>
          <p:nvPr/>
        </p:nvSpPr>
        <p:spPr>
          <a:xfrm>
            <a:off x="4140200" y="3860800"/>
            <a:ext cx="4319588" cy="2089150"/>
          </a:xfrm>
          <a:prstGeom prst="roundRect">
            <a:avLst>
              <a:gd name="adj" fmla="val 11239"/>
            </a:avLst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3600" b="1"/>
          </a:p>
        </p:txBody>
      </p:sp>
      <p:sp>
        <p:nvSpPr>
          <p:cNvPr id="137" name="136 Rectángulo redondeado"/>
          <p:cNvSpPr/>
          <p:nvPr/>
        </p:nvSpPr>
        <p:spPr>
          <a:xfrm>
            <a:off x="4283968" y="5282466"/>
            <a:ext cx="4011876" cy="52279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2000" b="1" dirty="0"/>
              <a:t>Acompañamiento</a:t>
            </a:r>
          </a:p>
        </p:txBody>
      </p:sp>
      <p:sp>
        <p:nvSpPr>
          <p:cNvPr id="138" name="137 Rectángulo redondeado"/>
          <p:cNvSpPr/>
          <p:nvPr/>
        </p:nvSpPr>
        <p:spPr>
          <a:xfrm>
            <a:off x="4283967" y="4634394"/>
            <a:ext cx="4011876" cy="52279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2000" b="1" dirty="0"/>
              <a:t>Representación Legal</a:t>
            </a:r>
          </a:p>
        </p:txBody>
      </p:sp>
      <p:sp>
        <p:nvSpPr>
          <p:cNvPr id="139" name="138 Rectángulo redondeado"/>
          <p:cNvSpPr/>
          <p:nvPr/>
        </p:nvSpPr>
        <p:spPr>
          <a:xfrm>
            <a:off x="4283967" y="3984261"/>
            <a:ext cx="4011875" cy="52279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2000" b="1" dirty="0"/>
              <a:t>Tutela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442753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0" y="476250"/>
            <a:ext cx="29686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Cantidades </a:t>
            </a:r>
          </a:p>
          <a:p>
            <a:pPr algn="ctr"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por año</a:t>
            </a:r>
          </a:p>
        </p:txBody>
      </p:sp>
      <p:pic>
        <p:nvPicPr>
          <p:cNvPr id="6148" name="11 Imagen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4225" y="1397000"/>
            <a:ext cx="1266825" cy="4143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" name="Table 8"/>
          <p:cNvGraphicFramePr>
            <a:graphicFrameLocks noGrp="1"/>
          </p:cNvGraphicFramePr>
          <p:nvPr/>
        </p:nvGraphicFramePr>
        <p:xfrm>
          <a:off x="539552" y="2180846"/>
          <a:ext cx="2076954" cy="337529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38477"/>
                <a:gridCol w="1038477"/>
              </a:tblGrid>
              <a:tr h="306845"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Año</a:t>
                      </a:r>
                      <a:endParaRPr lang="es-AR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400" dirty="0" smtClean="0"/>
                        <a:t>Cantidad</a:t>
                      </a:r>
                      <a:endParaRPr lang="es-AR" sz="14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2001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3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2002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Ninguno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2003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4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2004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14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2005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17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2006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15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2007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47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2008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42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2009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31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ES_tradnl" sz="1200" b="1" dirty="0" smtClean="0"/>
                        <a:t>2010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48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  <a:tr h="278950">
                <a:tc>
                  <a:txBody>
                    <a:bodyPr/>
                    <a:lstStyle/>
                    <a:p>
                      <a:pPr algn="ctr"/>
                      <a:r>
                        <a:rPr lang="es-AR" sz="1200" b="1" dirty="0" smtClean="0"/>
                        <a:t>2011</a:t>
                      </a:r>
                      <a:endParaRPr lang="es-AR" sz="1200" b="1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200" dirty="0" smtClean="0"/>
                        <a:t>33</a:t>
                      </a:r>
                      <a:endParaRPr lang="es-AR" sz="1200" dirty="0"/>
                    </a:p>
                  </a:txBody>
                  <a:tcPr marL="91439" marR="91439" marT="45722" marB="45722"/>
                </a:tc>
              </a:tr>
            </a:tbl>
          </a:graphicData>
        </a:graphic>
      </p:graphicFrame>
      <p:graphicFrame>
        <p:nvGraphicFramePr>
          <p:cNvPr id="124" name="2 Gráfico"/>
          <p:cNvGraphicFramePr>
            <a:graphicFrameLocks/>
          </p:cNvGraphicFramePr>
          <p:nvPr/>
        </p:nvGraphicFramePr>
        <p:xfrm>
          <a:off x="2699792" y="802159"/>
          <a:ext cx="6323777" cy="5253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442753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0" y="725488"/>
            <a:ext cx="29686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Países de Procedencia</a:t>
            </a:r>
          </a:p>
        </p:txBody>
      </p:sp>
      <p:pic>
        <p:nvPicPr>
          <p:cNvPr id="7172" name="11 Imagen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4225" y="1646238"/>
            <a:ext cx="1266825" cy="414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45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1720" y="764704"/>
            <a:ext cx="7076517" cy="4178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Left" fov="2100000">
              <a:rot lat="597694" lon="2104604" rev="21594000"/>
            </a:camera>
            <a:lightRig rig="threePt" dir="t"/>
          </a:scene3d>
        </p:spPr>
      </p:pic>
      <p:sp>
        <p:nvSpPr>
          <p:cNvPr id="47" name="46 CuadroTexto"/>
          <p:cNvSpPr txBox="1"/>
          <p:nvPr/>
        </p:nvSpPr>
        <p:spPr>
          <a:xfrm>
            <a:off x="3536950" y="4197350"/>
            <a:ext cx="944563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050" b="1" dirty="0">
                <a:latin typeface="+mn-lt"/>
              </a:rPr>
              <a:t>Buenos Aires</a:t>
            </a:r>
            <a:endParaRPr lang="es-AR" sz="1050" b="1" dirty="0">
              <a:latin typeface="+mn-lt"/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2947988" y="4005263"/>
            <a:ext cx="6064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_tradnl" sz="1050" b="1" dirty="0">
                <a:latin typeface="+mn-lt"/>
              </a:rPr>
              <a:t>Rosario</a:t>
            </a:r>
            <a:endParaRPr lang="es-AR" sz="1050" b="1" dirty="0">
              <a:latin typeface="+mn-lt"/>
            </a:endParaRPr>
          </a:p>
        </p:txBody>
      </p:sp>
      <p:sp>
        <p:nvSpPr>
          <p:cNvPr id="49" name="48 Elipse"/>
          <p:cNvSpPr/>
          <p:nvPr/>
        </p:nvSpPr>
        <p:spPr>
          <a:xfrm>
            <a:off x="3851275" y="4138613"/>
            <a:ext cx="73025" cy="73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50" name="49 Conector curvado"/>
          <p:cNvCxnSpPr>
            <a:stCxn id="85" idx="4"/>
            <a:endCxn id="58" idx="6"/>
          </p:cNvCxnSpPr>
          <p:nvPr/>
        </p:nvCxnSpPr>
        <p:spPr>
          <a:xfrm rot="5400000">
            <a:off x="3731420" y="2901156"/>
            <a:ext cx="1611312" cy="1082675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curvado"/>
          <p:cNvCxnSpPr>
            <a:stCxn id="83" idx="4"/>
            <a:endCxn id="58" idx="6"/>
          </p:cNvCxnSpPr>
          <p:nvPr/>
        </p:nvCxnSpPr>
        <p:spPr>
          <a:xfrm rot="5400000">
            <a:off x="3775869" y="2912269"/>
            <a:ext cx="1555750" cy="1116012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curvado"/>
          <p:cNvCxnSpPr>
            <a:stCxn id="88" idx="4"/>
            <a:endCxn id="58" idx="6"/>
          </p:cNvCxnSpPr>
          <p:nvPr/>
        </p:nvCxnSpPr>
        <p:spPr>
          <a:xfrm rot="5400000">
            <a:off x="3612356" y="2831307"/>
            <a:ext cx="1800225" cy="1033462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curvado"/>
          <p:cNvCxnSpPr>
            <a:stCxn id="82" idx="4"/>
            <a:endCxn id="58" idx="6"/>
          </p:cNvCxnSpPr>
          <p:nvPr/>
        </p:nvCxnSpPr>
        <p:spPr>
          <a:xfrm rot="5400000">
            <a:off x="3856832" y="2920206"/>
            <a:ext cx="1466850" cy="1189037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curvado"/>
          <p:cNvCxnSpPr>
            <a:stCxn id="84" idx="4"/>
            <a:endCxn id="58" idx="6"/>
          </p:cNvCxnSpPr>
          <p:nvPr/>
        </p:nvCxnSpPr>
        <p:spPr>
          <a:xfrm rot="5400000">
            <a:off x="3937794" y="2858294"/>
            <a:ext cx="1447800" cy="1331912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curvado"/>
          <p:cNvCxnSpPr>
            <a:stCxn id="81" idx="4"/>
            <a:endCxn id="58" idx="6"/>
          </p:cNvCxnSpPr>
          <p:nvPr/>
        </p:nvCxnSpPr>
        <p:spPr>
          <a:xfrm rot="5400000">
            <a:off x="4000501" y="2776537"/>
            <a:ext cx="1466850" cy="1476375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curvado"/>
          <p:cNvCxnSpPr>
            <a:stCxn id="80" idx="4"/>
            <a:endCxn id="58" idx="6"/>
          </p:cNvCxnSpPr>
          <p:nvPr/>
        </p:nvCxnSpPr>
        <p:spPr>
          <a:xfrm rot="5400000">
            <a:off x="4072732" y="2704306"/>
            <a:ext cx="1466850" cy="1620837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curvado"/>
          <p:cNvCxnSpPr>
            <a:stCxn id="79" idx="3"/>
            <a:endCxn id="58" idx="6"/>
          </p:cNvCxnSpPr>
          <p:nvPr/>
        </p:nvCxnSpPr>
        <p:spPr>
          <a:xfrm rot="5400000">
            <a:off x="4183063" y="2697163"/>
            <a:ext cx="1363662" cy="1738312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Elipse"/>
          <p:cNvSpPr/>
          <p:nvPr/>
        </p:nvSpPr>
        <p:spPr>
          <a:xfrm>
            <a:off x="3924300" y="4211638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9" name="58 Elipse"/>
          <p:cNvSpPr/>
          <p:nvPr/>
        </p:nvSpPr>
        <p:spPr>
          <a:xfrm>
            <a:off x="3563938" y="2205038"/>
            <a:ext cx="71437" cy="7143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60" name="59 Conector curvado"/>
          <p:cNvCxnSpPr>
            <a:stCxn id="99" idx="4"/>
            <a:endCxn id="58" idx="2"/>
          </p:cNvCxnSpPr>
          <p:nvPr/>
        </p:nvCxnSpPr>
        <p:spPr>
          <a:xfrm rot="16200000" flipH="1">
            <a:off x="3064669" y="3388519"/>
            <a:ext cx="1395412" cy="323850"/>
          </a:xfrm>
          <a:prstGeom prst="curvedConnector2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curvado"/>
          <p:cNvCxnSpPr>
            <a:stCxn id="59" idx="6"/>
            <a:endCxn id="58" idx="7"/>
          </p:cNvCxnSpPr>
          <p:nvPr/>
        </p:nvCxnSpPr>
        <p:spPr>
          <a:xfrm>
            <a:off x="3635375" y="2241550"/>
            <a:ext cx="349250" cy="1979613"/>
          </a:xfrm>
          <a:prstGeom prst="curvedConnector2">
            <a:avLst/>
          </a:prstGeom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90" name="Picture 8" descr="http://avatars.qkype.com/free-avatars/avatars/logos_228/flags_244/haiti_flag_avatar_96x96_476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97200" y="1441450"/>
            <a:ext cx="157163" cy="10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63" name="62 Rectángulo redondeado"/>
          <p:cNvSpPr/>
          <p:nvPr/>
        </p:nvSpPr>
        <p:spPr>
          <a:xfrm>
            <a:off x="3205163" y="1423988"/>
            <a:ext cx="452437" cy="122237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HAITI</a:t>
            </a:r>
            <a:endParaRPr lang="es-AR" sz="600" b="1" dirty="0"/>
          </a:p>
        </p:txBody>
      </p:sp>
      <p:sp>
        <p:nvSpPr>
          <p:cNvPr id="64" name="63 Rectángulo redondeado"/>
          <p:cNvSpPr/>
          <p:nvPr/>
        </p:nvSpPr>
        <p:spPr>
          <a:xfrm>
            <a:off x="2968625" y="2667000"/>
            <a:ext cx="595313" cy="122238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COLOMBIA</a:t>
            </a:r>
            <a:endParaRPr lang="es-AR" sz="600" b="1" dirty="0"/>
          </a:p>
        </p:txBody>
      </p:sp>
      <p:sp>
        <p:nvSpPr>
          <p:cNvPr id="65" name="64 Rectángulo redondeado"/>
          <p:cNvSpPr/>
          <p:nvPr/>
        </p:nvSpPr>
        <p:spPr>
          <a:xfrm>
            <a:off x="4427538" y="2168525"/>
            <a:ext cx="504825" cy="123825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SENEGAL</a:t>
            </a:r>
            <a:endParaRPr lang="es-AR" sz="600" b="1" dirty="0"/>
          </a:p>
        </p:txBody>
      </p:sp>
      <p:sp>
        <p:nvSpPr>
          <p:cNvPr id="66" name="65 Rectángulo redondeado"/>
          <p:cNvSpPr/>
          <p:nvPr/>
        </p:nvSpPr>
        <p:spPr>
          <a:xfrm>
            <a:off x="4457700" y="1968500"/>
            <a:ext cx="474663" cy="122238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GUINEA</a:t>
            </a:r>
            <a:endParaRPr lang="es-AR" sz="600" b="1" dirty="0"/>
          </a:p>
        </p:txBody>
      </p:sp>
      <p:sp>
        <p:nvSpPr>
          <p:cNvPr id="67" name="66 Rectángulo redondeado"/>
          <p:cNvSpPr/>
          <p:nvPr/>
        </p:nvSpPr>
        <p:spPr>
          <a:xfrm>
            <a:off x="4241800" y="1557338"/>
            <a:ext cx="690563" cy="122237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SIERRA LEONA</a:t>
            </a:r>
            <a:endParaRPr lang="es-AR" sz="600" b="1" dirty="0"/>
          </a:p>
        </p:txBody>
      </p:sp>
      <p:sp>
        <p:nvSpPr>
          <p:cNvPr id="68" name="67 Rectángulo redondeado"/>
          <p:cNvSpPr/>
          <p:nvPr/>
        </p:nvSpPr>
        <p:spPr>
          <a:xfrm>
            <a:off x="6042025" y="2151063"/>
            <a:ext cx="474663" cy="122237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GHANA</a:t>
            </a:r>
            <a:endParaRPr lang="es-AR" sz="600" b="1" dirty="0"/>
          </a:p>
        </p:txBody>
      </p:sp>
      <p:sp>
        <p:nvSpPr>
          <p:cNvPr id="69" name="68 Rectángulo redondeado"/>
          <p:cNvSpPr/>
          <p:nvPr/>
        </p:nvSpPr>
        <p:spPr>
          <a:xfrm>
            <a:off x="5875338" y="1976438"/>
            <a:ext cx="784225" cy="122237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COSTA DE MARFIL</a:t>
            </a:r>
            <a:endParaRPr lang="es-AR" sz="600" b="1" dirty="0"/>
          </a:p>
        </p:txBody>
      </p:sp>
      <p:sp>
        <p:nvSpPr>
          <p:cNvPr id="70" name="69 Rectángulo redondeado"/>
          <p:cNvSpPr/>
          <p:nvPr/>
        </p:nvSpPr>
        <p:spPr>
          <a:xfrm>
            <a:off x="5940425" y="2341563"/>
            <a:ext cx="530225" cy="123825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NIGERIA</a:t>
            </a:r>
            <a:endParaRPr lang="es-AR" sz="600" b="1" dirty="0"/>
          </a:p>
        </p:txBody>
      </p:sp>
      <p:sp>
        <p:nvSpPr>
          <p:cNvPr id="71" name="70 Rectángulo redondeado"/>
          <p:cNvSpPr/>
          <p:nvPr/>
        </p:nvSpPr>
        <p:spPr>
          <a:xfrm>
            <a:off x="6132513" y="2565400"/>
            <a:ext cx="600075" cy="122238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CAMERÚN</a:t>
            </a:r>
            <a:endParaRPr lang="es-AR" sz="600" b="1" dirty="0"/>
          </a:p>
        </p:txBody>
      </p:sp>
      <p:cxnSp>
        <p:nvCxnSpPr>
          <p:cNvPr id="72" name="71 Conector angular"/>
          <p:cNvCxnSpPr>
            <a:stCxn id="86" idx="1"/>
            <a:endCxn id="82" idx="0"/>
          </p:cNvCxnSpPr>
          <p:nvPr/>
        </p:nvCxnSpPr>
        <p:spPr>
          <a:xfrm rot="10800000" flipV="1">
            <a:off x="5184775" y="1847850"/>
            <a:ext cx="639763" cy="860425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angular"/>
          <p:cNvCxnSpPr>
            <a:stCxn id="68" idx="1"/>
            <a:endCxn id="81" idx="0"/>
          </p:cNvCxnSpPr>
          <p:nvPr/>
        </p:nvCxnSpPr>
        <p:spPr>
          <a:xfrm rot="10800000" flipV="1">
            <a:off x="5472113" y="2211388"/>
            <a:ext cx="569912" cy="496887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angular"/>
          <p:cNvCxnSpPr>
            <a:stCxn id="69" idx="1"/>
            <a:endCxn id="84" idx="0"/>
          </p:cNvCxnSpPr>
          <p:nvPr/>
        </p:nvCxnSpPr>
        <p:spPr>
          <a:xfrm rot="10800000" flipV="1">
            <a:off x="5327650" y="2036763"/>
            <a:ext cx="547688" cy="692150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angular"/>
          <p:cNvCxnSpPr>
            <a:stCxn id="67" idx="3"/>
            <a:endCxn id="83" idx="0"/>
          </p:cNvCxnSpPr>
          <p:nvPr/>
        </p:nvCxnSpPr>
        <p:spPr>
          <a:xfrm>
            <a:off x="4932363" y="1617663"/>
            <a:ext cx="179387" cy="1001712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angular"/>
          <p:cNvCxnSpPr>
            <a:stCxn id="66" idx="3"/>
            <a:endCxn id="85" idx="0"/>
          </p:cNvCxnSpPr>
          <p:nvPr/>
        </p:nvCxnSpPr>
        <p:spPr>
          <a:xfrm>
            <a:off x="4932363" y="2030413"/>
            <a:ext cx="146050" cy="534987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angular"/>
          <p:cNvCxnSpPr>
            <a:stCxn id="70" idx="1"/>
            <a:endCxn id="80" idx="0"/>
          </p:cNvCxnSpPr>
          <p:nvPr/>
        </p:nvCxnSpPr>
        <p:spPr>
          <a:xfrm rot="10800000" flipV="1">
            <a:off x="5616575" y="2403475"/>
            <a:ext cx="323850" cy="304800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angular"/>
          <p:cNvCxnSpPr>
            <a:endCxn id="79" idx="0"/>
          </p:cNvCxnSpPr>
          <p:nvPr/>
        </p:nvCxnSpPr>
        <p:spPr>
          <a:xfrm rot="10800000" flipV="1">
            <a:off x="5759450" y="2625725"/>
            <a:ext cx="373063" cy="198438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Elipse"/>
          <p:cNvSpPr/>
          <p:nvPr/>
        </p:nvSpPr>
        <p:spPr>
          <a:xfrm>
            <a:off x="5724525" y="2824163"/>
            <a:ext cx="71438" cy="7143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0" name="79 Elipse"/>
          <p:cNvSpPr/>
          <p:nvPr/>
        </p:nvSpPr>
        <p:spPr>
          <a:xfrm>
            <a:off x="5580063" y="2708275"/>
            <a:ext cx="71437" cy="7302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1" name="80 Elipse"/>
          <p:cNvSpPr/>
          <p:nvPr/>
        </p:nvSpPr>
        <p:spPr>
          <a:xfrm>
            <a:off x="5435600" y="2708275"/>
            <a:ext cx="73025" cy="7302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2" name="81 Elipse"/>
          <p:cNvSpPr/>
          <p:nvPr/>
        </p:nvSpPr>
        <p:spPr>
          <a:xfrm>
            <a:off x="5148263" y="2708275"/>
            <a:ext cx="71437" cy="7302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3" name="82 Elipse"/>
          <p:cNvSpPr/>
          <p:nvPr/>
        </p:nvSpPr>
        <p:spPr>
          <a:xfrm>
            <a:off x="5076825" y="2619375"/>
            <a:ext cx="71438" cy="7302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4" name="83 Elipse"/>
          <p:cNvSpPr/>
          <p:nvPr/>
        </p:nvSpPr>
        <p:spPr>
          <a:xfrm>
            <a:off x="5292725" y="2728913"/>
            <a:ext cx="71438" cy="7143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5" name="84 Elipse"/>
          <p:cNvSpPr/>
          <p:nvPr/>
        </p:nvSpPr>
        <p:spPr>
          <a:xfrm>
            <a:off x="5043488" y="2565400"/>
            <a:ext cx="71437" cy="7143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6" name="85 Rectángulo redondeado"/>
          <p:cNvSpPr/>
          <p:nvPr/>
        </p:nvSpPr>
        <p:spPr>
          <a:xfrm>
            <a:off x="5824538" y="1785938"/>
            <a:ext cx="476250" cy="123825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LIBERIA</a:t>
            </a:r>
            <a:endParaRPr lang="es-AR" sz="600" b="1" dirty="0"/>
          </a:p>
        </p:txBody>
      </p:sp>
      <p:cxnSp>
        <p:nvCxnSpPr>
          <p:cNvPr id="87" name="86 Conector angular"/>
          <p:cNvCxnSpPr>
            <a:stCxn id="65" idx="3"/>
            <a:endCxn id="88" idx="0"/>
          </p:cNvCxnSpPr>
          <p:nvPr/>
        </p:nvCxnSpPr>
        <p:spPr>
          <a:xfrm>
            <a:off x="4932363" y="2230438"/>
            <a:ext cx="96837" cy="146050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Elipse"/>
          <p:cNvSpPr/>
          <p:nvPr/>
        </p:nvSpPr>
        <p:spPr>
          <a:xfrm>
            <a:off x="4992688" y="2376488"/>
            <a:ext cx="73025" cy="7143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9" name="88 Rectángulo redondeado"/>
          <p:cNvSpPr/>
          <p:nvPr/>
        </p:nvSpPr>
        <p:spPr>
          <a:xfrm>
            <a:off x="8286750" y="1938338"/>
            <a:ext cx="649288" cy="122237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BANGLADESH</a:t>
            </a:r>
            <a:endParaRPr lang="es-AR" sz="600" b="1" dirty="0"/>
          </a:p>
        </p:txBody>
      </p:sp>
      <p:pic>
        <p:nvPicPr>
          <p:cNvPr id="7218" name="Picture 14" descr="http://www.messentools.com/images/emoticones/banderas/MessenTools.com-Flag-of-Sierra-Leone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95738" y="1557338"/>
            <a:ext cx="165100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219" name="Picture 16" descr="http://1.bp.blogspot.com/_FZxdKQmrkmQ/SNjlCZVx10I/AAAAAAAABxI/hlJZPrACQW0/s200/flag_guinea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211638" y="1952625"/>
            <a:ext cx="169862" cy="1444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7220" name="Picture 18" descr="http://www.senojflags.com/images/country-flag-icons/Liberia-Flag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359525" y="1765300"/>
            <a:ext cx="157163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1" name="Picture 20" descr="http://www.us-passport-service-guide.com/image-files/cameroon_flag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791325" y="2571750"/>
            <a:ext cx="157163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2" name="Picture 22" descr="http://population-of.com/flags/flag_senegal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198938" y="2163763"/>
            <a:ext cx="1571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3" name="Picture 24" descr="http://population-of.com/flags/flag_cote_d%27ivoire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732588" y="1973263"/>
            <a:ext cx="168275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4" name="Picture 28" descr="http://www.iconki.com/icons/Places/48x48-Flags-of-the-World/flag_nigeria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02400" y="2325688"/>
            <a:ext cx="157163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5" name="Picture 30" descr="http://www.senojflags.com/images/country-flag-icons/Ghana-Flag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88125" y="2133600"/>
            <a:ext cx="1571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6" name="Picture 32" descr="http://avatars.qkype.com/free-avatars/avatars/logos_228/flags_244/bangladesh_flag_avatar_96x96_24378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8101013" y="1936750"/>
            <a:ext cx="157162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98 Elipse"/>
          <p:cNvSpPr/>
          <p:nvPr/>
        </p:nvSpPr>
        <p:spPr>
          <a:xfrm>
            <a:off x="3563938" y="2781300"/>
            <a:ext cx="71437" cy="71438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7228" name="Picture 10" descr="http://vuelo2x1.com/assets/images/colombia_flag.pn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987675" y="2528888"/>
            <a:ext cx="160338" cy="1079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cxnSp>
        <p:nvCxnSpPr>
          <p:cNvPr id="101" name="100 Conector curvado"/>
          <p:cNvCxnSpPr>
            <a:stCxn id="105" idx="3"/>
            <a:endCxn id="58" idx="5"/>
          </p:cNvCxnSpPr>
          <p:nvPr/>
        </p:nvCxnSpPr>
        <p:spPr>
          <a:xfrm rot="5400000" flipH="1">
            <a:off x="4876006" y="3382169"/>
            <a:ext cx="80963" cy="1863725"/>
          </a:xfrm>
          <a:prstGeom prst="curvedConnector3">
            <a:avLst>
              <a:gd name="adj1" fmla="val -292582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101 Conector curvado"/>
          <p:cNvCxnSpPr>
            <a:stCxn id="105" idx="6"/>
            <a:endCxn id="104" idx="4"/>
          </p:cNvCxnSpPr>
          <p:nvPr/>
        </p:nvCxnSpPr>
        <p:spPr>
          <a:xfrm flipV="1">
            <a:off x="5908675" y="2997200"/>
            <a:ext cx="2516188" cy="1331913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curvado"/>
          <p:cNvCxnSpPr>
            <a:stCxn id="104" idx="2"/>
            <a:endCxn id="112" idx="4"/>
          </p:cNvCxnSpPr>
          <p:nvPr/>
        </p:nvCxnSpPr>
        <p:spPr>
          <a:xfrm rot="10800000">
            <a:off x="8199438" y="2200275"/>
            <a:ext cx="188912" cy="760413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103 Elipse"/>
          <p:cNvSpPr/>
          <p:nvPr/>
        </p:nvSpPr>
        <p:spPr>
          <a:xfrm>
            <a:off x="8388350" y="2924175"/>
            <a:ext cx="71438" cy="7302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05" name="104 Elipse"/>
          <p:cNvSpPr/>
          <p:nvPr/>
        </p:nvSpPr>
        <p:spPr>
          <a:xfrm>
            <a:off x="5837238" y="4292600"/>
            <a:ext cx="71437" cy="7302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06" name="105 Rectángulo redondeado"/>
          <p:cNvSpPr/>
          <p:nvPr/>
        </p:nvSpPr>
        <p:spPr>
          <a:xfrm>
            <a:off x="4171950" y="1773238"/>
            <a:ext cx="760413" cy="122237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GUINEA BISSAU</a:t>
            </a:r>
            <a:endParaRPr lang="es-AR" sz="600" b="1" dirty="0"/>
          </a:p>
        </p:txBody>
      </p:sp>
      <p:pic>
        <p:nvPicPr>
          <p:cNvPr id="7235" name="Picture 2" descr="http://www.senojflags.com/images/country-flag-icons/Guinea-Bissau-Flag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983038" y="1755775"/>
            <a:ext cx="15716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8" name="107 Conector recto"/>
          <p:cNvCxnSpPr>
            <a:stCxn id="106" idx="3"/>
          </p:cNvCxnSpPr>
          <p:nvPr/>
        </p:nvCxnSpPr>
        <p:spPr>
          <a:xfrm>
            <a:off x="4932363" y="1833563"/>
            <a:ext cx="179387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108 Rectángulo redondeado"/>
          <p:cNvSpPr/>
          <p:nvPr/>
        </p:nvSpPr>
        <p:spPr>
          <a:xfrm>
            <a:off x="7740650" y="1700213"/>
            <a:ext cx="423863" cy="123825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INDIA</a:t>
            </a:r>
            <a:endParaRPr lang="es-AR" sz="600" b="1" dirty="0"/>
          </a:p>
        </p:txBody>
      </p:sp>
      <p:pic>
        <p:nvPicPr>
          <p:cNvPr id="7238" name="Picture 6" descr="http://1.bp.blogspot.com/_DxNbjJprtP8/S_NkJXLCf0I/AAAAAAAAA2U/rxCp8e00Ph0/s320/India_flag.gif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524750" y="1711325"/>
            <a:ext cx="161925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1" name="110 Conector curvado"/>
          <p:cNvCxnSpPr>
            <a:stCxn id="104" idx="2"/>
            <a:endCxn id="113" idx="4"/>
          </p:cNvCxnSpPr>
          <p:nvPr/>
        </p:nvCxnSpPr>
        <p:spPr>
          <a:xfrm rot="10800000">
            <a:off x="7686675" y="1938338"/>
            <a:ext cx="701675" cy="1022350"/>
          </a:xfrm>
          <a:prstGeom prst="curvedConnector2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Elipse"/>
          <p:cNvSpPr/>
          <p:nvPr/>
        </p:nvSpPr>
        <p:spPr>
          <a:xfrm>
            <a:off x="8164513" y="2128838"/>
            <a:ext cx="71437" cy="71437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3" name="112 Elipse"/>
          <p:cNvSpPr/>
          <p:nvPr/>
        </p:nvSpPr>
        <p:spPr>
          <a:xfrm>
            <a:off x="7650163" y="1865313"/>
            <a:ext cx="73025" cy="73025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4" name="113 Rectángulo redondeado"/>
          <p:cNvSpPr/>
          <p:nvPr/>
        </p:nvSpPr>
        <p:spPr>
          <a:xfrm>
            <a:off x="3198813" y="1249363"/>
            <a:ext cx="1033462" cy="122237"/>
          </a:xfrm>
          <a:prstGeom prst="roundRect">
            <a:avLst>
              <a:gd name="adj" fmla="val 36390"/>
            </a:avLst>
          </a:prstGeom>
          <a:solidFill>
            <a:schemeClr val="accent1">
              <a:lumMod val="50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600" b="1" dirty="0"/>
              <a:t>REPÚBLICA DOMINICANA</a:t>
            </a:r>
            <a:endParaRPr lang="es-AR" sz="600" b="1" dirty="0"/>
          </a:p>
        </p:txBody>
      </p:sp>
      <p:pic>
        <p:nvPicPr>
          <p:cNvPr id="7243" name="Picture 8" descr="http://population-of.com/flags/flag_dominican_republic.pn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006725" y="1235075"/>
            <a:ext cx="157163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115 Conector angular"/>
          <p:cNvCxnSpPr>
            <a:stCxn id="114" idx="2"/>
            <a:endCxn id="59" idx="6"/>
          </p:cNvCxnSpPr>
          <p:nvPr/>
        </p:nvCxnSpPr>
        <p:spPr>
          <a:xfrm rot="5400000">
            <a:off x="3240882" y="1766093"/>
            <a:ext cx="869950" cy="80963"/>
          </a:xfrm>
          <a:prstGeom prst="bentConnector2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Conector angular"/>
          <p:cNvCxnSpPr>
            <a:stCxn id="63" idx="2"/>
            <a:endCxn id="59" idx="2"/>
          </p:cNvCxnSpPr>
          <p:nvPr/>
        </p:nvCxnSpPr>
        <p:spPr>
          <a:xfrm rot="16200000" flipH="1">
            <a:off x="3150394" y="1828006"/>
            <a:ext cx="695325" cy="131763"/>
          </a:xfrm>
          <a:prstGeom prst="bentConnector2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117 Rectángulo redondeado"/>
          <p:cNvSpPr/>
          <p:nvPr/>
        </p:nvSpPr>
        <p:spPr>
          <a:xfrm>
            <a:off x="436563" y="4941888"/>
            <a:ext cx="1800225" cy="5222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9" name="TextBox 5"/>
          <p:cNvSpPr txBox="1">
            <a:spLocks noChangeArrowheads="1"/>
          </p:cNvSpPr>
          <p:nvPr/>
        </p:nvSpPr>
        <p:spPr bwMode="auto">
          <a:xfrm>
            <a:off x="941388" y="4989513"/>
            <a:ext cx="13271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_tradnl" sz="900" b="1" dirty="0" smtClean="0">
                <a:solidFill>
                  <a:schemeClr val="tx2">
                    <a:lumMod val="50000"/>
                  </a:schemeClr>
                </a:solidFill>
                <a:latin typeface="Kozuka Gothic Pro H" pitchFamily="34" charset="-128"/>
                <a:ea typeface="Kozuka Gothic Pro H" pitchFamily="34" charset="-128"/>
              </a:rPr>
              <a:t>VIAJE EN BARCO</a:t>
            </a:r>
            <a:endParaRPr lang="es-ES_tradnl" sz="800" b="1" dirty="0" smtClean="0">
              <a:solidFill>
                <a:schemeClr val="tx2">
                  <a:lumMod val="50000"/>
                </a:schemeClr>
              </a:solidFill>
              <a:latin typeface="Kozuka Gothic Pro H" pitchFamily="34" charset="-128"/>
              <a:ea typeface="Kozuka Gothic Pro H" pitchFamily="34" charset="-128"/>
            </a:endParaRPr>
          </a:p>
          <a:p>
            <a:pPr eaLnBrk="1" hangingPunct="1">
              <a:defRPr/>
            </a:pPr>
            <a:endParaRPr lang="es-ES_tradnl" sz="200" b="1" dirty="0" smtClean="0">
              <a:solidFill>
                <a:schemeClr val="tx2">
                  <a:lumMod val="50000"/>
                </a:schemeClr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  <p:cxnSp>
        <p:nvCxnSpPr>
          <p:cNvPr id="120" name="119 Conector recto"/>
          <p:cNvCxnSpPr/>
          <p:nvPr/>
        </p:nvCxnSpPr>
        <p:spPr>
          <a:xfrm>
            <a:off x="581025" y="5321300"/>
            <a:ext cx="360363" cy="0"/>
          </a:xfrm>
          <a:prstGeom prst="line">
            <a:avLst/>
          </a:prstGeom>
          <a:ln w="19050">
            <a:solidFill>
              <a:schemeClr val="bg2">
                <a:lumMod val="1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/>
          <p:nvPr/>
        </p:nvCxnSpPr>
        <p:spPr>
          <a:xfrm>
            <a:off x="581025" y="5084763"/>
            <a:ext cx="36036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50" name="97 CuadroTexto"/>
          <p:cNvSpPr txBox="1">
            <a:spLocks noChangeArrowheads="1"/>
          </p:cNvSpPr>
          <p:nvPr/>
        </p:nvSpPr>
        <p:spPr bwMode="auto">
          <a:xfrm>
            <a:off x="949325" y="5202238"/>
            <a:ext cx="10318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900" b="1">
                <a:solidFill>
                  <a:srgbClr val="10253F"/>
                </a:solidFill>
                <a:latin typeface="Kozuka Gothic Pro H" pitchFamily="34" charset="-128"/>
                <a:ea typeface="Kozuka Gothic Pro H" pitchFamily="34" charset="-128"/>
              </a:rPr>
              <a:t>VIAJE EN AVIÓN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442753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630238" y="404813"/>
            <a:ext cx="29337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Polizones</a:t>
            </a:r>
          </a:p>
        </p:txBody>
      </p:sp>
      <p:pic>
        <p:nvPicPr>
          <p:cNvPr id="8196" name="11 Imagen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http://t3.gstatic.com/images?q=tbn:ANd9GcSDqkcPt4z7gJkySARp_YvHefBgDMF3nC7KpRgJrEJHdIDngbjV&amp;t=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0258" y="5468754"/>
            <a:ext cx="927262" cy="76855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http://wwwdelivery.superstock.com/WI/223/1566/X1303/PreviewComp/SuperStock_1566-05475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1" y="4631560"/>
            <a:ext cx="910973" cy="68407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695" y="4946535"/>
            <a:ext cx="1180785" cy="88558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Picture 4" descr="http://cdn2.shipspotting.com/photos/middle/8/5/2/1441258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1725747"/>
            <a:ext cx="1422891" cy="394908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37 Imagen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546299"/>
            <a:ext cx="705996" cy="52949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" name="Picture 4" descr="http://bowsprite.files.wordpress.com/2009/11/anchor.jpg?w=720&amp;h=54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075" y="4460541"/>
            <a:ext cx="1368152" cy="102611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46138" y="927100"/>
            <a:ext cx="1266825" cy="4143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40 Rectángulo redondeado"/>
          <p:cNvSpPr/>
          <p:nvPr/>
        </p:nvSpPr>
        <p:spPr>
          <a:xfrm>
            <a:off x="3563889" y="2473247"/>
            <a:ext cx="4752528" cy="44781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400" dirty="0"/>
              <a:t>El viaje dura entre 17 y 21 días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3563888" y="1648663"/>
            <a:ext cx="4752528" cy="73584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tx2"/>
              </a:buClr>
              <a:buSzPct val="127000"/>
              <a:defRPr/>
            </a:pPr>
            <a:r>
              <a:rPr lang="es-AR" sz="1200" dirty="0">
                <a:latin typeface="Segoe UI" pitchFamily="34" charset="0"/>
                <a:ea typeface="Segoe UI" pitchFamily="34" charset="0"/>
                <a:cs typeface="Segoe UI" pitchFamily="34" charset="0"/>
              </a:rPr>
              <a:t>Se esconden en el receptáculo donde se aloja el cabrestante, en un habitáculo por encima de la pala del timón, en los motores de las grúas de abordo, en la bodega o en la sala de máquinas;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3563888" y="882996"/>
            <a:ext cx="4752527" cy="67303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400" dirty="0"/>
              <a:t>La gran mayoría de los africanos llegan como </a:t>
            </a:r>
          </a:p>
          <a:p>
            <a:pPr marL="0" lvl="2" algn="ctr">
              <a:defRPr/>
            </a:pPr>
            <a:r>
              <a:rPr lang="es-AR" sz="1400" dirty="0"/>
              <a:t>polizones en buques de carga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3563888" y="3016815"/>
            <a:ext cx="4752528" cy="648072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400" dirty="0"/>
              <a:t>Sólo llevan </a:t>
            </a:r>
            <a:r>
              <a:rPr lang="es-AR" sz="1400" i="1" dirty="0" err="1"/>
              <a:t>gari</a:t>
            </a:r>
            <a:r>
              <a:rPr lang="es-AR" sz="1400" dirty="0"/>
              <a:t> (harina de mandioca), agua, </a:t>
            </a:r>
          </a:p>
          <a:p>
            <a:pPr marL="0" lvl="2" algn="ctr">
              <a:defRPr/>
            </a:pPr>
            <a:r>
              <a:rPr lang="es-AR" sz="1400" dirty="0"/>
              <a:t>leche condensada y azúcar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3563888" y="3773278"/>
            <a:ext cx="4752528" cy="44781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400" dirty="0"/>
              <a:t>Un número indeterminado muere en el camino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 redondeado"/>
          <p:cNvSpPr/>
          <p:nvPr/>
        </p:nvSpPr>
        <p:spPr>
          <a:xfrm>
            <a:off x="4284663" y="1628775"/>
            <a:ext cx="4319587" cy="1584325"/>
          </a:xfrm>
          <a:prstGeom prst="roundRect">
            <a:avLst>
              <a:gd name="adj" fmla="val 11239"/>
            </a:avLst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4" name="3 Rectángulo redondeado"/>
          <p:cNvSpPr/>
          <p:nvPr/>
        </p:nvSpPr>
        <p:spPr>
          <a:xfrm>
            <a:off x="4294188" y="3454400"/>
            <a:ext cx="4319587" cy="2952750"/>
          </a:xfrm>
          <a:prstGeom prst="roundRect">
            <a:avLst>
              <a:gd name="adj" fmla="val 5698"/>
            </a:avLst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sz="200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4427538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" name="2 Rectángulo redondeado"/>
          <p:cNvSpPr/>
          <p:nvPr/>
        </p:nvSpPr>
        <p:spPr>
          <a:xfrm>
            <a:off x="4303697" y="332656"/>
            <a:ext cx="4310276" cy="108069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400" dirty="0"/>
              <a:t>Asistencia integral en materia de </a:t>
            </a:r>
            <a:r>
              <a:rPr lang="es-AR" sz="1400" b="1" dirty="0"/>
              <a:t>representación legal</a:t>
            </a:r>
            <a:r>
              <a:rPr lang="es-AR" sz="1400" dirty="0"/>
              <a:t>, </a:t>
            </a:r>
            <a:r>
              <a:rPr lang="es-AR" sz="1400" b="1" dirty="0"/>
              <a:t>salud</a:t>
            </a:r>
            <a:r>
              <a:rPr lang="es-AR" sz="1400" dirty="0"/>
              <a:t>, </a:t>
            </a:r>
            <a:r>
              <a:rPr lang="es-AR" sz="1400" b="1" dirty="0"/>
              <a:t>educación</a:t>
            </a:r>
            <a:r>
              <a:rPr lang="es-AR" sz="1400" dirty="0"/>
              <a:t>, </a:t>
            </a:r>
            <a:r>
              <a:rPr lang="es-AR" sz="1400" b="1" dirty="0"/>
              <a:t>vivienda</a:t>
            </a:r>
            <a:r>
              <a:rPr lang="es-AR" sz="1400" dirty="0"/>
              <a:t>, </a:t>
            </a:r>
            <a:r>
              <a:rPr lang="es-AR" sz="1400" b="1" dirty="0"/>
              <a:t>alimentación</a:t>
            </a:r>
            <a:r>
              <a:rPr lang="es-AR" sz="1400" dirty="0"/>
              <a:t>, preparación laboral y elaboración de proyecto de vida</a:t>
            </a:r>
            <a:endParaRPr lang="es-ES" sz="1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288" y="692150"/>
            <a:ext cx="2933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Acciones implementadas</a:t>
            </a:r>
          </a:p>
        </p:txBody>
      </p:sp>
      <p:pic>
        <p:nvPicPr>
          <p:cNvPr id="9225" name="11 Imagen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616267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 redondeado"/>
          <p:cNvSpPr/>
          <p:nvPr/>
        </p:nvSpPr>
        <p:spPr>
          <a:xfrm>
            <a:off x="4427984" y="2694300"/>
            <a:ext cx="4011876" cy="39660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400" dirty="0"/>
              <a:t>Inmediación constante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39750" y="2236788"/>
            <a:ext cx="30956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Método utilizado</a:t>
            </a:r>
          </a:p>
        </p:txBody>
      </p:sp>
      <p:sp>
        <p:nvSpPr>
          <p:cNvPr id="9230" name="Rectangle 2"/>
          <p:cNvSpPr>
            <a:spLocks noChangeArrowheads="1"/>
          </p:cNvSpPr>
          <p:nvPr/>
        </p:nvSpPr>
        <p:spPr bwMode="auto">
          <a:xfrm>
            <a:off x="5949950" y="3932238"/>
            <a:ext cx="49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1800"/>
          </a:p>
        </p:txBody>
      </p:sp>
      <p:sp>
        <p:nvSpPr>
          <p:cNvPr id="18" name="17 Rectángulo redondeado"/>
          <p:cNvSpPr/>
          <p:nvPr/>
        </p:nvSpPr>
        <p:spPr>
          <a:xfrm>
            <a:off x="4427984" y="3612000"/>
            <a:ext cx="4011874" cy="5287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600" dirty="0"/>
              <a:t>Responsabilidad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92113" y="4549775"/>
            <a:ext cx="30956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Cuál fue el énfasis o ejes centrales</a:t>
            </a:r>
          </a:p>
        </p:txBody>
      </p:sp>
      <p:sp>
        <p:nvSpPr>
          <p:cNvPr id="9235" name="Rectangle 2"/>
          <p:cNvSpPr>
            <a:spLocks noChangeArrowheads="1"/>
          </p:cNvSpPr>
          <p:nvPr/>
        </p:nvSpPr>
        <p:spPr bwMode="auto">
          <a:xfrm>
            <a:off x="5949950" y="5049838"/>
            <a:ext cx="49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1800"/>
          </a:p>
        </p:txBody>
      </p:sp>
      <p:sp>
        <p:nvSpPr>
          <p:cNvPr id="9236" name="Rectangle 2"/>
          <p:cNvSpPr>
            <a:spLocks noChangeArrowheads="1"/>
          </p:cNvSpPr>
          <p:nvPr/>
        </p:nvSpPr>
        <p:spPr bwMode="auto">
          <a:xfrm>
            <a:off x="5949950" y="6197600"/>
            <a:ext cx="49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GB" sz="1800"/>
          </a:p>
        </p:txBody>
      </p:sp>
      <p:sp>
        <p:nvSpPr>
          <p:cNvPr id="26" name="25 Rectángulo redondeado"/>
          <p:cNvSpPr/>
          <p:nvPr/>
        </p:nvSpPr>
        <p:spPr>
          <a:xfrm>
            <a:off x="4427984" y="4286414"/>
            <a:ext cx="4011874" cy="5287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600" dirty="0"/>
              <a:t>Acompañamiento permanente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4427984" y="5006494"/>
            <a:ext cx="4011874" cy="5287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600" dirty="0"/>
              <a:t>Trabajo en equipo interdisciplinario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4427984" y="5726574"/>
            <a:ext cx="4011874" cy="52870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600" dirty="0"/>
              <a:t>Diagnóstico participativo continuo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4427983" y="2226809"/>
            <a:ext cx="4011876" cy="39660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400" dirty="0"/>
              <a:t>Oficina de puertas abiertas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4427983" y="1752013"/>
            <a:ext cx="4011875" cy="396605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444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ctr">
              <a:defRPr/>
            </a:pPr>
            <a:r>
              <a:rPr lang="es-AR" sz="1400" dirty="0"/>
              <a:t>Equipo Interdisciplinario de acompañantes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5126" name="Picture 6" descr="http://www.northamericanimmigrationlawgroup.com/images/law_library_image.jpg"/>
          <p:cNvPicPr>
            <a:picLocks noChangeAspect="1" noChangeArrowheads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447" y="497305"/>
            <a:ext cx="8820563" cy="56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34" y="404664"/>
            <a:ext cx="1607925" cy="106933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837" y="1785403"/>
            <a:ext cx="1607924" cy="106128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03275" y="3152775"/>
            <a:ext cx="1608138" cy="10699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1859" y="5542466"/>
            <a:ext cx="3140282" cy="943618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-13448" y="504212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Representación Legal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0253" name="17 Imagen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75575" y="61436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30553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50000"/>
                </a:schemeClr>
              </a:gs>
              <a:gs pos="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1" y="283650"/>
            <a:ext cx="7128791" cy="5956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677863" y="908050"/>
            <a:ext cx="7278687" cy="3894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0"/>
          <a:stretch/>
        </p:blipFill>
        <p:spPr bwMode="auto">
          <a:xfrm>
            <a:off x="0" y="4581128"/>
            <a:ext cx="7125034" cy="2281786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39" t="-1" r="21563" b="40773"/>
          <a:stretch/>
        </p:blipFill>
        <p:spPr bwMode="auto">
          <a:xfrm>
            <a:off x="-8602" y="4725144"/>
            <a:ext cx="9152602" cy="213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7188" y="5399542"/>
            <a:ext cx="2999136" cy="901205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-13448" y="4941168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8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Acompañamiento</a:t>
            </a:r>
            <a:endParaRPr lang="es-AR" sz="28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11275" name="15 Imagen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75575" y="6092825"/>
            <a:ext cx="1157288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Austin">
    <a:fillStyleLst>
      <a:solidFill>
        <a:schemeClr val="phClr"/>
      </a:solidFill>
      <a:gradFill rotWithShape="1">
        <a:gsLst>
          <a:gs pos="0">
            <a:schemeClr val="phClr">
              <a:tint val="20000"/>
              <a:satMod val="180000"/>
              <a:lumMod val="98000"/>
            </a:schemeClr>
          </a:gs>
          <a:gs pos="40000">
            <a:schemeClr val="phClr">
              <a:tint val="30000"/>
              <a:satMod val="260000"/>
              <a:lumMod val="84000"/>
            </a:schemeClr>
          </a:gs>
          <a:gs pos="100000">
            <a:schemeClr val="phClr">
              <a:tint val="100000"/>
              <a:satMod val="110000"/>
              <a:lumMod val="100000"/>
            </a:schemeClr>
          </a:gs>
        </a:gsLst>
        <a:lin ang="5040000" scaled="1"/>
      </a:gradFill>
      <a:gradFill rotWithShape="1">
        <a:gsLst>
          <a:gs pos="0">
            <a:schemeClr val="phClr"/>
          </a:gs>
          <a:gs pos="100000">
            <a:schemeClr val="phClr">
              <a:shade val="75000"/>
              <a:satMod val="120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a:effectStyle>
      <a:effectStyle>
        <a:effectLst>
          <a:outerShdw blurRad="44450" dist="50800" dir="5400000" sx="96000" rotWithShape="0">
            <a:srgbClr val="000000">
              <a:alpha val="3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 contourW="15875" prstMaterial="metal">
          <a:bevelT w="101600" h="25400" prst="softRound"/>
          <a:contourClr>
            <a:schemeClr val="phClr">
              <a:shade val="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94000"/>
              <a:satMod val="114000"/>
              <a:lumMod val="96000"/>
            </a:schemeClr>
          </a:gs>
          <a:gs pos="62000">
            <a:schemeClr val="phClr">
              <a:tint val="92000"/>
              <a:shade val="66000"/>
              <a:satMod val="110000"/>
              <a:lumMod val="80000"/>
            </a:schemeClr>
          </a:gs>
          <a:gs pos="100000">
            <a:schemeClr val="phClr">
              <a:tint val="89000"/>
              <a:shade val="62000"/>
              <a:satMod val="110000"/>
              <a:lumMod val="72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80000"/>
              <a:shade val="58000"/>
            </a:schemeClr>
            <a:schemeClr val="phClr">
              <a:tint val="73000"/>
              <a:shade val="68000"/>
              <a:satMod val="15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1321</TotalTime>
  <Words>602</Words>
  <Application>Microsoft Office PowerPoint</Application>
  <PresentationFormat>On-screen Show (4:3)</PresentationFormat>
  <Paragraphs>134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Mendos, Lucas R.</dc:creator>
  <cp:lastModifiedBy>CON Ana Paola</cp:lastModifiedBy>
  <cp:revision>220</cp:revision>
  <cp:lastPrinted>1601-01-01T00:00:00Z</cp:lastPrinted>
  <dcterms:created xsi:type="dcterms:W3CDTF">1601-01-01T00:00:00Z</dcterms:created>
  <dcterms:modified xsi:type="dcterms:W3CDTF">2017-03-03T17:36:04Z</dcterms:modified>
</cp:coreProperties>
</file>