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D2092F-7EA5-41CC-B616-488AAF1902FF}" type="datetimeFigureOut">
              <a:rPr lang="en-US" smtClean="0"/>
              <a:t>3/14/2017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62D1C-6912-4FC2-A5CF-02A2585F050E}" type="slidenum">
              <a:rPr lang="en-US" smtClean="0"/>
              <a:t>‹#›</a:t>
            </a:fld>
            <a:endParaRPr lang="en-US"/>
          </a:p>
        </p:txBody>
      </p:sp>
    </p:spTree>
    <p:extLst>
      <p:ext uri="{BB962C8B-B14F-4D97-AF65-F5344CB8AC3E}">
        <p14:creationId xmlns:p14="http://schemas.microsoft.com/office/powerpoint/2010/main" val="14976960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5933973-A454-4022-A592-2C75B019CC60}" type="datetimeFigureOut">
              <a:rPr lang="en-US" smtClean="0"/>
              <a:pPr/>
              <a:t>3/14/2017</a:t>
            </a:fld>
            <a:endParaRPr lang="en-U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A7B997AD-3A73-49B8-A149-F342AC0459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933973-A454-4022-A592-2C75B019CC60}" type="datetimeFigureOut">
              <a:rPr lang="en-US" smtClean="0"/>
              <a:pPr/>
              <a:t>3/14/2017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A7B997AD-3A73-49B8-A149-F342AC045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D5933973-A454-4022-A592-2C75B019CC60}" type="datetimeFigureOut">
              <a:rPr lang="en-US" smtClean="0"/>
              <a:pPr/>
              <a:t>3/14/2017</a:t>
            </a:fld>
            <a:endParaRPr lang="en-US"/>
          </a:p>
        </p:txBody>
      </p:sp>
      <p:sp>
        <p:nvSpPr>
          <p:cNvPr id="5" name="4 Marcador de pie de página"/>
          <p:cNvSpPr>
            <a:spLocks noGrp="1"/>
          </p:cNvSpPr>
          <p:nvPr>
            <p:ph type="ftr" sz="quarter" idx="11"/>
          </p:nvPr>
        </p:nvSpPr>
        <p:spPr>
          <a:xfrm>
            <a:off x="457201" y="6248207"/>
            <a:ext cx="5573483" cy="365125"/>
          </a:xfrm>
        </p:spPr>
        <p:txBody>
          <a:bodyPr/>
          <a:lstStyle/>
          <a:p>
            <a:endParaRPr lang="en-U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A7B997AD-3A73-49B8-A149-F342AC0459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5933973-A454-4022-A592-2C75B019CC60}" type="datetimeFigureOut">
              <a:rPr lang="en-US" smtClean="0"/>
              <a:pPr/>
              <a:t>3/14/2017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A7B997AD-3A73-49B8-A149-F342AC045952}" type="slidenum">
              <a:rPr lang="en-US" smtClean="0"/>
              <a:pPr/>
              <a:t>‹#›</a:t>
            </a:fld>
            <a:endParaRPr lang="en-U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D5933973-A454-4022-A592-2C75B019CC60}" type="datetimeFigureOut">
              <a:rPr lang="en-US" smtClean="0"/>
              <a:pPr/>
              <a:t>3/14/2017</a:t>
            </a:fld>
            <a:endParaRPr lang="en-U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7B997AD-3A73-49B8-A149-F342AC045952}" type="slidenum">
              <a:rPr lang="en-US" smtClean="0"/>
              <a:pPr/>
              <a:t>‹#›</a:t>
            </a:fld>
            <a:endParaRPr lang="en-US"/>
          </a:p>
        </p:txBody>
      </p:sp>
      <p:sp>
        <p:nvSpPr>
          <p:cNvPr id="14" name="13 Marcador de pie de página"/>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D5933973-A454-4022-A592-2C75B019CC60}" type="datetimeFigureOut">
              <a:rPr lang="en-US" smtClean="0"/>
              <a:pPr/>
              <a:t>3/14/2017</a:t>
            </a:fld>
            <a:endParaRPr lang="en-US"/>
          </a:p>
        </p:txBody>
      </p:sp>
      <p:sp>
        <p:nvSpPr>
          <p:cNvPr id="10" name="9 Marcador de número de diapositiva"/>
          <p:cNvSpPr>
            <a:spLocks noGrp="1"/>
          </p:cNvSpPr>
          <p:nvPr>
            <p:ph type="sldNum" sz="quarter" idx="16"/>
          </p:nvPr>
        </p:nvSpPr>
        <p:spPr/>
        <p:txBody>
          <a:bodyPr rtlCol="0"/>
          <a:lstStyle/>
          <a:p>
            <a:fld id="{A7B997AD-3A73-49B8-A149-F342AC045952}" type="slidenum">
              <a:rPr lang="en-US" smtClean="0"/>
              <a:pPr/>
              <a:t>‹#›</a:t>
            </a:fld>
            <a:endParaRPr lang="en-US"/>
          </a:p>
        </p:txBody>
      </p:sp>
      <p:sp>
        <p:nvSpPr>
          <p:cNvPr id="12" name="11 Marcador de pie de página"/>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D5933973-A454-4022-A592-2C75B019CC60}" type="datetimeFigureOut">
              <a:rPr lang="en-US" smtClean="0"/>
              <a:pPr/>
              <a:t>3/14/2017</a:t>
            </a:fld>
            <a:endParaRPr lang="en-US"/>
          </a:p>
        </p:txBody>
      </p:sp>
      <p:sp>
        <p:nvSpPr>
          <p:cNvPr id="12" name="11 Marcador de número de diapositiva"/>
          <p:cNvSpPr>
            <a:spLocks noGrp="1"/>
          </p:cNvSpPr>
          <p:nvPr>
            <p:ph type="sldNum" sz="quarter" idx="16"/>
          </p:nvPr>
        </p:nvSpPr>
        <p:spPr/>
        <p:txBody>
          <a:bodyPr rtlCol="0"/>
          <a:lstStyle/>
          <a:p>
            <a:fld id="{A7B997AD-3A73-49B8-A149-F342AC045952}" type="slidenum">
              <a:rPr lang="en-US" smtClean="0"/>
              <a:pPr/>
              <a:t>‹#›</a:t>
            </a:fld>
            <a:endParaRPr lang="en-US"/>
          </a:p>
        </p:txBody>
      </p:sp>
      <p:sp>
        <p:nvSpPr>
          <p:cNvPr id="14" name="13 Marcador de pie de página"/>
          <p:cNvSpPr>
            <a:spLocks noGrp="1"/>
          </p:cNvSpPr>
          <p:nvPr>
            <p:ph type="ftr" sz="quarter" idx="17"/>
          </p:nvPr>
        </p:nvSpPr>
        <p:spPr/>
        <p:txBody>
          <a:bodyPr rtlCol="0"/>
          <a:lstStyle/>
          <a:p>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5933973-A454-4022-A592-2C75B019CC60}" type="datetimeFigureOut">
              <a:rPr lang="en-US" smtClean="0"/>
              <a:pPr/>
              <a:t>3/14/2017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A7B997AD-3A73-49B8-A149-F342AC045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933973-A454-4022-A592-2C75B019CC60}" type="datetimeFigureOut">
              <a:rPr lang="en-US" smtClean="0"/>
              <a:pPr/>
              <a:t>3/14/2017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A7B997AD-3A73-49B8-A149-F342AC045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5933973-A454-4022-A592-2C75B019CC60}" type="datetimeFigureOut">
              <a:rPr lang="en-US" smtClean="0"/>
              <a:pPr/>
              <a:t>3/14/2017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A7B997AD-3A73-49B8-A149-F342AC045952}" type="slidenum">
              <a:rPr lang="en-US" smtClean="0"/>
              <a:pPr/>
              <a:t>‹#›</a:t>
            </a:fld>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D5933973-A454-4022-A592-2C75B019CC60}" type="datetimeFigureOut">
              <a:rPr lang="en-US" smtClean="0"/>
              <a:pPr/>
              <a:t>3/14/2017</a:t>
            </a:fld>
            <a:endParaRPr lang="en-U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A7B997AD-3A73-49B8-A149-F342AC045952}" type="slidenum">
              <a:rPr lang="en-US" smtClean="0"/>
              <a:pPr/>
              <a:t>‹#›</a:t>
            </a:fld>
            <a:endParaRPr lang="en-U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5933973-A454-4022-A592-2C75B019CC60}" type="datetimeFigureOut">
              <a:rPr lang="en-US" smtClean="0"/>
              <a:pPr/>
              <a:t>3/14/2017</a:t>
            </a:fld>
            <a:endParaRPr lang="en-U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B997AD-3A73-49B8-A149-F342AC045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a:t>PROGRAMA DE TRABAJADORES GUATEMALTECOS TEMPORALES A CANADA</a:t>
            </a:r>
            <a:r>
              <a:rPr lang="en-US" dirty="0"/>
              <a:t/>
            </a:r>
            <a:br>
              <a:rPr lang="en-US" dirty="0"/>
            </a:br>
            <a:endParaRPr lang="en-US" dirty="0"/>
          </a:p>
        </p:txBody>
      </p:sp>
      <p:sp>
        <p:nvSpPr>
          <p:cNvPr id="3" name="2 Subtítulo"/>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PROGRAMAS</a:t>
            </a:r>
            <a:endParaRPr lang="en-US" dirty="0"/>
          </a:p>
        </p:txBody>
      </p:sp>
      <p:sp>
        <p:nvSpPr>
          <p:cNvPr id="3" name="2 Marcador de contenido"/>
          <p:cNvSpPr>
            <a:spLocks noGrp="1"/>
          </p:cNvSpPr>
          <p:nvPr>
            <p:ph sz="quarter" idx="1"/>
          </p:nvPr>
        </p:nvSpPr>
        <p:spPr/>
        <p:txBody>
          <a:bodyPr/>
          <a:lstStyle/>
          <a:p>
            <a:r>
              <a:rPr lang="es-ES" dirty="0" smtClean="0"/>
              <a:t>Plan Médico para los familiares de los trabajadores</a:t>
            </a:r>
          </a:p>
          <a:p>
            <a:r>
              <a:rPr lang="es-ES" dirty="0" smtClean="0"/>
              <a:t>Evaluación</a:t>
            </a:r>
            <a:r>
              <a:rPr lang="en-US" dirty="0" smtClean="0"/>
              <a:t> del </a:t>
            </a:r>
            <a:r>
              <a:rPr lang="es-ES_tradnl" dirty="0" smtClean="0"/>
              <a:t>programa</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LECCIONES APRENDIDAS</a:t>
            </a:r>
            <a:br>
              <a:rPr lang="en-US" dirty="0" smtClean="0"/>
            </a:br>
            <a:endParaRPr lang="en-US" dirty="0"/>
          </a:p>
        </p:txBody>
      </p:sp>
      <p:sp>
        <p:nvSpPr>
          <p:cNvPr id="3" name="2 Marcador de contenido"/>
          <p:cNvSpPr>
            <a:spLocks noGrp="1"/>
          </p:cNvSpPr>
          <p:nvPr>
            <p:ph sz="quarter" idx="1"/>
          </p:nvPr>
        </p:nvSpPr>
        <p:spPr/>
        <p:txBody>
          <a:bodyPr>
            <a:normAutofit fontScale="92500" lnSpcReduction="10000"/>
          </a:bodyPr>
          <a:lstStyle/>
          <a:p>
            <a:r>
              <a:rPr lang="es-ES" dirty="0"/>
              <a:t>Para que la migración laboral </a:t>
            </a:r>
            <a:r>
              <a:rPr lang="es-ES" dirty="0" smtClean="0"/>
              <a:t>temporal sea </a:t>
            </a:r>
            <a:r>
              <a:rPr lang="es-ES" dirty="0"/>
              <a:t>exitosa es necesario que las partes se comprometan a respetar los derechos humanos de los trabajadores durante el tiempo que estos se encuentran en el extranjero. </a:t>
            </a:r>
            <a:endParaRPr lang="en-US" dirty="0"/>
          </a:p>
          <a:p>
            <a:endParaRPr lang="en-US" dirty="0"/>
          </a:p>
          <a:p>
            <a:r>
              <a:rPr lang="es-ES" dirty="0"/>
              <a:t>Por otra parte la temporalidad de la migración, no ha permitido que se produzca un efecto no deseado como lo es la transculturización de los trabajadores con Canadá, esto debido al fuerte lazo de pertenencia social, cultural que mantienen con sus familiares y con sus comunidades de origen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fontScale="47500" lnSpcReduction="20000"/>
          </a:bodyPr>
          <a:lstStyle/>
          <a:p>
            <a:r>
              <a:rPr lang="es-ES" sz="4600" dirty="0"/>
              <a:t>La contratación de los servicios de los guatemaltecos en Canadá tiene como resultado un beneficio para ambos países, toda vez que Canadá cubre puestos de trabajo que no resultan atractivos para los trabajadores locales y para los trabajadores temporales coadyuva al mejoramiento de la calidad de vida.  En otras palabras permite enfrentar el excedente y la escasez laboral en ambos países. </a:t>
            </a:r>
            <a:endParaRPr lang="en-US" sz="4600" dirty="0"/>
          </a:p>
          <a:p>
            <a:endParaRPr lang="en-US" sz="4600" dirty="0"/>
          </a:p>
          <a:p>
            <a:r>
              <a:rPr lang="es-ES" sz="4600" dirty="0" smtClean="0"/>
              <a:t>Programas de esta índole, dado su carácter dinámico y crecimiento rápido, requieren de evaluaciones sistemáticas integrales, es por ello que anualmente se llevan a cabo evaluaciones tripartitas con la participación de representantes de los empleadores canadienses, las autoridades de Gobierno de Guatemala, representadas a través del Ministerio de Relaciones Exteriores y el Ministerio  de Trabajo y Previsión Social. </a:t>
            </a:r>
            <a:endParaRPr lang="en-US" sz="46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half" idx="2"/>
          </p:nvPr>
        </p:nvSpPr>
        <p:spPr/>
        <p:txBody>
          <a:bodyPr/>
          <a:lstStyle/>
          <a:p>
            <a:endParaRPr lang="en-US"/>
          </a:p>
        </p:txBody>
      </p:sp>
      <p:sp>
        <p:nvSpPr>
          <p:cNvPr id="3" name="2 Título"/>
          <p:cNvSpPr>
            <a:spLocks noGrp="1"/>
          </p:cNvSpPr>
          <p:nvPr>
            <p:ph type="title"/>
          </p:nvPr>
        </p:nvSpPr>
        <p:spPr/>
        <p:txBody>
          <a:bodyPr>
            <a:noAutofit/>
          </a:bodyPr>
          <a:lstStyle/>
          <a:p>
            <a:pPr algn="ctr"/>
            <a:r>
              <a:rPr lang="es-MX" sz="4800" dirty="0" smtClean="0"/>
              <a:t>gracias</a:t>
            </a:r>
            <a:endParaRPr lang="en-US" sz="4800" dirty="0"/>
          </a:p>
        </p:txBody>
      </p:sp>
      <p:pic>
        <p:nvPicPr>
          <p:cNvPr id="5" name="4 Marcador de posición de imagen" descr="quebec.jpg"/>
          <p:cNvPicPr>
            <a:picLocks noGrp="1" noChangeAspect="1"/>
          </p:cNvPicPr>
          <p:nvPr>
            <p:ph type="pic" idx="1"/>
          </p:nvPr>
        </p:nvPicPr>
        <p:blipFill>
          <a:blip r:embed="rId2" cstate="print"/>
          <a:srcRect t="4257" b="4257"/>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smtClean="0"/>
              <a:t>Antecedentes</a:t>
            </a:r>
            <a:r>
              <a:rPr lang="en-US" dirty="0" smtClean="0"/>
              <a:t> </a:t>
            </a:r>
            <a:endParaRPr lang="en-US" dirty="0"/>
          </a:p>
        </p:txBody>
      </p:sp>
      <p:sp>
        <p:nvSpPr>
          <p:cNvPr id="3" name="2 Marcador de contenido"/>
          <p:cNvSpPr>
            <a:spLocks noGrp="1"/>
          </p:cNvSpPr>
          <p:nvPr>
            <p:ph sz="quarter" idx="1"/>
          </p:nvPr>
        </p:nvSpPr>
        <p:spPr/>
        <p:txBody>
          <a:bodyPr>
            <a:normAutofit/>
          </a:bodyPr>
          <a:lstStyle/>
          <a:p>
            <a:r>
              <a:rPr lang="es-ES" dirty="0" smtClean="0"/>
              <a:t>En </a:t>
            </a:r>
            <a:r>
              <a:rPr lang="es-ES" dirty="0"/>
              <a:t>el año 2003, surge como </a:t>
            </a:r>
            <a:r>
              <a:rPr lang="es-ES" dirty="0" smtClean="0"/>
              <a:t>un Proyecto </a:t>
            </a:r>
            <a:r>
              <a:rPr lang="es-ES" dirty="0"/>
              <a:t>Piloto de Trabajadores Guatemaltecos Agrícolas Temporales a Canadá, como resultado del trabajo conjunto del Ministerio de Relaciones Exteriores y el Ministerio de Trabajo y Previsión Social, con la cooperación de la Organización Internacional para las Migraciones OIM.</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a:t>
            </a:r>
            <a:endParaRPr lang="en-US" dirty="0"/>
          </a:p>
        </p:txBody>
      </p:sp>
      <p:sp>
        <p:nvSpPr>
          <p:cNvPr id="3" name="2 Marcador de contenido"/>
          <p:cNvSpPr>
            <a:spLocks noGrp="1"/>
          </p:cNvSpPr>
          <p:nvPr>
            <p:ph sz="quarter" idx="1"/>
          </p:nvPr>
        </p:nvSpPr>
        <p:spPr/>
        <p:txBody>
          <a:bodyPr/>
          <a:lstStyle/>
          <a:p>
            <a:r>
              <a:rPr lang="es-ES" dirty="0"/>
              <a:t>El Programa tiene como objetivo primordial</a:t>
            </a:r>
            <a:r>
              <a:rPr lang="es-ES" b="1" dirty="0"/>
              <a:t> </a:t>
            </a:r>
            <a:r>
              <a:rPr lang="es-MX" dirty="0"/>
              <a:t>promover la migración ordenada y segura de trabajadores guatemaltecos agrícolas temporales, como un mecanismo alternativo a la migración irregular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Características del programa</a:t>
            </a:r>
            <a:r>
              <a:rPr lang="en-US" dirty="0" smtClean="0"/>
              <a:t/>
            </a:r>
            <a:br>
              <a:rPr lang="en-US" dirty="0" smtClean="0"/>
            </a:br>
            <a:endParaRPr lang="en-US" dirty="0"/>
          </a:p>
        </p:txBody>
      </p:sp>
      <p:sp>
        <p:nvSpPr>
          <p:cNvPr id="3" name="2 Marcador de contenido"/>
          <p:cNvSpPr>
            <a:spLocks noGrp="1"/>
          </p:cNvSpPr>
          <p:nvPr>
            <p:ph sz="quarter" idx="1"/>
          </p:nvPr>
        </p:nvSpPr>
        <p:spPr/>
        <p:txBody>
          <a:bodyPr/>
          <a:lstStyle/>
          <a:p>
            <a:r>
              <a:rPr lang="es-ES" dirty="0" smtClean="0"/>
              <a:t>Mediante </a:t>
            </a:r>
            <a:r>
              <a:rPr lang="es-ES" dirty="0"/>
              <a:t>una migración circular, los guatemaltecos viajan por </a:t>
            </a:r>
            <a:r>
              <a:rPr lang="es-ES" dirty="0" smtClean="0"/>
              <a:t>períodos </a:t>
            </a:r>
            <a:r>
              <a:rPr lang="es-ES" dirty="0"/>
              <a:t>de trabajo </a:t>
            </a:r>
            <a:r>
              <a:rPr lang="es-ES" dirty="0" smtClean="0"/>
              <a:t>cortos, </a:t>
            </a:r>
            <a:r>
              <a:rPr lang="es-ES" dirty="0"/>
              <a:t>de 3 a 12 </a:t>
            </a:r>
            <a:r>
              <a:rPr lang="es-ES" dirty="0" smtClean="0"/>
              <a:t>meses, </a:t>
            </a:r>
            <a:r>
              <a:rPr lang="es-ES" dirty="0"/>
              <a:t>luego del cual regresan a Guatemala con la posibilidad de retornar a Canadá el año siguiente de acuerdo a su buen desempeño </a:t>
            </a:r>
            <a:r>
              <a:rPr lang="es-ES" dirty="0" smtClean="0"/>
              <a:t>laboral.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El Proyecto </a:t>
            </a:r>
            <a:r>
              <a:rPr lang="es-ES" dirty="0" smtClean="0"/>
              <a:t>contempla</a:t>
            </a:r>
            <a:r>
              <a:rPr lang="en-US" dirty="0"/>
              <a:t/>
            </a:r>
            <a:br>
              <a:rPr lang="en-US" dirty="0"/>
            </a:br>
            <a:endParaRPr lang="en-US" dirty="0"/>
          </a:p>
        </p:txBody>
      </p:sp>
      <p:sp>
        <p:nvSpPr>
          <p:cNvPr id="3" name="2 Marcador de contenido"/>
          <p:cNvSpPr>
            <a:spLocks noGrp="1"/>
          </p:cNvSpPr>
          <p:nvPr>
            <p:ph sz="quarter" idx="1"/>
          </p:nvPr>
        </p:nvSpPr>
        <p:spPr/>
        <p:txBody>
          <a:bodyPr/>
          <a:lstStyle/>
          <a:p>
            <a:pPr lvl="0"/>
            <a:r>
              <a:rPr lang="es-ES" dirty="0" smtClean="0"/>
              <a:t>El </a:t>
            </a:r>
            <a:r>
              <a:rPr lang="es-ES" dirty="0"/>
              <a:t>retorno de los trabajadores a sus lugares de origen, lo cual evita la desintegración familiar generada con otras formas irregulares de migración</a:t>
            </a:r>
            <a:r>
              <a:rPr lang="es-ES" dirty="0" smtClean="0"/>
              <a:t>.</a:t>
            </a:r>
          </a:p>
          <a:p>
            <a:pPr lvl="0"/>
            <a:endParaRPr lang="en-US" dirty="0"/>
          </a:p>
          <a:p>
            <a:pPr lvl="0"/>
            <a:r>
              <a:rPr lang="es-ES" dirty="0"/>
              <a:t>Contribuye a mejorar las condiciones de vida de los familiares y de las comunidades de origen de los trabajadores temporales.</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Evolución del proyecto</a:t>
            </a:r>
            <a:r>
              <a:rPr lang="en-US" dirty="0" smtClean="0"/>
              <a:t/>
            </a:r>
            <a:br>
              <a:rPr lang="en-US" dirty="0" smtClean="0"/>
            </a:br>
            <a:endParaRPr lang="en-US" dirty="0"/>
          </a:p>
        </p:txBody>
      </p:sp>
      <p:pic>
        <p:nvPicPr>
          <p:cNvPr id="4" name="3 Marcador de contenido"/>
          <p:cNvPicPr>
            <a:picLocks noGrp="1"/>
          </p:cNvPicPr>
          <p:nvPr>
            <p:ph sz="quarter" idx="1"/>
          </p:nvPr>
        </p:nvPicPr>
        <p:blipFill>
          <a:blip r:embed="rId2" cstate="print"/>
          <a:srcRect/>
          <a:stretch>
            <a:fillRect/>
          </a:stretch>
        </p:blipFill>
        <p:spPr bwMode="auto">
          <a:xfrm>
            <a:off x="785786" y="1071546"/>
            <a:ext cx="7643866" cy="50006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Proceso de reclutamiento</a:t>
            </a:r>
            <a:r>
              <a:rPr lang="en-US" dirty="0" smtClean="0"/>
              <a:t/>
            </a:r>
            <a:br>
              <a:rPr lang="en-US" dirty="0" smtClean="0"/>
            </a:br>
            <a:endParaRPr lang="en-US" dirty="0"/>
          </a:p>
        </p:txBody>
      </p:sp>
      <p:sp>
        <p:nvSpPr>
          <p:cNvPr id="3" name="2 Marcador de contenido"/>
          <p:cNvSpPr>
            <a:spLocks noGrp="1"/>
          </p:cNvSpPr>
          <p:nvPr>
            <p:ph sz="quarter" idx="1"/>
          </p:nvPr>
        </p:nvSpPr>
        <p:spPr/>
        <p:txBody>
          <a:bodyPr/>
          <a:lstStyle/>
          <a:p>
            <a:r>
              <a:rPr lang="es-ES" dirty="0" smtClean="0"/>
              <a:t>Se </a:t>
            </a:r>
            <a:r>
              <a:rPr lang="es-ES" dirty="0"/>
              <a:t>lleva a cabo en distintas comunidades y municipios de los departamentos de Guatemala, es realizado por la OIM, MINTRAB, MINEX y FERME.  </a:t>
            </a:r>
            <a:r>
              <a:rPr lang="es-ES" dirty="0" smtClean="0"/>
              <a:t>Consiste </a:t>
            </a:r>
            <a:r>
              <a:rPr lang="es-ES" dirty="0"/>
              <a:t>en entrevistar y evaluar a cada trabajador para constatar que éste llena los requisitos necesarios para formar parte del Programa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Transferencia de tecnología</a:t>
            </a:r>
            <a:endParaRPr lang="en-US" sz="4800" dirty="0"/>
          </a:p>
        </p:txBody>
      </p:sp>
      <p:sp>
        <p:nvSpPr>
          <p:cNvPr id="3" name="2 Marcador de contenido"/>
          <p:cNvSpPr>
            <a:spLocks noGrp="1"/>
          </p:cNvSpPr>
          <p:nvPr>
            <p:ph sz="quarter" idx="1"/>
          </p:nvPr>
        </p:nvSpPr>
        <p:spPr/>
        <p:txBody>
          <a:bodyPr>
            <a:normAutofit/>
          </a:bodyPr>
          <a:lstStyle/>
          <a:p>
            <a:r>
              <a:rPr lang="es-ES" dirty="0"/>
              <a:t>Los trabajadores que han viajado a trabajar a los campos agrícolas de Canadá han manifestado que adquirieron experiencia en técnicas agrícolas, es decir, desde como cortar adecuadamente los productos, clasificarlos y en algunos casos hasta </a:t>
            </a:r>
            <a:r>
              <a:rPr lang="es-ES" dirty="0" smtClean="0"/>
              <a:t>empacarlos.</a:t>
            </a:r>
          </a:p>
          <a:p>
            <a:r>
              <a:rPr lang="es-ES" dirty="0"/>
              <a:t>Han aprendido </a:t>
            </a:r>
            <a:r>
              <a:rPr lang="es-ES" dirty="0" smtClean="0"/>
              <a:t>a </a:t>
            </a:r>
            <a:r>
              <a:rPr lang="es-ES" dirty="0"/>
              <a:t>manejar tractores y otro tipo de maquinaria agrícola, a trabajar </a:t>
            </a:r>
            <a:r>
              <a:rPr lang="es-ES" dirty="0" smtClean="0"/>
              <a:t>de una manera más rápida y eficiente.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600" dirty="0" smtClean="0"/>
              <a:t>Destino de las ganancias obtenidas por los trabajadores(as)</a:t>
            </a:r>
            <a:r>
              <a:rPr lang="es-ES" sz="2200" dirty="0" smtClean="0"/>
              <a:t> </a:t>
            </a:r>
            <a:endParaRPr lang="en-US" dirty="0"/>
          </a:p>
        </p:txBody>
      </p:sp>
      <p:sp>
        <p:nvSpPr>
          <p:cNvPr id="3" name="2 Marcador de contenido"/>
          <p:cNvSpPr>
            <a:spLocks noGrp="1"/>
          </p:cNvSpPr>
          <p:nvPr>
            <p:ph sz="quarter" idx="1"/>
          </p:nvPr>
        </p:nvSpPr>
        <p:spPr>
          <a:xfrm>
            <a:off x="612648" y="1600200"/>
            <a:ext cx="8153400" cy="4757758"/>
          </a:xfrm>
        </p:spPr>
        <p:txBody>
          <a:bodyPr>
            <a:normAutofit/>
          </a:bodyPr>
          <a:lstStyle/>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endParaRPr lang="es-MX" sz="1800" b="1" dirty="0" smtClean="0"/>
          </a:p>
          <a:p>
            <a:pPr>
              <a:buNone/>
            </a:pPr>
            <a:r>
              <a:rPr lang="es-MX" sz="1600" dirty="0" smtClean="0"/>
              <a:t>(Datos proporcionados por OIM Guatemala)</a:t>
            </a:r>
            <a:endParaRPr lang="en-US" sz="2800" dirty="0" smtClean="0"/>
          </a:p>
          <a:p>
            <a:endParaRPr lang="en-US" dirty="0"/>
          </a:p>
        </p:txBody>
      </p:sp>
      <p:pic>
        <p:nvPicPr>
          <p:cNvPr id="5" name="4 Imagen"/>
          <p:cNvPicPr/>
          <p:nvPr/>
        </p:nvPicPr>
        <p:blipFill>
          <a:blip r:embed="rId2" cstate="print"/>
          <a:srcRect/>
          <a:stretch>
            <a:fillRect/>
          </a:stretch>
        </p:blipFill>
        <p:spPr bwMode="auto">
          <a:xfrm>
            <a:off x="857224" y="1428736"/>
            <a:ext cx="7286676" cy="450059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79</TotalTime>
  <Words>543</Words>
  <Application>Microsoft Office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Intermedio</vt:lpstr>
      <vt:lpstr>PROGRAMA DE TRABAJADORES GUATEMALTECOS TEMPORALES A CANADA </vt:lpstr>
      <vt:lpstr>Antecedentes </vt:lpstr>
      <vt:lpstr>Objetivo</vt:lpstr>
      <vt:lpstr>Características del programa </vt:lpstr>
      <vt:lpstr>El Proyecto contempla </vt:lpstr>
      <vt:lpstr>Evolución del proyecto </vt:lpstr>
      <vt:lpstr>Proceso de reclutamiento </vt:lpstr>
      <vt:lpstr>Transferencia de tecnología</vt:lpstr>
      <vt:lpstr>Destino de las ganancias obtenidas por los trabajadores(as) </vt:lpstr>
      <vt:lpstr>PROGRAMAS</vt:lpstr>
      <vt:lpstr>LECCIONES APRENDIDAS </vt:lpstr>
      <vt:lpstr>PowerPoint Presentation</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TRABAJADORES GUATEMALTECOS TEMPORALES A CANADA</dc:title>
  <dc:creator>lemolina</dc:creator>
  <cp:lastModifiedBy>CON Ana Paola</cp:lastModifiedBy>
  <cp:revision>9</cp:revision>
  <dcterms:created xsi:type="dcterms:W3CDTF">2011-04-26T00:51:20Z</dcterms:created>
  <dcterms:modified xsi:type="dcterms:W3CDTF">2017-03-14T19:45:11Z</dcterms:modified>
</cp:coreProperties>
</file>