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7" r:id="rId2"/>
    <p:sldId id="258" r:id="rId3"/>
    <p:sldId id="293" r:id="rId4"/>
    <p:sldId id="280" r:id="rId5"/>
    <p:sldId id="297" r:id="rId6"/>
    <p:sldId id="281" r:id="rId7"/>
    <p:sldId id="285" r:id="rId8"/>
    <p:sldId id="298" r:id="rId9"/>
    <p:sldId id="294" r:id="rId10"/>
    <p:sldId id="295" r:id="rId11"/>
    <p:sldId id="296" r:id="rId1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40" autoAdjust="0"/>
  </p:normalViewPr>
  <p:slideViewPr>
    <p:cSldViewPr>
      <p:cViewPr>
        <p:scale>
          <a:sx n="78" d="100"/>
          <a:sy n="78" d="100"/>
        </p:scale>
        <p:origin x="-27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5085218-F744-4BEC-8012-7E8146E3CBD8}" type="datetimeFigureOut">
              <a:rPr lang="es-ES"/>
              <a:pPr>
                <a:defRPr/>
              </a:pPr>
              <a:t>03/05/2012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9849A98-EC3E-4AC2-B68F-EAA094AD026B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9597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34D44-92F8-4DD5-AD00-07D085C4BC36}" type="datetimeFigureOut">
              <a:rPr lang="es-ES"/>
              <a:pPr>
                <a:defRPr/>
              </a:pPr>
              <a:t>03/05/2012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2D1A8-DE1F-423C-97DE-B7AC1739BEE3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1893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05C78-B430-44AD-85B3-9A3995C21D68}" type="datetimeFigureOut">
              <a:rPr lang="es-ES"/>
              <a:pPr>
                <a:defRPr/>
              </a:pPr>
              <a:t>03/05/2012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AE7E8-9959-43A4-B90B-0DB5A3F7DEB0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76143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B1752-F06C-4DF7-AC7C-D0A9BF11793F}" type="datetimeFigureOut">
              <a:rPr lang="es-ES"/>
              <a:pPr>
                <a:defRPr/>
              </a:pPr>
              <a:t>03/05/2012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AAB76-55D8-47F7-B747-D3993A95C04A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54208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F8CF3-B23E-4950-81B2-7CF82BB93397}" type="datetimeFigureOut">
              <a:rPr lang="es-ES"/>
              <a:pPr>
                <a:defRPr/>
              </a:pPr>
              <a:t>03/05/2012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A32C6-A378-428E-A696-1FF48B78258A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99346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0351C-B885-4377-8316-5C1739701698}" type="datetimeFigureOut">
              <a:rPr lang="es-ES"/>
              <a:pPr>
                <a:defRPr/>
              </a:pPr>
              <a:t>03/05/2012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EDE41-3D2F-470E-8456-BA84758E1652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9551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6227F-E007-4674-A33C-51BB30ADC9E3}" type="datetimeFigureOut">
              <a:rPr lang="es-ES"/>
              <a:pPr>
                <a:defRPr/>
              </a:pPr>
              <a:t>03/05/2012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6066F-AA8D-4DCA-BB4C-AC286C5F8414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8535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71AB6-DC66-4B51-9CFD-58A0B29F9452}" type="datetimeFigureOut">
              <a:rPr lang="es-ES"/>
              <a:pPr>
                <a:defRPr/>
              </a:pPr>
              <a:t>03/05/2012</a:t>
            </a:fld>
            <a:endParaRPr lang="es-E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14BBB-8361-40DE-B39D-EA832B0954D2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49749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7BF92-12A2-4065-B12A-8BF43D3EEA59}" type="datetimeFigureOut">
              <a:rPr lang="es-ES"/>
              <a:pPr>
                <a:defRPr/>
              </a:pPr>
              <a:t>03/05/2012</a:t>
            </a:fld>
            <a:endParaRPr lang="es-ES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8B4F0-AFFD-474A-9D38-9D44CBB63B17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3486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3D8F3-5A2C-49C1-95A3-D972E50EF05A}" type="datetimeFigureOut">
              <a:rPr lang="es-ES"/>
              <a:pPr>
                <a:defRPr/>
              </a:pPr>
              <a:t>03/05/2012</a:t>
            </a:fld>
            <a:endParaRPr lang="es-ES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030DC-91FC-47B4-A41C-CD97D2319717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3351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4880E-2253-4B25-95FB-D65E3EF89535}" type="datetimeFigureOut">
              <a:rPr lang="es-ES"/>
              <a:pPr>
                <a:defRPr/>
              </a:pPr>
              <a:t>03/05/2012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40A9D-97B4-4A5A-88E9-33E17B2728FC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68229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E5AA6-FA82-486C-8303-3559613B0C2D}" type="datetimeFigureOut">
              <a:rPr lang="es-ES"/>
              <a:pPr>
                <a:defRPr/>
              </a:pPr>
              <a:t>03/05/2012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E7366-28B4-475D-B4AE-15BE415D82C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04683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8BD2AA-1F0F-431F-96A7-821409058B2C}" type="datetimeFigureOut">
              <a:rPr lang="es-ES"/>
              <a:pPr>
                <a:defRPr/>
              </a:pPr>
              <a:t>03/05/2012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066E4A-1029-4C7E-A444-EC6C02EE52C7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ChangeArrowheads="1"/>
          </p:cNvSpPr>
          <p:nvPr/>
        </p:nvSpPr>
        <p:spPr bwMode="auto">
          <a:xfrm>
            <a:off x="500063" y="6286500"/>
            <a:ext cx="8215312" cy="142875"/>
          </a:xfrm>
          <a:prstGeom prst="rect">
            <a:avLst/>
          </a:prstGeom>
          <a:solidFill>
            <a:srgbClr val="777777"/>
          </a:solidFill>
          <a:ln w="9525">
            <a:solidFill>
              <a:srgbClr val="DDDDDD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>
              <a:latin typeface="Calibri" pitchFamily="34" charset="0"/>
            </a:endParaRPr>
          </a:p>
        </p:txBody>
      </p:sp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428625" y="571500"/>
            <a:ext cx="8215313" cy="444500"/>
          </a:xfrm>
          <a:prstGeom prst="rect">
            <a:avLst/>
          </a:prstGeom>
          <a:solidFill>
            <a:srgbClr val="005C00"/>
          </a:solidFill>
          <a:ln w="9525">
            <a:solidFill>
              <a:srgbClr val="3399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>
              <a:latin typeface="Calibri" pitchFamily="34" charset="0"/>
            </a:endParaRPr>
          </a:p>
        </p:txBody>
      </p:sp>
      <p:sp>
        <p:nvSpPr>
          <p:cNvPr id="2052" name="Text Box 9"/>
          <p:cNvSpPr txBox="1">
            <a:spLocks noChangeArrowheads="1"/>
          </p:cNvSpPr>
          <p:nvPr/>
        </p:nvSpPr>
        <p:spPr bwMode="auto">
          <a:xfrm>
            <a:off x="1643063" y="2000250"/>
            <a:ext cx="6840537" cy="2431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2400" b="1" dirty="0" smtClean="0"/>
              <a:t>Seminar/Workshop:  Capacity Building of Consular Authorities on Protection of the Labour Rights of Migrant Workers</a:t>
            </a:r>
            <a:endParaRPr lang="en-GB" sz="3200" b="1" dirty="0" smtClean="0">
              <a:latin typeface="Calibri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GB" sz="3200" dirty="0" smtClean="0"/>
              <a:t>The Experience of Advisory Opinion OC-18/03</a:t>
            </a:r>
            <a:endParaRPr lang="en-GB" sz="3200" b="1" dirty="0">
              <a:latin typeface="Calibri" pitchFamily="34" charset="0"/>
            </a:endParaRPr>
          </a:p>
        </p:txBody>
      </p:sp>
      <p:pic>
        <p:nvPicPr>
          <p:cNvPr id="2053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3" y="5500688"/>
            <a:ext cx="13811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1143000"/>
            <a:ext cx="765175" cy="114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ChangeArrowheads="1"/>
          </p:cNvSpPr>
          <p:nvPr/>
        </p:nvSpPr>
        <p:spPr bwMode="auto">
          <a:xfrm>
            <a:off x="500063" y="6286500"/>
            <a:ext cx="8215312" cy="142875"/>
          </a:xfrm>
          <a:prstGeom prst="rect">
            <a:avLst/>
          </a:prstGeom>
          <a:solidFill>
            <a:srgbClr val="777777"/>
          </a:solidFill>
          <a:ln w="9525">
            <a:solidFill>
              <a:srgbClr val="DDDDDD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>
              <a:latin typeface="Calibri" pitchFamily="34" charset="0"/>
            </a:endParaRPr>
          </a:p>
        </p:txBody>
      </p:sp>
      <p:sp>
        <p:nvSpPr>
          <p:cNvPr id="11267" name="Rectangle 7"/>
          <p:cNvSpPr>
            <a:spLocks noChangeArrowheads="1"/>
          </p:cNvSpPr>
          <p:nvPr/>
        </p:nvSpPr>
        <p:spPr bwMode="auto">
          <a:xfrm>
            <a:off x="4572000" y="1357313"/>
            <a:ext cx="4071938" cy="142875"/>
          </a:xfrm>
          <a:prstGeom prst="rect">
            <a:avLst/>
          </a:prstGeom>
          <a:solidFill>
            <a:srgbClr val="005C00"/>
          </a:solidFill>
          <a:ln w="9525">
            <a:solidFill>
              <a:srgbClr val="3399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>
              <a:latin typeface="Calibri" pitchFamily="34" charset="0"/>
            </a:endParaRPr>
          </a:p>
        </p:txBody>
      </p:sp>
      <p:pic>
        <p:nvPicPr>
          <p:cNvPr id="11268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3" y="5357813"/>
            <a:ext cx="13811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sz="2000" b="1" dirty="0" smtClean="0"/>
              <a:t>Protection of Nationals Abroad before </a:t>
            </a:r>
            <a:br>
              <a:rPr lang="en-GB" sz="2000" b="1" dirty="0" smtClean="0"/>
            </a:br>
            <a:r>
              <a:rPr lang="en-GB" sz="2000" b="1" dirty="0" smtClean="0"/>
              <a:t>International Justice Institutions</a:t>
            </a:r>
            <a:endParaRPr lang="es-ES" sz="2000" dirty="0" smtClean="0"/>
          </a:p>
        </p:txBody>
      </p:sp>
      <p:sp>
        <p:nvSpPr>
          <p:cNvPr id="11270" name="6 Marcador de contenido"/>
          <p:cNvSpPr>
            <a:spLocks noGrp="1"/>
          </p:cNvSpPr>
          <p:nvPr>
            <p:ph idx="1"/>
          </p:nvPr>
        </p:nvSpPr>
        <p:spPr>
          <a:xfrm>
            <a:off x="428625" y="2000250"/>
            <a:ext cx="8229600" cy="3714750"/>
          </a:xfrm>
        </p:spPr>
        <p:txBody>
          <a:bodyPr/>
          <a:lstStyle/>
          <a:p>
            <a:pPr algn="just" eaLnBrk="1" hangingPunct="1"/>
            <a:endParaRPr lang="en-GB" sz="2000" dirty="0" smtClean="0"/>
          </a:p>
          <a:p>
            <a:pPr algn="just" eaLnBrk="1" hangingPunct="1"/>
            <a:r>
              <a:rPr lang="en-GB" sz="2000" dirty="0" smtClean="0"/>
              <a:t>States are under the general obligation to respect and guarantee fundamental rights.</a:t>
            </a:r>
          </a:p>
          <a:p>
            <a:pPr algn="just" eaLnBrk="1" hangingPunct="1"/>
            <a:endParaRPr lang="en-GB" sz="2000" dirty="0" smtClean="0"/>
          </a:p>
          <a:p>
            <a:pPr algn="just" eaLnBrk="1" hangingPunct="1"/>
            <a:r>
              <a:rPr lang="en-GB" sz="2000" dirty="0" smtClean="0"/>
              <a:t>Incompliance by States –</a:t>
            </a:r>
            <a:r>
              <a:rPr lang="en-GB" sz="2000" dirty="0"/>
              <a:t> </a:t>
            </a:r>
            <a:r>
              <a:rPr lang="en-GB" sz="2000" dirty="0" smtClean="0"/>
              <a:t>through any type of discriminatory treatment – with the general obligation to respect and guarantee human rights generates international liability.</a:t>
            </a:r>
          </a:p>
          <a:p>
            <a:pPr algn="just" eaLnBrk="1" hangingPunct="1"/>
            <a:endParaRPr lang="en-GB" sz="2000" dirty="0" smtClean="0"/>
          </a:p>
          <a:p>
            <a:pPr algn="just" eaLnBrk="1" hangingPunct="1"/>
            <a:r>
              <a:rPr lang="en-GB" sz="2000" dirty="0" smtClean="0"/>
              <a:t>The general obligation to respect and guarantee human rights is binding for States, irrespective of circumstances and considerations, including the migration status of a person. </a:t>
            </a:r>
          </a:p>
          <a:p>
            <a:pPr algn="just" eaLnBrk="1" hangingPunct="1">
              <a:buFont typeface="Arial" charset="0"/>
              <a:buNone/>
            </a:pPr>
            <a:endParaRPr lang="en-GB" sz="1600" dirty="0" smtClean="0"/>
          </a:p>
          <a:p>
            <a:pPr algn="just" eaLnBrk="1" hangingPunct="1">
              <a:buFont typeface="Arial" charset="0"/>
              <a:buNone/>
            </a:pPr>
            <a:endParaRPr lang="en-GB" sz="1600" dirty="0" smtClean="0"/>
          </a:p>
        </p:txBody>
      </p:sp>
      <p:pic>
        <p:nvPicPr>
          <p:cNvPr id="1127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428625"/>
            <a:ext cx="765175" cy="114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2" name="8 CuadroTexto"/>
          <p:cNvSpPr txBox="1">
            <a:spLocks noChangeArrowheads="1"/>
          </p:cNvSpPr>
          <p:nvPr/>
        </p:nvSpPr>
        <p:spPr bwMode="auto">
          <a:xfrm>
            <a:off x="3429000" y="1714500"/>
            <a:ext cx="535781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s-MX" sz="2200" b="1" dirty="0">
                <a:latin typeface="Calibri" pitchFamily="34" charset="0"/>
              </a:rPr>
              <a:t>…OC 18/03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ChangeArrowheads="1"/>
          </p:cNvSpPr>
          <p:nvPr/>
        </p:nvSpPr>
        <p:spPr bwMode="auto">
          <a:xfrm>
            <a:off x="500063" y="6286500"/>
            <a:ext cx="8215312" cy="142875"/>
          </a:xfrm>
          <a:prstGeom prst="rect">
            <a:avLst/>
          </a:prstGeom>
          <a:solidFill>
            <a:srgbClr val="777777"/>
          </a:solidFill>
          <a:ln w="9525">
            <a:solidFill>
              <a:srgbClr val="DDDDDD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>
              <a:latin typeface="Calibri" pitchFamily="34" charset="0"/>
            </a:endParaRPr>
          </a:p>
        </p:txBody>
      </p:sp>
      <p:sp>
        <p:nvSpPr>
          <p:cNvPr id="12291" name="Rectangle 7"/>
          <p:cNvSpPr>
            <a:spLocks noChangeArrowheads="1"/>
          </p:cNvSpPr>
          <p:nvPr/>
        </p:nvSpPr>
        <p:spPr bwMode="auto">
          <a:xfrm>
            <a:off x="4572000" y="1357313"/>
            <a:ext cx="4071938" cy="142875"/>
          </a:xfrm>
          <a:prstGeom prst="rect">
            <a:avLst/>
          </a:prstGeom>
          <a:solidFill>
            <a:srgbClr val="005C00"/>
          </a:solidFill>
          <a:ln w="9525">
            <a:solidFill>
              <a:srgbClr val="3399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>
              <a:latin typeface="Calibri" pitchFamily="34" charset="0"/>
            </a:endParaRPr>
          </a:p>
        </p:txBody>
      </p:sp>
      <p:pic>
        <p:nvPicPr>
          <p:cNvPr id="12292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3" y="5357813"/>
            <a:ext cx="13811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sz="2000" b="1" dirty="0" smtClean="0"/>
              <a:t>Protection of Nationals Abroad before </a:t>
            </a:r>
            <a:br>
              <a:rPr lang="en-GB" sz="2000" b="1" dirty="0" smtClean="0"/>
            </a:br>
            <a:r>
              <a:rPr lang="en-GB" sz="2000" b="1" dirty="0" smtClean="0"/>
              <a:t>International Justice Institutions</a:t>
            </a:r>
            <a:endParaRPr lang="es-ES" sz="2000" dirty="0" smtClean="0"/>
          </a:p>
        </p:txBody>
      </p:sp>
      <p:sp>
        <p:nvSpPr>
          <p:cNvPr id="12294" name="6 Marcador de contenido"/>
          <p:cNvSpPr>
            <a:spLocks noGrp="1"/>
          </p:cNvSpPr>
          <p:nvPr>
            <p:ph idx="1"/>
          </p:nvPr>
        </p:nvSpPr>
        <p:spPr>
          <a:xfrm>
            <a:off x="428625" y="2000250"/>
            <a:ext cx="8229600" cy="371475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endParaRPr lang="en-GB" sz="1800" dirty="0" smtClean="0"/>
          </a:p>
          <a:p>
            <a:pPr algn="just" eaLnBrk="1" hangingPunct="1">
              <a:buFont typeface="Arial" charset="0"/>
              <a:buNone/>
            </a:pPr>
            <a:endParaRPr lang="en-GB" sz="1600" dirty="0" smtClean="0"/>
          </a:p>
          <a:p>
            <a:pPr algn="just" eaLnBrk="1" hangingPunct="1"/>
            <a:r>
              <a:rPr lang="en-GB" sz="2000" dirty="0" smtClean="0"/>
              <a:t>The migration status of a person may not be used as a justification to deprive this person from enjoying and exercising his/her human rights, including labour rights.  The rights are a consequence of a labour relationship.</a:t>
            </a:r>
          </a:p>
          <a:p>
            <a:pPr algn="just" eaLnBrk="1" hangingPunct="1">
              <a:buFont typeface="Arial" charset="0"/>
              <a:buNone/>
            </a:pPr>
            <a:endParaRPr lang="en-GB" sz="2000" dirty="0" smtClean="0"/>
          </a:p>
          <a:p>
            <a:pPr algn="just" eaLnBrk="1" hangingPunct="1"/>
            <a:r>
              <a:rPr lang="en-GB" sz="2000" dirty="0" smtClean="0"/>
              <a:t>The State is under the obligation to respect and guarantee the labour human rights of all workers. </a:t>
            </a:r>
            <a:endParaRPr lang="en-GB" sz="1600" dirty="0" smtClean="0"/>
          </a:p>
        </p:txBody>
      </p:sp>
      <p:pic>
        <p:nvPicPr>
          <p:cNvPr id="1229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428625"/>
            <a:ext cx="765175" cy="114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6" name="8 CuadroTexto"/>
          <p:cNvSpPr txBox="1">
            <a:spLocks noChangeArrowheads="1"/>
          </p:cNvSpPr>
          <p:nvPr/>
        </p:nvSpPr>
        <p:spPr bwMode="auto">
          <a:xfrm>
            <a:off x="3429000" y="1714500"/>
            <a:ext cx="535781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s-MX" sz="2200" b="1" dirty="0">
                <a:latin typeface="Calibri" pitchFamily="34" charset="0"/>
              </a:rPr>
              <a:t>…OC 18/03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/>
        </p:nvSpPr>
        <p:spPr bwMode="auto">
          <a:xfrm>
            <a:off x="500063" y="6286500"/>
            <a:ext cx="8215312" cy="142875"/>
          </a:xfrm>
          <a:prstGeom prst="rect">
            <a:avLst/>
          </a:prstGeom>
          <a:solidFill>
            <a:srgbClr val="777777"/>
          </a:solidFill>
          <a:ln w="9525">
            <a:solidFill>
              <a:srgbClr val="DDDDDD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dirty="0">
              <a:latin typeface="Calibri" pitchFamily="34" charset="0"/>
            </a:endParaRPr>
          </a:p>
        </p:txBody>
      </p:sp>
      <p:sp>
        <p:nvSpPr>
          <p:cNvPr id="3075" name="Rectangle 7"/>
          <p:cNvSpPr>
            <a:spLocks noChangeArrowheads="1"/>
          </p:cNvSpPr>
          <p:nvPr/>
        </p:nvSpPr>
        <p:spPr bwMode="auto">
          <a:xfrm>
            <a:off x="4572000" y="1357313"/>
            <a:ext cx="4071938" cy="142875"/>
          </a:xfrm>
          <a:prstGeom prst="rect">
            <a:avLst/>
          </a:prstGeom>
          <a:solidFill>
            <a:srgbClr val="005C00"/>
          </a:solidFill>
          <a:ln w="9525">
            <a:solidFill>
              <a:srgbClr val="3399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dirty="0">
              <a:latin typeface="Calibri" pitchFamily="34" charset="0"/>
            </a:endParaRPr>
          </a:p>
        </p:txBody>
      </p:sp>
      <p:pic>
        <p:nvPicPr>
          <p:cNvPr id="3076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3" y="5357813"/>
            <a:ext cx="13811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sz="2000" b="1" dirty="0" smtClean="0"/>
              <a:t>Protection of Nationals Abroad before </a:t>
            </a:r>
            <a:br>
              <a:rPr lang="en-GB" sz="2000" b="1" dirty="0" smtClean="0"/>
            </a:br>
            <a:r>
              <a:rPr lang="en-GB" sz="2000" b="1" dirty="0" smtClean="0"/>
              <a:t>International Justice Institutions</a:t>
            </a:r>
            <a:endParaRPr lang="en-GB" sz="2000" dirty="0" smtClean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457200" y="2143125"/>
            <a:ext cx="8229600" cy="3214688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400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2000" dirty="0" smtClean="0">
                <a:latin typeface="Arial" charset="0"/>
              </a:rPr>
              <a:t>		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2000" dirty="0" smtClean="0">
                <a:latin typeface="Arial" charset="0"/>
              </a:rPr>
              <a:t>For centuries, the right of States to ensure the interest and wellbeing of their citizens when they are outside State territory has been recognized.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GB" sz="2000" dirty="0" smtClean="0">
              <a:latin typeface="Arial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000" dirty="0" smtClean="0">
                <a:latin typeface="Arial" charset="0"/>
              </a:rPr>
              <a:t>Vienna Convention on Consular Relations (1963) </a:t>
            </a:r>
            <a:br>
              <a:rPr lang="en-GB" sz="2000" dirty="0" smtClean="0">
                <a:latin typeface="Arial" charset="0"/>
              </a:rPr>
            </a:br>
            <a:endParaRPr lang="en-GB" sz="2000" dirty="0" smtClean="0">
              <a:latin typeface="Arial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000" dirty="0" smtClean="0">
                <a:latin typeface="Arial" charset="0"/>
              </a:rPr>
              <a:t>170 countries are part of the Vienna Convention</a:t>
            </a:r>
            <a:br>
              <a:rPr lang="en-GB" sz="2000" dirty="0" smtClean="0">
                <a:latin typeface="Arial" charset="0"/>
              </a:rPr>
            </a:br>
            <a:endParaRPr lang="en-GB" sz="2000" dirty="0" smtClean="0">
              <a:latin typeface="Arial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000" dirty="0" smtClean="0">
                <a:latin typeface="Arial" charset="0"/>
              </a:rPr>
              <a:t>Consular functions:  Article 5</a:t>
            </a:r>
            <a:endParaRPr lang="en-GB" sz="2000" dirty="0" smtClean="0"/>
          </a:p>
        </p:txBody>
      </p:sp>
      <p:pic>
        <p:nvPicPr>
          <p:cNvPr id="307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428625"/>
            <a:ext cx="765175" cy="114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8 CuadroTexto"/>
          <p:cNvSpPr txBox="1">
            <a:spLocks noChangeArrowheads="1"/>
          </p:cNvSpPr>
          <p:nvPr/>
        </p:nvSpPr>
        <p:spPr bwMode="auto">
          <a:xfrm>
            <a:off x="3429000" y="1857375"/>
            <a:ext cx="535781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FontTx/>
              <a:buAutoNum type="arabicPeriod"/>
            </a:pPr>
            <a:r>
              <a:rPr lang="en-GB" sz="2200" b="1" dirty="0" smtClean="0">
                <a:latin typeface="Calibri" pitchFamily="34" charset="0"/>
              </a:rPr>
              <a:t>Protection and Assistance to Nationals Abroad</a:t>
            </a:r>
            <a:endParaRPr lang="en-GB" sz="22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ChangeArrowheads="1"/>
          </p:cNvSpPr>
          <p:nvPr/>
        </p:nvSpPr>
        <p:spPr bwMode="auto">
          <a:xfrm>
            <a:off x="500063" y="6286500"/>
            <a:ext cx="8215312" cy="142875"/>
          </a:xfrm>
          <a:prstGeom prst="rect">
            <a:avLst/>
          </a:prstGeom>
          <a:solidFill>
            <a:srgbClr val="777777"/>
          </a:solidFill>
          <a:ln w="9525">
            <a:solidFill>
              <a:srgbClr val="DDDDDD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>
              <a:latin typeface="Calibri" pitchFamily="34" charset="0"/>
            </a:endParaRPr>
          </a:p>
        </p:txBody>
      </p:sp>
      <p:sp>
        <p:nvSpPr>
          <p:cNvPr id="4099" name="Rectangle 7"/>
          <p:cNvSpPr>
            <a:spLocks noChangeArrowheads="1"/>
          </p:cNvSpPr>
          <p:nvPr/>
        </p:nvSpPr>
        <p:spPr bwMode="auto">
          <a:xfrm>
            <a:off x="4572000" y="1357313"/>
            <a:ext cx="4071938" cy="142875"/>
          </a:xfrm>
          <a:prstGeom prst="rect">
            <a:avLst/>
          </a:prstGeom>
          <a:solidFill>
            <a:srgbClr val="005C00"/>
          </a:solidFill>
          <a:ln w="9525">
            <a:solidFill>
              <a:srgbClr val="3399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>
              <a:latin typeface="Calibri" pitchFamily="34" charset="0"/>
            </a:endParaRPr>
          </a:p>
        </p:txBody>
      </p:sp>
      <p:pic>
        <p:nvPicPr>
          <p:cNvPr id="4100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3" y="5357813"/>
            <a:ext cx="13811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sz="2000" b="1" dirty="0" smtClean="0"/>
              <a:t>Protection of Nationals Abroad before </a:t>
            </a:r>
            <a:br>
              <a:rPr lang="en-GB" sz="2000" b="1" dirty="0" smtClean="0"/>
            </a:br>
            <a:r>
              <a:rPr lang="en-GB" sz="2000" b="1" dirty="0" smtClean="0"/>
              <a:t>International Justice Institutions</a:t>
            </a:r>
            <a:endParaRPr lang="es-ES" sz="2000" dirty="0" smtClean="0"/>
          </a:p>
        </p:txBody>
      </p:sp>
      <p:sp>
        <p:nvSpPr>
          <p:cNvPr id="4102" name="6 Marcador de contenido"/>
          <p:cNvSpPr>
            <a:spLocks noGrp="1"/>
          </p:cNvSpPr>
          <p:nvPr>
            <p:ph idx="1"/>
          </p:nvPr>
        </p:nvSpPr>
        <p:spPr>
          <a:xfrm>
            <a:off x="428625" y="2214563"/>
            <a:ext cx="8229600" cy="3214687"/>
          </a:xfrm>
        </p:spPr>
        <p:txBody>
          <a:bodyPr/>
          <a:lstStyle/>
          <a:p>
            <a:pPr eaLnBrk="1" hangingPunct="1"/>
            <a:r>
              <a:rPr lang="en-GB" sz="2400" dirty="0" smtClean="0"/>
              <a:t>Consular functions shall consist of:</a:t>
            </a:r>
          </a:p>
          <a:p>
            <a:pPr eaLnBrk="1" hangingPunct="1"/>
            <a:endParaRPr lang="en-GB" sz="2400" dirty="0" smtClean="0"/>
          </a:p>
          <a:p>
            <a:pPr eaLnBrk="1" hangingPunct="1">
              <a:buFont typeface="Arial" charset="0"/>
              <a:buNone/>
            </a:pPr>
            <a:r>
              <a:rPr lang="en-GB" sz="2400" dirty="0" smtClean="0"/>
              <a:t>	a) Protecting, in the receiving State, the interests of the sending State and its nationals – whether they are individuals or legal entities – within the limits established by international law. 	(…)</a:t>
            </a:r>
          </a:p>
          <a:p>
            <a:pPr eaLnBrk="1" hangingPunct="1">
              <a:buFont typeface="Arial" charset="0"/>
              <a:buNone/>
            </a:pPr>
            <a:r>
              <a:rPr lang="en-GB" sz="2400" dirty="0" smtClean="0"/>
              <a:t>	e) Providing assistance to nationals from the sending State, whether they are individuals or legal entities.</a:t>
            </a:r>
            <a:endParaRPr lang="en-GB" sz="2400" dirty="0" smtClean="0"/>
          </a:p>
        </p:txBody>
      </p:sp>
      <p:pic>
        <p:nvPicPr>
          <p:cNvPr id="410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428625"/>
            <a:ext cx="765175" cy="114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4" name="8 CuadroTexto"/>
          <p:cNvSpPr txBox="1">
            <a:spLocks noChangeArrowheads="1"/>
          </p:cNvSpPr>
          <p:nvPr/>
        </p:nvSpPr>
        <p:spPr bwMode="auto">
          <a:xfrm>
            <a:off x="3429000" y="1857375"/>
            <a:ext cx="535781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GB" sz="2200" b="1" dirty="0" smtClean="0">
                <a:latin typeface="Calibri" pitchFamily="34" charset="0"/>
              </a:rPr>
              <a:t>… Protection and Assistance</a:t>
            </a:r>
            <a:endParaRPr lang="en-GB" sz="22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ChangeArrowheads="1"/>
          </p:cNvSpPr>
          <p:nvPr/>
        </p:nvSpPr>
        <p:spPr bwMode="auto">
          <a:xfrm>
            <a:off x="500063" y="6286500"/>
            <a:ext cx="8215312" cy="142875"/>
          </a:xfrm>
          <a:prstGeom prst="rect">
            <a:avLst/>
          </a:prstGeom>
          <a:solidFill>
            <a:srgbClr val="777777"/>
          </a:solidFill>
          <a:ln w="9525">
            <a:solidFill>
              <a:srgbClr val="DDDDDD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>
              <a:latin typeface="Calibri" pitchFamily="34" charset="0"/>
            </a:endParaRPr>
          </a:p>
        </p:txBody>
      </p:sp>
      <p:sp>
        <p:nvSpPr>
          <p:cNvPr id="5123" name="Rectangle 7"/>
          <p:cNvSpPr>
            <a:spLocks noChangeArrowheads="1"/>
          </p:cNvSpPr>
          <p:nvPr/>
        </p:nvSpPr>
        <p:spPr bwMode="auto">
          <a:xfrm>
            <a:off x="4572000" y="1357313"/>
            <a:ext cx="4071938" cy="142875"/>
          </a:xfrm>
          <a:prstGeom prst="rect">
            <a:avLst/>
          </a:prstGeom>
          <a:solidFill>
            <a:srgbClr val="005C00"/>
          </a:solidFill>
          <a:ln w="9525">
            <a:solidFill>
              <a:srgbClr val="3399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>
              <a:latin typeface="Calibri" pitchFamily="34" charset="0"/>
            </a:endParaRPr>
          </a:p>
        </p:txBody>
      </p:sp>
      <p:pic>
        <p:nvPicPr>
          <p:cNvPr id="5124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3" y="5357813"/>
            <a:ext cx="13811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sz="2000" b="1" dirty="0" smtClean="0"/>
              <a:t>Protection of Nationals Abroad before </a:t>
            </a:r>
            <a:br>
              <a:rPr lang="en-GB" sz="2000" b="1" dirty="0" smtClean="0"/>
            </a:br>
            <a:r>
              <a:rPr lang="en-GB" sz="2000" b="1" dirty="0" smtClean="0"/>
              <a:t>International Justice Institutions</a:t>
            </a:r>
            <a:endParaRPr lang="es-ES" sz="2000" dirty="0" smtClean="0"/>
          </a:p>
        </p:txBody>
      </p:sp>
      <p:sp>
        <p:nvSpPr>
          <p:cNvPr id="5126" name="6 Marcador de contenido"/>
          <p:cNvSpPr>
            <a:spLocks noGrp="1"/>
          </p:cNvSpPr>
          <p:nvPr>
            <p:ph idx="1"/>
          </p:nvPr>
        </p:nvSpPr>
        <p:spPr>
          <a:xfrm>
            <a:off x="457200" y="2143125"/>
            <a:ext cx="8229600" cy="3214688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endParaRPr lang="en-GB" sz="1800" b="1" dirty="0" smtClean="0"/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en-GB" sz="2800" b="1" dirty="0" smtClean="0"/>
              <a:t>Legal Strategy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GB" dirty="0" smtClean="0"/>
              <a:t>Merits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GB" dirty="0" smtClean="0"/>
              <a:t>Opportunity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GB" dirty="0" smtClean="0"/>
              <a:t>Achieving the end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GB" dirty="0" smtClean="0"/>
              <a:t>Legal repercussions</a:t>
            </a:r>
          </a:p>
          <a:p>
            <a:pPr lvl="1" algn="just" eaLnBrk="1" hangingPunct="1">
              <a:lnSpc>
                <a:spcPct val="80000"/>
              </a:lnSpc>
            </a:pPr>
            <a:endParaRPr lang="en-GB" dirty="0" smtClean="0"/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en-GB" sz="2800" b="1" dirty="0" smtClean="0"/>
              <a:t>Political Considerations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GB" dirty="0" smtClean="0"/>
              <a:t>Opportunity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GB" dirty="0" smtClean="0"/>
              <a:t>Potential alliances</a:t>
            </a:r>
          </a:p>
          <a:p>
            <a:pPr algn="just" eaLnBrk="1" hangingPunct="1">
              <a:lnSpc>
                <a:spcPct val="80000"/>
              </a:lnSpc>
            </a:pPr>
            <a:endParaRPr lang="en-GB" sz="2000" dirty="0" smtClean="0"/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endParaRPr lang="en-GB" sz="2000" dirty="0" smtClean="0"/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endParaRPr lang="en-GB" sz="2000" dirty="0" smtClean="0"/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endParaRPr lang="en-GB" sz="2000" dirty="0" smtClean="0"/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endParaRPr lang="en-GB" sz="2000" dirty="0" smtClean="0"/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endParaRPr lang="en-GB" sz="2000" dirty="0" smtClean="0"/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endParaRPr lang="en-GB" sz="2000" dirty="0" smtClean="0"/>
          </a:p>
          <a:p>
            <a:pPr algn="just" eaLnBrk="1" hangingPunct="1">
              <a:lnSpc>
                <a:spcPct val="80000"/>
              </a:lnSpc>
            </a:pPr>
            <a:endParaRPr lang="en-GB" sz="2000" b="1" dirty="0" smtClean="0"/>
          </a:p>
          <a:p>
            <a:pPr eaLnBrk="1" hangingPunct="1">
              <a:buFont typeface="Arial" charset="0"/>
              <a:buNone/>
            </a:pPr>
            <a:endParaRPr lang="en-GB" sz="2400" dirty="0" smtClean="0"/>
          </a:p>
        </p:txBody>
      </p:sp>
      <p:pic>
        <p:nvPicPr>
          <p:cNvPr id="512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428625"/>
            <a:ext cx="765175" cy="114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8 CuadroTexto"/>
          <p:cNvSpPr txBox="1">
            <a:spLocks noChangeArrowheads="1"/>
          </p:cNvSpPr>
          <p:nvPr/>
        </p:nvSpPr>
        <p:spPr bwMode="auto">
          <a:xfrm>
            <a:off x="3429000" y="1857375"/>
            <a:ext cx="53578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GB" sz="2200" b="1" dirty="0" smtClean="0">
                <a:latin typeface="Calibri" pitchFamily="34" charset="0"/>
              </a:rPr>
              <a:t>2. </a:t>
            </a:r>
            <a:r>
              <a:rPr lang="en-GB" sz="2400" b="1" dirty="0" smtClean="0">
                <a:latin typeface="Calibri" pitchFamily="34" charset="0"/>
              </a:rPr>
              <a:t> Considerations to present a recourse at an international organization</a:t>
            </a:r>
            <a:endParaRPr lang="en-GB" sz="22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500063" y="6286500"/>
            <a:ext cx="8215312" cy="142875"/>
          </a:xfrm>
          <a:prstGeom prst="rect">
            <a:avLst/>
          </a:prstGeom>
          <a:solidFill>
            <a:srgbClr val="777777"/>
          </a:solidFill>
          <a:ln w="9525">
            <a:solidFill>
              <a:srgbClr val="DDDDDD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>
              <a:latin typeface="Calibri" pitchFamily="34" charset="0"/>
            </a:endParaRPr>
          </a:p>
        </p:txBody>
      </p:sp>
      <p:sp>
        <p:nvSpPr>
          <p:cNvPr id="6147" name="Rectangle 7"/>
          <p:cNvSpPr>
            <a:spLocks noChangeArrowheads="1"/>
          </p:cNvSpPr>
          <p:nvPr/>
        </p:nvSpPr>
        <p:spPr bwMode="auto">
          <a:xfrm>
            <a:off x="4572000" y="1357313"/>
            <a:ext cx="4071938" cy="142875"/>
          </a:xfrm>
          <a:prstGeom prst="rect">
            <a:avLst/>
          </a:prstGeom>
          <a:solidFill>
            <a:srgbClr val="005C00"/>
          </a:solidFill>
          <a:ln w="9525">
            <a:solidFill>
              <a:srgbClr val="3399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>
              <a:latin typeface="Calibri" pitchFamily="34" charset="0"/>
            </a:endParaRPr>
          </a:p>
        </p:txBody>
      </p:sp>
      <p:pic>
        <p:nvPicPr>
          <p:cNvPr id="6148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3" y="5357813"/>
            <a:ext cx="13811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sz="2000" b="1" dirty="0" smtClean="0"/>
              <a:t>Protection of Nationals Abroad before </a:t>
            </a:r>
            <a:br>
              <a:rPr lang="en-GB" sz="2000" b="1" dirty="0" smtClean="0"/>
            </a:br>
            <a:r>
              <a:rPr lang="en-GB" sz="2000" b="1" dirty="0" smtClean="0"/>
              <a:t>International Justice Institutions</a:t>
            </a:r>
            <a:endParaRPr lang="es-ES" sz="2000" dirty="0" smtClean="0"/>
          </a:p>
        </p:txBody>
      </p:sp>
      <p:sp>
        <p:nvSpPr>
          <p:cNvPr id="6150" name="6 Marcador de contenido"/>
          <p:cNvSpPr>
            <a:spLocks noGrp="1"/>
          </p:cNvSpPr>
          <p:nvPr>
            <p:ph idx="1"/>
          </p:nvPr>
        </p:nvSpPr>
        <p:spPr>
          <a:xfrm>
            <a:off x="457200" y="2143125"/>
            <a:ext cx="8229600" cy="3214688"/>
          </a:xfrm>
        </p:spPr>
        <p:txBody>
          <a:bodyPr/>
          <a:lstStyle/>
          <a:p>
            <a:pPr eaLnBrk="1" hangingPunct="1"/>
            <a:endParaRPr lang="en-GB" sz="2400" dirty="0" smtClean="0"/>
          </a:p>
          <a:p>
            <a:pPr algn="just" eaLnBrk="1" hangingPunct="1">
              <a:lnSpc>
                <a:spcPct val="80000"/>
              </a:lnSpc>
            </a:pPr>
            <a:endParaRPr lang="en-GB" sz="2000" b="1" dirty="0" smtClean="0"/>
          </a:p>
          <a:p>
            <a:pPr algn="just" eaLnBrk="1" hangingPunct="1">
              <a:lnSpc>
                <a:spcPct val="80000"/>
              </a:lnSpc>
            </a:pPr>
            <a:endParaRPr lang="en-GB" sz="2000" dirty="0" smtClean="0"/>
          </a:p>
          <a:p>
            <a:pPr algn="just" eaLnBrk="1" hangingPunct="1">
              <a:lnSpc>
                <a:spcPct val="80000"/>
              </a:lnSpc>
            </a:pPr>
            <a:endParaRPr lang="en-GB" sz="2000" dirty="0" smtClean="0"/>
          </a:p>
          <a:p>
            <a:pPr algn="just" eaLnBrk="1" hangingPunct="1">
              <a:lnSpc>
                <a:spcPct val="80000"/>
              </a:lnSpc>
            </a:pPr>
            <a:r>
              <a:rPr lang="en-GB" sz="2000" dirty="0" smtClean="0"/>
              <a:t>International Court of Justice (ICJ) 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en-GB" sz="2000" dirty="0" smtClean="0"/>
              <a:t>(Optional Protocol, VCCR). 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endParaRPr lang="en-GB" sz="2000" dirty="0" smtClean="0"/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en-GB" sz="2000" dirty="0" smtClean="0"/>
              <a:t>	</a:t>
            </a:r>
            <a:r>
              <a:rPr lang="en-GB" sz="2000" b="1" i="1" dirty="0" smtClean="0"/>
              <a:t>Breard</a:t>
            </a:r>
            <a:r>
              <a:rPr lang="en-GB" sz="2000" dirty="0" smtClean="0"/>
              <a:t> (Paraguay vs. USA, 1998)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en-GB" sz="2000" dirty="0" smtClean="0"/>
              <a:t>		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en-GB" sz="2000" dirty="0" smtClean="0"/>
              <a:t>		- Precautionary measures (suspension)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endParaRPr lang="en-GB" sz="2000" dirty="0" smtClean="0"/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endParaRPr lang="en-GB" sz="2000" dirty="0" smtClean="0"/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endParaRPr lang="en-GB" sz="2000" dirty="0" smtClean="0"/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endParaRPr lang="en-GB" sz="2000" dirty="0" smtClean="0"/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endParaRPr lang="en-GB" sz="2000" dirty="0" smtClean="0"/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endParaRPr lang="en-GB" sz="2000" dirty="0" smtClean="0"/>
          </a:p>
          <a:p>
            <a:pPr algn="just" eaLnBrk="1" hangingPunct="1">
              <a:lnSpc>
                <a:spcPct val="80000"/>
              </a:lnSpc>
            </a:pPr>
            <a:endParaRPr lang="en-GB" sz="2000" b="1" dirty="0" smtClean="0"/>
          </a:p>
          <a:p>
            <a:pPr eaLnBrk="1" hangingPunct="1">
              <a:buFont typeface="Arial" charset="0"/>
              <a:buNone/>
            </a:pPr>
            <a:endParaRPr lang="en-GB" sz="2400" dirty="0" smtClean="0"/>
          </a:p>
        </p:txBody>
      </p:sp>
      <p:pic>
        <p:nvPicPr>
          <p:cNvPr id="615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428625"/>
            <a:ext cx="765175" cy="114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2" name="8 CuadroTexto"/>
          <p:cNvSpPr txBox="1">
            <a:spLocks noChangeArrowheads="1"/>
          </p:cNvSpPr>
          <p:nvPr/>
        </p:nvSpPr>
        <p:spPr bwMode="auto">
          <a:xfrm>
            <a:off x="3429000" y="1857375"/>
            <a:ext cx="535781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GB" sz="2200" b="1" dirty="0" smtClean="0">
                <a:latin typeface="Calibri" pitchFamily="34" charset="0"/>
              </a:rPr>
              <a:t>3. </a:t>
            </a:r>
            <a:r>
              <a:rPr lang="en-GB" sz="2400" b="1" dirty="0" smtClean="0">
                <a:latin typeface="Calibri" pitchFamily="34" charset="0"/>
              </a:rPr>
              <a:t> International lawsuits to address violations to Article 36 of the Vienna Convention on Consular Relations (VCCR)</a:t>
            </a:r>
            <a:endParaRPr lang="en-GB" sz="22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ChangeArrowheads="1"/>
          </p:cNvSpPr>
          <p:nvPr/>
        </p:nvSpPr>
        <p:spPr bwMode="auto">
          <a:xfrm>
            <a:off x="500063" y="6286500"/>
            <a:ext cx="8215312" cy="142875"/>
          </a:xfrm>
          <a:prstGeom prst="rect">
            <a:avLst/>
          </a:prstGeom>
          <a:solidFill>
            <a:srgbClr val="777777"/>
          </a:solidFill>
          <a:ln w="9525">
            <a:solidFill>
              <a:srgbClr val="DDDDDD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>
              <a:latin typeface="Calibri" pitchFamily="34" charset="0"/>
            </a:endParaRPr>
          </a:p>
        </p:txBody>
      </p:sp>
      <p:sp>
        <p:nvSpPr>
          <p:cNvPr id="7171" name="Rectangle 7"/>
          <p:cNvSpPr>
            <a:spLocks noChangeArrowheads="1"/>
          </p:cNvSpPr>
          <p:nvPr/>
        </p:nvSpPr>
        <p:spPr bwMode="auto">
          <a:xfrm>
            <a:off x="4572000" y="1357313"/>
            <a:ext cx="4071938" cy="142875"/>
          </a:xfrm>
          <a:prstGeom prst="rect">
            <a:avLst/>
          </a:prstGeom>
          <a:solidFill>
            <a:srgbClr val="005C00"/>
          </a:solidFill>
          <a:ln w="9525">
            <a:solidFill>
              <a:srgbClr val="3399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>
              <a:latin typeface="Calibri" pitchFamily="34" charset="0"/>
            </a:endParaRPr>
          </a:p>
        </p:txBody>
      </p:sp>
      <p:pic>
        <p:nvPicPr>
          <p:cNvPr id="7172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3" y="5357813"/>
            <a:ext cx="13811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sz="2000" b="1" dirty="0" smtClean="0"/>
              <a:t>Protection of Nationals Abroad before </a:t>
            </a:r>
            <a:br>
              <a:rPr lang="en-GB" sz="2000" b="1" dirty="0" smtClean="0"/>
            </a:br>
            <a:r>
              <a:rPr lang="en-GB" sz="2000" b="1" dirty="0" smtClean="0"/>
              <a:t>International Justice Institutions</a:t>
            </a:r>
            <a:endParaRPr lang="es-ES" sz="2000" dirty="0" smtClean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457200" y="2143125"/>
            <a:ext cx="8229600" cy="3214688"/>
          </a:xfrm>
        </p:spPr>
        <p:txBody>
          <a:bodyPr rtlCol="0">
            <a:normAutofit fontScale="92500" lnSpcReduction="10000"/>
          </a:bodyPr>
          <a:lstStyle/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GB" sz="2000" b="1" i="1" dirty="0" smtClean="0"/>
              <a:t>LaGrand</a:t>
            </a:r>
            <a:r>
              <a:rPr lang="en-GB" sz="2000" b="1" dirty="0" smtClean="0"/>
              <a:t> (Germany vs. USA, 1999) </a:t>
            </a: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000" b="1" dirty="0" smtClean="0"/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000" dirty="0" smtClean="0"/>
              <a:t>The United States violated the right to consular notification of the </a:t>
            </a:r>
            <a:r>
              <a:rPr lang="en-GB" sz="2000" dirty="0" smtClean="0"/>
              <a:t>LaGrand</a:t>
            </a:r>
            <a:r>
              <a:rPr lang="en-GB" sz="2000" dirty="0" smtClean="0"/>
              <a:t> brothers, as well as the right of the German government to provide consular assistance (Article 5, VCCR).</a:t>
            </a: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000" dirty="0" smtClean="0"/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000" dirty="0" smtClean="0"/>
              <a:t>VCCR establishes individual rights of the detained person.</a:t>
            </a: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000" dirty="0" smtClean="0"/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000" dirty="0" smtClean="0"/>
              <a:t>Domestic rules of procedural preclusion should not apply to violations to VCCR.</a:t>
            </a: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000" dirty="0" smtClean="0"/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000" dirty="0" smtClean="0"/>
              <a:t>Precautionary measures established by ICJ create an obligation for the parties. </a:t>
            </a:r>
            <a:endParaRPr lang="en-GB" sz="2400" dirty="0"/>
          </a:p>
        </p:txBody>
      </p:sp>
      <p:pic>
        <p:nvPicPr>
          <p:cNvPr id="717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428625"/>
            <a:ext cx="765175" cy="114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8 CuadroTexto"/>
          <p:cNvSpPr txBox="1">
            <a:spLocks noChangeArrowheads="1"/>
          </p:cNvSpPr>
          <p:nvPr/>
        </p:nvSpPr>
        <p:spPr bwMode="auto">
          <a:xfrm>
            <a:off x="3429000" y="1857375"/>
            <a:ext cx="535781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GB" sz="2200" b="1" dirty="0" smtClean="0">
                <a:latin typeface="Calibri" pitchFamily="34" charset="0"/>
              </a:rPr>
              <a:t>… Lawsuits before ICJ</a:t>
            </a:r>
            <a:endParaRPr lang="en-GB" sz="22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ChangeArrowheads="1"/>
          </p:cNvSpPr>
          <p:nvPr/>
        </p:nvSpPr>
        <p:spPr bwMode="auto">
          <a:xfrm>
            <a:off x="500063" y="6286500"/>
            <a:ext cx="8215312" cy="142875"/>
          </a:xfrm>
          <a:prstGeom prst="rect">
            <a:avLst/>
          </a:prstGeom>
          <a:solidFill>
            <a:srgbClr val="777777"/>
          </a:solidFill>
          <a:ln w="9525">
            <a:solidFill>
              <a:srgbClr val="DDDDDD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>
              <a:latin typeface="Calibri" pitchFamily="34" charset="0"/>
            </a:endParaRPr>
          </a:p>
        </p:txBody>
      </p:sp>
      <p:sp>
        <p:nvSpPr>
          <p:cNvPr id="8195" name="Rectangle 7"/>
          <p:cNvSpPr>
            <a:spLocks noChangeArrowheads="1"/>
          </p:cNvSpPr>
          <p:nvPr/>
        </p:nvSpPr>
        <p:spPr bwMode="auto">
          <a:xfrm>
            <a:off x="4572000" y="1357313"/>
            <a:ext cx="4071938" cy="142875"/>
          </a:xfrm>
          <a:prstGeom prst="rect">
            <a:avLst/>
          </a:prstGeom>
          <a:solidFill>
            <a:srgbClr val="005C00"/>
          </a:solidFill>
          <a:ln w="9525">
            <a:solidFill>
              <a:srgbClr val="3399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>
              <a:latin typeface="Calibri" pitchFamily="34" charset="0"/>
            </a:endParaRPr>
          </a:p>
        </p:txBody>
      </p:sp>
      <p:pic>
        <p:nvPicPr>
          <p:cNvPr id="8196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3" y="5357813"/>
            <a:ext cx="13811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sz="2000" b="1" dirty="0" smtClean="0"/>
              <a:t>Protection of Nationals Abroad before </a:t>
            </a:r>
            <a:br>
              <a:rPr lang="en-GB" sz="2000" b="1" dirty="0" smtClean="0"/>
            </a:br>
            <a:r>
              <a:rPr lang="en-GB" sz="2000" b="1" dirty="0" smtClean="0"/>
              <a:t>International Justice Institutions</a:t>
            </a:r>
            <a:endParaRPr lang="es-ES" sz="2000" dirty="0" smtClean="0"/>
          </a:p>
        </p:txBody>
      </p:sp>
      <p:sp>
        <p:nvSpPr>
          <p:cNvPr id="8198" name="6 Marcador de contenido"/>
          <p:cNvSpPr>
            <a:spLocks noGrp="1"/>
          </p:cNvSpPr>
          <p:nvPr>
            <p:ph idx="1"/>
          </p:nvPr>
        </p:nvSpPr>
        <p:spPr>
          <a:xfrm>
            <a:off x="500063" y="2214563"/>
            <a:ext cx="8229600" cy="3214687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en-GB" sz="2000" dirty="0" smtClean="0"/>
              <a:t>Joint work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endParaRPr lang="en-GB" sz="2000" dirty="0" smtClean="0"/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en-GB" sz="2000" b="1" dirty="0" smtClean="0"/>
              <a:t>Written observations </a:t>
            </a:r>
            <a:r>
              <a:rPr lang="en-GB" sz="2000" dirty="0" smtClean="0"/>
              <a:t>(30Apr98): </a:t>
            </a:r>
            <a:r>
              <a:rPr lang="en-GB" sz="2000" b="1" dirty="0" smtClean="0"/>
              <a:t>Dominican Republic</a:t>
            </a:r>
            <a:r>
              <a:rPr lang="en-GB" sz="2000" dirty="0" smtClean="0"/>
              <a:t>, Republic of </a:t>
            </a:r>
            <a:r>
              <a:rPr lang="en-GB" sz="2000" b="1" dirty="0" smtClean="0"/>
              <a:t>Honduras,</a:t>
            </a:r>
            <a:r>
              <a:rPr lang="en-GB" sz="2000" dirty="0" smtClean="0"/>
              <a:t> and Republic of </a:t>
            </a:r>
            <a:r>
              <a:rPr lang="en-GB" sz="2000" b="1" dirty="0" smtClean="0"/>
              <a:t>Guatemala</a:t>
            </a:r>
            <a:r>
              <a:rPr lang="en-GB" sz="2000" dirty="0" smtClean="0"/>
              <a:t>.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endParaRPr lang="en-GB" sz="2000" dirty="0" smtClean="0"/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en-GB" sz="2000" b="1" dirty="0" smtClean="0"/>
              <a:t>Public hearing (</a:t>
            </a:r>
            <a:r>
              <a:rPr lang="en-GB" sz="2000" dirty="0" smtClean="0"/>
              <a:t>12&amp;13Jun98): Participants directly link </a:t>
            </a:r>
            <a:r>
              <a:rPr lang="en-GB" sz="2000" b="1" dirty="0" smtClean="0"/>
              <a:t>the right to information about consular assistance </a:t>
            </a:r>
            <a:r>
              <a:rPr lang="en-GB" sz="2000" dirty="0" smtClean="0"/>
              <a:t>to </a:t>
            </a:r>
            <a:r>
              <a:rPr lang="en-GB" sz="2000" b="1" dirty="0" smtClean="0"/>
              <a:t>human rights</a:t>
            </a:r>
            <a:r>
              <a:rPr lang="en-GB" sz="2000" dirty="0" smtClean="0"/>
              <a:t>, particularly to </a:t>
            </a:r>
            <a:r>
              <a:rPr lang="en-GB" sz="2000" b="1" dirty="0" smtClean="0"/>
              <a:t>judicial guarantees </a:t>
            </a:r>
            <a:r>
              <a:rPr lang="en-GB" sz="2000" dirty="0" smtClean="0"/>
              <a:t>(arguments by </a:t>
            </a:r>
            <a:r>
              <a:rPr lang="en-GB" sz="2000" b="1" dirty="0" smtClean="0"/>
              <a:t>Mexico</a:t>
            </a:r>
            <a:r>
              <a:rPr lang="en-GB" sz="2000" dirty="0" smtClean="0"/>
              <a:t>, </a:t>
            </a:r>
            <a:r>
              <a:rPr lang="en-GB" sz="2000" b="1" dirty="0" smtClean="0"/>
              <a:t>Costa Rica, El Salvador, Guatemala, Honduras, Paraguay</a:t>
            </a:r>
            <a:r>
              <a:rPr lang="en-GB" sz="2000" dirty="0" smtClean="0"/>
              <a:t>) and even to the </a:t>
            </a:r>
            <a:r>
              <a:rPr lang="en-GB" sz="2000" b="1" dirty="0" smtClean="0"/>
              <a:t>right to life </a:t>
            </a:r>
            <a:r>
              <a:rPr lang="en-GB" sz="2000" dirty="0" smtClean="0"/>
              <a:t>(arguments by </a:t>
            </a:r>
            <a:r>
              <a:rPr lang="en-GB" sz="2000" b="1" dirty="0" smtClean="0"/>
              <a:t>Mexico, Paraguay, the Dominican Republic</a:t>
            </a:r>
            <a:r>
              <a:rPr lang="en-GB" sz="2000" dirty="0" smtClean="0"/>
              <a:t>).  A discrepant delegation (inter-State).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endParaRPr lang="en-GB" sz="2000" dirty="0" smtClean="0"/>
          </a:p>
        </p:txBody>
      </p:sp>
      <p:pic>
        <p:nvPicPr>
          <p:cNvPr id="819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428625"/>
            <a:ext cx="765175" cy="114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0" name="8 CuadroTexto"/>
          <p:cNvSpPr txBox="1">
            <a:spLocks noChangeArrowheads="1"/>
          </p:cNvSpPr>
          <p:nvPr/>
        </p:nvSpPr>
        <p:spPr bwMode="auto">
          <a:xfrm>
            <a:off x="3429000" y="1857375"/>
            <a:ext cx="535781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GB" sz="2200" b="1" dirty="0" smtClean="0">
                <a:latin typeface="Calibri" pitchFamily="34" charset="0"/>
              </a:rPr>
              <a:t>4.  Advisory Opinion CIDH 16/99</a:t>
            </a:r>
            <a:endParaRPr lang="en-GB" sz="22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ChangeArrowheads="1"/>
          </p:cNvSpPr>
          <p:nvPr/>
        </p:nvSpPr>
        <p:spPr bwMode="auto">
          <a:xfrm>
            <a:off x="500063" y="6286500"/>
            <a:ext cx="8215312" cy="142875"/>
          </a:xfrm>
          <a:prstGeom prst="rect">
            <a:avLst/>
          </a:prstGeom>
          <a:solidFill>
            <a:srgbClr val="777777"/>
          </a:solidFill>
          <a:ln w="9525">
            <a:solidFill>
              <a:srgbClr val="DDDDDD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>
              <a:latin typeface="Calibri" pitchFamily="34" charset="0"/>
            </a:endParaRPr>
          </a:p>
        </p:txBody>
      </p:sp>
      <p:sp>
        <p:nvSpPr>
          <p:cNvPr id="9219" name="Rectangle 7"/>
          <p:cNvSpPr>
            <a:spLocks noChangeArrowheads="1"/>
          </p:cNvSpPr>
          <p:nvPr/>
        </p:nvSpPr>
        <p:spPr bwMode="auto">
          <a:xfrm>
            <a:off x="4572000" y="1357313"/>
            <a:ext cx="4071938" cy="142875"/>
          </a:xfrm>
          <a:prstGeom prst="rect">
            <a:avLst/>
          </a:prstGeom>
          <a:solidFill>
            <a:srgbClr val="005C00"/>
          </a:solidFill>
          <a:ln w="9525">
            <a:solidFill>
              <a:srgbClr val="3399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>
              <a:latin typeface="Calibri" pitchFamily="34" charset="0"/>
            </a:endParaRPr>
          </a:p>
        </p:txBody>
      </p:sp>
      <p:pic>
        <p:nvPicPr>
          <p:cNvPr id="9220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3" y="5357813"/>
            <a:ext cx="13811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sz="2000" b="1" dirty="0" smtClean="0"/>
              <a:t>Protection of Nationals Abroad before </a:t>
            </a:r>
            <a:br>
              <a:rPr lang="en-GB" sz="2000" b="1" dirty="0" smtClean="0"/>
            </a:br>
            <a:r>
              <a:rPr lang="en-GB" sz="2000" b="1" dirty="0" smtClean="0"/>
              <a:t>International Justice Institutions</a:t>
            </a:r>
            <a:endParaRPr lang="es-ES" sz="2000" dirty="0" smtClean="0"/>
          </a:p>
        </p:txBody>
      </p:sp>
      <p:sp>
        <p:nvSpPr>
          <p:cNvPr id="9222" name="6 Marcador de contenido"/>
          <p:cNvSpPr>
            <a:spLocks noGrp="1"/>
          </p:cNvSpPr>
          <p:nvPr>
            <p:ph idx="1"/>
          </p:nvPr>
        </p:nvSpPr>
        <p:spPr>
          <a:xfrm>
            <a:off x="785813" y="2286000"/>
            <a:ext cx="8229600" cy="3214688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endParaRPr lang="en-GB" sz="2000" dirty="0" smtClean="0"/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en-GB" sz="2800" b="1" dirty="0" smtClean="0"/>
              <a:t>Very important contributions: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endParaRPr lang="en-GB" sz="2800" dirty="0" smtClean="0"/>
          </a:p>
          <a:p>
            <a:pPr>
              <a:buFont typeface="Arial" charset="0"/>
              <a:buNone/>
            </a:pPr>
            <a:r>
              <a:rPr lang="en-GB" sz="2800" dirty="0" smtClean="0"/>
              <a:t>Amnesty International, the Mexican Commission for the Protection and Promotion of Human Rights,  </a:t>
            </a:r>
            <a:r>
              <a:rPr lang="en-GB" sz="2800" i="1" dirty="0" smtClean="0"/>
              <a:t>Human Rights Watch</a:t>
            </a:r>
            <a:r>
              <a:rPr lang="en-GB" sz="2800" dirty="0" smtClean="0"/>
              <a:t>/Americas, and the Centre for Justice and International Law, universities, and individuals.</a:t>
            </a:r>
            <a:endParaRPr lang="en-GB" sz="2800" dirty="0" smtClean="0"/>
          </a:p>
        </p:txBody>
      </p:sp>
      <p:pic>
        <p:nvPicPr>
          <p:cNvPr id="92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428625"/>
            <a:ext cx="765175" cy="114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4" name="8 CuadroTexto"/>
          <p:cNvSpPr txBox="1">
            <a:spLocks noChangeArrowheads="1"/>
          </p:cNvSpPr>
          <p:nvPr/>
        </p:nvSpPr>
        <p:spPr bwMode="auto">
          <a:xfrm>
            <a:off x="3429000" y="1857375"/>
            <a:ext cx="535781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s-MX" sz="2200" b="1" dirty="0">
                <a:latin typeface="Calibri" pitchFamily="34" charset="0"/>
              </a:rPr>
              <a:t>… OC 16/99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ChangeArrowheads="1"/>
          </p:cNvSpPr>
          <p:nvPr/>
        </p:nvSpPr>
        <p:spPr bwMode="auto">
          <a:xfrm>
            <a:off x="500063" y="6286500"/>
            <a:ext cx="8215312" cy="142875"/>
          </a:xfrm>
          <a:prstGeom prst="rect">
            <a:avLst/>
          </a:prstGeom>
          <a:solidFill>
            <a:srgbClr val="777777"/>
          </a:solidFill>
          <a:ln w="9525">
            <a:solidFill>
              <a:srgbClr val="DDDDDD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>
              <a:latin typeface="Calibri" pitchFamily="34" charset="0"/>
            </a:endParaRPr>
          </a:p>
        </p:txBody>
      </p:sp>
      <p:sp>
        <p:nvSpPr>
          <p:cNvPr id="10243" name="Rectangle 7"/>
          <p:cNvSpPr>
            <a:spLocks noChangeArrowheads="1"/>
          </p:cNvSpPr>
          <p:nvPr/>
        </p:nvSpPr>
        <p:spPr bwMode="auto">
          <a:xfrm>
            <a:off x="4572000" y="1357313"/>
            <a:ext cx="4071938" cy="142875"/>
          </a:xfrm>
          <a:prstGeom prst="rect">
            <a:avLst/>
          </a:prstGeom>
          <a:solidFill>
            <a:srgbClr val="005C00"/>
          </a:solidFill>
          <a:ln w="9525">
            <a:solidFill>
              <a:srgbClr val="3399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>
              <a:latin typeface="Calibri" pitchFamily="34" charset="0"/>
            </a:endParaRPr>
          </a:p>
        </p:txBody>
      </p:sp>
      <p:pic>
        <p:nvPicPr>
          <p:cNvPr id="10244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3" y="5357813"/>
            <a:ext cx="13811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sz="2000" b="1" dirty="0" smtClean="0"/>
              <a:t>Protection of Nationals Abroad before </a:t>
            </a:r>
            <a:br>
              <a:rPr lang="en-GB" sz="2000" b="1" dirty="0" smtClean="0"/>
            </a:br>
            <a:r>
              <a:rPr lang="en-GB" sz="2000" b="1" dirty="0" smtClean="0"/>
              <a:t>International Justice Institutions</a:t>
            </a:r>
            <a:endParaRPr lang="es-ES" sz="2000" dirty="0" smtClean="0"/>
          </a:p>
        </p:txBody>
      </p:sp>
      <p:sp>
        <p:nvSpPr>
          <p:cNvPr id="10246" name="6 Marcador de contenido"/>
          <p:cNvSpPr>
            <a:spLocks noGrp="1"/>
          </p:cNvSpPr>
          <p:nvPr>
            <p:ph idx="1"/>
          </p:nvPr>
        </p:nvSpPr>
        <p:spPr>
          <a:xfrm>
            <a:off x="428625" y="2000250"/>
            <a:ext cx="8229600" cy="371475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endParaRPr lang="en-GB" sz="2000" dirty="0" smtClean="0"/>
          </a:p>
          <a:p>
            <a:pPr algn="just" eaLnBrk="1" hangingPunct="1">
              <a:buFont typeface="Arial" charset="0"/>
              <a:buNone/>
            </a:pPr>
            <a:r>
              <a:rPr lang="en-GB" sz="2000" b="1" dirty="0" smtClean="0"/>
              <a:t>Topics</a:t>
            </a:r>
            <a:r>
              <a:rPr lang="en-GB" sz="2000" dirty="0" smtClean="0"/>
              <a:t>: 				2002 (Article 64.1 of CADH).</a:t>
            </a:r>
          </a:p>
          <a:p>
            <a:pPr algn="just" eaLnBrk="1" hangingPunct="1">
              <a:buFont typeface="Arial" charset="0"/>
              <a:buNone/>
            </a:pPr>
            <a:endParaRPr lang="en-GB" sz="2000" dirty="0" smtClean="0"/>
          </a:p>
          <a:p>
            <a:pPr lvl="1" algn="just" eaLnBrk="1" hangingPunct="1">
              <a:buFont typeface="Calibri" pitchFamily="34" charset="0"/>
              <a:buChar char="–"/>
            </a:pPr>
            <a:r>
              <a:rPr lang="en-GB" sz="2000" dirty="0" smtClean="0"/>
              <a:t>The obligation to </a:t>
            </a:r>
            <a:r>
              <a:rPr lang="en-GB" sz="2000" b="1" dirty="0" smtClean="0"/>
              <a:t>respect and guarantee human rights </a:t>
            </a:r>
            <a:r>
              <a:rPr lang="en-GB" sz="2000" dirty="0" smtClean="0"/>
              <a:t>and the fundamental nature of the </a:t>
            </a:r>
            <a:r>
              <a:rPr lang="en-GB" sz="2000" b="1" dirty="0" smtClean="0"/>
              <a:t>principle of equality and non-discrimination</a:t>
            </a:r>
            <a:r>
              <a:rPr lang="en-GB" sz="2000" dirty="0" smtClean="0"/>
              <a:t>.</a:t>
            </a:r>
          </a:p>
          <a:p>
            <a:pPr lvl="1" algn="just" eaLnBrk="1" hangingPunct="1">
              <a:buFont typeface="Calibri" pitchFamily="34" charset="0"/>
              <a:buChar char="–"/>
            </a:pPr>
            <a:r>
              <a:rPr lang="en-GB" sz="2000" dirty="0" smtClean="0"/>
              <a:t>Applying the principle of equality and non-discrimination to migrants. </a:t>
            </a:r>
          </a:p>
          <a:p>
            <a:pPr lvl="1" algn="just" eaLnBrk="1" hangingPunct="1">
              <a:buFont typeface="Calibri" pitchFamily="34" charset="0"/>
              <a:buChar char="–"/>
            </a:pPr>
            <a:r>
              <a:rPr lang="en-GB" sz="2000" b="1" dirty="0" smtClean="0"/>
              <a:t>Rights of undocumented migrant workers</a:t>
            </a:r>
            <a:r>
              <a:rPr lang="en-GB" sz="2000" dirty="0" smtClean="0"/>
              <a:t>.</a:t>
            </a:r>
          </a:p>
          <a:p>
            <a:pPr lvl="1" algn="just" eaLnBrk="1" hangingPunct="1">
              <a:buFont typeface="Calibri" pitchFamily="34" charset="0"/>
              <a:buChar char="–"/>
            </a:pPr>
            <a:r>
              <a:rPr lang="en-GB" sz="2000" b="1" dirty="0" smtClean="0"/>
              <a:t>The obligation of States to formulate migration policies </a:t>
            </a:r>
            <a:r>
              <a:rPr lang="en-GB" sz="2000" dirty="0" smtClean="0"/>
              <a:t>in accordance with international human rights protection instruments</a:t>
            </a:r>
            <a:r>
              <a:rPr lang="en-GB" sz="1800" dirty="0" smtClean="0"/>
              <a:t>.</a:t>
            </a:r>
          </a:p>
          <a:p>
            <a:pPr algn="just" eaLnBrk="1" hangingPunct="1"/>
            <a:endParaRPr lang="en-GB" sz="1600" dirty="0" smtClean="0"/>
          </a:p>
          <a:p>
            <a:pPr algn="just" eaLnBrk="1" hangingPunct="1">
              <a:buFont typeface="Arial" charset="0"/>
              <a:buNone/>
            </a:pPr>
            <a:endParaRPr lang="en-GB" sz="1600" dirty="0" smtClean="0"/>
          </a:p>
          <a:p>
            <a:pPr algn="just" eaLnBrk="1" hangingPunct="1">
              <a:buFont typeface="Arial" charset="0"/>
              <a:buNone/>
            </a:pPr>
            <a:endParaRPr lang="en-GB" sz="1600" dirty="0" smtClean="0"/>
          </a:p>
          <a:p>
            <a:pPr algn="just" eaLnBrk="1" hangingPunct="1">
              <a:buFont typeface="Arial" charset="0"/>
              <a:buNone/>
            </a:pPr>
            <a:endParaRPr lang="en-GB" sz="1600" dirty="0" smtClean="0"/>
          </a:p>
        </p:txBody>
      </p:sp>
      <p:pic>
        <p:nvPicPr>
          <p:cNvPr id="1024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428625"/>
            <a:ext cx="765175" cy="114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8" name="8 CuadroTexto"/>
          <p:cNvSpPr txBox="1">
            <a:spLocks noChangeArrowheads="1"/>
          </p:cNvSpPr>
          <p:nvPr/>
        </p:nvSpPr>
        <p:spPr bwMode="auto">
          <a:xfrm>
            <a:off x="3429000" y="1714500"/>
            <a:ext cx="535781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GB" sz="2200" b="1" dirty="0" smtClean="0">
                <a:latin typeface="Calibri" pitchFamily="34" charset="0"/>
              </a:rPr>
              <a:t>5. Advisory Opinion CIDH 18/03</a:t>
            </a:r>
            <a:endParaRPr lang="en-GB" sz="22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1123</TotalTime>
  <Words>492</Words>
  <Application>Microsoft Office PowerPoint</Application>
  <PresentationFormat>Presentación en pantalla (4:3)</PresentationFormat>
  <Paragraphs>104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Tema de Office</vt:lpstr>
      <vt:lpstr>Presentación de PowerPoint</vt:lpstr>
      <vt:lpstr>Protection of Nationals Abroad before  International Justice Institutions</vt:lpstr>
      <vt:lpstr>Protection of Nationals Abroad before  International Justice Institutions</vt:lpstr>
      <vt:lpstr>Protection of Nationals Abroad before  International Justice Institutions</vt:lpstr>
      <vt:lpstr>Protection of Nationals Abroad before  International Justice Institutions</vt:lpstr>
      <vt:lpstr>Protection of Nationals Abroad before  International Justice Institutions</vt:lpstr>
      <vt:lpstr>Protection of Nationals Abroad before  International Justice Institutions</vt:lpstr>
      <vt:lpstr>Protection of Nationals Abroad before  International Justice Institutions</vt:lpstr>
      <vt:lpstr>Protection of Nationals Abroad before  International Justice Institutions</vt:lpstr>
      <vt:lpstr>Protection of Nationals Abroad before  International Justice Institutions</vt:lpstr>
      <vt:lpstr>Protection of Nationals Abroad before  International Justice Institutions</vt:lpstr>
    </vt:vector>
  </TitlesOfParts>
  <Company>SRE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gferrer</dc:creator>
  <cp:lastModifiedBy>Christiane</cp:lastModifiedBy>
  <cp:revision>96</cp:revision>
  <dcterms:created xsi:type="dcterms:W3CDTF">2010-10-04T17:08:14Z</dcterms:created>
  <dcterms:modified xsi:type="dcterms:W3CDTF">2012-05-03T22:50:08Z</dcterms:modified>
</cp:coreProperties>
</file>