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HN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69CA90-16DE-4ECC-BE9F-32F93648AA7F}" type="datetimeFigureOut">
              <a:rPr lang="es-HN" smtClean="0"/>
              <a:t>26/10/2016</a:t>
            </a:fld>
            <a:endParaRPr lang="es-HN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506E72-B6FA-43D4-87DA-2EC59CD174A0}" type="slidenum">
              <a:rPr lang="es-HN" smtClean="0"/>
              <a:t>‹Nº›</a:t>
            </a:fld>
            <a:endParaRPr lang="es-HN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8550" y="4509120"/>
            <a:ext cx="8458200" cy="1222375"/>
          </a:xfrm>
        </p:spPr>
        <p:txBody>
          <a:bodyPr/>
          <a:lstStyle/>
          <a:p>
            <a:r>
              <a:rPr lang="es-HN" dirty="0" smtClean="0"/>
              <a:t>Reinserción de hondureños migrantes retornados</a:t>
            </a:r>
            <a:endParaRPr lang="es-HN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8550" y="3573016"/>
            <a:ext cx="8458200" cy="914400"/>
          </a:xfrm>
        </p:spPr>
        <p:txBody>
          <a:bodyPr/>
          <a:lstStyle/>
          <a:p>
            <a:r>
              <a:rPr lang="es-HN" b="1" dirty="0" smtClean="0"/>
              <a:t>Secretaría de Relaciones Exteriores y Cooperación Internacional</a:t>
            </a:r>
            <a:endParaRPr lang="es-HN" b="1" dirty="0"/>
          </a:p>
        </p:txBody>
      </p:sp>
      <p:pic>
        <p:nvPicPr>
          <p:cNvPr id="4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807605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pic>
        <p:nvPicPr>
          <p:cNvPr id="5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57" y="28434"/>
            <a:ext cx="2067443" cy="15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6" y="1608148"/>
            <a:ext cx="4036444" cy="225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23041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0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HN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3. </a:t>
            </a:r>
            <a:r>
              <a:rPr lang="es-HN" sz="2600" b="1" dirty="0">
                <a:latin typeface="+mj-lt"/>
              </a:rPr>
              <a:t>Atención psicológica a migrantes retornados  </a:t>
            </a:r>
            <a:endParaRPr lang="es-HN" sz="2600" b="1" dirty="0" smtClean="0">
              <a:latin typeface="+mj-lt"/>
            </a:endParaRPr>
          </a:p>
          <a:p>
            <a:pPr marL="0" indent="0">
              <a:buNone/>
            </a:pPr>
            <a:r>
              <a:rPr lang="es-HN" sz="2400" dirty="0" smtClean="0">
                <a:latin typeface="+mj-lt"/>
              </a:rPr>
              <a:t>En alianza con el Centro Universitario Tecnológico (CEUTEC), se brindó asistencia psicológica a 30 migrantes retornados a través de una serie de sesiones en las cuales se les apoyó para superar los traumas de la migración.</a:t>
            </a:r>
          </a:p>
          <a:p>
            <a:pPr marL="0" indent="0">
              <a:buNone/>
            </a:pPr>
            <a:r>
              <a:rPr lang="es-HN" sz="2400" dirty="0" smtClean="0">
                <a:latin typeface="+mj-lt"/>
              </a:rPr>
              <a:t>Actualmente el proyecto se encuentra en la segunda etapa en la cual se brindará asistencia a más compatriotas retornados.</a:t>
            </a:r>
          </a:p>
          <a:p>
            <a:pPr marL="0" indent="0">
              <a:buNone/>
            </a:pPr>
            <a:endParaRPr lang="es-HN" sz="2400" dirty="0" smtClean="0">
              <a:latin typeface="+mj-lt"/>
            </a:endParaRPr>
          </a:p>
          <a:p>
            <a:pPr marL="0" indent="0">
              <a:buNone/>
            </a:pPr>
            <a:r>
              <a:rPr lang="es-HN" sz="2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4. </a:t>
            </a:r>
            <a:r>
              <a:rPr lang="es-HN" sz="2600" b="1" dirty="0">
                <a:latin typeface="+mj-lt"/>
              </a:rPr>
              <a:t>Capacitaciones y Contrataciones en el </a:t>
            </a:r>
            <a:r>
              <a:rPr lang="es-HN" sz="2600" b="1" dirty="0" err="1">
                <a:latin typeface="+mj-lt"/>
              </a:rPr>
              <a:t>Call</a:t>
            </a:r>
            <a:r>
              <a:rPr lang="es-HN" sz="2600" b="1" dirty="0">
                <a:latin typeface="+mj-lt"/>
              </a:rPr>
              <a:t> Center ALHO VOZ </a:t>
            </a:r>
            <a:endParaRPr lang="es-HN" sz="26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+mj-lt"/>
              </a:rPr>
              <a:t>La SRECI estableció </a:t>
            </a:r>
            <a:r>
              <a:rPr lang="es-ES" sz="2400" dirty="0">
                <a:latin typeface="+mj-lt"/>
              </a:rPr>
              <a:t>una alianza con el Programa Presidencial “Chamba Joven” para contratar en el Centro de </a:t>
            </a:r>
            <a:r>
              <a:rPr lang="es-HN" sz="2400" dirty="0">
                <a:latin typeface="+mj-lt"/>
              </a:rPr>
              <a:t>Llamadas </a:t>
            </a:r>
            <a:r>
              <a:rPr lang="es-ES" sz="2400" b="1" dirty="0">
                <a:latin typeface="+mj-lt"/>
              </a:rPr>
              <a:t>“ </a:t>
            </a:r>
            <a:r>
              <a:rPr lang="es-HN" sz="2400" dirty="0">
                <a:latin typeface="+mj-lt"/>
              </a:rPr>
              <a:t>Atención en Línea a  Honduras ALHO Voz”</a:t>
            </a:r>
            <a:r>
              <a:rPr lang="es-ES" sz="2400" dirty="0">
                <a:latin typeface="+mj-lt"/>
              </a:rPr>
              <a:t> a 19 hondureños retornados en edades comprendidas entre 18-30 años.</a:t>
            </a:r>
          </a:p>
          <a:p>
            <a:pPr marL="0" indent="0" algn="just">
              <a:buNone/>
            </a:pPr>
            <a:r>
              <a:rPr lang="es-ES" sz="2400" dirty="0" smtClean="0">
                <a:latin typeface="+mj-lt"/>
              </a:rPr>
              <a:t>Previo </a:t>
            </a:r>
            <a:r>
              <a:rPr lang="es-ES" sz="2400" dirty="0">
                <a:latin typeface="+mj-lt"/>
              </a:rPr>
              <a:t>a iniciar sus labores, estos jóvenes fueron sometidos a un intensivo proceso de capacitación e inducción en temas de protección migratoria y asistencia consular con el objetivo de prepararlos para  atender de manera eficaz y eficiente a nuestros  connacionales que residen en el exterior.</a:t>
            </a:r>
            <a:endParaRPr lang="es-HN" sz="2400" dirty="0">
              <a:latin typeface="+mj-lt"/>
            </a:endParaRPr>
          </a:p>
          <a:p>
            <a:pPr marL="0" indent="0">
              <a:buNone/>
            </a:pPr>
            <a:endParaRPr lang="es-HN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s-HN" sz="2200" b="1" dirty="0">
              <a:latin typeface="+mj-lt"/>
            </a:endParaRPr>
          </a:p>
        </p:txBody>
      </p:sp>
      <p:pic>
        <p:nvPicPr>
          <p:cNvPr id="5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57" y="28434"/>
            <a:ext cx="2067443" cy="15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2939" r="5240" b="50614"/>
          <a:stretch/>
        </p:blipFill>
        <p:spPr bwMode="auto">
          <a:xfrm>
            <a:off x="1043608" y="1844824"/>
            <a:ext cx="674179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pic>
        <p:nvPicPr>
          <p:cNvPr id="6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57" y="28434"/>
            <a:ext cx="2067443" cy="15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955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HN" sz="2200" b="1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s-HN" sz="2200" b="1" dirty="0" smtClean="0"/>
              <a:t>Jornada </a:t>
            </a:r>
            <a:r>
              <a:rPr lang="es-HN" sz="2200" b="1" dirty="0"/>
              <a:t>Piloto de </a:t>
            </a:r>
            <a:r>
              <a:rPr lang="es-HN" sz="2200" b="1" dirty="0" smtClean="0"/>
              <a:t>Reinserción laboral</a:t>
            </a:r>
          </a:p>
          <a:p>
            <a:pPr marL="457200" indent="-457200">
              <a:buAutoNum type="arabicPeriod" startAt="3"/>
            </a:pPr>
            <a:endParaRPr lang="es-HN" sz="2200" b="1" dirty="0" smtClean="0"/>
          </a:p>
          <a:p>
            <a:pPr marL="0" indent="0" algn="just">
              <a:buNone/>
            </a:pPr>
            <a:r>
              <a:rPr lang="es-ES" sz="2200" dirty="0"/>
              <a:t>La </a:t>
            </a:r>
            <a:r>
              <a:rPr lang="es-ES" sz="2200" dirty="0" smtClean="0"/>
              <a:t>SRECI en </a:t>
            </a:r>
            <a:r>
              <a:rPr lang="es-ES" sz="2200" dirty="0"/>
              <a:t>alianza con la Secretaría de Trabajo y Seguridad Social, el Registro Nacional de las Personas y la Corte Suprema de Justicia, realizó la Primera Jornada Piloto de Reinserción Laboral en la que un total de 35 migrantes retornados recibieron charlas motivacionales y  charlas preparatorias para entrevistas de trabajo, al tiempo que fueron ingresados en la </a:t>
            </a:r>
            <a:r>
              <a:rPr lang="es-HN" sz="2200" dirty="0"/>
              <a:t>plataforma de Empléate de la STSS.</a:t>
            </a:r>
          </a:p>
          <a:p>
            <a:pPr marL="0" indent="0" algn="just">
              <a:buNone/>
            </a:pPr>
            <a:r>
              <a:rPr lang="es-HN" sz="2200" dirty="0"/>
              <a:t>Adicionalmente se aplicaron pruebas psicométricas para reubicarlos en una segunda o tercera ocupación e identificar el estado de neurosis  para poder ser referidos al grupo de apoyo de psicólogos de la Región Metropolitana. Asimismo se elaboró el </a:t>
            </a:r>
            <a:r>
              <a:rPr lang="es-HN" sz="2200" dirty="0" err="1"/>
              <a:t>Curriculum</a:t>
            </a:r>
            <a:r>
              <a:rPr lang="es-HN" sz="2200" dirty="0"/>
              <a:t> Vitae de cada uno de los participantes, el cual fue entregado en físico y en digital.</a:t>
            </a:r>
          </a:p>
          <a:p>
            <a:pPr marL="0" indent="0" algn="just">
              <a:buNone/>
            </a:pPr>
            <a:r>
              <a:rPr lang="es-HN" sz="2200" dirty="0"/>
              <a:t>Al final de la jornada, 7 migrantes retornados salieron con una entrevista de </a:t>
            </a:r>
            <a:r>
              <a:rPr lang="es-HN" sz="2200" dirty="0" smtClean="0"/>
              <a:t>trabajo. </a:t>
            </a:r>
            <a:endParaRPr lang="es-HN" sz="1900" dirty="0"/>
          </a:p>
        </p:txBody>
      </p:sp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pic>
        <p:nvPicPr>
          <p:cNvPr id="8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55" y="404664"/>
            <a:ext cx="2067443" cy="15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6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5"/>
          <a:stretch/>
        </p:blipFill>
        <p:spPr bwMode="auto">
          <a:xfrm>
            <a:off x="4610429" y="3573016"/>
            <a:ext cx="4155559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-1040" r="-247" b="51040"/>
          <a:stretch/>
        </p:blipFill>
        <p:spPr bwMode="auto">
          <a:xfrm>
            <a:off x="465097" y="1412776"/>
            <a:ext cx="414653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70864"/>
            <a:ext cx="20669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1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HN" sz="2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6. </a:t>
            </a:r>
            <a:r>
              <a:rPr lang="es-HN" sz="2200" b="1" dirty="0" smtClean="0">
                <a:latin typeface="+mj-lt"/>
              </a:rPr>
              <a:t>Selección </a:t>
            </a:r>
            <a:r>
              <a:rPr lang="es-HN" sz="2200" b="1" dirty="0">
                <a:latin typeface="+mj-lt"/>
              </a:rPr>
              <a:t>y capacitación de mujeres migrantes retornadas para incluirlas en el Programa Oportunidades de Desarrollo y Empleo Rural (</a:t>
            </a:r>
            <a:r>
              <a:rPr lang="es-HN" sz="2200" b="1" dirty="0" smtClean="0">
                <a:latin typeface="+mj-lt"/>
              </a:rPr>
              <a:t>PODER)</a:t>
            </a:r>
          </a:p>
          <a:p>
            <a:pPr marL="0" indent="0" algn="just">
              <a:buNone/>
            </a:pPr>
            <a:r>
              <a:rPr lang="es-HN" sz="1800" dirty="0" smtClean="0">
                <a:latin typeface="+mj-lt"/>
              </a:rPr>
              <a:t>En </a:t>
            </a:r>
            <a:r>
              <a:rPr lang="es-HN" sz="1800" dirty="0">
                <a:latin typeface="+mj-lt"/>
              </a:rPr>
              <a:t>alianza con la Secretaría de Derechos Humanos, Justicia, Gobernación y Descentralización (SDHJGD), </a:t>
            </a:r>
            <a:r>
              <a:rPr lang="es-HN" sz="1800" dirty="0" smtClean="0">
                <a:latin typeface="+mj-lt"/>
              </a:rPr>
              <a:t>la SRECI llevó </a:t>
            </a:r>
            <a:r>
              <a:rPr lang="es-HN" sz="1800" dirty="0">
                <a:latin typeface="+mj-lt"/>
              </a:rPr>
              <a:t>a cabo una jornada de capacitación </a:t>
            </a:r>
            <a:r>
              <a:rPr lang="es-HN" sz="1800" dirty="0" smtClean="0">
                <a:latin typeface="+mj-lt"/>
              </a:rPr>
              <a:t>a 25 </a:t>
            </a:r>
            <a:r>
              <a:rPr lang="es-HN" sz="1800" dirty="0">
                <a:latin typeface="+mj-lt"/>
              </a:rPr>
              <a:t>mujeres migrantes retornadas quienes crearán sus microempresas a través de la entrega de capital semilla por parte del Programa Oportunidades de Desarrollo y Empleo Rural (PODER) de la Dirección de Desarrollo Local de la </a:t>
            </a:r>
            <a:r>
              <a:rPr lang="es-HN" sz="1800" dirty="0" smtClean="0">
                <a:latin typeface="+mj-lt"/>
              </a:rPr>
              <a:t>SDHJGD.</a:t>
            </a:r>
          </a:p>
          <a:p>
            <a:pPr marL="0" indent="0" algn="just">
              <a:buNone/>
            </a:pPr>
            <a:r>
              <a:rPr lang="es-HN" sz="1800" dirty="0" smtClean="0">
                <a:latin typeface="+mj-lt"/>
              </a:rPr>
              <a:t>Las </a:t>
            </a:r>
            <a:r>
              <a:rPr lang="es-HN" sz="1800" dirty="0">
                <a:latin typeface="+mj-lt"/>
              </a:rPr>
              <a:t>25 mujeres retornadas seleccionadas anexarán al programa a cuatro personas más de su comunidad, aumentando las fuentes de empleo en su lugar de origen.</a:t>
            </a:r>
          </a:p>
          <a:p>
            <a:pPr marL="0" indent="0">
              <a:buNone/>
            </a:pPr>
            <a:endParaRPr lang="es-HN" sz="2200" dirty="0">
              <a:latin typeface="+mj-lt"/>
            </a:endParaRPr>
          </a:p>
        </p:txBody>
      </p:sp>
      <p:pic>
        <p:nvPicPr>
          <p:cNvPr id="4" name="Picture 3" descr="C:\Users\gabriela.vega\Pictures\Mes del Migrante 2016\Capacitación previa a enrega de capital semilla mujeres retornadas\DSC_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66412"/>
            <a:ext cx="3240360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gabriela.vega\Pictures\Mes del Migrante 2016\Capacitación previa a enrega de capital semilla mujeres retornadas\DSC_0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8925"/>
            <a:ext cx="3312368" cy="220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70864"/>
            <a:ext cx="20669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 algn="just">
              <a:buNone/>
            </a:pPr>
            <a:r>
              <a:rPr lang="es-HN" sz="23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7. </a:t>
            </a:r>
            <a:r>
              <a:rPr lang="es-HN" sz="2500" dirty="0" smtClean="0">
                <a:latin typeface="+mj-lt"/>
              </a:rPr>
              <a:t>Capacitación de familias microempresarias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HN" sz="2100" dirty="0" smtClean="0">
                <a:latin typeface="+mj-lt"/>
              </a:rPr>
              <a:t>La SRECI en coordinación con el </a:t>
            </a:r>
            <a:r>
              <a:rPr lang="es-HN" sz="2100" dirty="0">
                <a:latin typeface="+mj-lt"/>
              </a:rPr>
              <a:t>Despacho de la Primera Dama la capacitación en gastronomía típica y panadería a 7 familias retornadas que comenzarán sus propias microempresas. 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s-HN" sz="2100" dirty="0" smtClean="0">
                <a:latin typeface="+mj-lt"/>
              </a:rPr>
              <a:t>Adicionalmente</a:t>
            </a:r>
            <a:r>
              <a:rPr lang="es-HN" sz="2100" dirty="0">
                <a:latin typeface="+mj-lt"/>
              </a:rPr>
              <a:t>, las siete familias recibieron </a:t>
            </a:r>
            <a:r>
              <a:rPr lang="es-HN" sz="2100" dirty="0" err="1">
                <a:latin typeface="+mj-lt"/>
              </a:rPr>
              <a:t>ecofogones</a:t>
            </a:r>
            <a:r>
              <a:rPr lang="es-HN" sz="2100" dirty="0">
                <a:latin typeface="+mj-lt"/>
              </a:rPr>
              <a:t> y </a:t>
            </a:r>
            <a:r>
              <a:rPr lang="es-HN" sz="2100" dirty="0" err="1">
                <a:latin typeface="+mj-lt"/>
              </a:rPr>
              <a:t>ecohornos</a:t>
            </a:r>
            <a:r>
              <a:rPr lang="es-HN" sz="2100" dirty="0">
                <a:latin typeface="+mj-lt"/>
              </a:rPr>
              <a:t>. </a:t>
            </a:r>
          </a:p>
          <a:p>
            <a:pPr marL="0" indent="0" algn="just">
              <a:buNone/>
            </a:pPr>
            <a:endParaRPr lang="es-HN" sz="2000" dirty="0">
              <a:latin typeface="+mj-lt"/>
            </a:endParaRPr>
          </a:p>
        </p:txBody>
      </p:sp>
      <p:pic>
        <p:nvPicPr>
          <p:cNvPr id="5" name="Picture 2" descr="C:\Users\gabriela.vega\Downloads\IMG-20160825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40" y="3573014"/>
            <a:ext cx="2435668" cy="295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gabriela.vega\Downloads\IMG-20160825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5"/>
            <a:ext cx="2304256" cy="295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Proyectos de reinserción</a:t>
            </a:r>
            <a:endParaRPr lang="es-HN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70864"/>
            <a:ext cx="20669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0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Principales retos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es-HN" sz="2400" dirty="0" smtClean="0"/>
              <a:t>1</a:t>
            </a:r>
            <a:r>
              <a:rPr lang="es-HN" sz="1800" dirty="0" smtClean="0"/>
              <a:t>. </a:t>
            </a:r>
            <a:r>
              <a:rPr lang="es-HN" sz="2400" dirty="0" smtClean="0"/>
              <a:t>Mayor cobertura  de atención en base a la amplia demanda de población migrante retornado.</a:t>
            </a:r>
          </a:p>
          <a:p>
            <a:pPr marL="0" indent="0">
              <a:buNone/>
            </a:pPr>
            <a:r>
              <a:rPr lang="es-HN" sz="2400" dirty="0" smtClean="0"/>
              <a:t>2. La articulación del trabajo interinstitucional para lograr la reinserción efectiva en esta población.</a:t>
            </a:r>
          </a:p>
          <a:p>
            <a:pPr marL="0" indent="0">
              <a:buNone/>
            </a:pPr>
            <a:r>
              <a:rPr lang="es-HN" sz="2400" dirty="0" smtClean="0"/>
              <a:t>3. La articulación del trabajo entre Sociedad </a:t>
            </a:r>
            <a:r>
              <a:rPr lang="es-HN" sz="2400" dirty="0" err="1" smtClean="0"/>
              <a:t>Cívil</a:t>
            </a:r>
            <a:r>
              <a:rPr lang="es-HN" sz="2400" dirty="0"/>
              <a:t> </a:t>
            </a:r>
            <a:r>
              <a:rPr lang="es-HN" sz="2400" dirty="0" smtClean="0"/>
              <a:t>y el Gobierno</a:t>
            </a:r>
          </a:p>
          <a:p>
            <a:pPr marL="0" indent="0">
              <a:buNone/>
            </a:pPr>
            <a:r>
              <a:rPr lang="es-HN" sz="2400" dirty="0"/>
              <a:t>4</a:t>
            </a:r>
            <a:r>
              <a:rPr lang="es-HN" sz="2400" dirty="0" smtClean="0"/>
              <a:t>. La generación de oportunidades en el país, para la población migrante retornada. </a:t>
            </a:r>
          </a:p>
          <a:p>
            <a:pPr marL="0" indent="0">
              <a:buNone/>
            </a:pPr>
            <a:r>
              <a:rPr lang="es-HN" sz="2400" dirty="0" smtClean="0"/>
              <a:t>4. La sostenibilidad de los proyectos y programas de reinserción. </a:t>
            </a:r>
          </a:p>
          <a:p>
            <a:pPr marL="0" indent="0">
              <a:buNone/>
            </a:pPr>
            <a:endParaRPr lang="es-HN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7" y="20836"/>
            <a:ext cx="20669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5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MARCO LEGAL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3"/>
            <a:ext cx="8686800" cy="4601196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HN" sz="2800" b="1" dirty="0" smtClean="0">
                <a:latin typeface="+mj-lt"/>
              </a:rPr>
              <a:t>Ley de Protección al Hondureño Migrante y sus Familiares, aprobada según Decreto Legislativo No. 106-2013. </a:t>
            </a:r>
            <a:endParaRPr lang="es-HN" sz="2400" b="1" dirty="0" smtClean="0">
              <a:latin typeface="+mj-lt"/>
            </a:endParaRPr>
          </a:p>
          <a:p>
            <a:pPr marL="0" indent="0" algn="just">
              <a:buNone/>
            </a:pPr>
            <a:endParaRPr lang="es-HN" sz="20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es-HN" sz="2000" b="1" dirty="0" smtClean="0">
                <a:latin typeface="+mj-lt"/>
              </a:rPr>
              <a:t>Art. 24 y 26 </a:t>
            </a:r>
            <a:r>
              <a:rPr lang="es-HN" sz="2000" dirty="0" smtClean="0">
                <a:latin typeface="+mj-lt"/>
              </a:rPr>
              <a:t>Establece la Creación de la Dirección General de Protección al Hondureño Migrante y a su vez la Oficina de Asistencia al Migrante Retornado con el fin de velar especialmente por extender la acción protectora del Estado de Honduras a los migrantes en el exterior y a los migrantes retornados.  </a:t>
            </a:r>
          </a:p>
          <a:p>
            <a:pPr marL="0" indent="0" algn="just">
              <a:buNone/>
            </a:pPr>
            <a:endParaRPr lang="es-HN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es-HN" sz="2000" b="1" dirty="0" smtClean="0">
                <a:latin typeface="+mj-lt"/>
              </a:rPr>
              <a:t>Art. 29 </a:t>
            </a:r>
            <a:r>
              <a:rPr lang="es-HN" sz="2000" dirty="0" smtClean="0">
                <a:latin typeface="+mj-lt"/>
              </a:rPr>
              <a:t>Contempla la creación del Fondo de Solidaridad con el Migrante Hondureño , el cual contempla el financiamiento de los Centros de Atención al Migrante Retornado y a su vez  los programas y proyectos para la reinserción social y laboral en Honduras. </a:t>
            </a:r>
          </a:p>
          <a:p>
            <a:pPr marL="0" indent="0">
              <a:buNone/>
            </a:pPr>
            <a:endParaRPr lang="es-HN" sz="2800" b="1" dirty="0" smtClean="0">
              <a:latin typeface="+mj-lt"/>
            </a:endParaRPr>
          </a:p>
          <a:p>
            <a:pPr marL="0" indent="0">
              <a:buNone/>
            </a:pPr>
            <a:endParaRPr lang="es-HN" sz="2800" b="1" dirty="0">
              <a:latin typeface="+mj-lt"/>
            </a:endParaRPr>
          </a:p>
        </p:txBody>
      </p:sp>
      <p:pic>
        <p:nvPicPr>
          <p:cNvPr id="4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17" y="116632"/>
            <a:ext cx="1981783" cy="1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9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03504" cy="838200"/>
          </a:xfrm>
        </p:spPr>
        <p:txBody>
          <a:bodyPr>
            <a:noAutofit/>
          </a:bodyPr>
          <a:lstStyle/>
          <a:p>
            <a:pPr algn="just"/>
            <a:r>
              <a:rPr lang="es-HN" sz="2800" dirty="0" smtClean="0"/>
              <a:t>Administración técnica y financiera de los centros de atención al migrante retornado</a:t>
            </a:r>
            <a:endParaRPr lang="es-HN" sz="2800" dirty="0"/>
          </a:p>
        </p:txBody>
      </p:sp>
      <p:pic>
        <p:nvPicPr>
          <p:cNvPr id="4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17" y="116632"/>
            <a:ext cx="1981783" cy="1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3"/>
          <a:srcRect l="27352" t="29054" r="29531" b="19595"/>
          <a:stretch/>
        </p:blipFill>
        <p:spPr bwMode="auto">
          <a:xfrm>
            <a:off x="539552" y="1772816"/>
            <a:ext cx="381642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49" y="1772817"/>
            <a:ext cx="430565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22" y="4319244"/>
            <a:ext cx="4282283" cy="237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2" y="4319244"/>
            <a:ext cx="3824554" cy="23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7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6859488" cy="838200"/>
          </a:xfrm>
        </p:spPr>
        <p:txBody>
          <a:bodyPr>
            <a:noAutofit/>
          </a:bodyPr>
          <a:lstStyle/>
          <a:p>
            <a:pPr algn="just"/>
            <a:r>
              <a:rPr lang="es-HN" sz="2800" dirty="0" smtClean="0"/>
              <a:t>Administración técnica y financiera de los centros de atención al migrante retornado</a:t>
            </a:r>
            <a:endParaRPr lang="es-HN" sz="2800" dirty="0"/>
          </a:p>
        </p:txBody>
      </p:sp>
      <p:pic>
        <p:nvPicPr>
          <p:cNvPr id="5" name="Picture 2" descr="http://pgc.sre.gob.hn/sites/default/files/styles/news_single/public/LOGO%20SRECI%20VERTIC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2220236" cy="16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46" y="2204864"/>
            <a:ext cx="4485207" cy="23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1" y="2204864"/>
            <a:ext cx="4048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6389" y="4797152"/>
            <a:ext cx="4231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 smtClean="0"/>
              <a:t>SERVICIOS:</a:t>
            </a:r>
          </a:p>
          <a:p>
            <a:pPr marL="342900" indent="-342900">
              <a:buAutoNum type="arabicPeriod"/>
            </a:pPr>
            <a:r>
              <a:rPr lang="es-HN" dirty="0" smtClean="0"/>
              <a:t>Control Migratorio</a:t>
            </a:r>
          </a:p>
          <a:p>
            <a:pPr marL="342900" indent="-342900">
              <a:buAutoNum type="arabicPeriod"/>
            </a:pPr>
            <a:r>
              <a:rPr lang="es-HN" dirty="0" smtClean="0"/>
              <a:t>Atención Médica y Psicológica Inmediata </a:t>
            </a:r>
          </a:p>
          <a:p>
            <a:pPr marL="342900" indent="-342900">
              <a:buAutoNum type="arabicPeriod"/>
            </a:pPr>
            <a:r>
              <a:rPr lang="es-HN" dirty="0" smtClean="0"/>
              <a:t>Alimentación</a:t>
            </a:r>
          </a:p>
          <a:p>
            <a:pPr marL="342900" indent="-342900">
              <a:buAutoNum type="arabicPeriod"/>
            </a:pPr>
            <a:r>
              <a:rPr lang="es-HN" dirty="0" smtClean="0"/>
              <a:t>Oferta social y formativa del Gobierno</a:t>
            </a:r>
          </a:p>
          <a:p>
            <a:pPr marL="342900" indent="-342900">
              <a:buAutoNum type="arabicPeriod"/>
            </a:pPr>
            <a:endParaRPr lang="es-HN" dirty="0" smtClean="0"/>
          </a:p>
          <a:p>
            <a:pPr marL="342900" indent="-342900">
              <a:buAutoNum type="arabicPeriod"/>
            </a:pPr>
            <a:endParaRPr lang="es-HN" dirty="0" smtClean="0"/>
          </a:p>
          <a:p>
            <a:pPr marL="342900" indent="-342900">
              <a:buAutoNum type="arabicPeriod"/>
            </a:pPr>
            <a:endParaRPr lang="es-HN" dirty="0"/>
          </a:p>
        </p:txBody>
      </p:sp>
      <p:sp>
        <p:nvSpPr>
          <p:cNvPr id="9" name="8 CuadroTexto"/>
          <p:cNvSpPr txBox="1"/>
          <p:nvPr/>
        </p:nvSpPr>
        <p:spPr>
          <a:xfrm>
            <a:off x="4556385" y="4935651"/>
            <a:ext cx="4231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 smtClean="0"/>
              <a:t>SERVICIOS:</a:t>
            </a:r>
          </a:p>
          <a:p>
            <a:r>
              <a:rPr lang="es-HN" dirty="0"/>
              <a:t>7</a:t>
            </a:r>
            <a:r>
              <a:rPr lang="es-HN" dirty="0" smtClean="0"/>
              <a:t>. Transporte</a:t>
            </a:r>
          </a:p>
          <a:p>
            <a:r>
              <a:rPr lang="es-HN" dirty="0" smtClean="0"/>
              <a:t>6. Entrega de Ropa y Kit de Higiene </a:t>
            </a:r>
          </a:p>
          <a:p>
            <a:r>
              <a:rPr lang="es-HN" dirty="0" smtClean="0"/>
              <a:t>7. Restablecimiento del contacto familiar</a:t>
            </a:r>
          </a:p>
          <a:p>
            <a:r>
              <a:rPr lang="es-HN" dirty="0" smtClean="0"/>
              <a:t>8. Alojamiento por hasta 72 horas. </a:t>
            </a:r>
          </a:p>
          <a:p>
            <a:endParaRPr lang="es-HN" dirty="0" smtClean="0"/>
          </a:p>
          <a:p>
            <a:endParaRPr lang="es-HN" dirty="0" smtClean="0"/>
          </a:p>
          <a:p>
            <a:pPr marL="342900" indent="-342900">
              <a:buAutoNum type="arabicPeriod"/>
            </a:pPr>
            <a:endParaRPr lang="es-HN" dirty="0" smtClean="0"/>
          </a:p>
          <a:p>
            <a:pPr marL="342900" indent="-342900">
              <a:buAutoNum type="arabicPeriod"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63471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03504" cy="838200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Ruta interinstitucional de reinserción para </a:t>
            </a:r>
            <a:r>
              <a:rPr lang="es-HN" dirty="0" err="1" smtClean="0"/>
              <a:t>nna</a:t>
            </a:r>
            <a:r>
              <a:rPr lang="es-HN" dirty="0" smtClean="0"/>
              <a:t> Y UNIDADES FAMILIARES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ES_tradnl" b="1" dirty="0" smtClean="0">
                <a:latin typeface="+mj-lt"/>
              </a:rPr>
              <a:t>Cobertura Territorial: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sz="2400" dirty="0" smtClean="0"/>
              <a:t>Distrito </a:t>
            </a:r>
            <a:r>
              <a:rPr lang="es-ES_tradnl" sz="2400" dirty="0"/>
              <a:t>Central, Francisco Morazán </a:t>
            </a:r>
            <a:endParaRPr lang="es-HN" sz="24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400" dirty="0"/>
              <a:t>San Pedro Sula, Cortés</a:t>
            </a:r>
            <a:endParaRPr lang="es-HN" sz="24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400" dirty="0"/>
              <a:t>La Ceiba, Atlántida</a:t>
            </a:r>
            <a:endParaRPr lang="es-HN" sz="24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400" dirty="0" err="1"/>
              <a:t>Choloma</a:t>
            </a:r>
            <a:r>
              <a:rPr lang="es-ES_tradnl" sz="2400" dirty="0"/>
              <a:t>, </a:t>
            </a:r>
            <a:r>
              <a:rPr lang="es-ES_tradnl" sz="2400" dirty="0" smtClean="0"/>
              <a:t>Cortés</a:t>
            </a:r>
            <a:endParaRPr lang="es-HN" sz="2400" dirty="0"/>
          </a:p>
          <a:p>
            <a:pPr marL="514350" lvl="0" indent="-514350">
              <a:buFont typeface="+mj-lt"/>
              <a:buAutoNum type="arabicPeriod"/>
            </a:pPr>
            <a:r>
              <a:rPr lang="es-ES_tradnl" sz="2400" dirty="0" err="1"/>
              <a:t>Tocoa</a:t>
            </a:r>
            <a:r>
              <a:rPr lang="es-ES_tradnl" sz="2400" dirty="0"/>
              <a:t>, Colón</a:t>
            </a:r>
            <a:r>
              <a:rPr lang="es-ES_tradnl" sz="2400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s-HN" dirty="0"/>
          </a:p>
          <a:p>
            <a:pPr marL="0" indent="0">
              <a:buNone/>
            </a:pPr>
            <a:endParaRPr lang="es-H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23" y="60992"/>
            <a:ext cx="20669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47" y="3356992"/>
            <a:ext cx="56340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7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HN" b="1" dirty="0">
                <a:latin typeface="+mj-lt"/>
              </a:rPr>
              <a:t>Estrategia a Desarrollar: </a:t>
            </a:r>
          </a:p>
          <a:p>
            <a:pPr marL="0" indent="0" algn="just">
              <a:buNone/>
            </a:pPr>
            <a:r>
              <a:rPr lang="es-HN" sz="2400" dirty="0"/>
              <a:t>En base  a las experiencias y lecciones aprendidas hasta la fecha, la ruta interinstitucional </a:t>
            </a:r>
            <a:r>
              <a:rPr lang="es-HN" sz="2400" dirty="0" smtClean="0"/>
              <a:t>desarrolla </a:t>
            </a:r>
            <a:r>
              <a:rPr lang="es-HN" sz="2400" dirty="0"/>
              <a:t>una estrategia que integra los siguientes </a:t>
            </a:r>
            <a:r>
              <a:rPr lang="es-HN" sz="2400" dirty="0" smtClean="0"/>
              <a:t>componentes: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sz="2200" dirty="0" smtClean="0">
                <a:latin typeface="+mj-lt"/>
              </a:rPr>
              <a:t>FORTALECIMIENTO </a:t>
            </a:r>
            <a:r>
              <a:rPr lang="es-HN" sz="2200" dirty="0">
                <a:latin typeface="+mj-lt"/>
              </a:rPr>
              <a:t>DE LAS CAPACIDADES TÉCNICAS Y </a:t>
            </a:r>
            <a:r>
              <a:rPr lang="es-HN" sz="2200" dirty="0" smtClean="0">
                <a:latin typeface="+mj-lt"/>
              </a:rPr>
              <a:t>OPERATIVAS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HN" sz="2200" dirty="0" smtClean="0">
                <a:latin typeface="+mj-lt"/>
              </a:rPr>
              <a:t>RECEPCIÓN </a:t>
            </a:r>
            <a:r>
              <a:rPr lang="es-HN" sz="2200" dirty="0">
                <a:latin typeface="+mj-lt"/>
              </a:rPr>
              <a:t>PARA NNA MIGRANTES Y UNIDADES FAMILIARES. </a:t>
            </a:r>
            <a:endParaRPr lang="es-HN" sz="2200" dirty="0" smtClean="0">
              <a:latin typeface="+mj-lt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s-HN" sz="2200" dirty="0">
                <a:latin typeface="+mj-lt"/>
              </a:rPr>
              <a:t>ACCESO AL SISTEMA DE PROTECCION SOCIAL. </a:t>
            </a:r>
            <a:endParaRPr lang="es-HN" sz="2200" dirty="0" smtClean="0">
              <a:latin typeface="+mj-lt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s-HN" sz="2200" dirty="0">
                <a:latin typeface="+mj-lt"/>
              </a:rPr>
              <a:t>MECANISMO DE FLUJO DE INFORMACIÓN DEL SISTEMA DE PROTECCION </a:t>
            </a:r>
            <a:r>
              <a:rPr lang="es-HN" sz="2200" dirty="0" smtClean="0">
                <a:latin typeface="+mj-lt"/>
              </a:rPr>
              <a:t>SOCIAL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HN" sz="2200" dirty="0">
                <a:latin typeface="+mj-lt"/>
              </a:rPr>
              <a:t>MANEJO DE LA INFORMACION A PARTIR DEL CENISS</a:t>
            </a:r>
            <a:r>
              <a:rPr lang="es-HN" sz="2200" dirty="0" smtClean="0">
                <a:latin typeface="+mj-lt"/>
              </a:rPr>
              <a:t>.</a:t>
            </a:r>
          </a:p>
          <a:p>
            <a:pPr marL="457200" lvl="1" indent="-457200">
              <a:buFont typeface="+mj-lt"/>
              <a:buAutoNum type="arabicPeriod"/>
            </a:pPr>
            <a:r>
              <a:rPr lang="es-HN" sz="2200" dirty="0">
                <a:latin typeface="+mj-lt"/>
              </a:rPr>
              <a:t>CONSULTAS Y REPORTES A PARTIR DEL CENISS.</a:t>
            </a:r>
          </a:p>
          <a:p>
            <a:pPr marL="457200" lvl="1" indent="-457200">
              <a:buFont typeface="Wingdings 2"/>
              <a:buAutoNum type="arabicPeriod"/>
            </a:pPr>
            <a:endParaRPr lang="es-HN" sz="2000" b="1" dirty="0"/>
          </a:p>
          <a:p>
            <a:pPr marL="457200" lvl="1" indent="-457200">
              <a:buFont typeface="Wingdings 2"/>
              <a:buAutoNum type="arabicPeriod"/>
            </a:pPr>
            <a:endParaRPr lang="es-HN" sz="2000" b="1" dirty="0">
              <a:latin typeface="+mj-lt"/>
            </a:endParaRPr>
          </a:p>
          <a:p>
            <a:pPr marL="457200" lvl="1" indent="-457200">
              <a:buFont typeface="Wingdings 2"/>
              <a:buAutoNum type="arabicPeriod"/>
            </a:pPr>
            <a:endParaRPr lang="es-HN" sz="2000" b="1" dirty="0">
              <a:latin typeface="+mj-lt"/>
            </a:endParaRPr>
          </a:p>
          <a:p>
            <a:pPr marL="457200" lvl="1" indent="-457200">
              <a:buAutoNum type="arabicPeriod"/>
            </a:pPr>
            <a:endParaRPr lang="es-HN" sz="2000" b="1" dirty="0">
              <a:latin typeface="+mj-lt"/>
            </a:endParaRPr>
          </a:p>
          <a:p>
            <a:pPr marL="457200" indent="-457200">
              <a:buAutoNum type="alphaLcPeriod"/>
            </a:pPr>
            <a:endParaRPr lang="es-HN" sz="2000" b="1" dirty="0">
              <a:latin typeface="+mj-lt"/>
            </a:endParaRPr>
          </a:p>
          <a:p>
            <a:endParaRPr lang="es-HN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7219528" cy="838200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Ruta interinstitucional de reinserción para </a:t>
            </a:r>
            <a:r>
              <a:rPr lang="es-HN" dirty="0" err="1" smtClean="0"/>
              <a:t>nna</a:t>
            </a:r>
            <a:r>
              <a:rPr lang="es-HN" dirty="0" smtClean="0"/>
              <a:t> Y UNIDADES FAMILIARES </a:t>
            </a:r>
            <a:endParaRPr lang="es-HN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23" y="60992"/>
            <a:ext cx="20669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26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s-HN" b="1" dirty="0"/>
              <a:t>PERFILES DE ATENCION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HN" dirty="0"/>
              <a:t>Los perfiles de atención es la categorización de los NNA migrantes retornados y las unidades familiares agrupados por los principales factores que motivan a niños, niñas y adolescentes a migrar a otros países, entre estas hemos seleccionado cuatro categorías: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HN" dirty="0"/>
              <a:t>a. Razones vinculadas a la violencia, violencia intrafamiliar e inseguridad,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HN" dirty="0"/>
              <a:t>b. Reunificación familiar,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HN" dirty="0"/>
              <a:t>c. Factores asociados a la pobreza y la falta de oportunidades,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HN" dirty="0"/>
              <a:t>d. Víctimas o vulnerables a la trata de personas</a:t>
            </a:r>
          </a:p>
          <a:p>
            <a:pPr marL="0" indent="0">
              <a:buNone/>
            </a:pPr>
            <a:endParaRPr lang="es-HN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35552" cy="838200"/>
          </a:xfrm>
        </p:spPr>
        <p:txBody>
          <a:bodyPr>
            <a:normAutofit fontScale="90000"/>
          </a:bodyPr>
          <a:lstStyle/>
          <a:p>
            <a:r>
              <a:rPr lang="es-HN" dirty="0" smtClean="0"/>
              <a:t>Ruta interinstitucional de reinserción para </a:t>
            </a:r>
            <a:r>
              <a:rPr lang="es-HN" dirty="0" err="1" smtClean="0"/>
              <a:t>nna</a:t>
            </a:r>
            <a:r>
              <a:rPr lang="es-HN" dirty="0" smtClean="0"/>
              <a:t> Y UNIDADES FAMILIARES c</a:t>
            </a:r>
            <a:endParaRPr lang="es-HN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23" y="60992"/>
            <a:ext cx="20669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8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7" y="1554162"/>
            <a:ext cx="7272556" cy="50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04800" y="457200"/>
            <a:ext cx="7435552" cy="8382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HN" dirty="0" smtClean="0"/>
              <a:t>Ruta interinstitucional de reinserción para </a:t>
            </a:r>
            <a:r>
              <a:rPr lang="es-HN" dirty="0" err="1" smtClean="0"/>
              <a:t>nna</a:t>
            </a:r>
            <a:r>
              <a:rPr lang="es-HN" dirty="0" smtClean="0"/>
              <a:t> Y UNIDADES FAMILIARES </a:t>
            </a:r>
            <a:endParaRPr lang="es-H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7" y="20836"/>
            <a:ext cx="20669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9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Proyectos de reinserción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HN" dirty="0" smtClean="0">
                <a:latin typeface="+mj-lt"/>
              </a:rPr>
              <a:t>La Subsecretaría de Asuntos Consulares y Migratorios en conjunto con la Empresa Privada, Sociedad Civil y las diferentes instituciones del Estado han conformado una ruta de reinserción detallada en diversos proyectos sociales y laborales para los migrantes retornados:</a:t>
            </a:r>
          </a:p>
          <a:p>
            <a:pPr marL="0" indent="0" algn="just">
              <a:buNone/>
            </a:pPr>
            <a:endParaRPr lang="es-HN" b="1" dirty="0">
              <a:latin typeface="+mj-lt"/>
            </a:endParaRPr>
          </a:p>
          <a:p>
            <a:pPr marL="0" indent="0" algn="just">
              <a:buNone/>
            </a:pPr>
            <a:r>
              <a:rPr lang="es-HN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1. </a:t>
            </a:r>
            <a:r>
              <a:rPr lang="es-HN" b="1" dirty="0" smtClean="0">
                <a:latin typeface="+mj-lt"/>
              </a:rPr>
              <a:t>Becas </a:t>
            </a:r>
            <a:r>
              <a:rPr lang="es-HN" b="1" dirty="0">
                <a:latin typeface="+mj-lt"/>
              </a:rPr>
              <a:t>Técnico Bilingüe de </a:t>
            </a:r>
            <a:r>
              <a:rPr lang="es-HN" b="1" dirty="0" err="1" smtClean="0">
                <a:latin typeface="+mj-lt"/>
              </a:rPr>
              <a:t>Call</a:t>
            </a:r>
            <a:r>
              <a:rPr lang="es-HN" b="1" dirty="0" smtClean="0">
                <a:latin typeface="+mj-lt"/>
              </a:rPr>
              <a:t> Center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La Secretaría de Relaciones Exteriores y Cooperación Internacional </a:t>
            </a:r>
            <a:r>
              <a:rPr lang="es-ES" sz="2400" dirty="0" smtClean="0">
                <a:latin typeface="+mj-lt"/>
              </a:rPr>
              <a:t>con apoyo de la </a:t>
            </a:r>
            <a:r>
              <a:rPr lang="es-HN" sz="2400" dirty="0">
                <a:latin typeface="+mj-lt"/>
              </a:rPr>
              <a:t>Universidad Tecnológica Centroamericana  (UNITEC</a:t>
            </a:r>
            <a:r>
              <a:rPr lang="es-HN" sz="2400" dirty="0" smtClean="0">
                <a:latin typeface="+mj-lt"/>
              </a:rPr>
              <a:t>), cuenta con </a:t>
            </a:r>
            <a:r>
              <a:rPr lang="es-HN" sz="2400" dirty="0">
                <a:latin typeface="+mj-lt"/>
              </a:rPr>
              <a:t>400 becas de Técnico Bilingüe de </a:t>
            </a:r>
            <a:r>
              <a:rPr lang="es-HN" sz="2400" dirty="0" err="1">
                <a:latin typeface="+mj-lt"/>
              </a:rPr>
              <a:t>Call</a:t>
            </a:r>
            <a:r>
              <a:rPr lang="es-HN" sz="2400" dirty="0">
                <a:latin typeface="+mj-lt"/>
              </a:rPr>
              <a:t> Center </a:t>
            </a:r>
            <a:r>
              <a:rPr lang="es-HN" sz="2400" dirty="0" smtClean="0">
                <a:latin typeface="+mj-lt"/>
              </a:rPr>
              <a:t>para beneficiar </a:t>
            </a:r>
            <a:r>
              <a:rPr lang="es-HN" sz="2400" dirty="0">
                <a:latin typeface="+mj-lt"/>
              </a:rPr>
              <a:t>a jóvenes migrantes retornados con el propósito </a:t>
            </a:r>
            <a:r>
              <a:rPr lang="es-HN" sz="2400" dirty="0" smtClean="0">
                <a:latin typeface="+mj-lt"/>
              </a:rPr>
              <a:t>que </a:t>
            </a:r>
            <a:r>
              <a:rPr lang="es-HN" sz="2400" dirty="0">
                <a:latin typeface="+mj-lt"/>
              </a:rPr>
              <a:t>al finalizar el proceso de formación, estos jóvenes sean colocados en la creciente industria </a:t>
            </a:r>
            <a:r>
              <a:rPr lang="es-HN" sz="2400" dirty="0" err="1">
                <a:latin typeface="+mj-lt"/>
              </a:rPr>
              <a:t>Call</a:t>
            </a:r>
            <a:r>
              <a:rPr lang="es-HN" sz="2400" dirty="0">
                <a:latin typeface="+mj-lt"/>
              </a:rPr>
              <a:t> Centers en el </a:t>
            </a:r>
            <a:r>
              <a:rPr lang="es-HN" sz="2400" dirty="0" smtClean="0">
                <a:latin typeface="+mj-lt"/>
              </a:rPr>
              <a:t>país; durante </a:t>
            </a:r>
            <a:r>
              <a:rPr lang="es-HN" sz="2400" dirty="0">
                <a:latin typeface="+mj-lt"/>
              </a:rPr>
              <a:t>18 meses, estos compatriotas recibirán clases de inglés intensivo, cursos de atención al cliente y cursos de computación, lo </a:t>
            </a:r>
            <a:r>
              <a:rPr lang="es-HN" sz="2400" dirty="0" smtClean="0">
                <a:latin typeface="+mj-lt"/>
              </a:rPr>
              <a:t>que Permitirá </a:t>
            </a:r>
            <a:r>
              <a:rPr lang="es-HN" sz="2400" dirty="0">
                <a:latin typeface="+mj-lt"/>
              </a:rPr>
              <a:t>que al finalizar sus estudios tengan más oportunidades para obtener un </a:t>
            </a:r>
            <a:r>
              <a:rPr lang="es-HN" sz="2400" dirty="0" smtClean="0">
                <a:latin typeface="+mj-lt"/>
              </a:rPr>
              <a:t>empleo.</a:t>
            </a:r>
          </a:p>
          <a:p>
            <a:pPr marL="0" indent="0" algn="just">
              <a:buNone/>
            </a:pPr>
            <a:endParaRPr lang="es-HN" sz="2400" dirty="0" smtClean="0">
              <a:latin typeface="+mj-lt"/>
            </a:endParaRPr>
          </a:p>
          <a:p>
            <a:pPr marL="0" indent="0" algn="just">
              <a:buNone/>
            </a:pPr>
            <a:r>
              <a:rPr lang="es-HN" sz="23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2. </a:t>
            </a:r>
            <a:r>
              <a:rPr lang="es-HN" sz="3100" b="1" dirty="0">
                <a:latin typeface="+mj-lt"/>
              </a:rPr>
              <a:t>Entrega de sillas de ruedas a migrantes retornados con discapacidad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HN" sz="2400" dirty="0">
                <a:latin typeface="+mj-lt"/>
              </a:rPr>
              <a:t>La Secretaría de Relaciones Exteriores y Cooperación Internacional entregó una donación de 45 sillas de ruedas a igual número de migrantes retornados con discapacidad con el objetivo de que puedan contar con las herramientas e insumos necesarios para poder reinsertarse en la sociedad.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HN" sz="2400" b="1" dirty="0">
              <a:latin typeface="+mj-lt"/>
            </a:endParaRPr>
          </a:p>
        </p:txBody>
      </p:sp>
      <p:pic>
        <p:nvPicPr>
          <p:cNvPr id="4" name="Picture 2" descr="http://pgc.sre.gob.hn/sites/default/files/styles/news_single/public/LOGO%20SRECI%20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57" y="28434"/>
            <a:ext cx="2067443" cy="15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3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1196</Words>
  <Application>Microsoft Office PowerPoint</Application>
  <PresentationFormat>Presentación en pantalla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Viajes</vt:lpstr>
      <vt:lpstr>Reinserción de hondureños migrantes retornados</vt:lpstr>
      <vt:lpstr>MARCO LEGAL</vt:lpstr>
      <vt:lpstr>Administración técnica y financiera de los centros de atención al migrante retornado</vt:lpstr>
      <vt:lpstr>Administración técnica y financiera de los centros de atención al migrante retornado</vt:lpstr>
      <vt:lpstr>Ruta interinstitucional de reinserción para nna Y UNIDADES FAMILIARES </vt:lpstr>
      <vt:lpstr>Ruta interinstitucional de reinserción para nna Y UNIDADES FAMILIARES </vt:lpstr>
      <vt:lpstr>Ruta interinstitucional de reinserción para nna Y UNIDADES FAMILIARES c</vt:lpstr>
      <vt:lpstr>Presentación de PowerPoint</vt:lpstr>
      <vt:lpstr>Proyectos de reinserción</vt:lpstr>
      <vt:lpstr>Presentación de PowerPoint</vt:lpstr>
      <vt:lpstr>Proyectos de reinserción</vt:lpstr>
      <vt:lpstr>Proyectos de reinserción</vt:lpstr>
      <vt:lpstr>Proyectos de reinserción</vt:lpstr>
      <vt:lpstr>Proyectos de reinserción</vt:lpstr>
      <vt:lpstr>Proyectos de reinserción</vt:lpstr>
      <vt:lpstr>Proyectos de reinserción</vt:lpstr>
      <vt:lpstr>Principales retos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Reinserción de hondureños migrantes retornados</dc:title>
  <dc:creator>DELL1</dc:creator>
  <cp:lastModifiedBy>DELL1</cp:lastModifiedBy>
  <cp:revision>38</cp:revision>
  <dcterms:created xsi:type="dcterms:W3CDTF">2016-10-26T03:59:11Z</dcterms:created>
  <dcterms:modified xsi:type="dcterms:W3CDTF">2016-10-26T15:57:33Z</dcterms:modified>
</cp:coreProperties>
</file>