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0" r:id="rId3"/>
    <p:sldId id="292" r:id="rId4"/>
    <p:sldId id="302" r:id="rId5"/>
    <p:sldId id="303" r:id="rId6"/>
    <p:sldId id="304" r:id="rId7"/>
    <p:sldId id="284" r:id="rId8"/>
    <p:sldId id="286" r:id="rId9"/>
    <p:sldId id="269" r:id="rId10"/>
    <p:sldId id="268" r:id="rId11"/>
    <p:sldId id="272" r:id="rId12"/>
    <p:sldId id="288" r:id="rId13"/>
    <p:sldId id="293" r:id="rId14"/>
    <p:sldId id="294" r:id="rId15"/>
    <p:sldId id="295" r:id="rId16"/>
    <p:sldId id="264" r:id="rId17"/>
    <p:sldId id="299" r:id="rId18"/>
    <p:sldId id="301" r:id="rId19"/>
    <p:sldId id="300" r:id="rId20"/>
    <p:sldId id="305" r:id="rId21"/>
    <p:sldId id="263" r:id="rId22"/>
  </p:sldIdLst>
  <p:sldSz cx="9144000" cy="6858000" type="screen4x3"/>
  <p:notesSz cx="6858000" cy="9144000"/>
  <p:defaultTextStyle>
    <a:defPPr>
      <a:defRPr lang="es-S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314" autoAdjust="0"/>
  </p:normalViewPr>
  <p:slideViewPr>
    <p:cSldViewPr>
      <p:cViewPr>
        <p:scale>
          <a:sx n="80" d="100"/>
          <a:sy n="80" d="100"/>
        </p:scale>
        <p:origin x="-86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8032C-1B91-4DE4-9571-B871423E223E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8B12A-C79C-4D35-A624-9548A469BB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740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8B12A-C79C-4D35-A624-9548A469BB2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Aca</a:t>
            </a:r>
            <a:r>
              <a:rPr lang="es-ES" dirty="0" smtClean="0"/>
              <a:t> vamos a introducir</a:t>
            </a:r>
            <a:r>
              <a:rPr lang="es-ES" baseline="0" dirty="0" smtClean="0"/>
              <a:t> el modelo de gestión como instrumento que nos permite desarrollar otros programas de fortalecimiento de las remesas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8B12A-C79C-4D35-A624-9548A469BB2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9B80C-6707-4C62-BF20-F1BC9DAF4D62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67271-DBDD-4519-9E46-20B4D0CFC9FE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45EB-2E77-4F95-9D7B-B7F302C08EF5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24909-D24E-467D-965D-6CA5606F108D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34EEB-420E-4DE8-9FC2-0204C9EC8915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7460-16DB-447F-B268-6A5BFB38B266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C13E-253B-4046-837E-313CB5ABBC63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9E9C0-D9A4-456A-BB70-B7FB8B310BF3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C6C5F-E5B8-4A27-9ADF-4D7B6EA0962B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B6A95-0303-42FE-A9B2-7A2C79D7C071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BC245-4201-4F23-BC33-6212643F3CE5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B67C3-48D1-4FC7-AD50-003166572992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56514-209E-4988-9103-047A3480D736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9EDC3-67EE-41C6-A0E6-A70A07CF4C27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E5776-FECB-4717-B79E-5665D2A092A6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1C007-11F1-4706-8DA7-E4FB3E9B8EB6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C7E9-C45E-4A06-A2F2-BD330D6C31FC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54FCA-17C9-446A-81F7-03EC12D99567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1D43C-F1EE-4F44-9E5A-A3FA3BE953F5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093D4-1695-46B7-A406-2B0195D2E680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S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6EB-4992-448F-8884-E3A63F7AEA48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52203-3A81-4877-AFED-83019D381041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s-S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021EF7-87A6-43C5-B1CE-0057B74CB792}" type="datetimeFigureOut">
              <a:rPr lang="es-SV"/>
              <a:pPr>
                <a:defRPr/>
              </a:pPr>
              <a:t>04/05/2012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41DADD-AD44-4593-ACB9-A96BA12583AE}" type="slidenum">
              <a:rPr lang="es-SV"/>
              <a:pPr>
                <a:defRPr/>
              </a:pPr>
              <a:t>‹#›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mailto:jcastillo@rree.gob.s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57158" y="236249"/>
            <a:ext cx="84296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4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El rol de la gestión consular </a:t>
            </a:r>
            <a:br>
              <a:rPr lang="es-SV" sz="4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</a:br>
            <a:r>
              <a:rPr lang="es-SV" sz="4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dentro del programa de trabajos temporales en el exterior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SV" sz="4200" b="1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lvl="5" algn="just">
              <a:defRPr/>
            </a:pPr>
            <a:endParaRPr lang="es-ES" b="1" cap="small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5" algn="just">
              <a:defRPr/>
            </a:pPr>
            <a:endParaRPr lang="es-ES" b="1" cap="small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5" algn="just">
              <a:defRPr/>
            </a:pPr>
            <a:endParaRPr lang="es-ES" b="1" cap="small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4" algn="just">
              <a:defRPr/>
            </a:pPr>
            <a:r>
              <a:rPr lang="es-SV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Papyrus" pitchFamily="66" charset="0"/>
                <a:ea typeface="Verdana" pitchFamily="34" charset="0"/>
                <a:cs typeface="Verdana" pitchFamily="34" charset="0"/>
              </a:rPr>
              <a:t>Seminario – taller para el fortalecimiento de las capacidades de las autoridades consulares en la protección de los derechos laborales de las personas migrantes trabajadoras</a:t>
            </a:r>
            <a:endParaRPr lang="es-ES" sz="16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Papyrus" pitchFamily="66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cap="small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400" b="1" cap="small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Garamond" pitchFamily="18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Arial" pitchFamily="34" charset="0"/>
              </a:rPr>
              <a:t>Managua, Nicaragua</a:t>
            </a:r>
            <a:br>
              <a:rPr lang="es-ES" sz="14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Arial" pitchFamily="34" charset="0"/>
              </a:rPr>
            </a:br>
            <a:r>
              <a:rPr lang="es-ES" sz="14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Arial" pitchFamily="34" charset="0"/>
              </a:rPr>
              <a:t>3 y 4 de mayo de 2012</a:t>
            </a:r>
            <a:endParaRPr lang="es-SV" dirty="0">
              <a:latin typeface="Garamond" pitchFamily="18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5554413"/>
              <a:ext cx="9144000" cy="1330971"/>
              <a:chOff x="0" y="5554413"/>
              <a:chExt cx="9144000" cy="1330971"/>
            </a:xfrm>
          </p:grpSpPr>
          <p:sp>
            <p:nvSpPr>
              <p:cNvPr id="6" name="Text Box 2"/>
              <p:cNvSpPr txBox="1">
                <a:spLocks noChangeArrowheads="1"/>
              </p:cNvSpPr>
              <p:nvPr/>
            </p:nvSpPr>
            <p:spPr bwMode="auto">
              <a:xfrm>
                <a:off x="0" y="5780484"/>
                <a:ext cx="9144000" cy="1104900"/>
              </a:xfrm>
              <a:prstGeom prst="rect">
                <a:avLst/>
              </a:prstGeom>
              <a:gradFill rotWithShape="1">
                <a:gsLst>
                  <a:gs pos="0">
                    <a:srgbClr val="0033CC">
                      <a:gamma/>
                      <a:shade val="46275"/>
                      <a:invGamma/>
                    </a:srgbClr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MS Mincho" pitchFamily="49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pic>
            <p:nvPicPr>
              <p:cNvPr id="7" name="Picture 6" descr="IMG_0040.JPG"/>
              <p:cNvPicPr/>
              <p:nvPr/>
            </p:nvPicPr>
            <p:blipFill>
              <a:blip r:embed="rId2" cstate="print"/>
              <a:srcRect l="19324" t="22302" r="16792" b="17746"/>
              <a:stretch>
                <a:fillRect/>
              </a:stretch>
            </p:blipFill>
            <p:spPr bwMode="auto">
              <a:xfrm>
                <a:off x="5990330" y="6309320"/>
                <a:ext cx="597894" cy="4186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7" descr="DSC00339.JPG"/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535088" y="5715016"/>
                <a:ext cx="608912" cy="815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9" descr="IMG_0057.JP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763385" y="5554413"/>
                <a:ext cx="697047" cy="517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0" y="6766596"/>
                <a:ext cx="9108504" cy="4571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pic>
            <p:nvPicPr>
              <p:cNvPr id="12" name="Picture 11" descr="z-doctores.jpg"/>
              <p:cNvPicPr/>
              <p:nvPr/>
            </p:nvPicPr>
            <p:blipFill>
              <a:blip r:embed="rId5" cstate="print"/>
              <a:srcRect l="9486" b="18182"/>
              <a:stretch>
                <a:fillRect/>
              </a:stretch>
            </p:blipFill>
            <p:spPr bwMode="auto">
              <a:xfrm>
                <a:off x="8028599" y="6072206"/>
                <a:ext cx="575861" cy="385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12" descr="IMG_1172.JPG"/>
              <p:cNvPicPr/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596336" y="6384275"/>
                <a:ext cx="630945" cy="4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3" descr="0017.jpg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660232" y="5877272"/>
                <a:ext cx="1009650" cy="752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8270641" y="6511937"/>
                <a:ext cx="189791" cy="21602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38898" y="6597352"/>
                <a:ext cx="569606" cy="93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869823" y="6550770"/>
                <a:ext cx="94896" cy="15795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7715272" y="6143644"/>
              <a:ext cx="224765" cy="1866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428596" y="873041"/>
            <a:ext cx="814393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 smtClean="0">
                <a:latin typeface="+mn-lt"/>
              </a:rPr>
              <a:t>Objetivos estratégicos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00" dirty="0" smtClean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 smtClean="0">
                <a:latin typeface="+mn-lt"/>
              </a:rPr>
              <a:t>En el enfoque de migración y desarrollo con el cual la gestión del Gobierno de El Salvador busca abordar la dinámica migratoria del país, se definen tres objetivos estratégicos: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00" dirty="0" smtClean="0">
              <a:latin typeface="+mn-lt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s-ES" sz="2000" dirty="0" smtClean="0">
                <a:latin typeface="+mn-lt"/>
              </a:rPr>
              <a:t>Lograr que las personas salvadoreñas en el exterior y sus familias se apropien de sus derechos y participen activamente en los procesos de desarrollo nacional y territorial.</a:t>
            </a:r>
            <a:endParaRPr lang="en-US" sz="2000" dirty="0" smtClean="0">
              <a:latin typeface="+mn-lt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s-ES" sz="1000" dirty="0" smtClean="0">
              <a:latin typeface="+mn-lt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s-ES" sz="2000" dirty="0" smtClean="0">
                <a:latin typeface="+mn-lt"/>
              </a:rPr>
              <a:t>Fortalecer los vínculos de las personas salvadoreñas en el exterior con el país y con sus municipios de origen.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s-ES" sz="1000" dirty="0" smtClean="0">
              <a:latin typeface="+mn-lt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s-SV" sz="2000" dirty="0" smtClean="0">
                <a:latin typeface="+mn-lt"/>
              </a:rPr>
              <a:t>Brindar servicios consulares integrales, eficaces, con un trato digno y de calidad a todas las personas salvadoreñas en el exterior y sus familias.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s-ES" sz="2000" dirty="0" smtClean="0"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57232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285720" y="85531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4000" b="1" dirty="0" smtClean="0">
                <a:latin typeface="Calibri" pitchFamily="34" charset="0"/>
              </a:rPr>
              <a:t>Migración y desarrollo</a:t>
            </a:r>
            <a:endParaRPr lang="es-SV" sz="4000" b="1" dirty="0">
              <a:latin typeface="Calibri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8" name="Picture 7" descr="IMG_0040.JPG"/>
            <p:cNvPicPr/>
            <p:nvPr/>
          </p:nvPicPr>
          <p:blipFill>
            <a:blip r:embed="rId3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DSC00339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IMG_0057.JPG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2" name="Picture 11" descr="z-doctores.jpg"/>
            <p:cNvPicPr/>
            <p:nvPr/>
          </p:nvPicPr>
          <p:blipFill>
            <a:blip r:embed="rId6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IMG_1172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0017.jpg"/>
            <p:cNvPicPr/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1357298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285720" y="85531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SV" sz="4000" b="1" dirty="0" smtClean="0">
                <a:latin typeface="Calibri" pitchFamily="34" charset="0"/>
              </a:rPr>
              <a:t>Modelo de Gestión de Trabajos Temporales en el Exterior</a:t>
            </a:r>
            <a:endParaRPr lang="es-SV" sz="4000" b="1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143116"/>
            <a:ext cx="81439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Calibri" pitchFamily="34" charset="0"/>
              </a:rPr>
              <a:t>Es un instrumento integral que gestiona la movilidad legal y ordenada de trabajadores temporales con garantía en el respeto de sus derechos y fomenta su desarrollo  y participación  en los procesos de desarrollo de los territorios a través de los programas</a:t>
            </a:r>
            <a:r>
              <a:rPr lang="es-ES" sz="2800" b="1" dirty="0" smtClean="0">
                <a:latin typeface="Calibri" pitchFamily="34" charset="0"/>
              </a:rPr>
              <a:t> complementarios.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9" name="Picture 8" descr="IMG_0040.JPG"/>
            <p:cNvPicPr/>
            <p:nvPr/>
          </p:nvPicPr>
          <p:blipFill>
            <a:blip r:embed="rId3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DSC00339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 descr="IMG_0057.JPG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3" name="Picture 12" descr="z-doctores.jpg"/>
            <p:cNvPicPr/>
            <p:nvPr/>
          </p:nvPicPr>
          <p:blipFill>
            <a:blip r:embed="rId6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1172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0017.jpg"/>
            <p:cNvPicPr/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357158" y="1689119"/>
            <a:ext cx="8229600" cy="4525963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es-SV" sz="2400" dirty="0" smtClean="0"/>
              <a:t>Gestionar la migración laboral temporal y circular segura y positiva, para los y las trabajadores salvadoreños a fin de contribuir a mejorar su condición de vida y la de sus familias en El Salvador. </a:t>
            </a:r>
          </a:p>
          <a:p>
            <a:pPr marL="457200" lvl="0" indent="-457200" algn="just">
              <a:buFont typeface="+mj-lt"/>
              <a:buAutoNum type="arabicPeriod"/>
            </a:pPr>
            <a:endParaRPr lang="en-US" sz="1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s-SV" sz="2400" dirty="0" smtClean="0"/>
              <a:t>Garantizar a los y las trabajadores salvadoreños seleccionados para laborar en el exterior, la contratación de manera temporal en condiciones de Trabajo Decente de acuerdo a las Normas Internacionales. </a:t>
            </a:r>
            <a:endParaRPr lang="en-US" sz="2400" dirty="0" smtClean="0"/>
          </a:p>
          <a:p>
            <a:pPr algn="just">
              <a:lnSpc>
                <a:spcPct val="80000"/>
              </a:lnSpc>
              <a:buNone/>
            </a:pPr>
            <a:endParaRPr lang="es-ES" sz="2400" b="1" dirty="0" smtClean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357298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285720" y="85531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SV" sz="4000" b="1" dirty="0" smtClean="0">
                <a:latin typeface="Calibri" pitchFamily="34" charset="0"/>
              </a:rPr>
              <a:t>Modelo de Gestión de Trabajos Temporales en el Exterior</a:t>
            </a:r>
            <a:endParaRPr lang="es-SV" sz="4000" b="1" dirty="0">
              <a:latin typeface="Calibri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2" name="Picture 11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6" name="Picture 15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6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7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8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357158" y="1546243"/>
            <a:ext cx="8229600" cy="4525963"/>
          </a:xfrm>
        </p:spPr>
        <p:txBody>
          <a:bodyPr/>
          <a:lstStyle/>
          <a:p>
            <a:pPr marL="457200" indent="-284163" algn="just">
              <a:buNone/>
              <a:tabLst>
                <a:tab pos="441325" algn="l"/>
              </a:tabLst>
            </a:pPr>
            <a:r>
              <a:rPr lang="es-SV" sz="2400" dirty="0" smtClean="0"/>
              <a:t>3. Contribuir a elevar el perfil laboral de los y las trabajadores salvadoreños a través de la adquisición de nuevos conocimientos y técnicas en el país de destino donde trabajen. </a:t>
            </a:r>
          </a:p>
          <a:p>
            <a:pPr marL="457200" indent="-457200" algn="just">
              <a:buNone/>
            </a:pPr>
            <a:endParaRPr lang="en-US" sz="2400" dirty="0" smtClean="0"/>
          </a:p>
          <a:p>
            <a:pPr marL="457200" indent="-284163" algn="just">
              <a:buNone/>
            </a:pPr>
            <a:r>
              <a:rPr lang="en-US" sz="2400" dirty="0" smtClean="0"/>
              <a:t>4. </a:t>
            </a:r>
            <a:r>
              <a:rPr lang="es-SV" sz="2400" dirty="0" smtClean="0"/>
              <a:t>Vincular a los actores del Programa y a otros actores estratégicos para emprender iniciativas de desarrollo en El Salvador dentro de las comunidades de origen a las que pertenecen los y las trabajadores contratados.</a:t>
            </a:r>
          </a:p>
          <a:p>
            <a:pPr marL="457200" indent="-457200" algn="just">
              <a:buNone/>
            </a:pPr>
            <a:endParaRPr lang="en-US" sz="2400" dirty="0" smtClean="0"/>
          </a:p>
          <a:p>
            <a:pPr algn="just">
              <a:lnSpc>
                <a:spcPct val="80000"/>
              </a:lnSpc>
            </a:pPr>
            <a:endParaRPr lang="es-ES" sz="2400" b="1" dirty="0" smtClean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357298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285720" y="85531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SV" sz="4000" b="1" dirty="0" smtClean="0">
                <a:latin typeface="Calibri" pitchFamily="34" charset="0"/>
              </a:rPr>
              <a:t>Modelo de gestión de trabajos temporales en el exterior</a:t>
            </a:r>
            <a:endParaRPr lang="es-SV" sz="4000" b="1" dirty="0">
              <a:latin typeface="Calibri" pitchFamily="34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2" name="Picture 11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6" name="Picture 15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6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7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8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ES" sz="2400" dirty="0" smtClean="0"/>
              <a:t>Dentro de la visión de gestión de la migración, y en el marco de protección de los derechos de los migrantes, los consulados salvadoreños asumen las siguientes responsabilidades: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s-SV" sz="2400" dirty="0" smtClean="0"/>
              <a:t>Recibimiento de trabajadores/as temporales en el país de destino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s-SV" sz="2400" dirty="0" smtClean="0"/>
              <a:t>Monitoreo de la movilidad migratoria de los trabajadores temporales en el exterior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s-SV" sz="2400" dirty="0" smtClean="0"/>
              <a:t>Visitas a los lugares de trabajo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s-SV" sz="2400" dirty="0" smtClean="0"/>
              <a:t>Base de datos de trabajadores migrantes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s-SV" sz="2400" dirty="0" smtClean="0"/>
              <a:t>Servicios consulares/consulados móviles</a:t>
            </a:r>
            <a:endParaRPr lang="es-ES" sz="2400" b="1" dirty="0" smtClean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357298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285720" y="85531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4000" b="1" dirty="0" smtClean="0">
                <a:latin typeface="Calibri" pitchFamily="34" charset="0"/>
              </a:rPr>
              <a:t>El rol consular dentro del modelo de gestión de trabajos temporales</a:t>
            </a:r>
          </a:p>
        </p:txBody>
      </p:sp>
      <p:grpSp>
        <p:nvGrpSpPr>
          <p:cNvPr id="2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2" name="Picture 11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6" name="Picture 15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6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7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8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pPr marL="457200" indent="-457200" algn="just">
              <a:buFont typeface="Wingdings" pitchFamily="2" charset="2"/>
              <a:buChar char="ü"/>
            </a:pPr>
            <a:endParaRPr lang="es-SV" sz="2400" dirty="0" smtClean="0"/>
          </a:p>
          <a:p>
            <a:pPr marL="457200" indent="-457200" algn="just">
              <a:buFont typeface="Wingdings" pitchFamily="2" charset="2"/>
              <a:buChar char="ü"/>
            </a:pPr>
            <a:r>
              <a:rPr lang="es-SV" sz="2400" dirty="0" smtClean="0"/>
              <a:t>Monitorear el estado de los trabajadores y su desempeño en las empresas contratantes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s-SV" sz="2400" dirty="0" smtClean="0"/>
              <a:t>Reunión de cierre del periodo laboral con representantes de las empresas contratantes</a:t>
            </a:r>
            <a:endParaRPr lang="en-US" sz="2400" dirty="0" smtClean="0"/>
          </a:p>
          <a:p>
            <a:pPr marL="457200" indent="-457200" algn="just">
              <a:buFont typeface="Wingdings" pitchFamily="2" charset="2"/>
              <a:buChar char="ü"/>
            </a:pPr>
            <a:r>
              <a:rPr lang="es-SV" sz="2400" dirty="0" smtClean="0"/>
              <a:t>Búsqueda de ofertas de empleo</a:t>
            </a:r>
            <a:endParaRPr lang="en-US" sz="2400" dirty="0" smtClean="0"/>
          </a:p>
          <a:p>
            <a:pPr marL="457200" indent="-457200" algn="just">
              <a:buNone/>
            </a:pPr>
            <a:endParaRPr lang="en-US" sz="2400" dirty="0" smtClean="0"/>
          </a:p>
          <a:p>
            <a:pPr algn="just">
              <a:lnSpc>
                <a:spcPct val="80000"/>
              </a:lnSpc>
            </a:pPr>
            <a:endParaRPr lang="es-ES" sz="2400" b="1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357298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285720" y="85531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4000" b="1" dirty="0" smtClean="0">
                <a:latin typeface="Calibri" pitchFamily="34" charset="0"/>
              </a:rPr>
              <a:t>El rol consular dentro del modelo de gestión de trabajos temporales</a:t>
            </a:r>
          </a:p>
        </p:txBody>
      </p:sp>
      <p:grpSp>
        <p:nvGrpSpPr>
          <p:cNvPr id="2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2" name="Picture 11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6" name="Picture 15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6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7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8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8143932" cy="4500594"/>
          </a:xfrm>
        </p:spPr>
        <p:txBody>
          <a:bodyPr/>
          <a:lstStyle/>
          <a:p>
            <a:pPr marL="361950" indent="-361950" algn="just">
              <a:buFont typeface="Wingdings" pitchFamily="2" charset="2"/>
              <a:buChar char="ü"/>
            </a:pPr>
            <a:r>
              <a:rPr lang="es-ES" sz="2800" b="1" dirty="0" smtClean="0"/>
              <a:t>Fortalecimiento de la capacidad de las instituciones coordinadoras de este Modelo de Gestión</a:t>
            </a:r>
          </a:p>
          <a:p>
            <a:pPr marL="361950" indent="-361950" algn="just">
              <a:buFont typeface="Wingdings" pitchFamily="2" charset="2"/>
              <a:buChar char="ü"/>
            </a:pPr>
            <a:r>
              <a:rPr lang="es-ES" sz="2800" b="1" dirty="0" smtClean="0"/>
              <a:t>Programas de educación a distancia para nivel de bachillerato</a:t>
            </a:r>
          </a:p>
          <a:p>
            <a:pPr marL="361950" indent="-361950" algn="just">
              <a:buFont typeface="Wingdings" pitchFamily="2" charset="2"/>
              <a:buChar char="ü"/>
            </a:pPr>
            <a:r>
              <a:rPr lang="es-ES" sz="2800" b="1" dirty="0" smtClean="0"/>
              <a:t>Programa de talentos y transferencia de conocimientos</a:t>
            </a:r>
          </a:p>
          <a:p>
            <a:pPr>
              <a:buFont typeface="Wingdings" pitchFamily="2" charset="2"/>
              <a:buChar char="ü"/>
            </a:pPr>
            <a:r>
              <a:rPr lang="es-ES" sz="2800" b="1" dirty="0" smtClean="0"/>
              <a:t>Programa de educación financiera </a:t>
            </a:r>
          </a:p>
          <a:p>
            <a:pPr>
              <a:buFont typeface="Wingdings" pitchFamily="2" charset="2"/>
              <a:buChar char="ü"/>
            </a:pPr>
            <a:r>
              <a:rPr lang="es-ES" sz="2800" b="1" dirty="0" smtClean="0"/>
              <a:t>Programa de mantenimiento de vínculos familiares</a:t>
            </a:r>
          </a:p>
          <a:p>
            <a:pPr marL="361950" indent="-361950" algn="just">
              <a:buFont typeface="Wingdings" pitchFamily="2" charset="2"/>
              <a:buChar char="ü"/>
            </a:pPr>
            <a:endParaRPr lang="es-ES" sz="2800" b="1" dirty="0" smtClean="0"/>
          </a:p>
          <a:p>
            <a:pPr marL="361950" indent="-361950" algn="just">
              <a:buFont typeface="Wingdings" pitchFamily="2" charset="2"/>
              <a:buChar char="ü"/>
            </a:pPr>
            <a:endParaRPr lang="es-ES" sz="2800" b="1" dirty="0" smtClean="0"/>
          </a:p>
          <a:p>
            <a:pPr>
              <a:buNone/>
            </a:pPr>
            <a:endParaRPr lang="es-ES" sz="2800" b="1" dirty="0" smtClean="0"/>
          </a:p>
          <a:p>
            <a:pPr>
              <a:buNone/>
            </a:pPr>
            <a:endParaRPr lang="es-ES" sz="2400" b="1" dirty="0" smtClean="0"/>
          </a:p>
          <a:p>
            <a:pPr>
              <a:buNone/>
            </a:pPr>
            <a:endParaRPr lang="es-ES" sz="2400" b="1" dirty="0" smtClean="0"/>
          </a:p>
          <a:p>
            <a:pPr algn="just">
              <a:buNone/>
            </a:pPr>
            <a:endParaRPr lang="es-SV" sz="3000" dirty="0" smtClean="0"/>
          </a:p>
        </p:txBody>
      </p:sp>
      <p:cxnSp>
        <p:nvCxnSpPr>
          <p:cNvPr id="5" name="Straight Connector 5"/>
          <p:cNvCxnSpPr/>
          <p:nvPr/>
        </p:nvCxnSpPr>
        <p:spPr>
          <a:xfrm>
            <a:off x="0" y="1285875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142852"/>
            <a:ext cx="8429654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SV" sz="3000" b="1" dirty="0" smtClean="0">
                <a:latin typeface="Calibri" pitchFamily="34" charset="0"/>
              </a:rPr>
              <a:t>Programas complementarios </a:t>
            </a:r>
            <a:endParaRPr lang="es-SV" sz="3000" b="1" dirty="0">
              <a:latin typeface="Calibri" pitchFamily="34" charset="0"/>
            </a:endParaRPr>
          </a:p>
          <a:p>
            <a:r>
              <a:rPr lang="es-SV" sz="3300" b="1" dirty="0" smtClean="0">
                <a:latin typeface="Calibri" pitchFamily="34" charset="0"/>
              </a:rPr>
              <a:t>Incorporadas a la gestión de la migración</a:t>
            </a:r>
            <a:endParaRPr lang="es-SV" sz="3300" b="1" dirty="0">
              <a:latin typeface="Calibri" pitchFamily="34" charset="0"/>
            </a:endParaRPr>
          </a:p>
        </p:txBody>
      </p:sp>
      <p:grpSp>
        <p:nvGrpSpPr>
          <p:cNvPr id="7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9" name="Picture 8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3" name="Picture 12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8143932" cy="4500594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Definir los roles, responsabilidades, mecanismos de coordinación y mecanismos de comunicación entre todos los actores involucrados en los procesos del programa da mayor credibilidad sobre la gestión del mismo. </a:t>
            </a:r>
          </a:p>
          <a:p>
            <a:pPr algn="just">
              <a:buFont typeface="Wingdings" pitchFamily="2" charset="2"/>
              <a:buChar char="ü"/>
            </a:pPr>
            <a:endParaRPr lang="es-ES" sz="1000" b="1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Fortalecer las capacidades de los actores gubernamentales involucrados en la gestión del proceso de trabajos temporales impacta positivamente en el funcionamiento del programa.</a:t>
            </a:r>
          </a:p>
          <a:p>
            <a:pPr algn="just">
              <a:buFont typeface="Wingdings" pitchFamily="2" charset="2"/>
              <a:buChar char="ü"/>
            </a:pPr>
            <a:endParaRPr lang="es-ES" sz="10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Promover entre los consulados la búsqueda de redes de apoyo puede facilitar el brindar orientación en determinadas situaciones a los trabajadores temporales (asesoría legal y migratoria, apropiación de la cultura, idioma, etc.)</a:t>
            </a:r>
          </a:p>
          <a:p>
            <a:pPr>
              <a:buNone/>
            </a:pPr>
            <a:endParaRPr lang="es-ES" sz="2100" b="1" dirty="0" smtClean="0"/>
          </a:p>
          <a:p>
            <a:pPr>
              <a:buNone/>
            </a:pPr>
            <a:endParaRPr lang="es-ES" sz="2100" b="1" dirty="0" smtClean="0"/>
          </a:p>
          <a:p>
            <a:pPr>
              <a:buNone/>
            </a:pPr>
            <a:endParaRPr lang="es-ES" sz="2100" b="1" dirty="0" smtClean="0"/>
          </a:p>
          <a:p>
            <a:pPr algn="just">
              <a:buNone/>
            </a:pPr>
            <a:endParaRPr lang="es-SV" sz="2100" dirty="0" smtClean="0"/>
          </a:p>
        </p:txBody>
      </p:sp>
      <p:cxnSp>
        <p:nvCxnSpPr>
          <p:cNvPr id="5" name="Straight Connector 5"/>
          <p:cNvCxnSpPr/>
          <p:nvPr/>
        </p:nvCxnSpPr>
        <p:spPr>
          <a:xfrm>
            <a:off x="0" y="1285875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346012"/>
            <a:ext cx="842965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SV" sz="4000" b="1" dirty="0" smtClean="0">
                <a:latin typeface="Calibri" pitchFamily="34" charset="0"/>
              </a:rPr>
              <a:t>Lecciones aprendidas </a:t>
            </a:r>
            <a:br>
              <a:rPr lang="es-SV" sz="4000" b="1" dirty="0" smtClean="0">
                <a:latin typeface="Calibri" pitchFamily="34" charset="0"/>
              </a:rPr>
            </a:br>
            <a:endParaRPr lang="es-SV" sz="3600" b="1" dirty="0">
              <a:latin typeface="Calibri" pitchFamily="34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9" name="Picture 8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3" name="Picture 12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8143932" cy="4500594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Dentro de este programa, los consulados en cuyas jurisdicciones hay un potencial para gestionar  ofertas de empleo o ya hay compatriotas trabajando deben asumir una actitud proactiva de comunicación, y seguimiento con las empresas contratantes y de comunicación y monitoreo con los connacionales trabajando en ellas. </a:t>
            </a:r>
          </a:p>
          <a:p>
            <a:pPr algn="just">
              <a:buFont typeface="Wingdings" pitchFamily="2" charset="2"/>
              <a:buChar char="ü"/>
            </a:pPr>
            <a:endParaRPr lang="es-ES" sz="10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Acompañar la gestión técnica del programa con una gestión política de alto nivel (convenios entre estados, por </a:t>
            </a:r>
            <a:r>
              <a:rPr lang="es-ES" sz="2100" dirty="0" err="1" smtClean="0"/>
              <a:t>ejm.</a:t>
            </a:r>
            <a:r>
              <a:rPr lang="es-ES" sz="2100" dirty="0" smtClean="0"/>
              <a:t>) sirve de respaldo a la gestión consular en cuanto a la protección de los connacionales pero también para la consecución de nuevas ofertas de empleo. </a:t>
            </a:r>
          </a:p>
          <a:p>
            <a:pPr algn="just">
              <a:buFont typeface="Wingdings" pitchFamily="2" charset="2"/>
              <a:buChar char="ü"/>
            </a:pPr>
            <a:endParaRPr lang="es-ES" sz="10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Desarrollar alianzas con otros actores públicos y privados en el país de origen ayuda a fortalecer la gestión del programa y a aumentar los beneficios para el trabajador migrante. </a:t>
            </a:r>
          </a:p>
          <a:p>
            <a:pPr algn="just">
              <a:buFont typeface="Wingdings" pitchFamily="2" charset="2"/>
              <a:buChar char="ü"/>
            </a:pPr>
            <a:endParaRPr lang="es-ES" sz="2100" dirty="0" smtClean="0"/>
          </a:p>
          <a:p>
            <a:pPr>
              <a:buNone/>
            </a:pPr>
            <a:endParaRPr lang="es-ES" sz="2100" b="1" dirty="0" smtClean="0"/>
          </a:p>
          <a:p>
            <a:pPr>
              <a:buNone/>
            </a:pPr>
            <a:endParaRPr lang="es-ES" sz="2100" b="1" dirty="0" smtClean="0"/>
          </a:p>
          <a:p>
            <a:pPr>
              <a:buNone/>
            </a:pPr>
            <a:endParaRPr lang="es-ES" sz="2100" b="1" dirty="0" smtClean="0"/>
          </a:p>
          <a:p>
            <a:pPr algn="just">
              <a:buNone/>
            </a:pPr>
            <a:endParaRPr lang="es-SV" sz="2100" dirty="0" smtClean="0"/>
          </a:p>
        </p:txBody>
      </p:sp>
      <p:cxnSp>
        <p:nvCxnSpPr>
          <p:cNvPr id="5" name="Straight Connector 5"/>
          <p:cNvCxnSpPr/>
          <p:nvPr/>
        </p:nvCxnSpPr>
        <p:spPr>
          <a:xfrm>
            <a:off x="0" y="1285875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346012"/>
            <a:ext cx="842965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SV" sz="4000" b="1" dirty="0" smtClean="0">
                <a:latin typeface="Calibri" pitchFamily="34" charset="0"/>
              </a:rPr>
              <a:t>Lecciones aprendidas </a:t>
            </a:r>
            <a:br>
              <a:rPr lang="es-SV" sz="4000" b="1" dirty="0" smtClean="0">
                <a:latin typeface="Calibri" pitchFamily="34" charset="0"/>
              </a:rPr>
            </a:br>
            <a:endParaRPr lang="es-SV" sz="3600" b="1" dirty="0">
              <a:latin typeface="Calibri" pitchFamily="34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9" name="Picture 8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3" name="Picture 12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8143932" cy="4500594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Se debe insistir en el carácter temporal de la experiencia laboral que se abre a los trabajadores salvadoreños, a fin de que esta no constituya una ventana para fomentar la migración permanente. </a:t>
            </a:r>
          </a:p>
          <a:p>
            <a:pPr algn="just">
              <a:buFont typeface="Wingdings" pitchFamily="2" charset="2"/>
              <a:buChar char="ü"/>
            </a:pPr>
            <a:endParaRPr lang="es-ES" sz="10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Debe dedicarse tiempo a la preparación de la partida que harán los trabajadores hacia sus lugares de destino a fin de ofrecerles algunas herramientas y conocimientos de utilidad en el nuevo contexto donde estarán residiendo y laborando.  </a:t>
            </a:r>
          </a:p>
          <a:p>
            <a:pPr algn="just">
              <a:buFont typeface="Wingdings" pitchFamily="2" charset="2"/>
              <a:buChar char="ü"/>
            </a:pPr>
            <a:endParaRPr lang="es-ES" sz="10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Durante el proceso de anuncio de las ofertas de empleo, se deben buscar los mecanismos mas adecuados de divulgación a fin de no acarrear una oferta excesiva de mano de obra dispuesta  a incorporarse al programa.</a:t>
            </a:r>
          </a:p>
          <a:p>
            <a:pPr algn="just">
              <a:buFont typeface="Wingdings" pitchFamily="2" charset="2"/>
              <a:buChar char="ü"/>
            </a:pPr>
            <a:endParaRPr lang="es-ES" sz="2100" dirty="0" smtClean="0"/>
          </a:p>
          <a:p>
            <a:pPr algn="just">
              <a:buFont typeface="Wingdings" pitchFamily="2" charset="2"/>
              <a:buChar char="ü"/>
            </a:pPr>
            <a:endParaRPr lang="es-ES" sz="2100" dirty="0" smtClean="0"/>
          </a:p>
          <a:p>
            <a:pPr>
              <a:buNone/>
            </a:pPr>
            <a:endParaRPr lang="es-ES" sz="2100" b="1" dirty="0" smtClean="0"/>
          </a:p>
          <a:p>
            <a:pPr>
              <a:buNone/>
            </a:pPr>
            <a:endParaRPr lang="es-ES" sz="2100" b="1" dirty="0" smtClean="0"/>
          </a:p>
          <a:p>
            <a:pPr>
              <a:buNone/>
            </a:pPr>
            <a:endParaRPr lang="es-ES" sz="2100" b="1" dirty="0" smtClean="0"/>
          </a:p>
          <a:p>
            <a:pPr algn="just">
              <a:buNone/>
            </a:pPr>
            <a:endParaRPr lang="es-SV" sz="2100" dirty="0" smtClean="0"/>
          </a:p>
        </p:txBody>
      </p:sp>
      <p:cxnSp>
        <p:nvCxnSpPr>
          <p:cNvPr id="5" name="Straight Connector 5"/>
          <p:cNvCxnSpPr/>
          <p:nvPr/>
        </p:nvCxnSpPr>
        <p:spPr>
          <a:xfrm>
            <a:off x="0" y="1285875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346012"/>
            <a:ext cx="842965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SV" sz="4000" b="1" dirty="0" smtClean="0">
                <a:latin typeface="Calibri" pitchFamily="34" charset="0"/>
              </a:rPr>
              <a:t>Lecciones aprendidas </a:t>
            </a:r>
            <a:br>
              <a:rPr lang="es-SV" sz="4000" b="1" dirty="0" smtClean="0">
                <a:latin typeface="Calibri" pitchFamily="34" charset="0"/>
              </a:rPr>
            </a:br>
            <a:endParaRPr lang="es-SV" sz="3600" b="1" dirty="0">
              <a:latin typeface="Calibri" pitchFamily="34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9" name="Picture 8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3" name="Picture 12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23850" y="1974871"/>
            <a:ext cx="8229600" cy="2668575"/>
          </a:xfrm>
        </p:spPr>
        <p:txBody>
          <a:bodyPr/>
          <a:lstStyle/>
          <a:p>
            <a:pPr lvl="1" algn="just">
              <a:buFont typeface="Wingdings" pitchFamily="2" charset="2"/>
              <a:buChar char="ü"/>
            </a:pPr>
            <a:r>
              <a:rPr lang="es-ES" sz="3600" dirty="0" smtClean="0"/>
              <a:t>Ministerio de Trabajo y Previsión Social 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sz="3600" dirty="0" smtClean="0"/>
              <a:t>Ministerio de Relaciones Exteriores 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sz="3600" dirty="0" smtClean="0"/>
              <a:t>Organización Internacional para las Migraciones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8586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3528" y="214290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INSTITUCIONES EJECUTORAS DEL PROGRAMA PARA TRABAJADORES TEMPORALES EN EL EXTERIOR</a:t>
            </a:r>
            <a:endParaRPr lang="en-US" sz="24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5780484"/>
            <a:ext cx="9144000" cy="1104900"/>
          </a:xfrm>
          <a:prstGeom prst="rect">
            <a:avLst/>
          </a:prstGeom>
          <a:gradFill rotWithShape="1">
            <a:gsLst>
              <a:gs pos="0">
                <a:srgbClr val="0033CC">
                  <a:gamma/>
                  <a:shade val="46275"/>
                  <a:invGamma/>
                </a:srgbClr>
              </a:gs>
              <a:gs pos="100000">
                <a:srgbClr val="0033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MS Mincho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5" descr="IMG_0040.JPG"/>
          <p:cNvPicPr/>
          <p:nvPr/>
        </p:nvPicPr>
        <p:blipFill>
          <a:blip r:embed="rId2" cstate="print"/>
          <a:srcRect l="19324" t="22302" r="16792" b="17746"/>
          <a:stretch>
            <a:fillRect/>
          </a:stretch>
        </p:blipFill>
        <p:spPr bwMode="auto">
          <a:xfrm>
            <a:off x="5990330" y="6309320"/>
            <a:ext cx="597894" cy="41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DSC0033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5088" y="5715016"/>
            <a:ext cx="608912" cy="81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IMG_005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3385" y="5554413"/>
            <a:ext cx="697047" cy="51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0" y="6766596"/>
            <a:ext cx="9108504" cy="45719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3" name="Picture 12" descr="z-doctores.jpg"/>
          <p:cNvPicPr/>
          <p:nvPr/>
        </p:nvPicPr>
        <p:blipFill>
          <a:blip r:embed="rId5" cstate="print"/>
          <a:srcRect l="9486" b="18182"/>
          <a:stretch>
            <a:fillRect/>
          </a:stretch>
        </p:blipFill>
        <p:spPr bwMode="auto">
          <a:xfrm>
            <a:off x="8028599" y="6072206"/>
            <a:ext cx="575861" cy="38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MG_117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6384275"/>
            <a:ext cx="630945" cy="47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0017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5877272"/>
            <a:ext cx="1009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8270641" y="6511937"/>
            <a:ext cx="189791" cy="2160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7" name="Rectangle 16"/>
          <p:cNvSpPr/>
          <p:nvPr/>
        </p:nvSpPr>
        <p:spPr>
          <a:xfrm>
            <a:off x="8538898" y="6597352"/>
            <a:ext cx="569606" cy="933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8" name="Rectangle 17"/>
          <p:cNvSpPr/>
          <p:nvPr/>
        </p:nvSpPr>
        <p:spPr>
          <a:xfrm>
            <a:off x="7731611" y="6146254"/>
            <a:ext cx="224765" cy="1866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9" name="Rectangle 18"/>
          <p:cNvSpPr/>
          <p:nvPr/>
        </p:nvSpPr>
        <p:spPr>
          <a:xfrm>
            <a:off x="5869823" y="6550770"/>
            <a:ext cx="94896" cy="1579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8143932" cy="4500594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Sigue siendo un desafío procurar el acceso de nuestros trabajadores migrantes al sistema previsional y de seguridad social en El Salvador, sobre todo cuando se produce su retorno. </a:t>
            </a:r>
          </a:p>
          <a:p>
            <a:pPr algn="just">
              <a:buFont typeface="Wingdings" pitchFamily="2" charset="2"/>
              <a:buChar char="ü"/>
            </a:pPr>
            <a:endParaRPr lang="es-ES" sz="21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100" dirty="0" smtClean="0"/>
              <a:t>Es un reto perfeccionar la inteligencia de mercado laboral, a fin de constituir un sistema que oriente sobre las tendencias y proyecciones de la mano de obra salvadoreña en un </a:t>
            </a:r>
            <a:r>
              <a:rPr lang="es-ES" sz="2100" smtClean="0"/>
              <a:t>contexto global.   </a:t>
            </a:r>
            <a:endParaRPr lang="es-ES" sz="2100" dirty="0" smtClean="0"/>
          </a:p>
          <a:p>
            <a:pPr algn="just">
              <a:buFont typeface="Wingdings" pitchFamily="2" charset="2"/>
              <a:buChar char="ü"/>
            </a:pPr>
            <a:endParaRPr lang="es-ES" sz="2100" dirty="0" smtClean="0"/>
          </a:p>
          <a:p>
            <a:pPr>
              <a:buNone/>
            </a:pPr>
            <a:endParaRPr lang="es-ES" sz="2100" b="1" dirty="0" smtClean="0"/>
          </a:p>
          <a:p>
            <a:pPr>
              <a:buNone/>
            </a:pPr>
            <a:endParaRPr lang="es-ES" sz="2100" b="1" dirty="0" smtClean="0"/>
          </a:p>
          <a:p>
            <a:pPr>
              <a:buNone/>
            </a:pPr>
            <a:endParaRPr lang="es-ES" sz="2100" b="1" dirty="0" smtClean="0"/>
          </a:p>
          <a:p>
            <a:pPr algn="just">
              <a:buNone/>
            </a:pPr>
            <a:endParaRPr lang="es-SV" sz="2100" dirty="0" smtClean="0"/>
          </a:p>
        </p:txBody>
      </p:sp>
      <p:cxnSp>
        <p:nvCxnSpPr>
          <p:cNvPr id="5" name="Straight Connector 5"/>
          <p:cNvCxnSpPr/>
          <p:nvPr/>
        </p:nvCxnSpPr>
        <p:spPr>
          <a:xfrm>
            <a:off x="0" y="1285875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346012"/>
            <a:ext cx="842965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SV" sz="4000" b="1" dirty="0" smtClean="0">
                <a:latin typeface="Calibri" pitchFamily="34" charset="0"/>
              </a:rPr>
              <a:t>Lecciones aprendidas </a:t>
            </a:r>
            <a:br>
              <a:rPr lang="es-SV" sz="4000" b="1" dirty="0" smtClean="0">
                <a:latin typeface="Calibri" pitchFamily="34" charset="0"/>
              </a:rPr>
            </a:br>
            <a:endParaRPr lang="es-SV" sz="3600" b="1" dirty="0">
              <a:latin typeface="Calibri" pitchFamily="34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9" name="Picture 8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3" name="Picture 12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"/>
          <p:cNvSpPr txBox="1">
            <a:spLocks noChangeArrowheads="1"/>
          </p:cNvSpPr>
          <p:nvPr/>
        </p:nvSpPr>
        <p:spPr bwMode="auto">
          <a:xfrm>
            <a:off x="357188" y="214290"/>
            <a:ext cx="82867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s-SV" sz="4400" b="1" dirty="0">
                <a:latin typeface="Calibri" pitchFamily="34" charset="0"/>
              </a:rPr>
              <a:t>Contactos </a:t>
            </a:r>
            <a:endParaRPr lang="es-SV" sz="4400" dirty="0"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92867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3" name="TextBox 6"/>
          <p:cNvSpPr txBox="1">
            <a:spLocks noChangeArrowheads="1"/>
          </p:cNvSpPr>
          <p:nvPr/>
        </p:nvSpPr>
        <p:spPr bwMode="auto">
          <a:xfrm>
            <a:off x="571498" y="1357313"/>
            <a:ext cx="800103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latin typeface="Calibri" pitchFamily="34" charset="0"/>
              </a:rPr>
              <a:t> </a:t>
            </a:r>
            <a:r>
              <a:rPr lang="es-ES" sz="2400" b="1" dirty="0" smtClean="0">
                <a:latin typeface="Calibri" pitchFamily="34" charset="0"/>
              </a:rPr>
              <a:t>Ministerio </a:t>
            </a:r>
            <a:r>
              <a:rPr lang="es-ES" sz="2400" b="1" dirty="0">
                <a:latin typeface="Calibri" pitchFamily="34" charset="0"/>
              </a:rPr>
              <a:t>de Relaciones Exteriores</a:t>
            </a:r>
            <a:endParaRPr lang="es-SV" sz="2400" dirty="0">
              <a:latin typeface="Calibri" pitchFamily="34" charset="0"/>
            </a:endParaRPr>
          </a:p>
          <a:p>
            <a:pPr algn="ctr"/>
            <a:r>
              <a:rPr lang="es-ES" sz="1900" dirty="0" smtClean="0">
                <a:latin typeface="Calibri" pitchFamily="34" charset="0"/>
              </a:rPr>
              <a:t>José Manuel Castillo P-G</a:t>
            </a:r>
            <a:br>
              <a:rPr lang="es-ES" sz="1900" dirty="0" smtClean="0">
                <a:latin typeface="Calibri" pitchFamily="34" charset="0"/>
              </a:rPr>
            </a:br>
            <a:r>
              <a:rPr lang="es-ES" sz="1900" dirty="0" smtClean="0">
                <a:latin typeface="Calibri" pitchFamily="34" charset="0"/>
              </a:rPr>
              <a:t>Dirección de </a:t>
            </a:r>
            <a:r>
              <a:rPr lang="es-ES" sz="1900" dirty="0">
                <a:latin typeface="Calibri" pitchFamily="34" charset="0"/>
              </a:rPr>
              <a:t>Fortalecimiento de Organizaciones </a:t>
            </a:r>
            <a:r>
              <a:rPr lang="es-ES" sz="1900" dirty="0" smtClean="0">
                <a:latin typeface="Calibri" pitchFamily="34" charset="0"/>
              </a:rPr>
              <a:t>de Salvadoreños en el Exterior</a:t>
            </a:r>
            <a:br>
              <a:rPr lang="es-ES" sz="1900" dirty="0" smtClean="0">
                <a:latin typeface="Calibri" pitchFamily="34" charset="0"/>
              </a:rPr>
            </a:br>
            <a:r>
              <a:rPr lang="es-ES" sz="1900" dirty="0" err="1" smtClean="0">
                <a:latin typeface="Calibri" pitchFamily="34" charset="0"/>
              </a:rPr>
              <a:t>Viceministerio</a:t>
            </a:r>
            <a:r>
              <a:rPr lang="es-ES" sz="1900" dirty="0" smtClean="0">
                <a:latin typeface="Calibri" pitchFamily="34" charset="0"/>
              </a:rPr>
              <a:t> para los Salvadoreños en el Exterior </a:t>
            </a:r>
            <a:endParaRPr lang="es-ES" sz="1900" dirty="0">
              <a:latin typeface="Calibri" pitchFamily="34" charset="0"/>
            </a:endParaRPr>
          </a:p>
          <a:p>
            <a:pPr algn="ctr"/>
            <a:r>
              <a:rPr lang="es-ES" sz="1900" u="sng" dirty="0">
                <a:latin typeface="Calibri" pitchFamily="34" charset="0"/>
                <a:hlinkClick r:id="rId2"/>
              </a:rPr>
              <a:t>jcastillo@rree.gob.sv</a:t>
            </a:r>
            <a:r>
              <a:rPr lang="es-ES" sz="1900" dirty="0">
                <a:latin typeface="Calibri" pitchFamily="34" charset="0"/>
              </a:rPr>
              <a:t> </a:t>
            </a:r>
            <a:endParaRPr lang="es-ES" sz="1900" dirty="0" smtClean="0">
              <a:latin typeface="Calibri" pitchFamily="34" charset="0"/>
            </a:endParaRPr>
          </a:p>
          <a:p>
            <a:pPr algn="ctr"/>
            <a:endParaRPr lang="es-ES" sz="2400" dirty="0" smtClean="0">
              <a:latin typeface="Calibri" pitchFamily="34" charset="0"/>
            </a:endParaRPr>
          </a:p>
          <a:p>
            <a:pPr algn="ctr"/>
            <a:endParaRPr lang="es-ES" sz="2400" dirty="0" smtClean="0">
              <a:latin typeface="Calibri" pitchFamily="34" charset="0"/>
            </a:endParaRPr>
          </a:p>
          <a:p>
            <a:pPr algn="ctr"/>
            <a:r>
              <a:rPr lang="es-ES" sz="2400" dirty="0" smtClean="0">
                <a:latin typeface="Calibri" pitchFamily="34" charset="0"/>
              </a:rPr>
              <a:t>Para más referencias sobre la estrategia de migración y desarrollo del Ministerio de Relaciones Exteriores visitar</a:t>
            </a:r>
          </a:p>
          <a:p>
            <a:pPr algn="ctr"/>
            <a:r>
              <a:rPr lang="es-ES" sz="3200" b="1" dirty="0" smtClean="0">
                <a:latin typeface="Calibri" pitchFamily="34" charset="0"/>
              </a:rPr>
              <a:t>www.rree.gob.sv/videoipad</a:t>
            </a:r>
          </a:p>
          <a:p>
            <a:pPr algn="ctr"/>
            <a:endParaRPr lang="es-ES" sz="2400" dirty="0" smtClean="0">
              <a:latin typeface="Calibri" pitchFamily="34" charset="0"/>
            </a:endParaRPr>
          </a:p>
        </p:txBody>
      </p:sp>
      <p:grpSp>
        <p:nvGrpSpPr>
          <p:cNvPr id="5" name="Group 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8" name="Picture 7" descr="IMG_0040.JPG"/>
            <p:cNvPicPr/>
            <p:nvPr/>
          </p:nvPicPr>
          <p:blipFill>
            <a:blip r:embed="rId3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DSC00339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IMG_0057.JPG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2" name="Picture 11" descr="z-doctores.jpg"/>
            <p:cNvPicPr/>
            <p:nvPr/>
          </p:nvPicPr>
          <p:blipFill>
            <a:blip r:embed="rId6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IMG_1172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0017.jpg"/>
            <p:cNvPicPr/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23850" y="1556792"/>
            <a:ext cx="8229600" cy="4525963"/>
          </a:xfrm>
        </p:spPr>
        <p:txBody>
          <a:bodyPr/>
          <a:lstStyle/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Dinámica migratoria en El Salvador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Políticas en materia laboral 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Políticas de atención y protección orientada a migrantes </a:t>
            </a:r>
          </a:p>
          <a:p>
            <a:pPr marL="725488" lvl="1" indent="-268288" algn="just">
              <a:buFont typeface="Wingdings" pitchFamily="2" charset="2"/>
              <a:buChar char="ü"/>
            </a:pPr>
            <a:r>
              <a:rPr lang="es-ES" dirty="0" smtClean="0"/>
              <a:t>Restructuración de la red diplomática y consular salvadoreña 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Gestión de la migración con un enfoque de desarrollo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8586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3528" y="260648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CONTEXTO </a:t>
            </a:r>
            <a:endParaRPr lang="en-US" sz="40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31611" y="6146254"/>
            <a:ext cx="224765" cy="1866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grpSp>
        <p:nvGrpSpPr>
          <p:cNvPr id="21" name="Group 20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5554413"/>
              <a:ext cx="9144000" cy="1330971"/>
              <a:chOff x="0" y="5554413"/>
              <a:chExt cx="9144000" cy="1330971"/>
            </a:xfrm>
          </p:grpSpPr>
          <p:sp>
            <p:nvSpPr>
              <p:cNvPr id="1026" name="Text Box 2"/>
              <p:cNvSpPr txBox="1">
                <a:spLocks noChangeArrowheads="1"/>
              </p:cNvSpPr>
              <p:nvPr/>
            </p:nvSpPr>
            <p:spPr bwMode="auto">
              <a:xfrm>
                <a:off x="0" y="5780484"/>
                <a:ext cx="9144000" cy="1104900"/>
              </a:xfrm>
              <a:prstGeom prst="rect">
                <a:avLst/>
              </a:prstGeom>
              <a:gradFill rotWithShape="1">
                <a:gsLst>
                  <a:gs pos="0">
                    <a:srgbClr val="0033CC">
                      <a:gamma/>
                      <a:shade val="46275"/>
                      <a:invGamma/>
                    </a:srgbClr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MS Mincho" pitchFamily="49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pic>
            <p:nvPicPr>
              <p:cNvPr id="6" name="Picture 5" descr="IMG_0040.JPG"/>
              <p:cNvPicPr/>
              <p:nvPr/>
            </p:nvPicPr>
            <p:blipFill>
              <a:blip r:embed="rId2" cstate="print"/>
              <a:srcRect l="19324" t="22302" r="16792" b="17746"/>
              <a:stretch>
                <a:fillRect/>
              </a:stretch>
            </p:blipFill>
            <p:spPr bwMode="auto">
              <a:xfrm>
                <a:off x="5990330" y="6309320"/>
                <a:ext cx="597894" cy="4186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6" descr="DSC00339.JPG"/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535088" y="5715016"/>
                <a:ext cx="608912" cy="815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0" descr="IMG_0057.JP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763385" y="5554413"/>
                <a:ext cx="697047" cy="517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" name="Rectangle 1"/>
              <p:cNvSpPr/>
              <p:nvPr/>
            </p:nvSpPr>
            <p:spPr>
              <a:xfrm>
                <a:off x="0" y="6766596"/>
                <a:ext cx="9108504" cy="4571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pic>
            <p:nvPicPr>
              <p:cNvPr id="13" name="Picture 12" descr="z-doctores.jpg"/>
              <p:cNvPicPr/>
              <p:nvPr/>
            </p:nvPicPr>
            <p:blipFill>
              <a:blip r:embed="rId5" cstate="print"/>
              <a:srcRect l="9486" b="18182"/>
              <a:stretch>
                <a:fillRect/>
              </a:stretch>
            </p:blipFill>
            <p:spPr bwMode="auto">
              <a:xfrm>
                <a:off x="8028599" y="6072206"/>
                <a:ext cx="575861" cy="385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3" descr="IMG_1172.JPG"/>
              <p:cNvPicPr/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596336" y="6384275"/>
                <a:ext cx="630945" cy="4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14" descr="0017.jpg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660232" y="5877272"/>
                <a:ext cx="1009650" cy="752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Rectangle 15"/>
              <p:cNvSpPr/>
              <p:nvPr/>
            </p:nvSpPr>
            <p:spPr>
              <a:xfrm>
                <a:off x="8270641" y="6511937"/>
                <a:ext cx="189791" cy="21602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538898" y="6597352"/>
                <a:ext cx="569606" cy="93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869823" y="6550770"/>
                <a:ext cx="94896" cy="15795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7715272" y="6143644"/>
              <a:ext cx="224765" cy="1866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xmlns="" val="12538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23850" y="1556792"/>
            <a:ext cx="8229600" cy="4525963"/>
          </a:xfrm>
        </p:spPr>
        <p:txBody>
          <a:bodyPr/>
          <a:lstStyle/>
          <a:p>
            <a:pPr lvl="1" algn="just">
              <a:buNone/>
            </a:pPr>
            <a:r>
              <a:rPr lang="es-ES" b="1" dirty="0" smtClean="0"/>
              <a:t>Visión </a:t>
            </a:r>
            <a:r>
              <a:rPr lang="es-ES" b="1" dirty="0" smtClean="0"/>
              <a:t>estratégica:</a:t>
            </a:r>
            <a:endParaRPr lang="es-ES" b="1" dirty="0" smtClean="0"/>
          </a:p>
          <a:p>
            <a:pPr marL="457200" lvl="1" indent="0" algn="just">
              <a:buNone/>
            </a:pPr>
            <a:r>
              <a:rPr lang="es-NI" dirty="0" smtClean="0"/>
              <a:t>Ser </a:t>
            </a:r>
            <a:r>
              <a:rPr lang="es-NI" dirty="0"/>
              <a:t>la instancia que potencia y promueve el desarrollo integral de los migrantes y sus familias con un enfoque basado en  derechos  como horizonte de los programas, proyectos e intervenciones y que potencie el desarrollo integral de los migrantes y sus familias</a:t>
            </a:r>
          </a:p>
          <a:p>
            <a:pPr lvl="1" algn="just">
              <a:buFont typeface="Wingdings" pitchFamily="2" charset="2"/>
              <a:buChar char="ü"/>
            </a:pPr>
            <a:endParaRPr lang="es-E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8586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3528" y="260648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VICEMINISTERIO PARA LOS SALVADOREÑOS EN EL EXTERIOR </a:t>
            </a:r>
            <a:endParaRPr lang="en-US" sz="32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31611" y="6146254"/>
            <a:ext cx="224765" cy="1866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grpSp>
        <p:nvGrpSpPr>
          <p:cNvPr id="21" name="Group 20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5554413"/>
              <a:ext cx="9144000" cy="1330971"/>
              <a:chOff x="0" y="5554413"/>
              <a:chExt cx="9144000" cy="1330971"/>
            </a:xfrm>
          </p:grpSpPr>
          <p:sp>
            <p:nvSpPr>
              <p:cNvPr id="1026" name="Text Box 2"/>
              <p:cNvSpPr txBox="1">
                <a:spLocks noChangeArrowheads="1"/>
              </p:cNvSpPr>
              <p:nvPr/>
            </p:nvSpPr>
            <p:spPr bwMode="auto">
              <a:xfrm>
                <a:off x="0" y="5780484"/>
                <a:ext cx="9144000" cy="1104900"/>
              </a:xfrm>
              <a:prstGeom prst="rect">
                <a:avLst/>
              </a:prstGeom>
              <a:gradFill rotWithShape="1">
                <a:gsLst>
                  <a:gs pos="0">
                    <a:srgbClr val="0033CC">
                      <a:gamma/>
                      <a:shade val="46275"/>
                      <a:invGamma/>
                    </a:srgbClr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MS Mincho" pitchFamily="49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pic>
            <p:nvPicPr>
              <p:cNvPr id="6" name="Picture 5" descr="IMG_0040.JPG"/>
              <p:cNvPicPr/>
              <p:nvPr/>
            </p:nvPicPr>
            <p:blipFill>
              <a:blip r:embed="rId2" cstate="print"/>
              <a:srcRect l="19324" t="22302" r="16792" b="17746"/>
              <a:stretch>
                <a:fillRect/>
              </a:stretch>
            </p:blipFill>
            <p:spPr bwMode="auto">
              <a:xfrm>
                <a:off x="5990330" y="6309320"/>
                <a:ext cx="597894" cy="4186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6" descr="DSC00339.JPG"/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535088" y="5715016"/>
                <a:ext cx="608912" cy="815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0" descr="IMG_0057.JP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763385" y="5554413"/>
                <a:ext cx="697047" cy="517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" name="Rectangle 1"/>
              <p:cNvSpPr/>
              <p:nvPr/>
            </p:nvSpPr>
            <p:spPr>
              <a:xfrm>
                <a:off x="0" y="6766596"/>
                <a:ext cx="9108504" cy="4571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pic>
            <p:nvPicPr>
              <p:cNvPr id="13" name="Picture 12" descr="z-doctores.jpg"/>
              <p:cNvPicPr/>
              <p:nvPr/>
            </p:nvPicPr>
            <p:blipFill>
              <a:blip r:embed="rId5" cstate="print"/>
              <a:srcRect l="9486" b="18182"/>
              <a:stretch>
                <a:fillRect/>
              </a:stretch>
            </p:blipFill>
            <p:spPr bwMode="auto">
              <a:xfrm>
                <a:off x="8028599" y="6072206"/>
                <a:ext cx="575861" cy="385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3" descr="IMG_1172.JPG"/>
              <p:cNvPicPr/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596336" y="6384275"/>
                <a:ext cx="630945" cy="4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14" descr="0017.jpg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660232" y="5877272"/>
                <a:ext cx="1009650" cy="752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Rectangle 15"/>
              <p:cNvSpPr/>
              <p:nvPr/>
            </p:nvSpPr>
            <p:spPr>
              <a:xfrm>
                <a:off x="8270641" y="6511937"/>
                <a:ext cx="189791" cy="21602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538898" y="6597352"/>
                <a:ext cx="569606" cy="93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869823" y="6550770"/>
                <a:ext cx="94896" cy="15795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7715272" y="6143644"/>
              <a:ext cx="224765" cy="1866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xmlns="" val="396513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04800" y="1417637"/>
            <a:ext cx="8229600" cy="4525963"/>
          </a:xfrm>
        </p:spPr>
        <p:txBody>
          <a:bodyPr/>
          <a:lstStyle/>
          <a:p>
            <a:pPr lvl="1" algn="just">
              <a:buNone/>
            </a:pPr>
            <a:r>
              <a:rPr lang="es-ES" sz="2400" b="1" dirty="0" smtClean="0"/>
              <a:t>Visión </a:t>
            </a:r>
            <a:r>
              <a:rPr lang="es-ES" sz="2400" b="1" dirty="0" smtClean="0"/>
              <a:t>estratégica:</a:t>
            </a:r>
            <a:endParaRPr lang="es-ES" sz="2400" b="1" dirty="0" smtClean="0"/>
          </a:p>
          <a:p>
            <a:pPr marL="457200" lvl="1" indent="0" algn="just">
              <a:buFont typeface="Wingdings" pitchFamily="2" charset="2"/>
              <a:buChar char="ü"/>
            </a:pPr>
            <a:r>
              <a:rPr lang="es-NI" sz="1800" dirty="0"/>
              <a:t> Los proyectos,  acciones e intervenciones del Viceministerio se fundamentan  desde  un  enfoque  basado en derechos. </a:t>
            </a:r>
            <a:br>
              <a:rPr lang="es-NI" sz="1800" dirty="0"/>
            </a:br>
            <a:endParaRPr lang="es-NI" sz="1800" dirty="0"/>
          </a:p>
          <a:p>
            <a:pPr marL="457200" lvl="1" indent="0" algn="just">
              <a:buFont typeface="Wingdings" pitchFamily="2" charset="2"/>
              <a:buChar char="ü"/>
            </a:pPr>
            <a:r>
              <a:rPr lang="es-NI" sz="1800" dirty="0"/>
              <a:t>  El objetivo general de las intervenciones  será la promoción, defensa y protección de los derechos de los salvadoreños y salvadoreñas que residen en el exterior o en tránsito.</a:t>
            </a:r>
          </a:p>
          <a:p>
            <a:pPr marL="457200" lvl="1" indent="0" algn="just">
              <a:buFont typeface="Wingdings" pitchFamily="2" charset="2"/>
              <a:buChar char="ü"/>
            </a:pPr>
            <a:endParaRPr lang="es-NI" sz="1800" dirty="0"/>
          </a:p>
          <a:p>
            <a:pPr marL="457200" lvl="1" indent="0" algn="just">
              <a:buFont typeface="Wingdings" pitchFamily="2" charset="2"/>
              <a:buChar char="ü"/>
            </a:pPr>
            <a:r>
              <a:rPr lang="es-NI" sz="1800" dirty="0"/>
              <a:t>  En cada intervención y en cada proyecto se identifica qué derecho hay que resarcir,  qué promover y qué restaurar.</a:t>
            </a:r>
          </a:p>
          <a:p>
            <a:pPr marL="457200" lvl="1" indent="0" algn="just">
              <a:buFont typeface="Wingdings" pitchFamily="2" charset="2"/>
              <a:buChar char="ü"/>
            </a:pPr>
            <a:endParaRPr lang="es-NI" sz="1800" dirty="0"/>
          </a:p>
          <a:p>
            <a:pPr marL="457200" lvl="1" indent="0" algn="just">
              <a:buFont typeface="Wingdings" pitchFamily="2" charset="2"/>
              <a:buChar char="ü"/>
            </a:pPr>
            <a:r>
              <a:rPr lang="es-NI" sz="1800" dirty="0"/>
              <a:t>  En definitiva se trata de examinar en cada caso cuáles son los derechos que se vulneran y cuáles son los que hay que garantizar</a:t>
            </a:r>
            <a:endParaRPr lang="es-ES" sz="1800" dirty="0"/>
          </a:p>
          <a:p>
            <a:pPr marL="457200" lvl="1" indent="0" algn="just">
              <a:buNone/>
            </a:pPr>
            <a:endParaRPr lang="es-NI" sz="2400" dirty="0" smtClean="0"/>
          </a:p>
          <a:p>
            <a:pPr lvl="1" algn="just">
              <a:buFont typeface="Wingdings" pitchFamily="2" charset="2"/>
              <a:buChar char="ü"/>
            </a:pPr>
            <a:endParaRPr lang="es-ES" sz="2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8586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3528" y="260648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VICEMINISTERIO PARA LOS SALVADOREÑOS EN EL EXTERIOR </a:t>
            </a:r>
            <a:endParaRPr lang="en-US" sz="32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31611" y="6146254"/>
            <a:ext cx="224765" cy="1866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grpSp>
        <p:nvGrpSpPr>
          <p:cNvPr id="21" name="Group 20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5554413"/>
              <a:ext cx="9144000" cy="1330971"/>
              <a:chOff x="0" y="5554413"/>
              <a:chExt cx="9144000" cy="1330971"/>
            </a:xfrm>
          </p:grpSpPr>
          <p:sp>
            <p:nvSpPr>
              <p:cNvPr id="1026" name="Text Box 2"/>
              <p:cNvSpPr txBox="1">
                <a:spLocks noChangeArrowheads="1"/>
              </p:cNvSpPr>
              <p:nvPr/>
            </p:nvSpPr>
            <p:spPr bwMode="auto">
              <a:xfrm>
                <a:off x="0" y="5780484"/>
                <a:ext cx="9144000" cy="1104900"/>
              </a:xfrm>
              <a:prstGeom prst="rect">
                <a:avLst/>
              </a:prstGeom>
              <a:gradFill rotWithShape="1">
                <a:gsLst>
                  <a:gs pos="0">
                    <a:srgbClr val="0033CC">
                      <a:gamma/>
                      <a:shade val="46275"/>
                      <a:invGamma/>
                    </a:srgbClr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MS Mincho" pitchFamily="49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pic>
            <p:nvPicPr>
              <p:cNvPr id="6" name="Picture 5" descr="IMG_0040.JPG"/>
              <p:cNvPicPr/>
              <p:nvPr/>
            </p:nvPicPr>
            <p:blipFill>
              <a:blip r:embed="rId2" cstate="print"/>
              <a:srcRect l="19324" t="22302" r="16792" b="17746"/>
              <a:stretch>
                <a:fillRect/>
              </a:stretch>
            </p:blipFill>
            <p:spPr bwMode="auto">
              <a:xfrm>
                <a:off x="5990330" y="6309320"/>
                <a:ext cx="597894" cy="4186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6" descr="DSC00339.JPG"/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535088" y="5715016"/>
                <a:ext cx="608912" cy="815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0" descr="IMG_0057.JP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763385" y="5554413"/>
                <a:ext cx="697047" cy="517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" name="Rectangle 1"/>
              <p:cNvSpPr/>
              <p:nvPr/>
            </p:nvSpPr>
            <p:spPr>
              <a:xfrm>
                <a:off x="0" y="6766596"/>
                <a:ext cx="9108504" cy="4571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pic>
            <p:nvPicPr>
              <p:cNvPr id="13" name="Picture 12" descr="z-doctores.jpg"/>
              <p:cNvPicPr/>
              <p:nvPr/>
            </p:nvPicPr>
            <p:blipFill>
              <a:blip r:embed="rId5" cstate="print"/>
              <a:srcRect l="9486" b="18182"/>
              <a:stretch>
                <a:fillRect/>
              </a:stretch>
            </p:blipFill>
            <p:spPr bwMode="auto">
              <a:xfrm>
                <a:off x="8028599" y="6072206"/>
                <a:ext cx="575861" cy="385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3" descr="IMG_1172.JPG"/>
              <p:cNvPicPr/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596336" y="6384275"/>
                <a:ext cx="630945" cy="4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14" descr="0017.jpg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660232" y="5877272"/>
                <a:ext cx="1009650" cy="752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Rectangle 15"/>
              <p:cNvSpPr/>
              <p:nvPr/>
            </p:nvSpPr>
            <p:spPr>
              <a:xfrm>
                <a:off x="8270641" y="6511937"/>
                <a:ext cx="189791" cy="21602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538898" y="6597352"/>
                <a:ext cx="569606" cy="93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869823" y="6550770"/>
                <a:ext cx="94896" cy="15795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7715272" y="6143644"/>
              <a:ext cx="224765" cy="1866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xmlns="" val="5861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23850" y="1556792"/>
            <a:ext cx="8229600" cy="4525963"/>
          </a:xfrm>
        </p:spPr>
        <p:txBody>
          <a:bodyPr/>
          <a:lstStyle/>
          <a:p>
            <a:pPr lvl="1" algn="just">
              <a:buNone/>
            </a:pPr>
            <a:r>
              <a:rPr lang="es-ES" sz="2400" b="1" dirty="0" smtClean="0"/>
              <a:t>Legado </a:t>
            </a:r>
            <a:r>
              <a:rPr lang="es-ES" sz="2400" b="1" dirty="0" smtClean="0"/>
              <a:t>del </a:t>
            </a:r>
            <a:r>
              <a:rPr lang="es-ES" sz="2400" b="1" dirty="0" err="1" smtClean="0"/>
              <a:t>Viceministerio</a:t>
            </a:r>
            <a:r>
              <a:rPr lang="es-ES" sz="2400" b="1" dirty="0" smtClean="0"/>
              <a:t>:</a:t>
            </a:r>
            <a:endParaRPr lang="es-ES" sz="2400" b="1" dirty="0" smtClean="0"/>
          </a:p>
          <a:p>
            <a:pPr marL="457200" lvl="1" indent="0" algn="just">
              <a:buNone/>
            </a:pPr>
            <a:r>
              <a:rPr lang="es-NI" sz="1800" dirty="0" smtClean="0"/>
              <a:t>Instalar </a:t>
            </a:r>
            <a:r>
              <a:rPr lang="es-NI" sz="1800" dirty="0"/>
              <a:t>el diseño  institucional y la práctica de la protección y defensa de los derechos humanos de la población migrante y sus familias, así como la inclusión y participación activa de estos dentro  de la políticas públicas de desarrollo locales y nacionales. </a:t>
            </a:r>
            <a:endParaRPr lang="es-NI" sz="1800" dirty="0" smtClean="0"/>
          </a:p>
          <a:p>
            <a:pPr marL="457200" lvl="1" indent="0" algn="just">
              <a:buNone/>
            </a:pPr>
            <a:endParaRPr lang="es-NI" sz="1000" dirty="0"/>
          </a:p>
          <a:p>
            <a:pPr marL="457200" lvl="1" indent="0" algn="just">
              <a:buNone/>
            </a:pPr>
            <a:r>
              <a:rPr lang="es-NI" sz="1800" dirty="0" smtClean="0"/>
              <a:t>Esta defensa en el exterior a través de los consulados de protección, primero en la Ruta Migrante Arriaga y Comitán), </a:t>
            </a:r>
          </a:p>
          <a:p>
            <a:pPr marL="457200" lvl="1" indent="0" algn="just">
              <a:buNone/>
            </a:pPr>
            <a:endParaRPr lang="es-NI" sz="1000" dirty="0" smtClean="0"/>
          </a:p>
          <a:p>
            <a:pPr marL="457200" lvl="1" indent="0" algn="just">
              <a:buNone/>
            </a:pPr>
            <a:r>
              <a:rPr lang="es-NI" sz="1800" dirty="0" err="1" smtClean="0"/>
              <a:t>Asesoria</a:t>
            </a:r>
            <a:r>
              <a:rPr lang="es-NI" sz="1800" dirty="0" smtClean="0"/>
              <a:t> </a:t>
            </a:r>
            <a:r>
              <a:rPr lang="es-NI" sz="1800" dirty="0" smtClean="0"/>
              <a:t>Legal ( proyecto piloto en los EEUU</a:t>
            </a:r>
            <a:r>
              <a:rPr lang="es-NI" sz="1800" dirty="0" smtClean="0"/>
              <a:t>)</a:t>
            </a:r>
          </a:p>
          <a:p>
            <a:pPr marL="457200" lvl="1" indent="0" algn="just">
              <a:buNone/>
            </a:pPr>
            <a:endParaRPr lang="es-NI" sz="1000" dirty="0" smtClean="0"/>
          </a:p>
          <a:p>
            <a:pPr marL="457200" lvl="1" indent="0" algn="just">
              <a:buNone/>
            </a:pPr>
            <a:r>
              <a:rPr lang="es-NI" sz="1800" dirty="0" smtClean="0"/>
              <a:t>Sensibilización de los funcionarios consulares ( etapa de elaboración de modulo sobre derechos humanos, enfocado a la protección de la persona migrantes).</a:t>
            </a:r>
          </a:p>
          <a:p>
            <a:pPr lvl="1" algn="just">
              <a:buFont typeface="Wingdings" pitchFamily="2" charset="2"/>
              <a:buChar char="ü"/>
            </a:pPr>
            <a:endParaRPr lang="es-ES" sz="2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8586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3528" y="260648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VICEMINISTERIO PARA LOS SALVADOREÑOS EN EL EXTERIOR </a:t>
            </a:r>
            <a:endParaRPr lang="en-US" sz="32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31611" y="6146254"/>
            <a:ext cx="224765" cy="1866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grpSp>
        <p:nvGrpSpPr>
          <p:cNvPr id="21" name="Group 20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5554413"/>
              <a:ext cx="9144000" cy="1330971"/>
              <a:chOff x="0" y="5554413"/>
              <a:chExt cx="9144000" cy="1330971"/>
            </a:xfrm>
          </p:grpSpPr>
          <p:sp>
            <p:nvSpPr>
              <p:cNvPr id="1026" name="Text Box 2"/>
              <p:cNvSpPr txBox="1">
                <a:spLocks noChangeArrowheads="1"/>
              </p:cNvSpPr>
              <p:nvPr/>
            </p:nvSpPr>
            <p:spPr bwMode="auto">
              <a:xfrm>
                <a:off x="0" y="5780484"/>
                <a:ext cx="9144000" cy="1104900"/>
              </a:xfrm>
              <a:prstGeom prst="rect">
                <a:avLst/>
              </a:prstGeom>
              <a:gradFill rotWithShape="1">
                <a:gsLst>
                  <a:gs pos="0">
                    <a:srgbClr val="0033CC">
                      <a:gamma/>
                      <a:shade val="46275"/>
                      <a:invGamma/>
                    </a:srgbClr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MS Mincho" pitchFamily="49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pic>
            <p:nvPicPr>
              <p:cNvPr id="6" name="Picture 5" descr="IMG_0040.JPG"/>
              <p:cNvPicPr/>
              <p:nvPr/>
            </p:nvPicPr>
            <p:blipFill>
              <a:blip r:embed="rId2" cstate="print"/>
              <a:srcRect l="19324" t="22302" r="16792" b="17746"/>
              <a:stretch>
                <a:fillRect/>
              </a:stretch>
            </p:blipFill>
            <p:spPr bwMode="auto">
              <a:xfrm>
                <a:off x="5990330" y="6309320"/>
                <a:ext cx="597894" cy="4186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6" descr="DSC00339.JPG"/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535088" y="5715016"/>
                <a:ext cx="608912" cy="815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0" descr="IMG_0057.JP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763385" y="5554413"/>
                <a:ext cx="697047" cy="517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" name="Rectangle 1"/>
              <p:cNvSpPr/>
              <p:nvPr/>
            </p:nvSpPr>
            <p:spPr>
              <a:xfrm>
                <a:off x="0" y="6766596"/>
                <a:ext cx="9108504" cy="4571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pic>
            <p:nvPicPr>
              <p:cNvPr id="13" name="Picture 12" descr="z-doctores.jpg"/>
              <p:cNvPicPr/>
              <p:nvPr/>
            </p:nvPicPr>
            <p:blipFill>
              <a:blip r:embed="rId5" cstate="print"/>
              <a:srcRect l="9486" b="18182"/>
              <a:stretch>
                <a:fillRect/>
              </a:stretch>
            </p:blipFill>
            <p:spPr bwMode="auto">
              <a:xfrm>
                <a:off x="8028599" y="6072206"/>
                <a:ext cx="575861" cy="385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3" descr="IMG_1172.JPG"/>
              <p:cNvPicPr/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596336" y="6384275"/>
                <a:ext cx="630945" cy="4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14" descr="0017.jpg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660232" y="5877272"/>
                <a:ext cx="1009650" cy="752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Rectangle 15"/>
              <p:cNvSpPr/>
              <p:nvPr/>
            </p:nvSpPr>
            <p:spPr>
              <a:xfrm>
                <a:off x="8270641" y="6511937"/>
                <a:ext cx="189791" cy="21602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538898" y="6597352"/>
                <a:ext cx="569606" cy="93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869823" y="6550770"/>
                <a:ext cx="94896" cy="15795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7715272" y="6143644"/>
              <a:ext cx="224765" cy="1866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xmlns="" val="83064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0" y="85725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>
            <a:spLocks noGrp="1"/>
          </p:cNvSpPr>
          <p:nvPr>
            <p:ph type="title"/>
          </p:nvPr>
        </p:nvSpPr>
        <p:spPr>
          <a:xfrm>
            <a:off x="285720" y="-71462"/>
            <a:ext cx="8229600" cy="1143000"/>
          </a:xfrm>
        </p:spPr>
        <p:txBody>
          <a:bodyPr/>
          <a:lstStyle/>
          <a:p>
            <a:pPr algn="l"/>
            <a:r>
              <a:rPr lang="es-SV" sz="3600" b="1" dirty="0" smtClean="0">
                <a:ea typeface="ＭＳ Ｐゴシック"/>
                <a:cs typeface="ＭＳ Ｐゴシック"/>
              </a:rPr>
              <a:t>Principales políticas en material laboral</a:t>
            </a:r>
            <a:endParaRPr lang="es-ES" sz="3600" b="1" dirty="0" smtClean="0">
              <a:ea typeface="ＭＳ Ｐゴシック"/>
              <a:cs typeface="ＭＳ Ｐゴシック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grpSp>
          <p:nvGrpSpPr>
            <p:cNvPr id="31" name="Group 3"/>
            <p:cNvGrpSpPr/>
            <p:nvPr/>
          </p:nvGrpSpPr>
          <p:grpSpPr>
            <a:xfrm>
              <a:off x="0" y="5554413"/>
              <a:ext cx="9144000" cy="1330971"/>
              <a:chOff x="0" y="5554413"/>
              <a:chExt cx="9144000" cy="1330971"/>
            </a:xfrm>
          </p:grpSpPr>
          <p:sp>
            <p:nvSpPr>
              <p:cNvPr id="33" name="Text Box 2"/>
              <p:cNvSpPr txBox="1">
                <a:spLocks noChangeArrowheads="1"/>
              </p:cNvSpPr>
              <p:nvPr/>
            </p:nvSpPr>
            <p:spPr bwMode="auto">
              <a:xfrm>
                <a:off x="0" y="5780484"/>
                <a:ext cx="9144000" cy="1104900"/>
              </a:xfrm>
              <a:prstGeom prst="rect">
                <a:avLst/>
              </a:prstGeom>
              <a:gradFill rotWithShape="1">
                <a:gsLst>
                  <a:gs pos="0">
                    <a:srgbClr val="0033CC">
                      <a:gamma/>
                      <a:shade val="46275"/>
                      <a:invGamma/>
                    </a:srgbClr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MS Mincho" pitchFamily="49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pic>
            <p:nvPicPr>
              <p:cNvPr id="34" name="Picture 33" descr="IMG_0040.JPG"/>
              <p:cNvPicPr/>
              <p:nvPr/>
            </p:nvPicPr>
            <p:blipFill>
              <a:blip r:embed="rId2" cstate="print"/>
              <a:srcRect l="19324" t="22302" r="16792" b="17746"/>
              <a:stretch>
                <a:fillRect/>
              </a:stretch>
            </p:blipFill>
            <p:spPr bwMode="auto">
              <a:xfrm>
                <a:off x="5990330" y="6309320"/>
                <a:ext cx="597894" cy="4186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Picture 34" descr="DSC00339.JPG"/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535088" y="5715016"/>
                <a:ext cx="608912" cy="815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" name="Picture 35" descr="IMG_0057.JP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763385" y="5554413"/>
                <a:ext cx="697047" cy="517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7" name="Rectangle 36"/>
              <p:cNvSpPr/>
              <p:nvPr/>
            </p:nvSpPr>
            <p:spPr>
              <a:xfrm>
                <a:off x="0" y="6766596"/>
                <a:ext cx="9108504" cy="4571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pic>
            <p:nvPicPr>
              <p:cNvPr id="38" name="Picture 37" descr="z-doctores.jpg"/>
              <p:cNvPicPr/>
              <p:nvPr/>
            </p:nvPicPr>
            <p:blipFill>
              <a:blip r:embed="rId5" cstate="print"/>
              <a:srcRect l="9486" b="18182"/>
              <a:stretch>
                <a:fillRect/>
              </a:stretch>
            </p:blipFill>
            <p:spPr bwMode="auto">
              <a:xfrm>
                <a:off x="8028599" y="6072206"/>
                <a:ext cx="575861" cy="385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38" descr="IMG_1172.JPG"/>
              <p:cNvPicPr/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596336" y="6384275"/>
                <a:ext cx="630945" cy="4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0" name="Picture 39" descr="0017.jpg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660232" y="5877272"/>
                <a:ext cx="1009650" cy="752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" name="Rectangle 40"/>
              <p:cNvSpPr/>
              <p:nvPr/>
            </p:nvSpPr>
            <p:spPr>
              <a:xfrm>
                <a:off x="8270641" y="6511937"/>
                <a:ext cx="189791" cy="21602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8538898" y="6597352"/>
                <a:ext cx="569606" cy="93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5869823" y="6550770"/>
                <a:ext cx="94896" cy="15795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7715272" y="6143644"/>
              <a:ext cx="224765" cy="1866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28596" y="1000108"/>
            <a:ext cx="807249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700" dirty="0" smtClean="0">
                <a:latin typeface="Calibri"/>
              </a:rPr>
              <a:t>Desarrollar estrategias que impulsen la Intermediación Laboral a nivel nacional e internacional;  incluyendo la igualdad de oportunidades  con enfoque de género en jóvenes, personas con discapacidad, adulto mayor, mujeres jefas de hogar y población en general. </a:t>
            </a:r>
          </a:p>
          <a:p>
            <a:endParaRPr lang="es-ES" sz="1700" dirty="0" smtClean="0"/>
          </a:p>
          <a:p>
            <a:pPr marL="800100" lvl="1" indent="-342900" algn="just" eaLnBrk="0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SV" sz="1700" dirty="0" smtClean="0">
                <a:latin typeface="Calibri"/>
              </a:rPr>
              <a:t>Apoyar desde la Red Nacional de Empleo las estrategias que faciliten la  </a:t>
            </a:r>
            <a:r>
              <a:rPr lang="es-SV" sz="1700" b="1" dirty="0" smtClean="0">
                <a:latin typeface="Calibri"/>
              </a:rPr>
              <a:t>generación intensiva</a:t>
            </a:r>
            <a:r>
              <a:rPr lang="es-SV" sz="1700" dirty="0" smtClean="0">
                <a:latin typeface="Calibri"/>
              </a:rPr>
              <a:t> de mano de obra a nivel nacional.</a:t>
            </a:r>
            <a:endParaRPr lang="en-US" sz="1700" dirty="0" smtClean="0">
              <a:latin typeface="Arial"/>
            </a:endParaRPr>
          </a:p>
          <a:p>
            <a:pPr marL="800100" lvl="1" indent="-342900" algn="just" eaLnBrk="0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s-SV" sz="1700" dirty="0" smtClean="0">
              <a:latin typeface="Calibri"/>
            </a:endParaRPr>
          </a:p>
          <a:p>
            <a:pPr marL="800100" lvl="1" indent="-342900" algn="just" eaLnBrk="0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SV" sz="1700" dirty="0" smtClean="0">
                <a:latin typeface="Calibri"/>
              </a:rPr>
              <a:t>Implementación de la política nacional de empleo, en el marco del Plan Quinquenal 2009-2014 del Gobierno de El Salvador.</a:t>
            </a:r>
            <a:endParaRPr lang="en-US" sz="1700" dirty="0" smtClean="0">
              <a:latin typeface="Arial"/>
            </a:endParaRPr>
          </a:p>
          <a:p>
            <a:pPr marL="800100" lvl="1" indent="-342900" algn="just" eaLnBrk="0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s-SV" sz="1700" dirty="0" smtClean="0">
              <a:latin typeface="Calibri"/>
            </a:endParaRPr>
          </a:p>
          <a:p>
            <a:pPr marL="800100" lvl="1" indent="-342900" algn="just" eaLnBrk="0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SV" sz="1700" dirty="0" smtClean="0">
                <a:latin typeface="Calibri"/>
              </a:rPr>
              <a:t>Promover  y gestionar el empleo y trabajo decente identificando oportunidades laborales en el extranjero, </a:t>
            </a:r>
            <a:r>
              <a:rPr lang="es-SV" sz="1700" b="1" dirty="0" smtClean="0">
                <a:latin typeface="Calibri"/>
              </a:rPr>
              <a:t>a través de Programas de Trabajadores Extranjeros Temporales en el Exterior</a:t>
            </a:r>
            <a:endParaRPr lang="en-US" sz="1700" dirty="0" smtClean="0">
              <a:latin typeface="Arial"/>
            </a:endParaRPr>
          </a:p>
          <a:p>
            <a:pPr marL="800100" lvl="1" indent="-342900" algn="just" eaLnBrk="0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s-SV" sz="1700" b="1" dirty="0" smtClean="0">
              <a:latin typeface="Calibri"/>
            </a:endParaRPr>
          </a:p>
          <a:p>
            <a:pPr marL="800100" lvl="1" indent="-342900" algn="just" eaLnBrk="0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SV" sz="1700" dirty="0" smtClean="0">
                <a:latin typeface="Calibri"/>
              </a:rPr>
              <a:t>Promover el Diseño del Sistema de Reclutamiento, Selección y Monitoreo de Trabajadores Temporales en el Exterior. (Dentro del Modelo de Gestión de la Migración Laboral Temporal en El Salvador)</a:t>
            </a:r>
            <a:endParaRPr lang="en-US" sz="1700" dirty="0" smtClean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 algn="l"/>
            <a:r>
              <a:rPr lang="es-ES" sz="2800" b="1" dirty="0" smtClean="0"/>
              <a:t>Niveles de ocupación según Encuesta de Hogares de Propósitos Múltiples</a:t>
            </a:r>
            <a:endParaRPr lang="es-ES" sz="4000" b="1" dirty="0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s-ES" sz="2000" b="1" dirty="0" smtClean="0"/>
              <a:t>	Año     Población Ocupada   Población Desocupada  Tasa de desocupación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000" dirty="0" smtClean="0"/>
              <a:t>     2004               2,526,363                       183,874                                 6.78 %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000" dirty="0" smtClean="0"/>
              <a:t>     2005               2,591,076                       201,556                                 7.22 %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000" dirty="0" smtClean="0"/>
              <a:t>     2006               2,685,862                       188,746                                 6.57 %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000" dirty="0" smtClean="0"/>
              <a:t>     2007               2,173,963                       146,983                                 6.33 %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000" dirty="0" smtClean="0"/>
              <a:t>     2008               2,349,050                       146,858                                 5.88 %</a:t>
            </a:r>
          </a:p>
          <a:p>
            <a:pPr>
              <a:lnSpc>
                <a:spcPct val="90000"/>
              </a:lnSpc>
              <a:buNone/>
            </a:pPr>
            <a:r>
              <a:rPr lang="es-ES" sz="2000" dirty="0" smtClean="0"/>
              <a:t>     2009               2,551,667                       187,088                                 </a:t>
            </a:r>
            <a:r>
              <a:rPr lang="en-US" sz="2000" dirty="0" smtClean="0"/>
              <a:t>7.30 %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2010               2,580,284                       181,806                                 7.10 %</a:t>
            </a:r>
            <a:endParaRPr lang="es-ES" sz="20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sz="2800" dirty="0" smtClean="0"/>
              <a:t>    </a:t>
            </a:r>
            <a:endParaRPr lang="es-ES" sz="2000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71546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0" y="5780484"/>
              <a:ext cx="9144000" cy="1104900"/>
            </a:xfrm>
            <a:prstGeom prst="rect">
              <a:avLst/>
            </a:prstGeom>
            <a:gradFill rotWithShape="1">
              <a:gsLst>
                <a:gs pos="0">
                  <a:srgbClr val="0033CC">
                    <a:gamma/>
                    <a:shade val="46275"/>
                    <a:invGamma/>
                  </a:srgbClr>
                </a:gs>
                <a:gs pos="100000">
                  <a:srgbClr val="0033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7" name="Picture 6" descr="IMG_0040.JPG"/>
            <p:cNvPicPr/>
            <p:nvPr/>
          </p:nvPicPr>
          <p:blipFill>
            <a:blip r:embed="rId2" cstate="print"/>
            <a:srcRect l="19324" t="22302" r="16792" b="17746"/>
            <a:stretch>
              <a:fillRect/>
            </a:stretch>
          </p:blipFill>
          <p:spPr bwMode="auto">
            <a:xfrm>
              <a:off x="5990330" y="6309320"/>
              <a:ext cx="597894" cy="418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7" descr="DSC00339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35088" y="5715016"/>
              <a:ext cx="608912" cy="815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IMG_0057.JPG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63385" y="5554413"/>
              <a:ext cx="697047" cy="517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0" y="6766596"/>
              <a:ext cx="910850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11" name="Picture 10" descr="z-doctores.jpg"/>
            <p:cNvPicPr/>
            <p:nvPr/>
          </p:nvPicPr>
          <p:blipFill>
            <a:blip r:embed="rId5" cstate="print"/>
            <a:srcRect l="9486" b="18182"/>
            <a:stretch>
              <a:fillRect/>
            </a:stretch>
          </p:blipFill>
          <p:spPr bwMode="auto">
            <a:xfrm>
              <a:off x="8028599" y="6072206"/>
              <a:ext cx="575861" cy="385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 descr="IMG_1172.JPG"/>
            <p:cNvPicPr/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384275"/>
              <a:ext cx="630945" cy="47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0017.jpg"/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0232" y="5877272"/>
              <a:ext cx="100965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8270641" y="6511937"/>
              <a:ext cx="189791" cy="2160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38898" y="6597352"/>
              <a:ext cx="569606" cy="93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69823" y="6550770"/>
              <a:ext cx="94896" cy="15795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785794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57158" y="71414"/>
            <a:ext cx="84296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SV" sz="4400" b="1" dirty="0" smtClean="0">
                <a:latin typeface="Calibri" pitchFamily="34" charset="0"/>
              </a:rPr>
              <a:t>Contexto migratorio</a:t>
            </a:r>
            <a:endParaRPr lang="es-SV" sz="4400" b="1" dirty="0">
              <a:latin typeface="Calibri" pitchFamily="34" charset="0"/>
            </a:endParaRPr>
          </a:p>
        </p:txBody>
      </p:sp>
      <p:pic>
        <p:nvPicPr>
          <p:cNvPr id="16" name="Picture 2" descr="mapamundiexpoculturales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2987" t="27940" r="7870" b="8040"/>
          <a:stretch>
            <a:fillRect/>
          </a:stretch>
        </p:blipFill>
        <p:spPr>
          <a:xfrm>
            <a:off x="571472" y="928670"/>
            <a:ext cx="8216004" cy="4572000"/>
          </a:xfrm>
        </p:spPr>
      </p:pic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372350" y="4214818"/>
            <a:ext cx="1354138" cy="400050"/>
          </a:xfrm>
          <a:prstGeom prst="rect">
            <a:avLst/>
          </a:prstGeom>
          <a:noFill/>
          <a:ln w="76200" algn="ctr">
            <a:solidFill>
              <a:srgbClr val="FFCC00"/>
            </a:solidFill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SV" sz="2000" b="1" dirty="0"/>
              <a:t>19,000</a:t>
            </a:r>
            <a:endParaRPr lang="en-US" sz="2000" b="1" dirty="0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4071934" y="2071678"/>
            <a:ext cx="1600200" cy="400050"/>
          </a:xfrm>
          <a:prstGeom prst="rect">
            <a:avLst/>
          </a:prstGeom>
          <a:noFill/>
          <a:ln w="76200" algn="ctr">
            <a:solidFill>
              <a:srgbClr val="FFCC00"/>
            </a:solidFill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SV" sz="1600" b="1" dirty="0" smtClean="0"/>
              <a:t>+ ó - </a:t>
            </a:r>
            <a:r>
              <a:rPr lang="es-SV" sz="2000" b="1" dirty="0" smtClean="0"/>
              <a:t>80 000</a:t>
            </a:r>
            <a:endParaRPr lang="en-US" sz="2000" b="1" dirty="0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785813" y="1285860"/>
            <a:ext cx="1419225" cy="400050"/>
          </a:xfrm>
          <a:prstGeom prst="rect">
            <a:avLst/>
          </a:prstGeom>
          <a:noFill/>
          <a:ln w="76200" algn="ctr">
            <a:solidFill>
              <a:srgbClr val="FFCC00"/>
            </a:solidFill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SV" sz="2000" b="1" dirty="0" smtClean="0"/>
              <a:t>120,000</a:t>
            </a:r>
            <a:endParaRPr lang="en-US" sz="2000" b="1" dirty="0"/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409825" y="3786190"/>
            <a:ext cx="1049338" cy="400050"/>
          </a:xfrm>
          <a:prstGeom prst="rect">
            <a:avLst/>
          </a:prstGeom>
          <a:noFill/>
          <a:ln w="76200" algn="ctr">
            <a:solidFill>
              <a:srgbClr val="FFCC00"/>
            </a:solidFill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SV" sz="2000" b="1" dirty="0"/>
              <a:t>3,000</a:t>
            </a:r>
            <a:endParaRPr lang="en-US" sz="2000" b="1" dirty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000125" y="2100262"/>
            <a:ext cx="1444625" cy="400050"/>
          </a:xfrm>
          <a:prstGeom prst="rect">
            <a:avLst/>
          </a:prstGeom>
          <a:noFill/>
          <a:ln w="76200" algn="ctr">
            <a:solidFill>
              <a:srgbClr val="FFCC00"/>
            </a:solidFill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SV" sz="2000" b="1" dirty="0"/>
              <a:t>2,500,000</a:t>
            </a:r>
            <a:endParaRPr lang="en-US" sz="2000" b="1" dirty="0"/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143240" y="3071813"/>
            <a:ext cx="4000528" cy="26691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3550" indent="-463550" algn="just">
              <a:lnSpc>
                <a:spcPct val="85000"/>
              </a:lnSpc>
              <a:spcBef>
                <a:spcPct val="25000"/>
              </a:spcBef>
              <a:buFont typeface="Arial" charset="0"/>
              <a:buChar char="•"/>
            </a:pPr>
            <a:r>
              <a:rPr lang="es-ES" sz="1700" b="1" dirty="0" err="1"/>
              <a:t>Aproximádamente</a:t>
            </a:r>
            <a:r>
              <a:rPr lang="es-ES" sz="1700" b="1" dirty="0"/>
              <a:t> hay 2.8 millones de salvadoreños residiendo fuera del </a:t>
            </a:r>
            <a:r>
              <a:rPr lang="es-ES" sz="1700" b="1" dirty="0" smtClean="0"/>
              <a:t>país.</a:t>
            </a:r>
            <a:br>
              <a:rPr lang="es-ES" sz="1700" b="1" dirty="0" smtClean="0"/>
            </a:br>
            <a:endParaRPr lang="es-ES" sz="1700" b="1" dirty="0" smtClean="0"/>
          </a:p>
          <a:p>
            <a:pPr marL="463550" indent="-463550" algn="just">
              <a:lnSpc>
                <a:spcPct val="85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es-ES" sz="1700" b="1" dirty="0" smtClean="0"/>
              <a:t>90</a:t>
            </a:r>
            <a:r>
              <a:rPr lang="es-ES" sz="1700" b="1" dirty="0"/>
              <a:t>% de la Migración se encuentra en Estados </a:t>
            </a:r>
            <a:r>
              <a:rPr lang="es-ES" sz="1700" b="1" dirty="0" smtClean="0"/>
              <a:t>Unidos.</a:t>
            </a:r>
            <a:br>
              <a:rPr lang="es-ES" sz="1700" b="1" dirty="0" smtClean="0"/>
            </a:br>
            <a:endParaRPr lang="es-ES" sz="1700" b="1" dirty="0"/>
          </a:p>
          <a:p>
            <a:pPr marL="463550" indent="-463550" algn="just">
              <a:lnSpc>
                <a:spcPct val="85000"/>
              </a:lnSpc>
              <a:spcBef>
                <a:spcPct val="25000"/>
              </a:spcBef>
              <a:buFont typeface="Arial" charset="0"/>
              <a:buChar char="•"/>
            </a:pPr>
            <a:r>
              <a:rPr lang="es-ES" sz="1700" b="1" dirty="0"/>
              <a:t>Dispersión geográfica en el resto de destinos: Canadá, </a:t>
            </a:r>
            <a:r>
              <a:rPr lang="es-ES" sz="1700" b="1" dirty="0" smtClean="0"/>
              <a:t>Centroamérica, México</a:t>
            </a:r>
            <a:r>
              <a:rPr lang="es-ES" sz="1700" b="1" dirty="0"/>
              <a:t>, Australia, Italia, Suecia, etc</a:t>
            </a:r>
            <a:r>
              <a:rPr lang="es-ES" sz="1700" dirty="0"/>
              <a:t>.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071538" y="2957452"/>
            <a:ext cx="1643074" cy="400110"/>
          </a:xfrm>
          <a:prstGeom prst="rect">
            <a:avLst/>
          </a:prstGeom>
          <a:noFill/>
          <a:ln w="76200" algn="ctr">
            <a:solidFill>
              <a:srgbClr val="FFCC00"/>
            </a:solidFill>
            <a:miter lim="800000"/>
            <a:headEnd/>
            <a:tailEnd/>
          </a:ln>
        </p:spPr>
        <p:txBody>
          <a:bodyPr wrap="square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SV" sz="1200" b="1" dirty="0" smtClean="0"/>
              <a:t>+ ó - </a:t>
            </a:r>
            <a:r>
              <a:rPr lang="es-SV" sz="2000" b="1" dirty="0" smtClean="0"/>
              <a:t>100,000</a:t>
            </a:r>
            <a:endParaRPr lang="en-US" sz="2000" b="1" dirty="0"/>
          </a:p>
        </p:txBody>
      </p:sp>
      <p:sp>
        <p:nvSpPr>
          <p:cNvPr id="38" name="Rectangle 37"/>
          <p:cNvSpPr/>
          <p:nvPr/>
        </p:nvSpPr>
        <p:spPr>
          <a:xfrm>
            <a:off x="3929058" y="1785926"/>
            <a:ext cx="2000264" cy="1000132"/>
          </a:xfrm>
          <a:prstGeom prst="rect">
            <a:avLst/>
          </a:prstGeom>
          <a:noFill/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0" y="5554413"/>
            <a:ext cx="9144000" cy="1330971"/>
            <a:chOff x="0" y="5554413"/>
            <a:chExt cx="9144000" cy="1330971"/>
          </a:xfrm>
        </p:grpSpPr>
        <p:grpSp>
          <p:nvGrpSpPr>
            <p:cNvPr id="40" name="Group 3"/>
            <p:cNvGrpSpPr/>
            <p:nvPr/>
          </p:nvGrpSpPr>
          <p:grpSpPr>
            <a:xfrm>
              <a:off x="0" y="5554413"/>
              <a:ext cx="9144000" cy="1330971"/>
              <a:chOff x="0" y="5554413"/>
              <a:chExt cx="9144000" cy="1330971"/>
            </a:xfrm>
          </p:grpSpPr>
          <p:sp>
            <p:nvSpPr>
              <p:cNvPr id="42" name="Text Box 2"/>
              <p:cNvSpPr txBox="1">
                <a:spLocks noChangeArrowheads="1"/>
              </p:cNvSpPr>
              <p:nvPr/>
            </p:nvSpPr>
            <p:spPr bwMode="auto">
              <a:xfrm>
                <a:off x="0" y="5780484"/>
                <a:ext cx="9144000" cy="1104900"/>
              </a:xfrm>
              <a:prstGeom prst="rect">
                <a:avLst/>
              </a:prstGeom>
              <a:gradFill rotWithShape="1">
                <a:gsLst>
                  <a:gs pos="0">
                    <a:srgbClr val="0033CC">
                      <a:gamma/>
                      <a:shade val="46275"/>
                      <a:invGamma/>
                    </a:srgbClr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MS Mincho" pitchFamily="49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pic>
            <p:nvPicPr>
              <p:cNvPr id="43" name="Picture 42" descr="IMG_0040.JPG"/>
              <p:cNvPicPr/>
              <p:nvPr/>
            </p:nvPicPr>
            <p:blipFill>
              <a:blip r:embed="rId3" cstate="print"/>
              <a:srcRect l="19324" t="22302" r="16792" b="17746"/>
              <a:stretch>
                <a:fillRect/>
              </a:stretch>
            </p:blipFill>
            <p:spPr bwMode="auto">
              <a:xfrm>
                <a:off x="5990330" y="6309320"/>
                <a:ext cx="597894" cy="4186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" name="Picture 43" descr="DSC00339.JP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8535088" y="5715016"/>
                <a:ext cx="608912" cy="815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5" name="Picture 44" descr="IMG_0057.JPG"/>
              <p:cNvPicPr/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763385" y="5554413"/>
                <a:ext cx="697047" cy="5177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6" name="Rectangle 45"/>
              <p:cNvSpPr/>
              <p:nvPr/>
            </p:nvSpPr>
            <p:spPr>
              <a:xfrm>
                <a:off x="0" y="6766596"/>
                <a:ext cx="9108504" cy="4571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pic>
            <p:nvPicPr>
              <p:cNvPr id="47" name="Picture 46" descr="z-doctores.jpg"/>
              <p:cNvPicPr/>
              <p:nvPr/>
            </p:nvPicPr>
            <p:blipFill>
              <a:blip r:embed="rId6" cstate="print"/>
              <a:srcRect l="9486" b="18182"/>
              <a:stretch>
                <a:fillRect/>
              </a:stretch>
            </p:blipFill>
            <p:spPr bwMode="auto">
              <a:xfrm>
                <a:off x="8028599" y="6072206"/>
                <a:ext cx="575861" cy="385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8" name="Picture 47" descr="IMG_1172.JPG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7596336" y="6384275"/>
                <a:ext cx="630945" cy="47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48" descr="0017.jpg"/>
              <p:cNvPicPr/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660232" y="5877272"/>
                <a:ext cx="1009650" cy="752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0" name="Rectangle 49"/>
              <p:cNvSpPr/>
              <p:nvPr/>
            </p:nvSpPr>
            <p:spPr>
              <a:xfrm>
                <a:off x="8270641" y="6511937"/>
                <a:ext cx="189791" cy="21602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8538898" y="6597352"/>
                <a:ext cx="569606" cy="93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869823" y="6550770"/>
                <a:ext cx="94896" cy="15795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7715272" y="6143644"/>
              <a:ext cx="224765" cy="1866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1349</Words>
  <Application>Microsoft Office PowerPoint</Application>
  <PresentationFormat>On-screen Show (4:3)</PresentationFormat>
  <Paragraphs>157</Paragraphs>
  <Slides>21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Principales políticas en material laboral</vt:lpstr>
      <vt:lpstr>Niveles de ocupación según Encuesta de Hogares de Propósitos Múltiples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jmcastillo</dc:creator>
  <cp:lastModifiedBy>MIGRACION</cp:lastModifiedBy>
  <cp:revision>171</cp:revision>
  <dcterms:created xsi:type="dcterms:W3CDTF">2010-01-15T00:04:45Z</dcterms:created>
  <dcterms:modified xsi:type="dcterms:W3CDTF">2012-05-04T14:15:47Z</dcterms:modified>
</cp:coreProperties>
</file>