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16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B61AE4-32F6-4F93-AD3E-A25EE20297EB}" type="datetimeFigureOut">
              <a:rPr lang="es-ES" smtClean="0"/>
              <a:pPr/>
              <a:t>04/11/2013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3F789D-C835-4F72-9E4E-EC552F2332D9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384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dirty="0" smtClean="0"/>
              <a:t>Secretaría de Relaciones Exteriores de Honduras</a:t>
            </a:r>
            <a:endParaRPr lang="es-ES" b="1" dirty="0"/>
          </a:p>
          <a:p>
            <a:pPr marL="0" indent="0" algn="ctr">
              <a:buNone/>
            </a:pPr>
            <a:r>
              <a:rPr lang="es-ES" b="1" dirty="0" smtClean="0"/>
              <a:t>Dirección General de Asuntos Consulares y Política Migratoria</a:t>
            </a:r>
          </a:p>
          <a:p>
            <a:pPr marL="0" indent="0" algn="ctr">
              <a:buNone/>
            </a:pPr>
            <a:endParaRPr lang="es-ES" b="1" dirty="0" smtClean="0"/>
          </a:p>
          <a:p>
            <a:pPr marL="0" indent="0" algn="ctr">
              <a:buNone/>
            </a:pPr>
            <a:r>
              <a:rPr lang="es-ES" sz="2000" b="1" dirty="0" smtClean="0"/>
              <a:t>Taller para el Fortalecimiento de las Capacidades de las Autoridades Consulares en la Protección de los Derechos Laborables de las Personas Migrantes Trabajadoras</a:t>
            </a:r>
          </a:p>
        </p:txBody>
      </p:sp>
      <p:pic>
        <p:nvPicPr>
          <p:cNvPr id="2051" name="0 Imagen" descr="escudoHondura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124744"/>
            <a:ext cx="1024355" cy="1196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051720" y="616530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Tegucigalpa, Honduras 5 y 6 de noviembre de 2013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030912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sz="4400" dirty="0" smtClean="0"/>
          </a:p>
          <a:p>
            <a:pPr algn="ctr">
              <a:buNone/>
            </a:pPr>
            <a:r>
              <a:rPr lang="es-ES" sz="4400" dirty="0" smtClean="0"/>
              <a:t>MUCHAS GRACIAS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xmlns="" val="383309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3440" y="1227584"/>
            <a:ext cx="7999040" cy="515374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Herramientas para la Participación de las Autoridades Consulares en la Protección y Promoción de los Derechos  Laborales de las Personas Trabajadores Migrantes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63400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64048"/>
            <a:ext cx="8229600" cy="4389120"/>
          </a:xfrm>
        </p:spPr>
        <p:txBody>
          <a:bodyPr/>
          <a:lstStyle/>
          <a:p>
            <a:pPr algn="just">
              <a:buNone/>
            </a:pPr>
            <a:r>
              <a:rPr lang="es-ES" dirty="0" smtClean="0"/>
              <a:t>	La </a:t>
            </a:r>
            <a:r>
              <a:rPr lang="es-ES" dirty="0" smtClean="0"/>
              <a:t>OIM considera que la creación de trabajo en los países de origen es la mejor opción para el desarrollo. La migración </a:t>
            </a:r>
            <a:r>
              <a:rPr lang="es-ES" dirty="0" smtClean="0"/>
              <a:t>temporal </a:t>
            </a:r>
            <a:r>
              <a:rPr lang="es-ES" dirty="0" smtClean="0"/>
              <a:t>y permanente es sólo una alternativa </a:t>
            </a:r>
            <a:r>
              <a:rPr lang="es-ES" dirty="0" smtClean="0"/>
              <a:t>más </a:t>
            </a:r>
            <a:r>
              <a:rPr lang="es-ES" dirty="0" smtClean="0"/>
              <a:t>dentro del abanico de posibilidades para promover el desarrollo nacional en los países de origen.</a:t>
            </a:r>
            <a:endParaRPr lang="es-ES" dirty="0"/>
          </a:p>
        </p:txBody>
      </p:sp>
      <p:pic>
        <p:nvPicPr>
          <p:cNvPr id="4098" name="Picture 2" descr="C:\Users\gian.cabrera\Music\Consuelo\Trabajadores-inmigrant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717032"/>
            <a:ext cx="4248472" cy="289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3072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33840"/>
            <a:ext cx="8229600" cy="1343032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/>
              <a:t>Protección de los Derechos Laborales de las Personas Trabajadoras Migrantes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38130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 smtClean="0"/>
              <a:t>Retos y Desafíos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endParaRPr lang="es-ES" dirty="0" smtClean="0"/>
          </a:p>
          <a:p>
            <a:pPr algn="just"/>
            <a:r>
              <a:rPr lang="es-ES" dirty="0" smtClean="0"/>
              <a:t>Participación de diversos sectores </a:t>
            </a:r>
            <a:r>
              <a:rPr lang="es-ES" dirty="0" smtClean="0"/>
              <a:t>para </a:t>
            </a:r>
            <a:r>
              <a:rPr lang="es-ES" dirty="0" smtClean="0"/>
              <a:t>fomentar la Protección de los(as) trabajadores migrantes.</a:t>
            </a:r>
          </a:p>
          <a:p>
            <a:pPr algn="just"/>
            <a:r>
              <a:rPr lang="es-ES" dirty="0" smtClean="0"/>
              <a:t>Llevar a </a:t>
            </a:r>
            <a:r>
              <a:rPr lang="es-ES" dirty="0" smtClean="0"/>
              <a:t>cabo </a:t>
            </a:r>
            <a:r>
              <a:rPr lang="es-ES" dirty="0" smtClean="0"/>
              <a:t>una acción más directa en este tema.</a:t>
            </a:r>
          </a:p>
          <a:p>
            <a:pPr algn="just"/>
            <a:r>
              <a:rPr lang="es-ES" dirty="0" smtClean="0"/>
              <a:t>Las autoridades consulares deben proteger los derechos humanos de los(as) trabajadores migrantes.</a:t>
            </a:r>
          </a:p>
          <a:p>
            <a:pPr algn="just"/>
            <a:r>
              <a:rPr lang="es-MX" dirty="0"/>
              <a:t>Establecer canales eficaces y accesibles </a:t>
            </a:r>
            <a:r>
              <a:rPr lang="es-MX" dirty="0" smtClean="0"/>
              <a:t>para presentar denuncias </a:t>
            </a:r>
            <a:r>
              <a:rPr lang="es-MX" dirty="0"/>
              <a:t>y exigir reparación sin sufrir discriminación, intimidación ni </a:t>
            </a:r>
            <a:r>
              <a:rPr lang="es-MX" dirty="0" smtClean="0"/>
              <a:t>represalias</a:t>
            </a:r>
            <a:r>
              <a:rPr lang="es-MX" dirty="0" smtClean="0"/>
              <a:t>.</a:t>
            </a:r>
          </a:p>
          <a:p>
            <a:pPr algn="just"/>
            <a:r>
              <a:rPr lang="es-MX" dirty="0" smtClean="0"/>
              <a:t>Crear una base de datos y manejo de la información.</a:t>
            </a:r>
          </a:p>
          <a:p>
            <a:pPr algn="just"/>
            <a:r>
              <a:rPr lang="es-MX" dirty="0" smtClean="0"/>
              <a:t>Transparencia y efectividad.</a:t>
            </a:r>
          </a:p>
          <a:p>
            <a:pPr algn="just"/>
            <a:r>
              <a:rPr lang="es-MX" dirty="0" smtClean="0"/>
              <a:t>Poner en práctica programas de incentivos para el retorno y reintegración de los trabajadores migrantes y sus familiares.</a:t>
            </a:r>
            <a:endParaRPr lang="es-MX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27716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2440"/>
            <a:ext cx="8229600" cy="1154392"/>
          </a:xfrm>
        </p:spPr>
        <p:txBody>
          <a:bodyPr>
            <a:noAutofit/>
          </a:bodyPr>
          <a:lstStyle/>
          <a:p>
            <a:pPr algn="ctr"/>
            <a:r>
              <a:rPr lang="es-ES" sz="3600" dirty="0" smtClean="0"/>
              <a:t>Programa de Migración Laboral Temporal de Trabajadores Hondureños en el Extranjero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856" y="2060848"/>
            <a:ext cx="8229600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/>
              <a:t>Suscrito un Acuerdo Operativo y de Cooperación Técnica entre la Secretaría del Interior y Población, Secretaría de Trabajo y Seguridad Social y Secretaría de Relaciones Exteriores.</a:t>
            </a:r>
            <a:endParaRPr lang="es-ES" dirty="0"/>
          </a:p>
        </p:txBody>
      </p:sp>
      <p:pic>
        <p:nvPicPr>
          <p:cNvPr id="3074" name="Picture 2" descr="C:\Users\gian.cabrera\Downloads\Fotos\P10005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3994" y="3717032"/>
            <a:ext cx="439627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053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/>
              <a:t>Participación de las Autoridades Consulares en los Siguientes Aspectos: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Se realiza </a:t>
            </a:r>
            <a:r>
              <a:rPr lang="es-ES" dirty="0" smtClean="0"/>
              <a:t>monitoreo y </a:t>
            </a:r>
            <a:r>
              <a:rPr lang="es-ES" dirty="0" smtClean="0"/>
              <a:t>seguimiento de las condiciones de los trabajadores migrantes hondureños miembros de estos programas y la satisfacción de los empleadores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Coordinación a través de la Dirección General de Asuntos Consulares y Política Migratoria de la situación de los hondureños migrantes  trabajadores que por circunstancias ajenas, necesiten protección consular como ser: Heridos, fallecidos, enfermos, privados de libertad, víctimas de trata entre otros.</a:t>
            </a:r>
          </a:p>
          <a:p>
            <a:pPr algn="just"/>
            <a:r>
              <a:rPr lang="es-ES" dirty="0" smtClean="0"/>
              <a:t>Revisión de los Acuerdos Bilaterales, Regionales como Globales de Libre Movilidad.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40083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78464"/>
            <a:ext cx="8229600" cy="866360"/>
          </a:xfrm>
        </p:spPr>
        <p:txBody>
          <a:bodyPr>
            <a:normAutofit/>
          </a:bodyPr>
          <a:lstStyle/>
          <a:p>
            <a:r>
              <a:rPr lang="es-ES" sz="4800" dirty="0" smtClean="0"/>
              <a:t>Estrategias:</a:t>
            </a:r>
            <a:endParaRPr lang="es-ES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 smtClean="0"/>
              <a:t>El diálogo y la cooperación entre países de origen y destino involucrados en la migración laboral temporal son esenciales para la buena gestión de los Programas de Trabajadores Migratorios Temporales.</a:t>
            </a:r>
          </a:p>
          <a:p>
            <a:pPr algn="just"/>
            <a:r>
              <a:rPr lang="es-ES" dirty="0" smtClean="0"/>
              <a:t>Las siguientes modalidades de cooperación pueden ser consideradas: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Arreglos bilaterales entre país de origen y destino.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Arreglos regionales de libre movilidad.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Arreglos de integración regional.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Arreglos globales.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Formulación de Políticas migratorias.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Migración y desarrollo (remesas).</a:t>
            </a:r>
          </a:p>
          <a:p>
            <a:pPr algn="just">
              <a:buFont typeface="Wingdings" pitchFamily="2" charset="2"/>
              <a:buChar char="§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45658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El Trabajador debe conocer: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89120"/>
          </a:xfrm>
        </p:spPr>
        <p:txBody>
          <a:bodyPr/>
          <a:lstStyle/>
          <a:p>
            <a:r>
              <a:rPr lang="es-ES" dirty="0" smtClean="0"/>
              <a:t>Sus </a:t>
            </a:r>
            <a:r>
              <a:rPr lang="es-ES" dirty="0" smtClean="0"/>
              <a:t>Funciones y Dere</a:t>
            </a:r>
            <a:r>
              <a:rPr lang="es-ES" dirty="0" smtClean="0"/>
              <a:t>chos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Asistencia por parte de sus Representaciones Consulares.</a:t>
            </a:r>
          </a:p>
          <a:p>
            <a:r>
              <a:rPr lang="es-ES" dirty="0" smtClean="0"/>
              <a:t>Organizaciones de la Sociedad Civil que conocen los derechos laborales.</a:t>
            </a:r>
          </a:p>
          <a:p>
            <a:r>
              <a:rPr lang="es-ES" dirty="0" smtClean="0"/>
              <a:t>Redes de Abogados.</a:t>
            </a:r>
          </a:p>
          <a:p>
            <a:r>
              <a:rPr lang="es-ES" dirty="0" smtClean="0"/>
              <a:t>Sobre los delitos de trata de personas y </a:t>
            </a:r>
            <a:r>
              <a:rPr lang="es-ES" dirty="0" smtClean="0"/>
              <a:t>tráfico </a:t>
            </a:r>
            <a:r>
              <a:rPr lang="es-ES" dirty="0" smtClean="0"/>
              <a:t>de migrantes.</a:t>
            </a:r>
          </a:p>
          <a:p>
            <a:r>
              <a:rPr lang="es-ES" dirty="0" smtClean="0"/>
              <a:t>Búsqueda de Ofertas de </a:t>
            </a:r>
            <a:r>
              <a:rPr lang="es-ES" dirty="0" smtClean="0"/>
              <a:t>Empleo.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050486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84708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Marco Jurídico que nos sirve de apoyo en materia de protección consular.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Convención de Viena de las Relaciones Consulares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Código del Trabajo.</a:t>
            </a:r>
          </a:p>
          <a:p>
            <a:r>
              <a:rPr lang="es-ES" dirty="0" smtClean="0"/>
              <a:t>Ley </a:t>
            </a:r>
            <a:r>
              <a:rPr lang="es-ES" dirty="0" smtClean="0"/>
              <a:t>de Protección de los hondureños migrantes y sus familiares. (Ha sido aprobada por el Congreso Nacional, falta su Publicación).</a:t>
            </a:r>
          </a:p>
          <a:p>
            <a:r>
              <a:rPr lang="es-ES" dirty="0" smtClean="0"/>
              <a:t>Ley del Servicio Exterior y Consular.</a:t>
            </a:r>
          </a:p>
          <a:p>
            <a:r>
              <a:rPr lang="es-ES" dirty="0" smtClean="0"/>
              <a:t>Reglamento de los Servicios Consulares y Actos de Protección Consular</a:t>
            </a:r>
            <a:r>
              <a:rPr lang="es-ES" dirty="0" smtClean="0"/>
              <a:t>.</a:t>
            </a:r>
          </a:p>
          <a:p>
            <a:r>
              <a:rPr lang="es-ES" dirty="0" smtClean="0"/>
              <a:t>Actualmente se está coordinando con la Secretaría de Educación Pública un Acuerdo de Educación </a:t>
            </a:r>
            <a:r>
              <a:rPr lang="es-ES" dirty="0" err="1" smtClean="0"/>
              <a:t>On</a:t>
            </a:r>
            <a:r>
              <a:rPr lang="es-ES" dirty="0" smtClean="0"/>
              <a:t>-Line dirigido a </a:t>
            </a:r>
            <a:r>
              <a:rPr lang="es-ES" smtClean="0"/>
              <a:t>nuestros migrantes.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48320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197</TotalTime>
  <Words>513</Words>
  <Application>Microsoft Office PowerPoint</Application>
  <PresentationFormat>Presentación en pantalla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Diapositiva 1</vt:lpstr>
      <vt:lpstr>Herramientas para la Participación de las Autoridades Consulares en la Protección y Promoción de los Derechos  Laborales de las Personas Trabajadores Migrantes</vt:lpstr>
      <vt:lpstr>Introducción</vt:lpstr>
      <vt:lpstr>Protección de los Derechos Laborales de las Personas Trabajadoras Migrantes</vt:lpstr>
      <vt:lpstr>Programa de Migración Laboral Temporal de Trabajadores Hondureños en el Extranjero</vt:lpstr>
      <vt:lpstr>Participación de las Autoridades Consulares en los Siguientes Aspectos:</vt:lpstr>
      <vt:lpstr>Estrategias:</vt:lpstr>
      <vt:lpstr>El Trabajador debe conocer:</vt:lpstr>
      <vt:lpstr>      Marco Jurídico que nos sirve de apoyo en materia de protección consular.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Gian Cabrera</dc:creator>
  <cp:lastModifiedBy>consuelo.maas</cp:lastModifiedBy>
  <cp:revision>29</cp:revision>
  <dcterms:created xsi:type="dcterms:W3CDTF">2013-11-01T21:10:57Z</dcterms:created>
  <dcterms:modified xsi:type="dcterms:W3CDTF">2013-11-04T20:59:46Z</dcterms:modified>
</cp:coreProperties>
</file>