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20"/>
  </p:notesMasterIdLst>
  <p:sldIdLst>
    <p:sldId id="315" r:id="rId6"/>
    <p:sldId id="316" r:id="rId7"/>
    <p:sldId id="323" r:id="rId8"/>
    <p:sldId id="324" r:id="rId9"/>
    <p:sldId id="325" r:id="rId10"/>
    <p:sldId id="326" r:id="rId11"/>
    <p:sldId id="327" r:id="rId12"/>
    <p:sldId id="328" r:id="rId13"/>
    <p:sldId id="319" r:id="rId14"/>
    <p:sldId id="320" r:id="rId15"/>
    <p:sldId id="321" r:id="rId16"/>
    <p:sldId id="322" r:id="rId17"/>
    <p:sldId id="318" r:id="rId18"/>
    <p:sldId id="329" r:id="rId19"/>
  </p:sldIdLst>
  <p:sldSz cx="9144000" cy="6858000" type="screen4x3"/>
  <p:notesSz cx="6797675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ASSIM Amira" initials="AN" lastIdx="0" clrIdx="0"/>
  <p:cmAuthor id="1" name="FUKAGAWA Kei" initials="FK" lastIdx="1" clrIdx="1">
    <p:extLst>
      <p:ext uri="{19B8F6BF-5375-455C-9EA6-DF929625EA0E}">
        <p15:presenceInfo xmlns:p15="http://schemas.microsoft.com/office/powerpoint/2012/main" userId="S-1-5-21-4064896599-1321994828-1977553258-5436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1284"/>
    <a:srgbClr val="0003A1"/>
    <a:srgbClr val="3A5772"/>
    <a:srgbClr val="F2EDEA"/>
    <a:srgbClr val="FFFFFF"/>
    <a:srgbClr val="F6F1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9" autoAdjust="0"/>
    <p:restoredTop sz="88869" autoAdjust="0"/>
  </p:normalViewPr>
  <p:slideViewPr>
    <p:cSldViewPr snapToGrid="0" snapToObjects="1">
      <p:cViewPr varScale="1">
        <p:scale>
          <a:sx n="78" d="100"/>
          <a:sy n="78" d="100"/>
        </p:scale>
        <p:origin x="165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5544AE-F7E7-4E5B-AD08-F775B1E439B5}" type="datetimeFigureOut">
              <a:rPr lang="en-US" smtClean="0"/>
              <a:t>7/17/2017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35FFA-2E1B-4B1E-BA1E-47B281E2D71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130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F35FFA-2E1B-4B1E-BA1E-47B281E2D71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42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F35FFA-2E1B-4B1E-BA1E-47B281E2D71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910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2885-B8E8-4213-9840-0E7CF6DE67E6}" type="datetime1">
              <a:rPr lang="en-US" smtClean="0"/>
              <a:t>7/17/2017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IOM HEADQUARTERS –   IMMIGRATION &amp;  BORDER MANAGEMENT DIVISION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B323-3D85-5A41-97B7-C72BE5437FA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654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284BF-A629-41A3-8AFA-68012136F5DB}" type="datetime1">
              <a:rPr lang="en-US" smtClean="0"/>
              <a:t>7/17/2017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IOM HEADQUARTERS –   IMMIGRATION &amp;  BORDER MANAGEMENT DIVISION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B323-3D85-5A41-97B7-C72BE5437FA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223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0CA71-C836-4959-A644-8BC5F3C52A02}" type="datetime1">
              <a:rPr lang="en-US" smtClean="0"/>
              <a:t>7/17/2017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IOM HEADQUARTERS –   IMMIGRATION &amp;  BORDER MANAGEMENT DIVISION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B323-3D85-5A41-97B7-C72BE5437FA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376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2139233" y="4876800"/>
            <a:ext cx="486383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Open Sans" pitchFamily="34" charset="0"/>
              </a:rPr>
              <a:t>IOM</a:t>
            </a:r>
            <a:r>
              <a:rPr lang="en-US" altLang="en-US" sz="1000" baseline="0" dirty="0">
                <a:latin typeface="Open Sans" pitchFamily="34" charset="0"/>
              </a:rPr>
              <a:t> HEADQUARTERS </a:t>
            </a:r>
            <a:r>
              <a:rPr lang="en-US" altLang="en-US" sz="1000" dirty="0">
                <a:latin typeface="Open Sans" pitchFamily="34" charset="0"/>
              </a:rPr>
              <a:t> –  IMMIGRATION</a:t>
            </a:r>
            <a:r>
              <a:rPr lang="en-US" altLang="en-US" sz="1000" baseline="0" dirty="0">
                <a:latin typeface="Open Sans" pitchFamily="34" charset="0"/>
              </a:rPr>
              <a:t> &amp;  BORDER MANAGEMENT DIVISION</a:t>
            </a:r>
            <a:endParaRPr lang="en-US" altLang="en-US" sz="1000" dirty="0">
              <a:latin typeface="Open Sans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145FC-3A50-4CA6-9489-F3FD32108810}" type="datetime1">
              <a:rPr lang="en-US" smtClean="0"/>
              <a:t>7/17/2017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IOM HEADQUARTERS –   IMMIGRATION &amp;  BORDER MANAGEMENT DIVISION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71917-ADDF-4910-A587-080BE05C083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628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A02B8-1776-4A60-AFFC-360E473D781F}" type="datetime1">
              <a:rPr lang="en-US" smtClean="0"/>
              <a:t>7/17/2017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IOM HEADQUARTERS –   IMMIGRATION &amp;  BORDER MANAGEMENT DIVISION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B323-3D85-5A41-97B7-C72BE5437FA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140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F5012-3466-432A-B61F-5C5AE171FE20}" type="datetime1">
              <a:rPr lang="en-US" smtClean="0"/>
              <a:t>7/17/2017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IOM HEADQUARTERS –   IMMIGRATION &amp;  BORDER MANAGEMENT DIVISION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B323-3D85-5A41-97B7-C72BE5437FA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446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29D4E-2A3B-4D61-B798-9F16F4B430A1}" type="datetime1">
              <a:rPr lang="en-US" smtClean="0"/>
              <a:t>7/17/2017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IOM HEADQUARTERS –   IMMIGRATION &amp;  BORDER MANAGEMENT DIVISION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B323-3D85-5A41-97B7-C72BE5437FA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649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CC133-112C-4F46-BAA4-CE4EA22C859C}" type="datetime1">
              <a:rPr lang="en-US" smtClean="0"/>
              <a:t>7/17/2017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IOM HEADQUARTERS –   IMMIGRATION &amp;  BORDER MANAGEMENT DIVISION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B323-3D85-5A41-97B7-C72BE5437FA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238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127E8-D178-402B-8809-64B59BA32F01}" type="datetime1">
              <a:rPr lang="en-US" smtClean="0"/>
              <a:t>7/17/2017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IOM HEADQUARTERS –   IMMIGRATION &amp;  BORDER MANAGEMENT DIVISION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B323-3D85-5A41-97B7-C72BE5437FA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54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D7D4D-4072-43A6-8025-B6519DF8D5F7}" type="datetime1">
              <a:rPr lang="en-US" smtClean="0"/>
              <a:t>7/17/2017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IOM HEADQUARTERS –   IMMIGRATION &amp;  BORDER MANAGEMENT DIVISION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B323-3D85-5A41-97B7-C72BE5437FA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142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1AF5D-35C2-4022-AC73-526DA7F88597}" type="datetime1">
              <a:rPr lang="en-US" smtClean="0"/>
              <a:t>7/17/2017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IOM HEADQUARTERS –   IMMIGRATION &amp;  BORDER MANAGEMENT DIVISION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B323-3D85-5A41-97B7-C72BE5437FA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02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BBC65-10F5-4403-B738-07CECD15232F}" type="datetime1">
              <a:rPr lang="en-US" smtClean="0"/>
              <a:t>7/17/2017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IOM HEADQUARTERS –   IMMIGRATION &amp;  BORDER MANAGEMENT DIVISION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B323-3D85-5A41-97B7-C72BE5437FA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981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9D619-D191-479D-B39D-DC35B465518A}" type="datetime1">
              <a:rPr lang="en-US" smtClean="0"/>
              <a:t>7/17/2017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IOM HEADQUARTERS –   IMMIGRATION &amp;  BORDER MANAGEMENT DIVISION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0B323-3D85-5A41-97B7-C72BE5437FA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922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hyperlink" Target="IMG_3631.mp4" TargetMode="External"/><Relationship Id="rId5" Type="http://schemas.openxmlformats.org/officeDocument/2006/relationships/hyperlink" Target="Facial%20recognition%20LR.mp4" TargetMode="External"/><Relationship Id="rId4" Type="http://schemas.openxmlformats.org/officeDocument/2006/relationships/hyperlink" Target="e-PEPM_2_ENG_2016.exe.zip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winter@iom.int" TargetMode="External"/><Relationship Id="rId5" Type="http://schemas.openxmlformats.org/officeDocument/2006/relationships/hyperlink" Target="mailto:eslavenas@iom.int" TargetMode="Externa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3"/>
          <a:stretch/>
        </p:blipFill>
        <p:spPr>
          <a:xfrm>
            <a:off x="2926824" y="144947"/>
            <a:ext cx="3353402" cy="12484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26987" y="5328184"/>
            <a:ext cx="49493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21284"/>
                </a:solidFill>
              </a:rPr>
              <a:t>Conferencia Regional sobre Migración</a:t>
            </a:r>
          </a:p>
          <a:p>
            <a:pPr algn="ctr"/>
            <a:r>
              <a:rPr lang="en-US" sz="2000" dirty="0">
                <a:solidFill>
                  <a:srgbClr val="121284"/>
                </a:solidFill>
              </a:rPr>
              <a:t>Pasaporte Integridad Taller</a:t>
            </a:r>
          </a:p>
          <a:p>
            <a:pPr algn="ctr"/>
            <a:r>
              <a:rPr lang="en-US" sz="2000" dirty="0">
                <a:solidFill>
                  <a:srgbClr val="121284"/>
                </a:solidFill>
              </a:rPr>
              <a:t>Ciudad de México, México, 17-18 de de julio de, 2017</a:t>
            </a:r>
          </a:p>
          <a:p>
            <a:pPr algn="ctr"/>
            <a:endParaRPr lang="en-US" sz="2400" b="1" dirty="0">
              <a:solidFill>
                <a:srgbClr val="121284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46517" y="4673600"/>
            <a:ext cx="5162024" cy="7257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Subtitle 1"/>
          <p:cNvSpPr>
            <a:spLocks/>
          </p:cNvSpPr>
          <p:nvPr/>
        </p:nvSpPr>
        <p:spPr bwMode="auto">
          <a:xfrm>
            <a:off x="515854" y="5204668"/>
            <a:ext cx="41036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buFont typeface="Arial" charset="0"/>
              <a:buNone/>
            </a:pPr>
            <a:r>
              <a:rPr lang="en-GB" sz="2800" dirty="0">
                <a:solidFill>
                  <a:srgbClr val="F37021"/>
                </a:solidFill>
                <a:cs typeface="Arial" charset="0"/>
              </a:rPr>
              <a:t>Dr. Erik Slavenas</a:t>
            </a:r>
            <a:endParaRPr lang="en-GB" sz="2800" baseline="0" dirty="0">
              <a:solidFill>
                <a:srgbClr val="F37021"/>
              </a:solidFill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en-US" sz="1600" dirty="0">
                <a:solidFill>
                  <a:srgbClr val="F37021"/>
                </a:solidFill>
                <a:cs typeface="Arial" charset="0"/>
              </a:rPr>
              <a:t>Gestión de Identidad y Biometría Oficial, Inmigración y Gestión (IBM) División de Fronteras, la OIM HQ Ginebra</a:t>
            </a:r>
          </a:p>
        </p:txBody>
      </p:sp>
      <p:sp>
        <p:nvSpPr>
          <p:cNvPr id="7" name="Rectangle 6"/>
          <p:cNvSpPr/>
          <p:nvPr/>
        </p:nvSpPr>
        <p:spPr>
          <a:xfrm>
            <a:off x="224852" y="2054600"/>
            <a:ext cx="87092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121284"/>
                </a:solidFill>
              </a:rPr>
              <a:t>Pasaportes y fronteras: </a:t>
            </a:r>
          </a:p>
          <a:p>
            <a:pPr algn="ctr"/>
            <a:r>
              <a:rPr lang="en-US" sz="3600" dirty="0">
                <a:solidFill>
                  <a:srgbClr val="121284"/>
                </a:solidFill>
              </a:rPr>
              <a:t>Temas, Herramientas y opciones  </a:t>
            </a:r>
          </a:p>
        </p:txBody>
      </p:sp>
    </p:spTree>
    <p:extLst>
      <p:ext uri="{BB962C8B-B14F-4D97-AF65-F5344CB8AC3E}">
        <p14:creationId xmlns:p14="http://schemas.microsoft.com/office/powerpoint/2010/main" val="212378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C:\Users\ngoncalves\AppData\Local\Microsoft\Windows\Temporary Internet Files\Content.Outlook\SGBCQLAG\Untitled-3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446" y="69960"/>
            <a:ext cx="9779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6"/>
          <p:cNvSpPr>
            <a:spLocks noChangeArrowheads="1"/>
          </p:cNvSpPr>
          <p:nvPr/>
        </p:nvSpPr>
        <p:spPr bwMode="auto">
          <a:xfrm>
            <a:off x="3346346" y="214523"/>
            <a:ext cx="50656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US" altLang="en-US" sz="2400" b="1" dirty="0">
                <a:solidFill>
                  <a:schemeClr val="tx2">
                    <a:lumMod val="75000"/>
                  </a:schemeClr>
                </a:solidFill>
              </a:rPr>
              <a:t>PEPM 2nda EDICIÓN</a:t>
            </a:r>
          </a:p>
        </p:txBody>
      </p:sp>
      <p:pic>
        <p:nvPicPr>
          <p:cNvPr id="614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85" y="1241063"/>
            <a:ext cx="3381375" cy="477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Rectangle 6"/>
          <p:cNvSpPr>
            <a:spLocks noChangeArrowheads="1"/>
          </p:cNvSpPr>
          <p:nvPr/>
        </p:nvSpPr>
        <p:spPr bwMode="auto">
          <a:xfrm>
            <a:off x="3810000" y="954145"/>
            <a:ext cx="5184098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US" altLang="en-US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12 capítulos - 280 páginas</a:t>
            </a:r>
          </a:p>
          <a:p>
            <a:pPr marL="342900" indent="-342900">
              <a:spcBef>
                <a:spcPct val="0"/>
              </a:spcBef>
            </a:pPr>
            <a:r>
              <a:rPr lang="es-US" altLang="en-US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Capítulos 1 - 9: Producción de Documentos de Viaje y características de seguridad</a:t>
            </a:r>
          </a:p>
          <a:p>
            <a:pPr marL="342900" indent="-342900">
              <a:spcBef>
                <a:spcPct val="0"/>
              </a:spcBef>
            </a:pPr>
            <a:r>
              <a:rPr lang="es-US" altLang="en-US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Capítulos 10 - 12: examen de documentos de viaje</a:t>
            </a:r>
          </a:p>
          <a:p>
            <a:pPr marL="342900" indent="-342900">
              <a:spcBef>
                <a:spcPct val="0"/>
              </a:spcBef>
            </a:pPr>
            <a:r>
              <a:rPr lang="es-US" altLang="en-US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Glosario de términos</a:t>
            </a:r>
          </a:p>
          <a:p>
            <a:pPr>
              <a:spcBef>
                <a:spcPct val="0"/>
              </a:spcBef>
              <a:buNone/>
              <a:defRPr/>
            </a:pPr>
            <a:endParaRPr lang="es-US" altLang="en-US" sz="20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342900" indent="-342900">
              <a:spcBef>
                <a:spcPct val="0"/>
              </a:spcBef>
              <a:defRPr/>
            </a:pPr>
            <a:r>
              <a:rPr lang="es-US" altLang="en-US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Copia impresa y </a:t>
            </a:r>
            <a:r>
              <a:rPr lang="es-US" altLang="en-US" sz="2000" b="1" dirty="0">
                <a:solidFill>
                  <a:srgbClr val="002060"/>
                </a:solidFill>
                <a:latin typeface="Calibri" panose="020F0502020204030204" pitchFamily="34" charset="0"/>
                <a:hlinkClick r:id="rId4" action="ppaction://hlinkfile"/>
              </a:rPr>
              <a:t>versión electrónica</a:t>
            </a:r>
            <a:r>
              <a:rPr lang="es-US" altLang="en-US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 - contraseña / ninguna copia e imprimir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es-US" altLang="en-US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e-App - AUG17</a:t>
            </a:r>
          </a:p>
          <a:p>
            <a:pPr>
              <a:spcBef>
                <a:spcPct val="0"/>
              </a:spcBef>
              <a:buNone/>
              <a:defRPr/>
            </a:pPr>
            <a:endParaRPr lang="es-US" altLang="en-US" sz="20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es-US" altLang="en-US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Las herramientas adicionales 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es-US" altLang="en-US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Aula Virtual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es-US" altLang="en-US" sz="2000" b="1" dirty="0">
                <a:solidFill>
                  <a:srgbClr val="002060"/>
                </a:solidFill>
                <a:latin typeface="Calibri" panose="020F0502020204030204" pitchFamily="34" charset="0"/>
                <a:hlinkClick r:id="rId5" action="ppaction://hlinkfile"/>
              </a:rPr>
              <a:t>Reconocimiento facial</a:t>
            </a:r>
            <a:r>
              <a:rPr lang="es-US" altLang="en-US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 /</a:t>
            </a:r>
            <a:r>
              <a:rPr lang="es-US" altLang="en-US" sz="2000" b="1" dirty="0">
                <a:solidFill>
                  <a:srgbClr val="002060"/>
                </a:solidFill>
                <a:latin typeface="Calibri" panose="020F0502020204030204" pitchFamily="34" charset="0"/>
                <a:hlinkClick r:id="rId6" action="ppaction://hlinkfile"/>
              </a:rPr>
              <a:t> reconocimiento</a:t>
            </a:r>
            <a:r>
              <a:rPr lang="es-US" altLang="en-US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 en movimiento 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es-US" altLang="en-US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Manual de inspección secundaria - JUL17</a:t>
            </a:r>
            <a:endParaRPr lang="en-US" altLang="en-US" sz="22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57954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ChangeArrowheads="1"/>
          </p:cNvSpPr>
          <p:nvPr/>
        </p:nvSpPr>
        <p:spPr bwMode="auto">
          <a:xfrm>
            <a:off x="4479925" y="32448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80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pic>
        <p:nvPicPr>
          <p:cNvPr id="7171" name="Picture 5" descr="C:\Users\ngoncalves\AppData\Local\Microsoft\Windows\Temporary Internet Files\Content.Outlook\SGBCQLAG\Untitled-3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426" y="129920"/>
            <a:ext cx="9779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5" y="1301020"/>
            <a:ext cx="3381375" cy="477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6"/>
          <p:cNvSpPr>
            <a:spLocks noChangeArrowheads="1"/>
          </p:cNvSpPr>
          <p:nvPr/>
        </p:nvSpPr>
        <p:spPr bwMode="auto">
          <a:xfrm>
            <a:off x="3810000" y="1357398"/>
            <a:ext cx="5181600" cy="465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/>
            <a:r>
              <a:rPr lang="en-US" altLang="en-US" sz="1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Centrado</a:t>
            </a:r>
            <a:r>
              <a:rPr lang="en-US" altLang="en-US" sz="18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1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en</a:t>
            </a:r>
            <a:r>
              <a:rPr lang="en-US" altLang="en-US" sz="1800" b="1" dirty="0">
                <a:solidFill>
                  <a:srgbClr val="002060"/>
                </a:solidFill>
                <a:latin typeface="Calibri" panose="020F0502020204030204" pitchFamily="34" charset="0"/>
              </a:rPr>
              <a:t> la producción de documentos de viaje y características de seguridad </a:t>
            </a:r>
          </a:p>
          <a:p>
            <a:pPr marL="342900" indent="-342900"/>
            <a:r>
              <a:rPr lang="en-US" altLang="en-US" sz="1800" b="1" dirty="0">
                <a:solidFill>
                  <a:srgbClr val="002060"/>
                </a:solidFill>
                <a:latin typeface="Calibri" panose="020F0502020204030204" pitchFamily="34" charset="0"/>
              </a:rPr>
              <a:t>Marco </a:t>
            </a:r>
            <a:r>
              <a:rPr lang="en-US" altLang="en-US" sz="1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regulatorio</a:t>
            </a:r>
            <a:r>
              <a:rPr lang="en-US" altLang="en-US" sz="1800" b="1" dirty="0">
                <a:solidFill>
                  <a:srgbClr val="002060"/>
                </a:solidFill>
                <a:latin typeface="Calibri" panose="020F0502020204030204" pitchFamily="34" charset="0"/>
              </a:rPr>
              <a:t> Int'l </a:t>
            </a:r>
            <a:r>
              <a:rPr lang="en-US" altLang="en-US" sz="1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incl</a:t>
            </a:r>
            <a:r>
              <a:rPr lang="en-US" altLang="en-US" sz="1800" b="1" dirty="0">
                <a:solidFill>
                  <a:srgbClr val="002060"/>
                </a:solidFill>
                <a:latin typeface="Calibri" panose="020F0502020204030204" pitchFamily="34" charset="0"/>
              </a:rPr>
              <a:t> Doc OACI 9303 (2015)</a:t>
            </a:r>
          </a:p>
          <a:p>
            <a:pPr marL="342900" indent="-342900"/>
            <a:r>
              <a:rPr lang="en-US" altLang="en-US" sz="1800" b="1" dirty="0">
                <a:solidFill>
                  <a:srgbClr val="002060"/>
                </a:solidFill>
                <a:latin typeface="Calibri" panose="020F0502020204030204" pitchFamily="34" charset="0"/>
              </a:rPr>
              <a:t>Los documentos electrónicos y datos biométricos: RFID: BAC / EAC / AA / PA / LDS</a:t>
            </a:r>
          </a:p>
          <a:p>
            <a:pPr marL="342900" indent="-342900"/>
            <a:r>
              <a:rPr lang="en-US" altLang="en-US" sz="1800" b="1" dirty="0">
                <a:solidFill>
                  <a:srgbClr val="002060"/>
                </a:solidFill>
                <a:latin typeface="Calibri" panose="020F0502020204030204" pitchFamily="34" charset="0"/>
              </a:rPr>
              <a:t>Enlaces: OACI / INTERPOL / Edison / PRADO</a:t>
            </a:r>
          </a:p>
          <a:p>
            <a:pPr marL="342900" indent="-342900"/>
            <a:r>
              <a:rPr lang="en-US" altLang="en-US" sz="1800" b="1" dirty="0">
                <a:solidFill>
                  <a:srgbClr val="002060"/>
                </a:solidFill>
                <a:latin typeface="Calibri" panose="020F0502020204030204" pitchFamily="34" charset="0"/>
              </a:rPr>
              <a:t>Prueba de conocimiento - final de cada capítulo</a:t>
            </a:r>
          </a:p>
          <a:p>
            <a:pPr marL="342900" indent="-342900"/>
            <a:r>
              <a:rPr lang="en-US" altLang="en-US" sz="1800" b="1" dirty="0">
                <a:solidFill>
                  <a:srgbClr val="002060"/>
                </a:solidFill>
                <a:latin typeface="Calibri" panose="020F0502020204030204" pitchFamily="34" charset="0"/>
              </a:rPr>
              <a:t>Evaluar el viajero</a:t>
            </a:r>
          </a:p>
          <a:p>
            <a:pPr marL="342900" indent="-342900"/>
            <a:r>
              <a:rPr lang="en-US" altLang="en-US" sz="1800" b="1" dirty="0">
                <a:solidFill>
                  <a:srgbClr val="002060"/>
                </a:solidFill>
                <a:latin typeface="Calibri" panose="020F0502020204030204" pitchFamily="34" charset="0"/>
              </a:rPr>
              <a:t>módulo de impostores - actualizado</a:t>
            </a:r>
          </a:p>
          <a:p>
            <a:pPr marL="342900" indent="-342900"/>
            <a:endParaRPr lang="en-US" altLang="en-US" sz="18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buNone/>
            </a:pPr>
            <a:r>
              <a:rPr lang="en-US" altLang="en-US" sz="1800" b="1" dirty="0">
                <a:solidFill>
                  <a:srgbClr val="002060"/>
                </a:solidFill>
                <a:latin typeface="Calibri" panose="020F0502020204030204" pitchFamily="34" charset="0"/>
              </a:rPr>
              <a:t>PEPM 2 como un documento vivo:</a:t>
            </a:r>
          </a:p>
          <a:p>
            <a:pPr marL="342900" indent="-342900"/>
            <a:r>
              <a:rPr lang="en-US" altLang="en-US" sz="1800" b="1" dirty="0">
                <a:solidFill>
                  <a:srgbClr val="002060"/>
                </a:solidFill>
                <a:latin typeface="Calibri" panose="020F0502020204030204" pitchFamily="34" charset="0"/>
              </a:rPr>
              <a:t>Contenido - los usuarios finales, socios, expertos</a:t>
            </a:r>
          </a:p>
          <a:p>
            <a:pPr marL="342900" indent="-342900"/>
            <a:r>
              <a:rPr lang="en-US" altLang="en-US" sz="1800" b="1" dirty="0">
                <a:solidFill>
                  <a:srgbClr val="002060"/>
                </a:solidFill>
                <a:latin typeface="Calibri" panose="020F0502020204030204" pitchFamily="34" charset="0"/>
              </a:rPr>
              <a:t>Disposición - 2/3 años de tiempo</a:t>
            </a:r>
          </a:p>
          <a:p>
            <a:pPr marL="342900" indent="-342900"/>
            <a:endParaRPr lang="en-US" altLang="en-US" sz="22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3790010" y="184543"/>
            <a:ext cx="48867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CH" altLang="en-US" sz="2000" b="1" dirty="0">
                <a:solidFill>
                  <a:schemeClr val="tx2">
                    <a:lumMod val="75000"/>
                  </a:schemeClr>
                </a:solidFill>
              </a:rPr>
              <a:t>PEPM 2nda</a:t>
            </a:r>
            <a:r>
              <a:rPr lang="fr-CH" altLang="en-US" sz="2000" b="1" baseline="30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CH" altLang="en-US" sz="2000" b="1" dirty="0">
                <a:solidFill>
                  <a:schemeClr val="tx2">
                    <a:lumMod val="75000"/>
                  </a:schemeClr>
                </a:solidFill>
              </a:rPr>
              <a:t>EDICIÓN – 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¿Qué hay de </a:t>
            </a:r>
            <a:r>
              <a:rPr lang="en-US" altLang="en-US" sz="20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nuevo</a:t>
            </a:r>
            <a:r>
              <a:rPr lang="en-US" altLang="en-US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?</a:t>
            </a:r>
            <a:endParaRPr lang="en-US" altLang="en-US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95052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974" y="-133294"/>
            <a:ext cx="8229600" cy="1143000"/>
          </a:xfrm>
        </p:spPr>
        <p:txBody>
          <a:bodyPr>
            <a:noAutofit/>
          </a:bodyPr>
          <a:lstStyle/>
          <a:p>
            <a:r>
              <a:rPr lang="es-US" sz="2800" dirty="0">
                <a:latin typeface="+mn-lt"/>
              </a:rPr>
              <a:t>Sistema de Información Migratoria y </a:t>
            </a:r>
            <a:br>
              <a:rPr lang="es-US" sz="2800" dirty="0">
                <a:latin typeface="+mn-lt"/>
              </a:rPr>
            </a:br>
            <a:r>
              <a:rPr lang="es-US" sz="2800" dirty="0">
                <a:latin typeface="+mn-lt"/>
              </a:rPr>
              <a:t>Análisis de Datos (MIDAS)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9961" y="1633927"/>
            <a:ext cx="5155335" cy="5162498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es-US" dirty="0"/>
              <a:t>Mejora la facilitación y la seguridad </a:t>
            </a:r>
            <a:endParaRPr lang="en-US" sz="4400" dirty="0"/>
          </a:p>
          <a:p>
            <a:pPr lvl="0"/>
            <a:r>
              <a:rPr lang="es-US" dirty="0"/>
              <a:t>Recoge, procesa, almacena, recupera, analiza y compara información del viajero (incl. biometría) </a:t>
            </a:r>
            <a:endParaRPr lang="en-US" sz="4400" dirty="0"/>
          </a:p>
          <a:p>
            <a:pPr lvl="0"/>
            <a:r>
              <a:rPr lang="es-US" b="1" dirty="0"/>
              <a:t>Compatible con otros sistemas y herramientas de inspección y aplicaciones interoperables:</a:t>
            </a:r>
            <a:endParaRPr lang="en-US" sz="4400" dirty="0"/>
          </a:p>
          <a:p>
            <a:pPr lvl="1"/>
            <a:r>
              <a:rPr lang="en-US" dirty="0"/>
              <a:t>el ISLTD de </a:t>
            </a:r>
            <a:r>
              <a:rPr lang="en-US" dirty="0" err="1"/>
              <a:t>nterpol</a:t>
            </a:r>
            <a:endParaRPr lang="en-US" sz="4000" dirty="0"/>
          </a:p>
          <a:p>
            <a:pPr lvl="1"/>
            <a:r>
              <a:rPr lang="es-US" dirty="0" err="1"/>
              <a:t>Int'l</a:t>
            </a:r>
            <a:r>
              <a:rPr lang="es-US" dirty="0"/>
              <a:t> nacional y listas de seguimiento</a:t>
            </a:r>
            <a:endParaRPr lang="en-US" sz="4000" dirty="0"/>
          </a:p>
          <a:p>
            <a:pPr lvl="1"/>
            <a:r>
              <a:rPr lang="es-US" dirty="0"/>
              <a:t>PKI y DCP de la OACI</a:t>
            </a:r>
            <a:endParaRPr lang="en-US" sz="4000" dirty="0"/>
          </a:p>
          <a:p>
            <a:pPr lvl="1"/>
            <a:r>
              <a:rPr lang="en-US" dirty="0"/>
              <a:t>API</a:t>
            </a:r>
            <a:endParaRPr lang="en-US" sz="4000" dirty="0"/>
          </a:p>
          <a:p>
            <a:pPr lvl="0"/>
            <a:r>
              <a:rPr lang="en-US" b="1" dirty="0" err="1"/>
              <a:t>altamente</a:t>
            </a:r>
            <a:r>
              <a:rPr lang="en-US" b="1" dirty="0"/>
              <a:t> </a:t>
            </a:r>
            <a:r>
              <a:rPr lang="en-US" b="1" dirty="0" err="1"/>
              <a:t>personalizable</a:t>
            </a:r>
            <a:r>
              <a:rPr lang="en-US" b="1" dirty="0"/>
              <a:t> </a:t>
            </a:r>
            <a:endParaRPr lang="en-US" sz="4400" dirty="0"/>
          </a:p>
          <a:p>
            <a:pPr lvl="0"/>
            <a:r>
              <a:rPr lang="es-US" dirty="0"/>
              <a:t>Asequible: fundado por donantes o Gobiernos, o ambas apoyo posterior al proyecto.</a:t>
            </a:r>
            <a:endParaRPr lang="en-US" sz="4400" dirty="0"/>
          </a:p>
          <a:p>
            <a:pPr lvl="0"/>
            <a:r>
              <a:rPr lang="es-US" dirty="0"/>
              <a:t>Robusto y adecuado para las zonas remotas</a:t>
            </a:r>
            <a:endParaRPr lang="en-US" sz="4400" dirty="0"/>
          </a:p>
          <a:p>
            <a:pPr lvl="0"/>
            <a:r>
              <a:rPr lang="es-US" dirty="0"/>
              <a:t>Gobiernos tienen la control total y exclusiva de MIDAS' de los datos de los viajeros registrado y el código fuente.</a:t>
            </a:r>
            <a:endParaRPr lang="en-US" sz="4400" dirty="0"/>
          </a:p>
          <a:p>
            <a:pPr lvl="0"/>
            <a:r>
              <a:rPr lang="es-US" dirty="0"/>
              <a:t>Funciona en 125 Puntos de frontera (tierra, mar y aire) en </a:t>
            </a:r>
            <a:r>
              <a:rPr lang="es-US" b="1" dirty="0"/>
              <a:t>19 Estados</a:t>
            </a:r>
            <a:endParaRPr lang="en-US" sz="4400" dirty="0"/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342901" y="720113"/>
            <a:ext cx="4155948" cy="913814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IOM de </a:t>
            </a:r>
            <a:r>
              <a:rPr lang="en-GB" sz="2000" dirty="0">
                <a:latin typeface="Calibri"/>
              </a:rPr>
              <a:t>en casa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Sistema de información de gestión de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fronteras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: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7" name="Picture 6" descr="midas-graphics-01.jpg"/>
          <p:cNvPicPr>
            <a:picLocks noChangeAspect="1"/>
          </p:cNvPicPr>
          <p:nvPr/>
        </p:nvPicPr>
        <p:blipFill rotWithShape="1">
          <a:blip r:embed="rId3" cstate="print"/>
          <a:srcRect l="42267" t="18026" b="2164"/>
          <a:stretch/>
        </p:blipFill>
        <p:spPr>
          <a:xfrm>
            <a:off x="4858608" y="2492382"/>
            <a:ext cx="4591910" cy="35706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301" y="1224666"/>
            <a:ext cx="3116786" cy="102593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748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716" y="-70132"/>
            <a:ext cx="8229600" cy="1143000"/>
          </a:xfrm>
        </p:spPr>
        <p:txBody>
          <a:bodyPr/>
          <a:lstStyle/>
          <a:p>
            <a:r>
              <a:rPr lang="en-US" dirty="0"/>
              <a:t>IOM equipo de IBM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13</a:t>
            </a:r>
          </a:p>
        </p:txBody>
      </p:sp>
      <p:sp>
        <p:nvSpPr>
          <p:cNvPr id="5" name="Rectangle 4"/>
          <p:cNvSpPr/>
          <p:nvPr/>
        </p:nvSpPr>
        <p:spPr>
          <a:xfrm>
            <a:off x="3657230" y="3237409"/>
            <a:ext cx="1829540" cy="383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5000"/>
              </a:lnSpc>
            </a:pPr>
            <a:r>
              <a:rPr lang="es-ES_tradnl" dirty="0"/>
              <a:t>Skype: </a:t>
            </a:r>
            <a:r>
              <a:rPr lang="es-ES_tradnl" dirty="0" err="1"/>
              <a:t>cy_winter</a:t>
            </a:r>
            <a:r>
              <a:rPr lang="es-ES_tradnl" dirty="0"/>
              <a:t> 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3657230" y="3237409"/>
            <a:ext cx="1829540" cy="383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5000"/>
              </a:lnSpc>
            </a:pPr>
            <a:r>
              <a:rPr lang="es-ES_tradnl" dirty="0"/>
              <a:t>Skype: </a:t>
            </a:r>
            <a:r>
              <a:rPr lang="es-ES_tradnl" dirty="0" err="1"/>
              <a:t>cy_winter</a:t>
            </a:r>
            <a:r>
              <a:rPr lang="es-ES_tradnl" dirty="0"/>
              <a:t> </a:t>
            </a:r>
            <a:endParaRPr lang="en-US" sz="2800" dirty="0"/>
          </a:p>
        </p:txBody>
      </p:sp>
      <p:pic>
        <p:nvPicPr>
          <p:cNvPr id="7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00891"/>
            <a:ext cx="8229600" cy="3904861"/>
          </a:xfrm>
        </p:spPr>
      </p:pic>
    </p:spTree>
    <p:extLst>
      <p:ext uri="{BB962C8B-B14F-4D97-AF65-F5344CB8AC3E}">
        <p14:creationId xmlns:p14="http://schemas.microsoft.com/office/powerpoint/2010/main" val="669947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2455756" y="3280880"/>
            <a:ext cx="779813" cy="779813"/>
          </a:xfrm>
          <a:prstGeom prst="ellipse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7878" y="233685"/>
            <a:ext cx="454932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Thank you!</a:t>
            </a:r>
          </a:p>
        </p:txBody>
      </p:sp>
      <p:pic>
        <p:nvPicPr>
          <p:cNvPr id="5" name="Picture 4" descr="F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6331" y="3321455"/>
            <a:ext cx="698661" cy="698661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3473977" y="1741727"/>
            <a:ext cx="0" cy="4500876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2459692" y="4242056"/>
            <a:ext cx="779813" cy="779813"/>
          </a:xfrm>
          <a:prstGeom prst="ellipse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TWITTER-BIR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9203" y="4421845"/>
            <a:ext cx="500792" cy="40647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505346" y="5263557"/>
            <a:ext cx="779813" cy="779813"/>
          </a:xfrm>
          <a:prstGeom prst="ellipse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YT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4991" y="5263557"/>
            <a:ext cx="557886" cy="55788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698987" y="4498312"/>
            <a:ext cx="14992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@</a:t>
            </a:r>
            <a:r>
              <a:rPr lang="en-US" dirty="0" err="1"/>
              <a:t>iom_news</a:t>
            </a:r>
            <a:r>
              <a:rPr lang="en-US" dirty="0"/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652789" y="3486120"/>
            <a:ext cx="17290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iommigration</a:t>
            </a:r>
            <a:r>
              <a:rPr lang="en-US" dirty="0"/>
              <a:t>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48350" y="5458717"/>
            <a:ext cx="1992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user/</a:t>
            </a:r>
            <a:r>
              <a:rPr lang="en-US" dirty="0" err="1"/>
              <a:t>iommigration</a:t>
            </a:r>
            <a:r>
              <a:rPr lang="en-US" dirty="0"/>
              <a:t>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83581" y="1133549"/>
            <a:ext cx="32233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Dr</a:t>
            </a:r>
            <a:r>
              <a:rPr lang="en-US" sz="2000" dirty="0"/>
              <a:t> Erik Slavenas</a:t>
            </a:r>
          </a:p>
          <a:p>
            <a:r>
              <a:rPr lang="en-US" sz="2000" dirty="0">
                <a:hlinkClick r:id="rId5"/>
              </a:rPr>
              <a:t>eslavenas@iom.int</a:t>
            </a:r>
            <a:endParaRPr lang="en-US" sz="2000" dirty="0"/>
          </a:p>
          <a:p>
            <a:r>
              <a:rPr lang="en-US" sz="2000" dirty="0"/>
              <a:t>IOM -- Geneva</a:t>
            </a:r>
          </a:p>
          <a:p>
            <a:r>
              <a:rPr lang="en-US" sz="2000" dirty="0"/>
              <a:t>17, Route des </a:t>
            </a:r>
            <a:r>
              <a:rPr lang="en-US" sz="2000" dirty="0" err="1"/>
              <a:t>Morillons</a:t>
            </a:r>
            <a:endParaRPr lang="en-US" sz="2000" dirty="0"/>
          </a:p>
          <a:p>
            <a:r>
              <a:rPr lang="en-US" sz="2000" dirty="0"/>
              <a:t>CH-1211 Geneva 19</a:t>
            </a:r>
          </a:p>
          <a:p>
            <a:r>
              <a:rPr lang="en-US" sz="2000" dirty="0"/>
              <a:t>Switzerland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127839" y="1214031"/>
            <a:ext cx="3223329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Cy F. Winter</a:t>
            </a:r>
          </a:p>
          <a:p>
            <a:r>
              <a:rPr lang="en-US" sz="2000" dirty="0">
                <a:hlinkClick r:id="rId6"/>
              </a:rPr>
              <a:t>cwinter@iom.int</a:t>
            </a:r>
            <a:endParaRPr lang="en-US" sz="2000" dirty="0"/>
          </a:p>
          <a:p>
            <a:r>
              <a:rPr lang="en-US" sz="2000" dirty="0"/>
              <a:t>IOM -- Regional Office</a:t>
            </a:r>
          </a:p>
          <a:p>
            <a:r>
              <a:rPr lang="es-ES_tradnl" sz="2000" dirty="0"/>
              <a:t>Teléfono: + 506 2212-5333  Móvil: + 506 8719-3794 </a:t>
            </a:r>
          </a:p>
          <a:p>
            <a:r>
              <a:rPr lang="es-ES_tradnl" dirty="0"/>
              <a:t>Skype: </a:t>
            </a:r>
            <a:r>
              <a:rPr lang="es-ES_tradnl" dirty="0" err="1"/>
              <a:t>cy_winter</a:t>
            </a:r>
            <a:r>
              <a:rPr lang="es-ES_tradnl" dirty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31200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88221"/>
            <a:ext cx="8229600" cy="1143000"/>
          </a:xfrm>
        </p:spPr>
        <p:txBody>
          <a:bodyPr/>
          <a:lstStyle/>
          <a:p>
            <a:r>
              <a:rPr lang="en-US" dirty="0"/>
              <a:t>contorno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054780"/>
            <a:ext cx="8229600" cy="530157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US" dirty="0"/>
              <a:t>Observaciones del terreno: control de fronteras relacionada con el pasaporte</a:t>
            </a:r>
          </a:p>
          <a:p>
            <a:r>
              <a:rPr lang="es-US" dirty="0"/>
              <a:t>Lectura de pasaportes correcto y lo incorrecto</a:t>
            </a:r>
          </a:p>
          <a:p>
            <a:r>
              <a:rPr lang="es-US" dirty="0"/>
              <a:t>laboratorios forenses vs. capacidad de examen de primera línea</a:t>
            </a:r>
          </a:p>
          <a:p>
            <a:r>
              <a:rPr lang="es-US" dirty="0"/>
              <a:t>Las fronteras ya no se encuentran en la frontera</a:t>
            </a:r>
          </a:p>
          <a:p>
            <a:r>
              <a:rPr lang="es-US" dirty="0"/>
              <a:t>Los pasaportes se están haciendo obsoleto?</a:t>
            </a:r>
          </a:p>
          <a:p>
            <a:pPr marL="0" indent="0">
              <a:buNone/>
            </a:pPr>
            <a:r>
              <a:rPr lang="es-US" dirty="0"/>
              <a:t>Herramientas de la OIM</a:t>
            </a:r>
          </a:p>
          <a:p>
            <a:r>
              <a:rPr lang="es-US" dirty="0"/>
              <a:t>PEPM2</a:t>
            </a:r>
          </a:p>
          <a:p>
            <a:r>
              <a:rPr lang="es-US" dirty="0"/>
              <a:t>MIDAS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1657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5589" y="-121070"/>
            <a:ext cx="4153555" cy="1143000"/>
          </a:xfrm>
        </p:spPr>
        <p:txBody>
          <a:bodyPr>
            <a:normAutofit fontScale="90000"/>
          </a:bodyPr>
          <a:lstStyle/>
          <a:p>
            <a:r>
              <a:rPr lang="es-US" sz="3600" dirty="0"/>
              <a:t>Lectura de pasaportes </a:t>
            </a:r>
            <a:br>
              <a:rPr lang="es-US" sz="3600" dirty="0"/>
            </a:br>
            <a:r>
              <a:rPr lang="es-US" sz="3600" dirty="0"/>
              <a:t>correcto y incorrecto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72390" y="959371"/>
            <a:ext cx="4038600" cy="542643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US" dirty="0"/>
              <a:t>PLM - bastante sencillo</a:t>
            </a:r>
          </a:p>
          <a:p>
            <a:r>
              <a:rPr lang="es-US" dirty="0"/>
              <a:t>Mientras exista un SIGF</a:t>
            </a:r>
          </a:p>
          <a:p>
            <a:r>
              <a:rPr lang="es-US" dirty="0"/>
              <a:t>Registros manuales son de poco valor</a:t>
            </a:r>
          </a:p>
          <a:p>
            <a:r>
              <a:rPr lang="es-US" dirty="0"/>
              <a:t>Conflictos entre SIGF</a:t>
            </a:r>
          </a:p>
          <a:p>
            <a:pPr marL="0" indent="0">
              <a:buNone/>
            </a:pPr>
            <a:r>
              <a:rPr lang="es-US" b="1" dirty="0"/>
              <a:t>Pasaportes electrónicos</a:t>
            </a:r>
          </a:p>
          <a:p>
            <a:r>
              <a:rPr lang="es-US" b="1" dirty="0"/>
              <a:t>¿Cuántos Estados leen los datos en el chip?</a:t>
            </a:r>
          </a:p>
          <a:p>
            <a:r>
              <a:rPr lang="es-US" b="1" dirty="0"/>
              <a:t>¿Cuántos Estados verificar los datos en el chip mediante el PKD?</a:t>
            </a:r>
          </a:p>
          <a:p>
            <a:r>
              <a:rPr lang="es-US" dirty="0"/>
              <a:t>¿Cuál fue el punto de invertir $ en pasaporte electrónico ¿en primer lugar?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3</a:t>
            </a:r>
          </a:p>
        </p:txBody>
      </p:sp>
      <p:pic>
        <p:nvPicPr>
          <p:cNvPr id="6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110604" y="2188564"/>
            <a:ext cx="4576196" cy="305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168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500" y="1547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laboratorios forenses vs. capacidad de </a:t>
            </a:r>
            <a:br>
              <a:rPr lang="en-US" sz="3100" dirty="0"/>
            </a:br>
            <a:r>
              <a:rPr lang="en-US" sz="3100" dirty="0" err="1"/>
              <a:t>examen</a:t>
            </a:r>
            <a:r>
              <a:rPr lang="en-US" sz="3100" dirty="0"/>
              <a:t> de primera línea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890538"/>
            <a:ext cx="4040188" cy="639762"/>
          </a:xfrm>
        </p:spPr>
        <p:txBody>
          <a:bodyPr/>
          <a:lstStyle/>
          <a:p>
            <a:r>
              <a:rPr lang="en-US" dirty="0"/>
              <a:t>laboratorios forenses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645025" y="860557"/>
            <a:ext cx="4041775" cy="639762"/>
          </a:xfrm>
        </p:spPr>
        <p:txBody>
          <a:bodyPr>
            <a:normAutofit fontScale="92500"/>
          </a:bodyPr>
          <a:lstStyle/>
          <a:p>
            <a:r>
              <a:rPr lang="en-US" dirty="0"/>
              <a:t>examen pasaporte primera línea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4872" y="5756223"/>
            <a:ext cx="875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Laboratorios forenses no pueden sustituir a examen equipo doc primera línea y habilidades!</a:t>
            </a:r>
          </a:p>
        </p:txBody>
      </p:sp>
      <p:pic>
        <p:nvPicPr>
          <p:cNvPr id="9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1650" y="1680205"/>
            <a:ext cx="3951288" cy="3951288"/>
          </a:xfrm>
        </p:spPr>
      </p:pic>
      <p:pic>
        <p:nvPicPr>
          <p:cNvPr id="11" name="Content Placeholder 13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734965" y="2533434"/>
            <a:ext cx="4041775" cy="2694516"/>
          </a:xfrm>
        </p:spPr>
      </p:pic>
    </p:spTree>
    <p:extLst>
      <p:ext uri="{BB962C8B-B14F-4D97-AF65-F5344CB8AC3E}">
        <p14:creationId xmlns:p14="http://schemas.microsoft.com/office/powerpoint/2010/main" val="1534433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1482" y="1547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US" sz="3600" dirty="0"/>
              <a:t>Las fronteras ya no están en la frontera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150498"/>
            <a:ext cx="8229600" cy="5121275"/>
          </a:xfrm>
        </p:spPr>
        <p:txBody>
          <a:bodyPr>
            <a:normAutofit fontScale="92500"/>
          </a:bodyPr>
          <a:lstStyle/>
          <a:p>
            <a:r>
              <a:rPr lang="es-US" dirty="0"/>
              <a:t>Moviendo las fronteras de la frontera </a:t>
            </a:r>
            <a:r>
              <a:rPr lang="es-US" dirty="0" err="1"/>
              <a:t>fisiica</a:t>
            </a:r>
            <a:endParaRPr lang="es-US" dirty="0"/>
          </a:p>
          <a:p>
            <a:r>
              <a:rPr lang="es-US" dirty="0"/>
              <a:t>El aumento de dependencia sobre datos de viaje - y menos en el pasaporte física</a:t>
            </a:r>
          </a:p>
          <a:p>
            <a:r>
              <a:rPr lang="es-US" dirty="0"/>
              <a:t>Fronteras ambiguos: controles casi en cualquier momento en cualquier lugar durante el ciclo de viaje (visados, ETA, API, PNR, listas de vigilancia)</a:t>
            </a:r>
          </a:p>
          <a:p>
            <a:r>
              <a:rPr lang="es-US" dirty="0"/>
              <a:t>Gestión de fronteras es basado cada vez más en inteligencia y riesgos</a:t>
            </a:r>
          </a:p>
          <a:p>
            <a:r>
              <a:rPr lang="es-US" dirty="0"/>
              <a:t>Solía ​​ser la tendencia de los Estados desarrollados - pero no más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74332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994" y="-198521"/>
            <a:ext cx="7991527" cy="1143000"/>
          </a:xfrm>
        </p:spPr>
        <p:txBody>
          <a:bodyPr>
            <a:normAutofit/>
          </a:bodyPr>
          <a:lstStyle/>
          <a:p>
            <a:r>
              <a:rPr lang="es-US" sz="2800" dirty="0"/>
              <a:t>Los pasaportes se </a:t>
            </a:r>
            <a:br>
              <a:rPr lang="es-US" sz="2800" dirty="0"/>
            </a:br>
            <a:r>
              <a:rPr lang="es-US" sz="2800" dirty="0"/>
              <a:t>están hacienda obsoleto?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0419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s-US" dirty="0"/>
              <a:t>debate en curso acerca de los documentos de viaje convirtiéndose en anacronismo </a:t>
            </a:r>
          </a:p>
          <a:p>
            <a:r>
              <a:rPr lang="es-US" dirty="0"/>
              <a:t>El aumento de la dependencia de datos de los pasajeros y la biometría para la verificación y autenticación de pasajeros</a:t>
            </a:r>
          </a:p>
          <a:p>
            <a:r>
              <a:rPr lang="es-US" dirty="0"/>
              <a:t>Ejemplo: la iniciativa NZ-Australia</a:t>
            </a:r>
          </a:p>
          <a:p>
            <a:r>
              <a:rPr lang="es-US" dirty="0"/>
              <a:t>Las innovaciones en los Estados desarrollados con fuerte infraestructura</a:t>
            </a:r>
          </a:p>
          <a:p>
            <a:r>
              <a:rPr lang="es-US" dirty="0"/>
              <a:t>SIN EMBARGO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6</a:t>
            </a:r>
          </a:p>
        </p:txBody>
      </p:sp>
      <p:sp>
        <p:nvSpPr>
          <p:cNvPr id="6" name="Arrow: Right 5"/>
          <p:cNvSpPr/>
          <p:nvPr/>
        </p:nvSpPr>
        <p:spPr>
          <a:xfrm>
            <a:off x="3564304" y="5208611"/>
            <a:ext cx="1469037" cy="4197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51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6786" y="-85122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La realidad es que a menudo esto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7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345370"/>
            <a:ext cx="6034617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48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6844" y="3107782"/>
            <a:ext cx="1551482" cy="1143000"/>
          </a:xfrm>
        </p:spPr>
        <p:txBody>
          <a:bodyPr>
            <a:normAutofit/>
          </a:bodyPr>
          <a:lstStyle/>
          <a:p>
            <a:r>
              <a:rPr lang="en-US" dirty="0"/>
              <a:t>Y esto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8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3899" y="901776"/>
            <a:ext cx="4086307" cy="545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90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6"/>
          <p:cNvSpPr>
            <a:spLocks noChangeArrowheads="1"/>
          </p:cNvSpPr>
          <p:nvPr/>
        </p:nvSpPr>
        <p:spPr bwMode="auto">
          <a:xfrm>
            <a:off x="5334000" y="379413"/>
            <a:ext cx="3505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H" altLang="en-US" sz="2400" b="1">
                <a:solidFill>
                  <a:schemeClr val="bg1"/>
                </a:solidFill>
              </a:rPr>
              <a:t>PEPM - DOC FALSO</a:t>
            </a:r>
            <a:endParaRPr lang="en-US" altLang="en-US" sz="2400" b="1">
              <a:solidFill>
                <a:schemeClr val="bg1"/>
              </a:solidFill>
            </a:endParaRPr>
          </a:p>
        </p:txBody>
      </p:sp>
      <p:pic>
        <p:nvPicPr>
          <p:cNvPr id="512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80" y="1339645"/>
            <a:ext cx="3352800" cy="439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4648199" y="1274189"/>
            <a:ext cx="35052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PEPM - FALSO DOC - 2007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Rostro / </a:t>
            </a:r>
            <a:r>
              <a:rPr lang="en-US" altLang="en-US" sz="2400" b="1" u="sng" dirty="0" err="1">
                <a:solidFill>
                  <a:srgbClr val="00B050"/>
                </a:solidFill>
                <a:latin typeface="Calibri" panose="020F0502020204030204" pitchFamily="34" charset="0"/>
              </a:rPr>
              <a:t>F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otografia</a:t>
            </a:r>
            <a:endParaRPr lang="en-US" altLang="en-US" sz="24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Datos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b="1" u="sng" dirty="0" err="1">
                <a:solidFill>
                  <a:srgbClr val="00B050"/>
                </a:solidFill>
                <a:latin typeface="Calibri" panose="020F0502020204030204" pitchFamily="34" charset="0"/>
              </a:rPr>
              <a:t>A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lterados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>
                <a:solidFill>
                  <a:srgbClr val="00B050"/>
                </a:solidFill>
                <a:latin typeface="Calibri" panose="020F0502020204030204" pitchFamily="34" charset="0"/>
              </a:rPr>
              <a:t>L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amina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Co</a:t>
            </a:r>
            <a:r>
              <a:rPr lang="en-US" altLang="en-US" sz="2400" b="1" u="sng" dirty="0" err="1">
                <a:solidFill>
                  <a:srgbClr val="00B050"/>
                </a:solidFill>
                <a:latin typeface="Calibri" panose="020F0502020204030204" pitchFamily="34" charset="0"/>
              </a:rPr>
              <a:t>S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tura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B</a:t>
            </a:r>
            <a:r>
              <a:rPr lang="en-US" altLang="en-US" sz="2400" b="1" u="sng" dirty="0" err="1">
                <a:solidFill>
                  <a:srgbClr val="00B050"/>
                </a:solidFill>
                <a:latin typeface="Calibri" panose="020F0502020204030204" pitchFamily="34" charset="0"/>
              </a:rPr>
              <a:t>O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rdes</a:t>
            </a:r>
            <a:endParaRPr lang="en-US" altLang="en-US" sz="24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Número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 de </a:t>
            </a:r>
            <a:r>
              <a:rPr lang="en-US" altLang="en-US" sz="2400" b="1" u="sng" dirty="0" err="1">
                <a:solidFill>
                  <a:srgbClr val="00B050"/>
                </a:solidFill>
                <a:latin typeface="Calibri" panose="020F0502020204030204" pitchFamily="34" charset="0"/>
              </a:rPr>
              <a:t>D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ocumento</a:t>
            </a:r>
            <a:endParaRPr lang="en-US" altLang="en-US" sz="24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viajes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 al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exteri</a:t>
            </a:r>
            <a:r>
              <a:rPr lang="en-US" altLang="en-US" sz="2400" b="1" u="sng" dirty="0" err="1">
                <a:solidFill>
                  <a:srgbClr val="00B050"/>
                </a:solidFill>
                <a:latin typeface="Calibri" panose="020F0502020204030204" pitchFamily="34" charset="0"/>
              </a:rPr>
              <a:t>O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rs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400" b="1" u="sng" dirty="0" err="1">
                <a:solidFill>
                  <a:srgbClr val="00B050"/>
                </a:solidFill>
                <a:latin typeface="Calibri" panose="020F0502020204030204" pitchFamily="34" charset="0"/>
              </a:rPr>
              <a:t>C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oncordancia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CH" altLang="en-U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FRAUDE</a:t>
            </a:r>
            <a:endParaRPr lang="en-US" altLang="en-US" sz="24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93298" y="269820"/>
            <a:ext cx="6245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Manual de Procedimiento de examen </a:t>
            </a:r>
            <a:r>
              <a:rPr lang="en-US" sz="2400" dirty="0" err="1"/>
              <a:t>pasaporte</a:t>
            </a:r>
            <a:r>
              <a:rPr lang="en-US" sz="2400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615314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IOM-PPT-Blank-Template-65th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MSSCDocTitle xmlns="292de7ad-0ce0-4950-9d80-fd0d9858bf97">IOM Standard slides</DMSSCDocTitle>
    <df07b3dcd26544e09619a120c66e9128 xmlns="292de7ad-0ce0-4950-9d80-fd0d9858bf97">
      <Terms xmlns="http://schemas.microsoft.com/office/infopath/2007/PartnerControls"/>
    </df07b3dcd26544e09619a120c66e9128>
    <_dlc_DocId xmlns="292de7ad-0ce0-4950-9d80-fd0d9858bf97">IOMDOC-3-12536</_dlc_DocId>
    <m45004dc6a5b43109e46f033994e1737 xmlns="292de7ad-0ce0-4950-9d80-fd0d9858bf97">
      <Terms xmlns="http://schemas.microsoft.com/office/infopath/2007/PartnerControls">
        <TermInfo xmlns="http://schemas.microsoft.com/office/infopath/2007/PartnerControls">
          <TermName xmlns="http://schemas.microsoft.com/office/infopath/2007/PartnerControls">HQ-ODG</TermName>
          <TermId xmlns="http://schemas.microsoft.com/office/infopath/2007/PartnerControls">6731a28e-61d5-4707-b039-f9384978dd7c</TermId>
        </TermInfo>
      </Terms>
    </m45004dc6a5b43109e46f033994e1737>
    <DMSSCCopyright xmlns="292de7ad-0ce0-4950-9d80-fd0d9858bf97">© International Organization for Migration (IOM)</DMSSCCopyright>
    <b544404b159d4058a3bc9d0cce5d29ef xmlns="292de7ad-0ce0-4950-9d80-fd0d9858bf97">
      <Terms xmlns="http://schemas.microsoft.com/office/infopath/2007/PartnerControls">
        <TermInfo xmlns="http://schemas.microsoft.com/office/infopath/2007/PartnerControls">
          <TermName xmlns="http://schemas.microsoft.com/office/infopath/2007/PartnerControls">English</TermName>
          <TermId xmlns="http://schemas.microsoft.com/office/infopath/2007/PartnerControls">4fdb6f7f-87a6-4bdf-a113-af22aa89e0ff</TermId>
        </TermInfo>
      </Terms>
    </b544404b159d4058a3bc9d0cce5d29ef>
    <TaxCatchAll xmlns="292de7ad-0ce0-4950-9d80-fd0d9858bf97">
      <Value>34</Value>
      <Value>69</Value>
      <Value>78</Value>
    </TaxCatchAll>
    <a5c21126b0694d93a778523f94f94e6e xmlns="292de7ad-0ce0-4950-9d80-fd0d9858bf97">
      <Terms xmlns="http://schemas.microsoft.com/office/infopath/2007/PartnerControls">
        <TermInfo xmlns="http://schemas.microsoft.com/office/infopath/2007/PartnerControls">
          <TermName xmlns="http://schemas.microsoft.com/office/infopath/2007/PartnerControls">Worldwide</TermName>
          <TermId xmlns="http://schemas.microsoft.com/office/infopath/2007/PartnerControls">bd91d6f5-b790-46d2-be21-31fae2b39943</TermId>
        </TermInfo>
      </Terms>
    </a5c21126b0694d93a778523f94f94e6e>
    <DMSSCEvent xmlns="292de7ad-0ce0-4950-9d80-fd0d9858bf97">N/A</DMSSCEvent>
    <DMSSCOriginalFileName xmlns="292de7ad-0ce0-4950-9d80-fd0d9858bf97" xsi:nil="true"/>
    <DMSSCReleaseDate xmlns="292de7ad-0ce0-4950-9d80-fd0d9858bf97">2014-08-21T16:00:00+00:00</DMSSCReleaseDate>
    <DMSSCPlaceofEvent xmlns="292de7ad-0ce0-4950-9d80-fd0d9858bf97">N/A</DMSSCPlaceofEvent>
    <DMSSCFileNetDetails xmlns="292de7ad-0ce0-4950-9d80-fd0d9858bf97" xsi:nil="true"/>
    <gfb351706cee45fb90c779769e632c31 xmlns="292de7ad-0ce0-4950-9d80-fd0d9858bf97">
      <Terms xmlns="http://schemas.microsoft.com/office/infopath/2007/PartnerControls"/>
    </gfb351706cee45fb90c779769e632c31>
    <DMSSCControlNo xmlns="292de7ad-0ce0-4950-9d80-fd0d9858bf97">PR/ODG/00068</DMSSCControlNo>
    <_dlc_DocIdUrl xmlns="292de7ad-0ce0-4950-9d80-fd0d9858bf97">
      <Url>https://dmsportal/_layouts/15/DocIdRedir.aspx?ID=IOMDOC-3-12536</Url>
      <Description>IOMDOC-3-12536</Description>
    </_dlc_DocIdUrl>
    <DMSSCMultiFileName xmlns="292de7ad-0ce0-4950-9d80-fd0d9858bf97">2016-08-15 DG Standard Presentation.pptx</DMSSCMultiFileName>
    <DMSSCRelatedInformation xmlns="292de7ad-0ce0-4950-9d80-fd0d9858bf97" xsi:nil="true"/>
    <DMSSCSecondaryDocuments xmlns="292de7ad-0ce0-4950-9d80-fd0d9858bf97" xsi:nil="true"/>
    <DMSSCPresenter xmlns="292de7ad-0ce0-4950-9d80-fd0d9858bf97">DG</DMSSCPresenter>
    <DMSSCOGDocID xmlns="292de7ad-0ce0-4950-9d80-fd0d9858bf97">16407</DMSSCOGDocID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Presentations" ma:contentTypeID="0x010100830129F0CAECA9418E7CE91E5DF8BAED02030021B30789F407E84CA4C3C5391AE48766" ma:contentTypeVersion="208" ma:contentTypeDescription="Create a new document." ma:contentTypeScope="" ma:versionID="16ec4e18e719365a70842e5b47db9d28">
  <xsd:schema xmlns:xsd="http://www.w3.org/2001/XMLSchema" xmlns:xs="http://www.w3.org/2001/XMLSchema" xmlns:p="http://schemas.microsoft.com/office/2006/metadata/properties" xmlns:ns2="292de7ad-0ce0-4950-9d80-fd0d9858bf97" targetNamespace="http://schemas.microsoft.com/office/2006/metadata/properties" ma:root="true" ma:fieldsID="0e2c91512c92ccf75b51065eb25450bb" ns2:_="">
    <xsd:import namespace="292de7ad-0ce0-4950-9d80-fd0d9858bf9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DMSSCDocTitle"/>
                <xsd:element ref="ns2:DMSSCControlNo"/>
                <xsd:element ref="ns2:b544404b159d4058a3bc9d0cce5d29ef" minOccurs="0"/>
                <xsd:element ref="ns2:TaxCatchAll" minOccurs="0"/>
                <xsd:element ref="ns2:TaxCatchAllLabel" minOccurs="0"/>
                <xsd:element ref="ns2:DMSSCCopyright"/>
                <xsd:element ref="ns2:m45004dc6a5b43109e46f033994e1737" minOccurs="0"/>
                <xsd:element ref="ns2:DMSSCPresenter"/>
                <xsd:element ref="ns2:DMSSCEvent"/>
                <xsd:element ref="ns2:DMSSCPlaceofEvent"/>
                <xsd:element ref="ns2:a5c21126b0694d93a778523f94f94e6e" minOccurs="0"/>
                <xsd:element ref="ns2:DMSSCReleaseDate"/>
                <xsd:element ref="ns2:df07b3dcd26544e09619a120c66e9128" minOccurs="0"/>
                <xsd:element ref="ns2:gfb351706cee45fb90c779769e632c31" minOccurs="0"/>
                <xsd:element ref="ns2:DMSSCRelatedInformation" minOccurs="0"/>
                <xsd:element ref="ns2:DMSSCSecondaryDocuments" minOccurs="0"/>
                <xsd:element ref="ns2:DMSSCMultiFileName" minOccurs="0"/>
                <xsd:element ref="ns2:DMSSCOriginalFileName" minOccurs="0"/>
                <xsd:element ref="ns2:DMSSCFileNetDetails" minOccurs="0"/>
                <xsd:element ref="ns2:DMSSCOGDoc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2de7ad-0ce0-4950-9d80-fd0d9858bf9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DMSSCDocTitle" ma:index="11" ma:displayName="Document Title" ma:description="" ma:internalName="DMSSCDocTitle" ma:readOnly="false">
      <xsd:simpleType>
        <xsd:restriction base="dms:Note"/>
      </xsd:simpleType>
    </xsd:element>
    <xsd:element name="DMSSCControlNo" ma:index="12" ma:displayName="Control No" ma:description="" ma:internalName="DMSSCControlNo" ma:readOnly="false">
      <xsd:simpleType>
        <xsd:restriction base="dms:Text">
          <xsd:maxLength value="255"/>
        </xsd:restriction>
      </xsd:simpleType>
    </xsd:element>
    <xsd:element name="b544404b159d4058a3bc9d0cce5d29ef" ma:index="13" ma:taxonomy="true" ma:internalName="b544404b159d4058a3bc9d0cce5d29ef" ma:taxonomyFieldName="DMSSCLanguage" ma:displayName="Language" ma:readOnly="false" ma:default="" ma:fieldId="{b544404b-159d-4058-a3bc-9d0cce5d29ef}" ma:sspId="8b886aaa-2ace-43d1-8504-81239637f55f" ma:termSetId="0b676e13-752c-46aa-9178-ab22367b9a8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4" nillable="true" ma:displayName="Taxonomy Catch All Column" ma:hidden="true" ma:list="{f559ad6b-811a-4710-b58b-39a7b7f0dec5}" ma:internalName="TaxCatchAll" ma:showField="CatchAllData" ma:web="292de7ad-0ce0-4950-9d80-fd0d9858bf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5" nillable="true" ma:displayName="Taxonomy Catch All Column1" ma:hidden="true" ma:list="{f559ad6b-811a-4710-b58b-39a7b7f0dec5}" ma:internalName="TaxCatchAllLabel" ma:readOnly="true" ma:showField="CatchAllDataLabel" ma:web="292de7ad-0ce0-4950-9d80-fd0d9858bf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DMSSCCopyright" ma:index="17" ma:displayName="Copyright" ma:default="© International Organization for Migration (IOM)" ma:description="" ma:internalName="DMSSCCopyright" ma:readOnly="false">
      <xsd:simpleType>
        <xsd:restriction base="dms:Text">
          <xsd:maxLength value="255"/>
        </xsd:restriction>
      </xsd:simpleType>
    </xsd:element>
    <xsd:element name="m45004dc6a5b43109e46f033994e1737" ma:index="18" ma:taxonomy="true" ma:internalName="m45004dc6a5b43109e46f033994e1737" ma:taxonomyFieldName="DMSSCCorpOwner" ma:displayName="Corporate Owner" ma:readOnly="false" ma:default="" ma:fieldId="{645004dc-6a5b-4310-9e46-f033994e1737}" ma:sspId="8b886aaa-2ace-43d1-8504-81239637f55f" ma:termSetId="9e7e0bf6-3110-4b26-b145-7dafb178e87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MSSCPresenter" ma:index="20" ma:displayName="Presenter" ma:description="" ma:internalName="DMSSCPresenter" ma:readOnly="false">
      <xsd:simpleType>
        <xsd:restriction base="dms:Text">
          <xsd:maxLength value="255"/>
        </xsd:restriction>
      </xsd:simpleType>
    </xsd:element>
    <xsd:element name="DMSSCEvent" ma:index="21" ma:displayName="Event" ma:description="" ma:internalName="DMSSCEvent" ma:readOnly="false">
      <xsd:simpleType>
        <xsd:restriction base="dms:Note"/>
      </xsd:simpleType>
    </xsd:element>
    <xsd:element name="DMSSCPlaceofEvent" ma:index="22" ma:displayName="Place of Event" ma:description="" ma:internalName="DMSSCPlaceofEvent" ma:readOnly="false">
      <xsd:simpleType>
        <xsd:restriction base="dms:Note"/>
      </xsd:simpleType>
    </xsd:element>
    <xsd:element name="a5c21126b0694d93a778523f94f94e6e" ma:index="23" ma:taxonomy="true" ma:internalName="a5c21126b0694d93a778523f94f94e6e" ma:taxonomyFieldName="DMSSCCountry" ma:displayName="Country" ma:readOnly="false" ma:default="" ma:fieldId="{a5c21126-b069-4d93-a778-523f94f94e6e}" ma:taxonomyMulti="true" ma:sspId="8b886aaa-2ace-43d1-8504-81239637f55f" ma:termSetId="84955c87-dfd3-47f8-bb1c-d267311f754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MSSCReleaseDate" ma:index="25" ma:displayName="Release Date" ma:description="" ma:format="DateOnly" ma:internalName="DMSSCReleaseDate" ma:readOnly="false">
      <xsd:simpleType>
        <xsd:restriction base="dms:DateTime"/>
      </xsd:simpleType>
    </xsd:element>
    <xsd:element name="df07b3dcd26544e09619a120c66e9128" ma:index="26" nillable="true" ma:taxonomy="true" ma:internalName="df07b3dcd26544e09619a120c66e9128" ma:taxonomyFieldName="DMSSCSubjects" ma:displayName="Subjects" ma:readOnly="false" ma:default="" ma:fieldId="{df07b3dc-d265-44e0-9619-a120c66e9128}" ma:taxonomyMulti="true" ma:sspId="8b886aaa-2ace-43d1-8504-81239637f55f" ma:termSetId="db5cbc93-48f5-461c-b5f4-958210c9916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fb351706cee45fb90c779769e632c31" ma:index="28" nillable="true" ma:taxonomy="true" ma:internalName="gfb351706cee45fb90c779769e632c31" ma:taxonomyFieldName="DMSSCKeywords" ma:displayName="Keywords" ma:readOnly="false" ma:default="" ma:fieldId="{0fb35170-6cee-45fb-90c7-79769e632c31}" ma:taxonomyMulti="true" ma:sspId="8b886aaa-2ace-43d1-8504-81239637f55f" ma:termSetId="6b6eb302-6e8e-44f5-98b9-d2fe36c7e38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MSSCRelatedInformation" ma:index="30" nillable="true" ma:displayName="Related Information" ma:description="" ma:internalName="DMSSCRelatedInformation" ma:readOnly="false">
      <xsd:simpleType>
        <xsd:restriction base="dms:Unknown"/>
      </xsd:simpleType>
    </xsd:element>
    <xsd:element name="DMSSCSecondaryDocuments" ma:index="31" nillable="true" ma:displayName="Secondary Documents" ma:description="" ma:internalName="DMSSCSecondaryDocuments" ma:readOnly="false">
      <xsd:simpleType>
        <xsd:restriction base="dms:Unknown"/>
      </xsd:simpleType>
    </xsd:element>
    <xsd:element name="DMSSCMultiFileName" ma:index="32" nillable="true" ma:displayName="MultiFileName" ma:description="" ma:internalName="DMSSCMultiFileName" ma:readOnly="false">
      <xsd:simpleType>
        <xsd:restriction base="dms:Text">
          <xsd:maxLength value="255"/>
        </xsd:restriction>
      </xsd:simpleType>
    </xsd:element>
    <xsd:element name="DMSSCOriginalFileName" ma:index="33" nillable="true" ma:displayName="Original File Name" ma:description="" ma:internalName="DMSSCOriginalFileName" ma:readOnly="false">
      <xsd:simpleType>
        <xsd:restriction base="dms:Note"/>
      </xsd:simpleType>
    </xsd:element>
    <xsd:element name="DMSSCFileNetDetails" ma:index="34" nillable="true" ma:displayName="FileNet Details" ma:internalName="DMSSCFileNetDetails">
      <xsd:simpleType>
        <xsd:restriction base="dms:Note"/>
      </xsd:simpleType>
    </xsd:element>
    <xsd:element name="DMSSCOGDocID" ma:index="35" nillable="true" ma:displayName="Original DOC ID" ma:description="" ma:internalName="DMSSCOGDocID">
      <xsd:simpleType>
        <xsd:restriction base="dms:Number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7B75471-2179-4CDA-8D05-66C6EB9C40CB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AA135CA6-A307-46DA-BBA5-50B20F8E120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FB693A5-7FC9-44F6-B5D6-69957F239593}">
  <ds:schemaRefs>
    <ds:schemaRef ds:uri="http://purl.org/dc/dcmitype/"/>
    <ds:schemaRef ds:uri="http://schemas.microsoft.com/office/infopath/2007/PartnerControls"/>
    <ds:schemaRef ds:uri="292de7ad-0ce0-4950-9d80-fd0d9858bf97"/>
    <ds:schemaRef ds:uri="http://purl.org/dc/elements/1.1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</ds:schemaRefs>
</ds:datastoreItem>
</file>

<file path=customXml/itemProps4.xml><?xml version="1.0" encoding="utf-8"?>
<ds:datastoreItem xmlns:ds="http://schemas.openxmlformats.org/officeDocument/2006/customXml" ds:itemID="{84F651EF-E6E7-4FCA-B20A-8A7F62BB45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2de7ad-0ce0-4950-9d80-fd0d9858bf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IOM-PPT-Blank-Template-65th</Template>
  <TotalTime>7288</TotalTime>
  <Words>732</Words>
  <Application>Microsoft Office PowerPoint</Application>
  <PresentationFormat>Presentación en pantalla (4:3)</PresentationFormat>
  <Paragraphs>127</Paragraphs>
  <Slides>14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9" baseType="lpstr">
      <vt:lpstr>ＭＳ Ｐゴシック</vt:lpstr>
      <vt:lpstr>Arial</vt:lpstr>
      <vt:lpstr>Calibri</vt:lpstr>
      <vt:lpstr>Open Sans</vt:lpstr>
      <vt:lpstr>IOM-PPT-Blank-Template-65th</vt:lpstr>
      <vt:lpstr>Presentación de PowerPoint</vt:lpstr>
      <vt:lpstr>contorno</vt:lpstr>
      <vt:lpstr>Lectura de pasaportes  correcto y incorrecto</vt:lpstr>
      <vt:lpstr>laboratorios forenses vs. capacidad de  examen de primera línea </vt:lpstr>
      <vt:lpstr>Las fronteras ya no están en la frontera </vt:lpstr>
      <vt:lpstr>Los pasaportes se  están hacienda obsoleto?</vt:lpstr>
      <vt:lpstr>La realidad es que a menudo esto</vt:lpstr>
      <vt:lpstr>Y esto</vt:lpstr>
      <vt:lpstr>Presentación de PowerPoint</vt:lpstr>
      <vt:lpstr>Presentación de PowerPoint</vt:lpstr>
      <vt:lpstr>Presentación de PowerPoint</vt:lpstr>
      <vt:lpstr>Sistema de Información Migratoria y  Análisis de Datos (MIDAS)</vt:lpstr>
      <vt:lpstr>IOM equipo de IBM</vt:lpstr>
      <vt:lpstr>Presentación de PowerPoint</vt:lpstr>
    </vt:vector>
  </TitlesOfParts>
  <Company>IOM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NASSIM Amira</dc:creator>
  <cp:lastModifiedBy>México</cp:lastModifiedBy>
  <cp:revision>458</cp:revision>
  <cp:lastPrinted>2017-04-19T08:00:07Z</cp:lastPrinted>
  <dcterms:created xsi:type="dcterms:W3CDTF">2016-04-08T08:35:00Z</dcterms:created>
  <dcterms:modified xsi:type="dcterms:W3CDTF">2017-07-18T00:54:21Z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d256f71d35345689474340dd007a09d">
    <vt:lpwstr/>
  </property>
  <property fmtid="{D5CDD505-2E9C-101B-9397-08002B2CF9AE}" pid="3" name="DMSSCCorpOwner">
    <vt:lpwstr>78;#HQ-ODG|6731a28e-61d5-4707-b039-f9384978dd7c</vt:lpwstr>
  </property>
  <property fmtid="{D5CDD505-2E9C-101B-9397-08002B2CF9AE}" pid="4" name="DMSSCTypeofAgreement">
    <vt:lpwstr/>
  </property>
  <property fmtid="{D5CDD505-2E9C-101B-9397-08002B2CF9AE}" pid="5" name="DMSSCCountriesCovered">
    <vt:lpwstr/>
  </property>
  <property fmtid="{D5CDD505-2E9C-101B-9397-08002B2CF9AE}" pid="6" name="ContentTypeId">
    <vt:lpwstr>0x010100830129F0CAECA9418E7CE91E5DF8BAED02030021B30789F407E84CA4C3C5391AE48766</vt:lpwstr>
  </property>
  <property fmtid="{D5CDD505-2E9C-101B-9397-08002B2CF9AE}" pid="7" name="DMSSCLanguage">
    <vt:lpwstr>34;#English|4fdb6f7f-87a6-4bdf-a113-af22aa89e0ff</vt:lpwstr>
  </property>
  <property fmtid="{D5CDD505-2E9C-101B-9397-08002B2CF9AE}" pid="8" name="bec6e32e305846fc8e862047ed16a744">
    <vt:lpwstr/>
  </property>
  <property fmtid="{D5CDD505-2E9C-101B-9397-08002B2CF9AE}" pid="9" name="DMSSCKeywords">
    <vt:lpwstr/>
  </property>
  <property fmtid="{D5CDD505-2E9C-101B-9397-08002B2CF9AE}" pid="10" name="m63e22d85a01426b88ef9c83ec989ddc">
    <vt:lpwstr/>
  </property>
  <property fmtid="{D5CDD505-2E9C-101B-9397-08002B2CF9AE}" pid="11" name="_dlc_DocIdItemGuid">
    <vt:lpwstr>c6e3bcbb-3b25-4cac-8c6f-35219aafefa3</vt:lpwstr>
  </property>
  <property fmtid="{D5CDD505-2E9C-101B-9397-08002B2CF9AE}" pid="12" name="DMSSCCountryofDutyStation">
    <vt:lpwstr/>
  </property>
  <property fmtid="{D5CDD505-2E9C-101B-9397-08002B2CF9AE}" pid="13" name="DMSSCSubjects">
    <vt:lpwstr/>
  </property>
  <property fmtid="{D5CDD505-2E9C-101B-9397-08002B2CF9AE}" pid="14" name="DMSSCCountry">
    <vt:lpwstr>69;#Worldwide|bd91d6f5-b790-46d2-be21-31fae2b39943</vt:lpwstr>
  </property>
</Properties>
</file>