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9"/>
  </p:notesMasterIdLst>
  <p:sldIdLst>
    <p:sldId id="315" r:id="rId6"/>
    <p:sldId id="316" r:id="rId7"/>
    <p:sldId id="326" r:id="rId8"/>
    <p:sldId id="327" r:id="rId9"/>
    <p:sldId id="325" r:id="rId10"/>
    <p:sldId id="329" r:id="rId11"/>
    <p:sldId id="328" r:id="rId12"/>
    <p:sldId id="331" r:id="rId13"/>
    <p:sldId id="332" r:id="rId14"/>
    <p:sldId id="330" r:id="rId15"/>
    <p:sldId id="321" r:id="rId16"/>
    <p:sldId id="322" r:id="rId17"/>
    <p:sldId id="333" r:id="rId18"/>
  </p:sldIdLst>
  <p:sldSz cx="9144000" cy="6858000" type="screen4x3"/>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SSIM Amira" initials="AN" lastIdx="0" clrIdx="0"/>
  <p:cmAuthor id="1" name="FUKAGAWA Kei" initials="FK" lastIdx="1" clrIdx="1">
    <p:extLst>
      <p:ext uri="{19B8F6BF-5375-455C-9EA6-DF929625EA0E}">
        <p15:presenceInfo xmlns:p15="http://schemas.microsoft.com/office/powerpoint/2012/main" userId="S-1-5-21-4064896599-1321994828-1977553258-543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1284"/>
    <a:srgbClr val="0003A1"/>
    <a:srgbClr val="3A5772"/>
    <a:srgbClr val="F2EDEA"/>
    <a:srgbClr val="FFFFFF"/>
    <a:srgbClr val="F6F1E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88869" autoAdjust="0"/>
  </p:normalViewPr>
  <p:slideViewPr>
    <p:cSldViewPr snapToGrid="0" snapToObjects="1">
      <p:cViewPr varScale="1">
        <p:scale>
          <a:sx n="78" d="100"/>
          <a:sy n="78" d="100"/>
        </p:scale>
        <p:origin x="16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6D1539-4D92-491B-8CF5-73C839FB5035}" type="doc">
      <dgm:prSet loTypeId="urn:microsoft.com/office/officeart/2005/8/layout/cycle8" loCatId="cycle" qsTypeId="urn:microsoft.com/office/officeart/2005/8/quickstyle/simple1" qsCatId="simple" csTypeId="urn:microsoft.com/office/officeart/2005/8/colors/accent1_2" csCatId="accent1" phldr="1"/>
      <dgm:spPr/>
    </dgm:pt>
    <dgm:pt modelId="{7D9FB278-28C9-466C-9A51-3D8601FE4DE2}">
      <dgm:prSet phldrT="[Text]"/>
      <dgm:spPr/>
      <dgm:t>
        <a:bodyPr/>
        <a:lstStyle/>
        <a:p>
          <a:r>
            <a:rPr lang="en-US" dirty="0" err="1"/>
            <a:t>Capacidad</a:t>
          </a:r>
          <a:r>
            <a:rPr lang="en-US" dirty="0"/>
            <a:t> </a:t>
          </a:r>
          <a:r>
            <a:rPr lang="en-US" dirty="0" err="1"/>
            <a:t>Tecnica</a:t>
          </a:r>
          <a:endParaRPr lang="en-US" dirty="0"/>
        </a:p>
      </dgm:t>
    </dgm:pt>
    <dgm:pt modelId="{AACA03D9-8CA9-4244-90F2-4547DCFAAA62}" type="parTrans" cxnId="{A429E8E4-0F15-4A80-9E52-FAD889C0D666}">
      <dgm:prSet/>
      <dgm:spPr/>
      <dgm:t>
        <a:bodyPr/>
        <a:lstStyle/>
        <a:p>
          <a:endParaRPr lang="en-US"/>
        </a:p>
      </dgm:t>
    </dgm:pt>
    <dgm:pt modelId="{BEB14E41-3C87-4A39-B5B0-39C0C4ADC9F5}" type="sibTrans" cxnId="{A429E8E4-0F15-4A80-9E52-FAD889C0D666}">
      <dgm:prSet/>
      <dgm:spPr/>
      <dgm:t>
        <a:bodyPr/>
        <a:lstStyle/>
        <a:p>
          <a:endParaRPr lang="en-US"/>
        </a:p>
      </dgm:t>
    </dgm:pt>
    <dgm:pt modelId="{C1A769A6-D48B-406E-9EDF-1CFBCC9BFE93}">
      <dgm:prSet phldrT="[Text]"/>
      <dgm:spPr/>
      <dgm:t>
        <a:bodyPr/>
        <a:lstStyle/>
        <a:p>
          <a:r>
            <a:rPr lang="en-US" dirty="0" err="1"/>
            <a:t>Fondos</a:t>
          </a:r>
          <a:r>
            <a:rPr lang="en-US" dirty="0"/>
            <a:t> de </a:t>
          </a:r>
          <a:r>
            <a:rPr lang="en-US" dirty="0" err="1"/>
            <a:t>Donante</a:t>
          </a:r>
          <a:endParaRPr lang="en-US" dirty="0"/>
        </a:p>
      </dgm:t>
    </dgm:pt>
    <dgm:pt modelId="{6B62F144-4DA9-46C2-88B0-4DB46136B320}" type="parTrans" cxnId="{D023386A-1524-433C-9999-17CF98F161A9}">
      <dgm:prSet/>
      <dgm:spPr/>
      <dgm:t>
        <a:bodyPr/>
        <a:lstStyle/>
        <a:p>
          <a:endParaRPr lang="en-US"/>
        </a:p>
      </dgm:t>
    </dgm:pt>
    <dgm:pt modelId="{33966691-9AF9-43B2-B145-8DD8760154CD}" type="sibTrans" cxnId="{D023386A-1524-433C-9999-17CF98F161A9}">
      <dgm:prSet/>
      <dgm:spPr/>
      <dgm:t>
        <a:bodyPr/>
        <a:lstStyle/>
        <a:p>
          <a:endParaRPr lang="en-US"/>
        </a:p>
      </dgm:t>
    </dgm:pt>
    <dgm:pt modelId="{3DBE6FAE-5DAD-43D6-B6C5-2486A25078C6}">
      <dgm:prSet phldrT="[Text]"/>
      <dgm:spPr/>
      <dgm:t>
        <a:bodyPr/>
        <a:lstStyle/>
        <a:p>
          <a:r>
            <a:rPr lang="en-US" dirty="0" err="1"/>
            <a:t>Necesidades</a:t>
          </a:r>
          <a:r>
            <a:rPr lang="en-US" dirty="0"/>
            <a:t> </a:t>
          </a:r>
          <a:r>
            <a:rPr lang="en-US" dirty="0" err="1"/>
            <a:t>en</a:t>
          </a:r>
          <a:r>
            <a:rPr lang="en-US" dirty="0"/>
            <a:t> </a:t>
          </a:r>
          <a:r>
            <a:rPr lang="en-US" dirty="0" err="1"/>
            <a:t>Pais</a:t>
          </a:r>
          <a:r>
            <a:rPr lang="en-US" dirty="0"/>
            <a:t> </a:t>
          </a:r>
          <a:r>
            <a:rPr lang="en-US" dirty="0" err="1"/>
            <a:t>miembro</a:t>
          </a:r>
          <a:endParaRPr lang="en-US" dirty="0"/>
        </a:p>
      </dgm:t>
    </dgm:pt>
    <dgm:pt modelId="{A41C64C1-A7C9-43FB-9D7F-9C7914FEF6BD}" type="parTrans" cxnId="{521DDFFD-D287-4CAB-8A2E-98A396A0F76D}">
      <dgm:prSet/>
      <dgm:spPr/>
      <dgm:t>
        <a:bodyPr/>
        <a:lstStyle/>
        <a:p>
          <a:endParaRPr lang="en-US"/>
        </a:p>
      </dgm:t>
    </dgm:pt>
    <dgm:pt modelId="{8CD006DB-3A59-4CA6-A0A0-1F929D1D9F7E}" type="sibTrans" cxnId="{521DDFFD-D287-4CAB-8A2E-98A396A0F76D}">
      <dgm:prSet/>
      <dgm:spPr/>
      <dgm:t>
        <a:bodyPr/>
        <a:lstStyle/>
        <a:p>
          <a:endParaRPr lang="en-US"/>
        </a:p>
      </dgm:t>
    </dgm:pt>
    <dgm:pt modelId="{B60DE8F2-6054-447A-A63A-A9B790DA4EAF}" type="pres">
      <dgm:prSet presAssocID="{D36D1539-4D92-491B-8CF5-73C839FB5035}" presName="compositeShape" presStyleCnt="0">
        <dgm:presLayoutVars>
          <dgm:chMax val="7"/>
          <dgm:dir/>
          <dgm:resizeHandles val="exact"/>
        </dgm:presLayoutVars>
      </dgm:prSet>
      <dgm:spPr/>
    </dgm:pt>
    <dgm:pt modelId="{1965B3A4-3F81-4CBE-9A59-B10D48D4C470}" type="pres">
      <dgm:prSet presAssocID="{D36D1539-4D92-491B-8CF5-73C839FB5035}" presName="wedge1" presStyleLbl="node1" presStyleIdx="0" presStyleCnt="3"/>
      <dgm:spPr/>
      <dgm:t>
        <a:bodyPr/>
        <a:lstStyle/>
        <a:p>
          <a:endParaRPr lang="es-MX"/>
        </a:p>
      </dgm:t>
    </dgm:pt>
    <dgm:pt modelId="{F88DB41C-D3AA-4983-91F3-71CE9CBF2B1B}" type="pres">
      <dgm:prSet presAssocID="{D36D1539-4D92-491B-8CF5-73C839FB5035}" presName="dummy1a" presStyleCnt="0"/>
      <dgm:spPr/>
    </dgm:pt>
    <dgm:pt modelId="{CB5FE872-76E3-4BA0-8248-9177AA5D6B5D}" type="pres">
      <dgm:prSet presAssocID="{D36D1539-4D92-491B-8CF5-73C839FB5035}" presName="dummy1b" presStyleCnt="0"/>
      <dgm:spPr/>
    </dgm:pt>
    <dgm:pt modelId="{653D31CD-CC47-4757-BD74-AA1498078D93}" type="pres">
      <dgm:prSet presAssocID="{D36D1539-4D92-491B-8CF5-73C839FB5035}" presName="wedge1Tx" presStyleLbl="node1" presStyleIdx="0" presStyleCnt="3">
        <dgm:presLayoutVars>
          <dgm:chMax val="0"/>
          <dgm:chPref val="0"/>
          <dgm:bulletEnabled val="1"/>
        </dgm:presLayoutVars>
      </dgm:prSet>
      <dgm:spPr/>
      <dgm:t>
        <a:bodyPr/>
        <a:lstStyle/>
        <a:p>
          <a:endParaRPr lang="es-MX"/>
        </a:p>
      </dgm:t>
    </dgm:pt>
    <dgm:pt modelId="{E223BCC4-D5A0-468B-A3A9-546B63E5FF79}" type="pres">
      <dgm:prSet presAssocID="{D36D1539-4D92-491B-8CF5-73C839FB5035}" presName="wedge2" presStyleLbl="node1" presStyleIdx="1" presStyleCnt="3"/>
      <dgm:spPr/>
      <dgm:t>
        <a:bodyPr/>
        <a:lstStyle/>
        <a:p>
          <a:endParaRPr lang="es-MX"/>
        </a:p>
      </dgm:t>
    </dgm:pt>
    <dgm:pt modelId="{9FCBD59A-82C5-4A6A-818B-4BE82F256190}" type="pres">
      <dgm:prSet presAssocID="{D36D1539-4D92-491B-8CF5-73C839FB5035}" presName="dummy2a" presStyleCnt="0"/>
      <dgm:spPr/>
    </dgm:pt>
    <dgm:pt modelId="{95BF077B-015E-4317-9ED0-810014DBC9FA}" type="pres">
      <dgm:prSet presAssocID="{D36D1539-4D92-491B-8CF5-73C839FB5035}" presName="dummy2b" presStyleCnt="0"/>
      <dgm:spPr/>
    </dgm:pt>
    <dgm:pt modelId="{D7232516-3C16-4DB4-AF82-233E037133D7}" type="pres">
      <dgm:prSet presAssocID="{D36D1539-4D92-491B-8CF5-73C839FB5035}" presName="wedge2Tx" presStyleLbl="node1" presStyleIdx="1" presStyleCnt="3">
        <dgm:presLayoutVars>
          <dgm:chMax val="0"/>
          <dgm:chPref val="0"/>
          <dgm:bulletEnabled val="1"/>
        </dgm:presLayoutVars>
      </dgm:prSet>
      <dgm:spPr/>
      <dgm:t>
        <a:bodyPr/>
        <a:lstStyle/>
        <a:p>
          <a:endParaRPr lang="es-MX"/>
        </a:p>
      </dgm:t>
    </dgm:pt>
    <dgm:pt modelId="{ED7F5CEA-2BB6-451D-9F45-84EF2A5CF7B1}" type="pres">
      <dgm:prSet presAssocID="{D36D1539-4D92-491B-8CF5-73C839FB5035}" presName="wedge3" presStyleLbl="node1" presStyleIdx="2" presStyleCnt="3"/>
      <dgm:spPr/>
      <dgm:t>
        <a:bodyPr/>
        <a:lstStyle/>
        <a:p>
          <a:endParaRPr lang="es-MX"/>
        </a:p>
      </dgm:t>
    </dgm:pt>
    <dgm:pt modelId="{4D118555-2582-4149-B7FA-96B700890F99}" type="pres">
      <dgm:prSet presAssocID="{D36D1539-4D92-491B-8CF5-73C839FB5035}" presName="dummy3a" presStyleCnt="0"/>
      <dgm:spPr/>
    </dgm:pt>
    <dgm:pt modelId="{1F3642F1-B9BC-4085-9FD7-4FCAD48BEFD0}" type="pres">
      <dgm:prSet presAssocID="{D36D1539-4D92-491B-8CF5-73C839FB5035}" presName="dummy3b" presStyleCnt="0"/>
      <dgm:spPr/>
    </dgm:pt>
    <dgm:pt modelId="{7BF05611-A9A9-44EB-84F2-80B3184BDDBF}" type="pres">
      <dgm:prSet presAssocID="{D36D1539-4D92-491B-8CF5-73C839FB5035}" presName="wedge3Tx" presStyleLbl="node1" presStyleIdx="2" presStyleCnt="3">
        <dgm:presLayoutVars>
          <dgm:chMax val="0"/>
          <dgm:chPref val="0"/>
          <dgm:bulletEnabled val="1"/>
        </dgm:presLayoutVars>
      </dgm:prSet>
      <dgm:spPr/>
      <dgm:t>
        <a:bodyPr/>
        <a:lstStyle/>
        <a:p>
          <a:endParaRPr lang="es-MX"/>
        </a:p>
      </dgm:t>
    </dgm:pt>
    <dgm:pt modelId="{9FEDEAEF-8BF5-42A3-9C63-68A6AEB9F0D5}" type="pres">
      <dgm:prSet presAssocID="{BEB14E41-3C87-4A39-B5B0-39C0C4ADC9F5}" presName="arrowWedge1" presStyleLbl="fgSibTrans2D1" presStyleIdx="0" presStyleCnt="3"/>
      <dgm:spPr/>
    </dgm:pt>
    <dgm:pt modelId="{7A21F2DF-ED63-4E00-B4C6-AF6412353CD1}" type="pres">
      <dgm:prSet presAssocID="{33966691-9AF9-43B2-B145-8DD8760154CD}" presName="arrowWedge2" presStyleLbl="fgSibTrans2D1" presStyleIdx="1" presStyleCnt="3"/>
      <dgm:spPr/>
    </dgm:pt>
    <dgm:pt modelId="{DF2CF60A-FFCA-4277-A1E3-B52E7EE34E0A}" type="pres">
      <dgm:prSet presAssocID="{8CD006DB-3A59-4CA6-A0A0-1F929D1D9F7E}" presName="arrowWedge3" presStyleLbl="fgSibTrans2D1" presStyleIdx="2" presStyleCnt="3"/>
      <dgm:spPr/>
    </dgm:pt>
  </dgm:ptLst>
  <dgm:cxnLst>
    <dgm:cxn modelId="{FD61D0F7-AFBE-46CA-A997-8CF1DC133156}" type="presOf" srcId="{D36D1539-4D92-491B-8CF5-73C839FB5035}" destId="{B60DE8F2-6054-447A-A63A-A9B790DA4EAF}" srcOrd="0" destOrd="0" presId="urn:microsoft.com/office/officeart/2005/8/layout/cycle8"/>
    <dgm:cxn modelId="{CB1E60C9-B41D-4784-8DF4-C9867367C13B}" type="presOf" srcId="{C1A769A6-D48B-406E-9EDF-1CFBCC9BFE93}" destId="{E223BCC4-D5A0-468B-A3A9-546B63E5FF79}" srcOrd="0" destOrd="0" presId="urn:microsoft.com/office/officeart/2005/8/layout/cycle8"/>
    <dgm:cxn modelId="{9CAA3886-9257-4C41-B365-88F5D11383C2}" type="presOf" srcId="{7D9FB278-28C9-466C-9A51-3D8601FE4DE2}" destId="{653D31CD-CC47-4757-BD74-AA1498078D93}" srcOrd="1" destOrd="0" presId="urn:microsoft.com/office/officeart/2005/8/layout/cycle8"/>
    <dgm:cxn modelId="{D023386A-1524-433C-9999-17CF98F161A9}" srcId="{D36D1539-4D92-491B-8CF5-73C839FB5035}" destId="{C1A769A6-D48B-406E-9EDF-1CFBCC9BFE93}" srcOrd="1" destOrd="0" parTransId="{6B62F144-4DA9-46C2-88B0-4DB46136B320}" sibTransId="{33966691-9AF9-43B2-B145-8DD8760154CD}"/>
    <dgm:cxn modelId="{2E6F6B76-5B63-4036-B83C-EA16E6B8CAE8}" type="presOf" srcId="{7D9FB278-28C9-466C-9A51-3D8601FE4DE2}" destId="{1965B3A4-3F81-4CBE-9A59-B10D48D4C470}" srcOrd="0" destOrd="0" presId="urn:microsoft.com/office/officeart/2005/8/layout/cycle8"/>
    <dgm:cxn modelId="{8B243F59-BD42-4550-A5C8-7A32FFFF168D}" type="presOf" srcId="{3DBE6FAE-5DAD-43D6-B6C5-2486A25078C6}" destId="{7BF05611-A9A9-44EB-84F2-80B3184BDDBF}" srcOrd="1" destOrd="0" presId="urn:microsoft.com/office/officeart/2005/8/layout/cycle8"/>
    <dgm:cxn modelId="{8CD48FF2-2D79-4E52-A412-41100D894002}" type="presOf" srcId="{3DBE6FAE-5DAD-43D6-B6C5-2486A25078C6}" destId="{ED7F5CEA-2BB6-451D-9F45-84EF2A5CF7B1}" srcOrd="0" destOrd="0" presId="urn:microsoft.com/office/officeart/2005/8/layout/cycle8"/>
    <dgm:cxn modelId="{5A932DFE-C62B-4E6D-9E98-522A3252192E}" type="presOf" srcId="{C1A769A6-D48B-406E-9EDF-1CFBCC9BFE93}" destId="{D7232516-3C16-4DB4-AF82-233E037133D7}" srcOrd="1" destOrd="0" presId="urn:microsoft.com/office/officeart/2005/8/layout/cycle8"/>
    <dgm:cxn modelId="{A429E8E4-0F15-4A80-9E52-FAD889C0D666}" srcId="{D36D1539-4D92-491B-8CF5-73C839FB5035}" destId="{7D9FB278-28C9-466C-9A51-3D8601FE4DE2}" srcOrd="0" destOrd="0" parTransId="{AACA03D9-8CA9-4244-90F2-4547DCFAAA62}" sibTransId="{BEB14E41-3C87-4A39-B5B0-39C0C4ADC9F5}"/>
    <dgm:cxn modelId="{521DDFFD-D287-4CAB-8A2E-98A396A0F76D}" srcId="{D36D1539-4D92-491B-8CF5-73C839FB5035}" destId="{3DBE6FAE-5DAD-43D6-B6C5-2486A25078C6}" srcOrd="2" destOrd="0" parTransId="{A41C64C1-A7C9-43FB-9D7F-9C7914FEF6BD}" sibTransId="{8CD006DB-3A59-4CA6-A0A0-1F929D1D9F7E}"/>
    <dgm:cxn modelId="{AC9D162B-05D9-4202-9CC7-839DDD23E89D}" type="presParOf" srcId="{B60DE8F2-6054-447A-A63A-A9B790DA4EAF}" destId="{1965B3A4-3F81-4CBE-9A59-B10D48D4C470}" srcOrd="0" destOrd="0" presId="urn:microsoft.com/office/officeart/2005/8/layout/cycle8"/>
    <dgm:cxn modelId="{114443E7-8010-43E3-9DB0-04CAF3EF4AE9}" type="presParOf" srcId="{B60DE8F2-6054-447A-A63A-A9B790DA4EAF}" destId="{F88DB41C-D3AA-4983-91F3-71CE9CBF2B1B}" srcOrd="1" destOrd="0" presId="urn:microsoft.com/office/officeart/2005/8/layout/cycle8"/>
    <dgm:cxn modelId="{3EB16B90-E1FF-4E3F-A5DA-B75DF6DD2484}" type="presParOf" srcId="{B60DE8F2-6054-447A-A63A-A9B790DA4EAF}" destId="{CB5FE872-76E3-4BA0-8248-9177AA5D6B5D}" srcOrd="2" destOrd="0" presId="urn:microsoft.com/office/officeart/2005/8/layout/cycle8"/>
    <dgm:cxn modelId="{DF043122-6621-49E2-B81E-49680F7F6F30}" type="presParOf" srcId="{B60DE8F2-6054-447A-A63A-A9B790DA4EAF}" destId="{653D31CD-CC47-4757-BD74-AA1498078D93}" srcOrd="3" destOrd="0" presId="urn:microsoft.com/office/officeart/2005/8/layout/cycle8"/>
    <dgm:cxn modelId="{133414A8-7EBE-4A88-AF44-D97880D86787}" type="presParOf" srcId="{B60DE8F2-6054-447A-A63A-A9B790DA4EAF}" destId="{E223BCC4-D5A0-468B-A3A9-546B63E5FF79}" srcOrd="4" destOrd="0" presId="urn:microsoft.com/office/officeart/2005/8/layout/cycle8"/>
    <dgm:cxn modelId="{FBAC3D3C-6F1F-45EB-B094-F5BF425EBFCC}" type="presParOf" srcId="{B60DE8F2-6054-447A-A63A-A9B790DA4EAF}" destId="{9FCBD59A-82C5-4A6A-818B-4BE82F256190}" srcOrd="5" destOrd="0" presId="urn:microsoft.com/office/officeart/2005/8/layout/cycle8"/>
    <dgm:cxn modelId="{3DD0C7A4-D24C-49E0-A78F-965D82CFAD88}" type="presParOf" srcId="{B60DE8F2-6054-447A-A63A-A9B790DA4EAF}" destId="{95BF077B-015E-4317-9ED0-810014DBC9FA}" srcOrd="6" destOrd="0" presId="urn:microsoft.com/office/officeart/2005/8/layout/cycle8"/>
    <dgm:cxn modelId="{2B31DC76-0112-412B-B616-F7883AB324C7}" type="presParOf" srcId="{B60DE8F2-6054-447A-A63A-A9B790DA4EAF}" destId="{D7232516-3C16-4DB4-AF82-233E037133D7}" srcOrd="7" destOrd="0" presId="urn:microsoft.com/office/officeart/2005/8/layout/cycle8"/>
    <dgm:cxn modelId="{A3966B14-F5A5-4290-816B-7530F972CF92}" type="presParOf" srcId="{B60DE8F2-6054-447A-A63A-A9B790DA4EAF}" destId="{ED7F5CEA-2BB6-451D-9F45-84EF2A5CF7B1}" srcOrd="8" destOrd="0" presId="urn:microsoft.com/office/officeart/2005/8/layout/cycle8"/>
    <dgm:cxn modelId="{24211CBD-5C0F-48D3-B52D-4996E2FDEF93}" type="presParOf" srcId="{B60DE8F2-6054-447A-A63A-A9B790DA4EAF}" destId="{4D118555-2582-4149-B7FA-96B700890F99}" srcOrd="9" destOrd="0" presId="urn:microsoft.com/office/officeart/2005/8/layout/cycle8"/>
    <dgm:cxn modelId="{EAAC64D7-ABE6-46EF-933C-04BADD7DC306}" type="presParOf" srcId="{B60DE8F2-6054-447A-A63A-A9B790DA4EAF}" destId="{1F3642F1-B9BC-4085-9FD7-4FCAD48BEFD0}" srcOrd="10" destOrd="0" presId="urn:microsoft.com/office/officeart/2005/8/layout/cycle8"/>
    <dgm:cxn modelId="{96BAC8B6-02A1-4754-8EAC-4B42D7330FD9}" type="presParOf" srcId="{B60DE8F2-6054-447A-A63A-A9B790DA4EAF}" destId="{7BF05611-A9A9-44EB-84F2-80B3184BDDBF}" srcOrd="11" destOrd="0" presId="urn:microsoft.com/office/officeart/2005/8/layout/cycle8"/>
    <dgm:cxn modelId="{AFFC2603-9D23-4C81-A3AD-6FD50822C0D5}" type="presParOf" srcId="{B60DE8F2-6054-447A-A63A-A9B790DA4EAF}" destId="{9FEDEAEF-8BF5-42A3-9C63-68A6AEB9F0D5}" srcOrd="12" destOrd="0" presId="urn:microsoft.com/office/officeart/2005/8/layout/cycle8"/>
    <dgm:cxn modelId="{CFB8949F-F886-481A-B364-18EE37254BBC}" type="presParOf" srcId="{B60DE8F2-6054-447A-A63A-A9B790DA4EAF}" destId="{7A21F2DF-ED63-4E00-B4C6-AF6412353CD1}" srcOrd="13" destOrd="0" presId="urn:microsoft.com/office/officeart/2005/8/layout/cycle8"/>
    <dgm:cxn modelId="{4C41FCDE-158C-4B73-AA6F-6E5D89FDDD4E}" type="presParOf" srcId="{B60DE8F2-6054-447A-A63A-A9B790DA4EAF}" destId="{DF2CF60A-FFCA-4277-A1E3-B52E7EE34E0A}"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29BAC5-8C87-4FDB-A98B-6476CE3E3A71}" type="doc">
      <dgm:prSet loTypeId="urn:microsoft.com/office/officeart/2005/8/layout/pyramid1" loCatId="pyramid" qsTypeId="urn:microsoft.com/office/officeart/2005/8/quickstyle/simple1" qsCatId="simple" csTypeId="urn:microsoft.com/office/officeart/2005/8/colors/colorful3" csCatId="colorful" phldr="1"/>
      <dgm:spPr/>
    </dgm:pt>
    <dgm:pt modelId="{A950B702-8A4A-45BC-86DF-BDF08208227D}">
      <dgm:prSet phldrT="[Text]"/>
      <dgm:spPr/>
      <dgm:t>
        <a:bodyPr/>
        <a:lstStyle/>
        <a:p>
          <a:r>
            <a:rPr lang="en-US" dirty="0" err="1"/>
            <a:t>Integridad</a:t>
          </a:r>
          <a:r>
            <a:rPr lang="en-US" dirty="0"/>
            <a:t> de </a:t>
          </a:r>
          <a:r>
            <a:rPr lang="en-US" dirty="0" err="1"/>
            <a:t>Frontera</a:t>
          </a:r>
          <a:endParaRPr lang="en-US" dirty="0"/>
        </a:p>
      </dgm:t>
    </dgm:pt>
    <dgm:pt modelId="{0C003A4C-FA94-4089-936B-76CEE5009EF3}" type="parTrans" cxnId="{DC807977-5753-4248-833D-441E67461D08}">
      <dgm:prSet/>
      <dgm:spPr/>
      <dgm:t>
        <a:bodyPr/>
        <a:lstStyle/>
        <a:p>
          <a:endParaRPr lang="en-US"/>
        </a:p>
      </dgm:t>
    </dgm:pt>
    <dgm:pt modelId="{CF967A84-A0FC-409F-A414-2744CB369FCB}" type="sibTrans" cxnId="{DC807977-5753-4248-833D-441E67461D08}">
      <dgm:prSet/>
      <dgm:spPr/>
      <dgm:t>
        <a:bodyPr/>
        <a:lstStyle/>
        <a:p>
          <a:endParaRPr lang="en-US"/>
        </a:p>
      </dgm:t>
    </dgm:pt>
    <dgm:pt modelId="{C8EDFE1B-24FD-44E9-85B3-8F263C3BA0C7}">
      <dgm:prSet phldrT="[Text]"/>
      <dgm:spPr/>
      <dgm:t>
        <a:bodyPr/>
        <a:lstStyle/>
        <a:p>
          <a:r>
            <a:rPr lang="en-US" dirty="0"/>
            <a:t>MRTD </a:t>
          </a:r>
          <a:r>
            <a:rPr lang="en-US" dirty="0" err="1"/>
            <a:t>Seguridad</a:t>
          </a:r>
          <a:endParaRPr lang="en-US" dirty="0"/>
        </a:p>
      </dgm:t>
    </dgm:pt>
    <dgm:pt modelId="{715A7AED-214B-4FC6-8492-848BAD0898B3}" type="parTrans" cxnId="{AB31EC28-D1D4-4D01-90ED-ACD108C54BB7}">
      <dgm:prSet/>
      <dgm:spPr/>
      <dgm:t>
        <a:bodyPr/>
        <a:lstStyle/>
        <a:p>
          <a:endParaRPr lang="en-US"/>
        </a:p>
      </dgm:t>
    </dgm:pt>
    <dgm:pt modelId="{93148311-2A22-47E1-838B-3E276BDC39C8}" type="sibTrans" cxnId="{AB31EC28-D1D4-4D01-90ED-ACD108C54BB7}">
      <dgm:prSet/>
      <dgm:spPr/>
      <dgm:t>
        <a:bodyPr/>
        <a:lstStyle/>
        <a:p>
          <a:endParaRPr lang="en-US"/>
        </a:p>
      </dgm:t>
    </dgm:pt>
    <dgm:pt modelId="{49EEAFAD-6CDF-4088-BD86-C9924598F4FA}">
      <dgm:prSet phldrT="[Text]"/>
      <dgm:spPr>
        <a:solidFill>
          <a:srgbClr val="FF0000"/>
        </a:solidFill>
      </dgm:spPr>
      <dgm:t>
        <a:bodyPr/>
        <a:lstStyle/>
        <a:p>
          <a:r>
            <a:rPr lang="en-US" dirty="0"/>
            <a:t>DOCS </a:t>
          </a:r>
          <a:r>
            <a:rPr lang="en-US" dirty="0" err="1"/>
            <a:t>Semilla</a:t>
          </a:r>
          <a:r>
            <a:rPr lang="en-US" dirty="0"/>
            <a:t>/</a:t>
          </a:r>
          <a:r>
            <a:rPr lang="en-US" dirty="0" err="1"/>
            <a:t>EoI</a:t>
          </a:r>
          <a:r>
            <a:rPr lang="en-US" dirty="0"/>
            <a:t> Sistema de </a:t>
          </a:r>
          <a:r>
            <a:rPr lang="en-US" dirty="0" err="1"/>
            <a:t>Gestion</a:t>
          </a:r>
          <a:r>
            <a:rPr lang="en-US" dirty="0"/>
            <a:t> de ID</a:t>
          </a:r>
        </a:p>
      </dgm:t>
    </dgm:pt>
    <dgm:pt modelId="{5FAD62EB-B0FA-4F19-B371-958F14DE2DFE}" type="parTrans" cxnId="{D4D38AE8-4347-4313-B049-99FA026DC5A4}">
      <dgm:prSet/>
      <dgm:spPr/>
      <dgm:t>
        <a:bodyPr/>
        <a:lstStyle/>
        <a:p>
          <a:endParaRPr lang="en-US"/>
        </a:p>
      </dgm:t>
    </dgm:pt>
    <dgm:pt modelId="{71AAAB3F-0B26-47B2-9158-3F7CEF554E7A}" type="sibTrans" cxnId="{D4D38AE8-4347-4313-B049-99FA026DC5A4}">
      <dgm:prSet/>
      <dgm:spPr/>
      <dgm:t>
        <a:bodyPr/>
        <a:lstStyle/>
        <a:p>
          <a:endParaRPr lang="en-US"/>
        </a:p>
      </dgm:t>
    </dgm:pt>
    <dgm:pt modelId="{CAAA6893-DBED-4C51-BF74-AA5FB7F5DCD1}" type="pres">
      <dgm:prSet presAssocID="{1629BAC5-8C87-4FDB-A98B-6476CE3E3A71}" presName="Name0" presStyleCnt="0">
        <dgm:presLayoutVars>
          <dgm:dir/>
          <dgm:animLvl val="lvl"/>
          <dgm:resizeHandles val="exact"/>
        </dgm:presLayoutVars>
      </dgm:prSet>
      <dgm:spPr/>
    </dgm:pt>
    <dgm:pt modelId="{E74A7E32-A104-45A8-A47D-EC82FAA29F47}" type="pres">
      <dgm:prSet presAssocID="{A950B702-8A4A-45BC-86DF-BDF08208227D}" presName="Name8" presStyleCnt="0"/>
      <dgm:spPr/>
    </dgm:pt>
    <dgm:pt modelId="{32CCCEF7-30B9-4607-B8BB-0E165E8B1A3E}" type="pres">
      <dgm:prSet presAssocID="{A950B702-8A4A-45BC-86DF-BDF08208227D}" presName="level" presStyleLbl="node1" presStyleIdx="0" presStyleCnt="3">
        <dgm:presLayoutVars>
          <dgm:chMax val="1"/>
          <dgm:bulletEnabled val="1"/>
        </dgm:presLayoutVars>
      </dgm:prSet>
      <dgm:spPr/>
      <dgm:t>
        <a:bodyPr/>
        <a:lstStyle/>
        <a:p>
          <a:endParaRPr lang="es-MX"/>
        </a:p>
      </dgm:t>
    </dgm:pt>
    <dgm:pt modelId="{929B71B1-6C5C-409D-96A1-2C663248CE6E}" type="pres">
      <dgm:prSet presAssocID="{A950B702-8A4A-45BC-86DF-BDF08208227D}" presName="levelTx" presStyleLbl="revTx" presStyleIdx="0" presStyleCnt="0">
        <dgm:presLayoutVars>
          <dgm:chMax val="1"/>
          <dgm:bulletEnabled val="1"/>
        </dgm:presLayoutVars>
      </dgm:prSet>
      <dgm:spPr/>
      <dgm:t>
        <a:bodyPr/>
        <a:lstStyle/>
        <a:p>
          <a:endParaRPr lang="es-MX"/>
        </a:p>
      </dgm:t>
    </dgm:pt>
    <dgm:pt modelId="{2C516B9E-7523-4EE1-B4B7-3A74170BF4D6}" type="pres">
      <dgm:prSet presAssocID="{C8EDFE1B-24FD-44E9-85B3-8F263C3BA0C7}" presName="Name8" presStyleCnt="0"/>
      <dgm:spPr/>
    </dgm:pt>
    <dgm:pt modelId="{BB9980BB-D9AD-4A61-A58E-70C42CA07FE9}" type="pres">
      <dgm:prSet presAssocID="{C8EDFE1B-24FD-44E9-85B3-8F263C3BA0C7}" presName="level" presStyleLbl="node1" presStyleIdx="1" presStyleCnt="3">
        <dgm:presLayoutVars>
          <dgm:chMax val="1"/>
          <dgm:bulletEnabled val="1"/>
        </dgm:presLayoutVars>
      </dgm:prSet>
      <dgm:spPr/>
      <dgm:t>
        <a:bodyPr/>
        <a:lstStyle/>
        <a:p>
          <a:endParaRPr lang="es-MX"/>
        </a:p>
      </dgm:t>
    </dgm:pt>
    <dgm:pt modelId="{B1EB5BAE-08F2-4C13-8202-F91AF9358DEB}" type="pres">
      <dgm:prSet presAssocID="{C8EDFE1B-24FD-44E9-85B3-8F263C3BA0C7}" presName="levelTx" presStyleLbl="revTx" presStyleIdx="0" presStyleCnt="0">
        <dgm:presLayoutVars>
          <dgm:chMax val="1"/>
          <dgm:bulletEnabled val="1"/>
        </dgm:presLayoutVars>
      </dgm:prSet>
      <dgm:spPr/>
      <dgm:t>
        <a:bodyPr/>
        <a:lstStyle/>
        <a:p>
          <a:endParaRPr lang="es-MX"/>
        </a:p>
      </dgm:t>
    </dgm:pt>
    <dgm:pt modelId="{1FFC4764-A12B-4079-853B-CD109EFF9FD9}" type="pres">
      <dgm:prSet presAssocID="{49EEAFAD-6CDF-4088-BD86-C9924598F4FA}" presName="Name8" presStyleCnt="0"/>
      <dgm:spPr/>
    </dgm:pt>
    <dgm:pt modelId="{5384FD66-0BA0-49DD-839B-216B0477F233}" type="pres">
      <dgm:prSet presAssocID="{49EEAFAD-6CDF-4088-BD86-C9924598F4FA}" presName="level" presStyleLbl="node1" presStyleIdx="2" presStyleCnt="3">
        <dgm:presLayoutVars>
          <dgm:chMax val="1"/>
          <dgm:bulletEnabled val="1"/>
        </dgm:presLayoutVars>
      </dgm:prSet>
      <dgm:spPr/>
      <dgm:t>
        <a:bodyPr/>
        <a:lstStyle/>
        <a:p>
          <a:endParaRPr lang="es-MX"/>
        </a:p>
      </dgm:t>
    </dgm:pt>
    <dgm:pt modelId="{70E3812D-643A-4EE4-A1CB-4A25E8F01B52}" type="pres">
      <dgm:prSet presAssocID="{49EEAFAD-6CDF-4088-BD86-C9924598F4FA}" presName="levelTx" presStyleLbl="revTx" presStyleIdx="0" presStyleCnt="0">
        <dgm:presLayoutVars>
          <dgm:chMax val="1"/>
          <dgm:bulletEnabled val="1"/>
        </dgm:presLayoutVars>
      </dgm:prSet>
      <dgm:spPr/>
      <dgm:t>
        <a:bodyPr/>
        <a:lstStyle/>
        <a:p>
          <a:endParaRPr lang="es-MX"/>
        </a:p>
      </dgm:t>
    </dgm:pt>
  </dgm:ptLst>
  <dgm:cxnLst>
    <dgm:cxn modelId="{8B63546E-B81C-46F1-8E36-2C4F300E4B89}" type="presOf" srcId="{49EEAFAD-6CDF-4088-BD86-C9924598F4FA}" destId="{5384FD66-0BA0-49DD-839B-216B0477F233}" srcOrd="0" destOrd="0" presId="urn:microsoft.com/office/officeart/2005/8/layout/pyramid1"/>
    <dgm:cxn modelId="{DC807977-5753-4248-833D-441E67461D08}" srcId="{1629BAC5-8C87-4FDB-A98B-6476CE3E3A71}" destId="{A950B702-8A4A-45BC-86DF-BDF08208227D}" srcOrd="0" destOrd="0" parTransId="{0C003A4C-FA94-4089-936B-76CEE5009EF3}" sibTransId="{CF967A84-A0FC-409F-A414-2744CB369FCB}"/>
    <dgm:cxn modelId="{D4D38AE8-4347-4313-B049-99FA026DC5A4}" srcId="{1629BAC5-8C87-4FDB-A98B-6476CE3E3A71}" destId="{49EEAFAD-6CDF-4088-BD86-C9924598F4FA}" srcOrd="2" destOrd="0" parTransId="{5FAD62EB-B0FA-4F19-B371-958F14DE2DFE}" sibTransId="{71AAAB3F-0B26-47B2-9158-3F7CEF554E7A}"/>
    <dgm:cxn modelId="{8C0C5151-3A63-44EC-907D-A36C95811962}" type="presOf" srcId="{A950B702-8A4A-45BC-86DF-BDF08208227D}" destId="{929B71B1-6C5C-409D-96A1-2C663248CE6E}" srcOrd="1" destOrd="0" presId="urn:microsoft.com/office/officeart/2005/8/layout/pyramid1"/>
    <dgm:cxn modelId="{22ABDAAD-972B-4914-81C2-8118D26EF449}" type="presOf" srcId="{A950B702-8A4A-45BC-86DF-BDF08208227D}" destId="{32CCCEF7-30B9-4607-B8BB-0E165E8B1A3E}" srcOrd="0" destOrd="0" presId="urn:microsoft.com/office/officeart/2005/8/layout/pyramid1"/>
    <dgm:cxn modelId="{C74918D5-6EFA-4C56-BD18-6ACF7B6E25C1}" type="presOf" srcId="{1629BAC5-8C87-4FDB-A98B-6476CE3E3A71}" destId="{CAAA6893-DBED-4C51-BF74-AA5FB7F5DCD1}" srcOrd="0" destOrd="0" presId="urn:microsoft.com/office/officeart/2005/8/layout/pyramid1"/>
    <dgm:cxn modelId="{C37C09D0-95DF-4685-8086-A0D016B63798}" type="presOf" srcId="{49EEAFAD-6CDF-4088-BD86-C9924598F4FA}" destId="{70E3812D-643A-4EE4-A1CB-4A25E8F01B52}" srcOrd="1" destOrd="0" presId="urn:microsoft.com/office/officeart/2005/8/layout/pyramid1"/>
    <dgm:cxn modelId="{2BBF111E-D5EE-4AB5-947A-2FCB29C9153A}" type="presOf" srcId="{C8EDFE1B-24FD-44E9-85B3-8F263C3BA0C7}" destId="{BB9980BB-D9AD-4A61-A58E-70C42CA07FE9}" srcOrd="0" destOrd="0" presId="urn:microsoft.com/office/officeart/2005/8/layout/pyramid1"/>
    <dgm:cxn modelId="{AB31EC28-D1D4-4D01-90ED-ACD108C54BB7}" srcId="{1629BAC5-8C87-4FDB-A98B-6476CE3E3A71}" destId="{C8EDFE1B-24FD-44E9-85B3-8F263C3BA0C7}" srcOrd="1" destOrd="0" parTransId="{715A7AED-214B-4FC6-8492-848BAD0898B3}" sibTransId="{93148311-2A22-47E1-838B-3E276BDC39C8}"/>
    <dgm:cxn modelId="{FB4F91D5-AAD5-4BEF-AF55-D0F76A732EC0}" type="presOf" srcId="{C8EDFE1B-24FD-44E9-85B3-8F263C3BA0C7}" destId="{B1EB5BAE-08F2-4C13-8202-F91AF9358DEB}" srcOrd="1" destOrd="0" presId="urn:microsoft.com/office/officeart/2005/8/layout/pyramid1"/>
    <dgm:cxn modelId="{2353B78F-2F21-4A38-A243-38FBEE187114}" type="presParOf" srcId="{CAAA6893-DBED-4C51-BF74-AA5FB7F5DCD1}" destId="{E74A7E32-A104-45A8-A47D-EC82FAA29F47}" srcOrd="0" destOrd="0" presId="urn:microsoft.com/office/officeart/2005/8/layout/pyramid1"/>
    <dgm:cxn modelId="{ADB6ECE3-8337-4CE5-98E4-E5AAC5011B55}" type="presParOf" srcId="{E74A7E32-A104-45A8-A47D-EC82FAA29F47}" destId="{32CCCEF7-30B9-4607-B8BB-0E165E8B1A3E}" srcOrd="0" destOrd="0" presId="urn:microsoft.com/office/officeart/2005/8/layout/pyramid1"/>
    <dgm:cxn modelId="{88CEBA12-A687-49FF-B078-0F1446C1CF08}" type="presParOf" srcId="{E74A7E32-A104-45A8-A47D-EC82FAA29F47}" destId="{929B71B1-6C5C-409D-96A1-2C663248CE6E}" srcOrd="1" destOrd="0" presId="urn:microsoft.com/office/officeart/2005/8/layout/pyramid1"/>
    <dgm:cxn modelId="{D94B0886-9FC8-4AA0-AC91-D5DDAF95ECB6}" type="presParOf" srcId="{CAAA6893-DBED-4C51-BF74-AA5FB7F5DCD1}" destId="{2C516B9E-7523-4EE1-B4B7-3A74170BF4D6}" srcOrd="1" destOrd="0" presId="urn:microsoft.com/office/officeart/2005/8/layout/pyramid1"/>
    <dgm:cxn modelId="{E40FDC0E-E0BA-4F4C-885A-A95093E0B8D6}" type="presParOf" srcId="{2C516B9E-7523-4EE1-B4B7-3A74170BF4D6}" destId="{BB9980BB-D9AD-4A61-A58E-70C42CA07FE9}" srcOrd="0" destOrd="0" presId="urn:microsoft.com/office/officeart/2005/8/layout/pyramid1"/>
    <dgm:cxn modelId="{0BD4CD22-B09E-47D5-A520-08BDE4B2949A}" type="presParOf" srcId="{2C516B9E-7523-4EE1-B4B7-3A74170BF4D6}" destId="{B1EB5BAE-08F2-4C13-8202-F91AF9358DEB}" srcOrd="1" destOrd="0" presId="urn:microsoft.com/office/officeart/2005/8/layout/pyramid1"/>
    <dgm:cxn modelId="{D189782E-9F52-4667-B92B-6F51A85C90AE}" type="presParOf" srcId="{CAAA6893-DBED-4C51-BF74-AA5FB7F5DCD1}" destId="{1FFC4764-A12B-4079-853B-CD109EFF9FD9}" srcOrd="2" destOrd="0" presId="urn:microsoft.com/office/officeart/2005/8/layout/pyramid1"/>
    <dgm:cxn modelId="{70C5ACCF-40E6-4831-BA01-5316B201569E}" type="presParOf" srcId="{1FFC4764-A12B-4079-853B-CD109EFF9FD9}" destId="{5384FD66-0BA0-49DD-839B-216B0477F233}" srcOrd="0" destOrd="0" presId="urn:microsoft.com/office/officeart/2005/8/layout/pyramid1"/>
    <dgm:cxn modelId="{E082E84F-7FB9-43C3-85D3-C21974555B5D}" type="presParOf" srcId="{1FFC4764-A12B-4079-853B-CD109EFF9FD9}" destId="{70E3812D-643A-4EE4-A1CB-4A25E8F01B52}"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0C5544AE-F7E7-4E5B-AD08-F775B1E439B5}" type="datetimeFigureOut">
              <a:rPr lang="en-US" smtClean="0"/>
              <a:t>7/17/2017</a:t>
            </a:fld>
            <a:endParaRPr lang="en-US"/>
          </a:p>
        </p:txBody>
      </p:sp>
      <p:sp>
        <p:nvSpPr>
          <p:cNvPr id="4" name="Slide Image Placehold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89515"/>
            <a:ext cx="543814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81F35FFA-2E1B-4B1E-BA1E-47B281E2D719}" type="slidenum">
              <a:rPr lang="en-US" smtClean="0"/>
              <a:t>‹Nº›</a:t>
            </a:fld>
            <a:endParaRPr lang="en-US"/>
          </a:p>
        </p:txBody>
      </p:sp>
    </p:spTree>
    <p:extLst>
      <p:ext uri="{BB962C8B-B14F-4D97-AF65-F5344CB8AC3E}">
        <p14:creationId xmlns:p14="http://schemas.microsoft.com/office/powerpoint/2010/main" val="3620130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F35FFA-2E1B-4B1E-BA1E-47B281E2D719}" type="slidenum">
              <a:rPr lang="en-US" smtClean="0"/>
              <a:t>1</a:t>
            </a:fld>
            <a:endParaRPr lang="en-US"/>
          </a:p>
        </p:txBody>
      </p:sp>
    </p:spTree>
    <p:extLst>
      <p:ext uri="{BB962C8B-B14F-4D97-AF65-F5344CB8AC3E}">
        <p14:creationId xmlns:p14="http://schemas.microsoft.com/office/powerpoint/2010/main" val="26904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C62885-B8E8-4213-9840-0E7CF6DE67E6}" type="datetime1">
              <a:rPr lang="en-US" smtClean="0"/>
              <a:t>7/17/2017</a:t>
            </a:fld>
            <a:endParaRPr lang="en-US"/>
          </a:p>
        </p:txBody>
      </p:sp>
      <p:sp>
        <p:nvSpPr>
          <p:cNvPr id="5" name="Footer Placeholder 4"/>
          <p:cNvSpPr>
            <a:spLocks noGrp="1"/>
          </p:cNvSpPr>
          <p:nvPr>
            <p:ph type="ftr" sz="quarter" idx="11"/>
          </p:nvPr>
        </p:nvSpPr>
        <p:spPr/>
        <p:txBody>
          <a:bodyPr/>
          <a:lstStyle/>
          <a:p>
            <a:r>
              <a:rPr lang="fr-FR" dirty="0"/>
              <a:t>OIM HEADQUARTERS –   IMMIGRATION &amp;  BORDER MANAGEMENT DIVISION</a:t>
            </a:r>
            <a:endParaRPr lang="en-US" dirty="0"/>
          </a:p>
        </p:txBody>
      </p:sp>
      <p:sp>
        <p:nvSpPr>
          <p:cNvPr id="6" name="Slide Number Placeholder 5"/>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145265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7284BF-A629-41A3-8AFA-68012136F5DB}" type="datetime1">
              <a:rPr lang="en-US" smtClean="0"/>
              <a:t>7/17/2017</a:t>
            </a:fld>
            <a:endParaRPr lang="en-US"/>
          </a:p>
        </p:txBody>
      </p:sp>
      <p:sp>
        <p:nvSpPr>
          <p:cNvPr id="5" name="Footer Placeholder 4"/>
          <p:cNvSpPr>
            <a:spLocks noGrp="1"/>
          </p:cNvSpPr>
          <p:nvPr>
            <p:ph type="ftr" sz="quarter" idx="11"/>
          </p:nvPr>
        </p:nvSpPr>
        <p:spPr/>
        <p:txBody>
          <a:bodyPr/>
          <a:lstStyle/>
          <a:p>
            <a:r>
              <a:rPr lang="fr-FR" dirty="0"/>
              <a:t>OIM HEADQUARTERS –   IMMIGRATION &amp;  BORDER MANAGEMENT DIVISION</a:t>
            </a:r>
            <a:endParaRPr lang="en-US" dirty="0"/>
          </a:p>
        </p:txBody>
      </p:sp>
      <p:sp>
        <p:nvSpPr>
          <p:cNvPr id="6" name="Slide Number Placeholder 5"/>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59922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C0CA71-C836-4959-A644-8BC5F3C52A02}" type="datetime1">
              <a:rPr lang="en-US" smtClean="0"/>
              <a:t>7/17/2017</a:t>
            </a:fld>
            <a:endParaRPr lang="en-US"/>
          </a:p>
        </p:txBody>
      </p:sp>
      <p:sp>
        <p:nvSpPr>
          <p:cNvPr id="5" name="Footer Placeholder 4"/>
          <p:cNvSpPr>
            <a:spLocks noGrp="1"/>
          </p:cNvSpPr>
          <p:nvPr>
            <p:ph type="ftr" sz="quarter" idx="11"/>
          </p:nvPr>
        </p:nvSpPr>
        <p:spPr/>
        <p:txBody>
          <a:bodyPr/>
          <a:lstStyle/>
          <a:p>
            <a:r>
              <a:rPr lang="fr-FR" dirty="0"/>
              <a:t>OIM HEADQUARTERS –   IMMIGRATION &amp;  BORDER MANAGEMENT DIVISION</a:t>
            </a:r>
            <a:endParaRPr lang="en-US" dirty="0"/>
          </a:p>
        </p:txBody>
      </p:sp>
      <p:sp>
        <p:nvSpPr>
          <p:cNvPr id="6" name="Slide Number Placeholder 5"/>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0353768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Rectangle 6"/>
          <p:cNvSpPr>
            <a:spLocks noChangeArrowheads="1"/>
          </p:cNvSpPr>
          <p:nvPr/>
        </p:nvSpPr>
        <p:spPr bwMode="auto">
          <a:xfrm>
            <a:off x="2139233" y="4876800"/>
            <a:ext cx="486383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US" altLang="en-US" sz="1000" dirty="0">
                <a:latin typeface="Open Sans" pitchFamily="34" charset="0"/>
              </a:rPr>
              <a:t>OIM </a:t>
            </a:r>
            <a:r>
              <a:rPr lang="en-US" altLang="en-US" sz="1000" baseline="0" dirty="0">
                <a:latin typeface="Open Sans" pitchFamily="34" charset="0"/>
              </a:rPr>
              <a:t>HEADQUARTERS </a:t>
            </a:r>
            <a:r>
              <a:rPr lang="en-US" altLang="en-US" sz="1000" dirty="0">
                <a:latin typeface="Open Sans" pitchFamily="34" charset="0"/>
              </a:rPr>
              <a:t> –  IMMIGRATION</a:t>
            </a:r>
            <a:r>
              <a:rPr lang="en-US" altLang="en-US" sz="1000" baseline="0" dirty="0">
                <a:latin typeface="Open Sans" pitchFamily="34" charset="0"/>
              </a:rPr>
              <a:t> &amp;  BORDER MANAGEMENT DIVISION</a:t>
            </a:r>
            <a:endParaRPr lang="en-US" altLang="en-US" sz="1000" dirty="0">
              <a:latin typeface="Open Sans" pitchFamily="34"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4" name="Date Placeholder 3"/>
          <p:cNvSpPr>
            <a:spLocks noGrp="1"/>
          </p:cNvSpPr>
          <p:nvPr>
            <p:ph type="dt" sz="half" idx="10"/>
          </p:nvPr>
        </p:nvSpPr>
        <p:spPr/>
        <p:txBody>
          <a:bodyPr/>
          <a:lstStyle>
            <a:lvl1pPr>
              <a:defRPr/>
            </a:lvl1pPr>
          </a:lstStyle>
          <a:p>
            <a:pPr>
              <a:defRPr/>
            </a:pPr>
            <a:fld id="{B83145FC-3A50-4CA6-9489-F3FD32108810}" type="datetime1">
              <a:rPr lang="en-US" smtClean="0"/>
              <a:t>7/17/2017</a:t>
            </a:fld>
            <a:endParaRPr lang="en-US"/>
          </a:p>
        </p:txBody>
      </p:sp>
      <p:sp>
        <p:nvSpPr>
          <p:cNvPr id="5" name="Footer Placeholder 4"/>
          <p:cNvSpPr>
            <a:spLocks noGrp="1"/>
          </p:cNvSpPr>
          <p:nvPr>
            <p:ph type="ftr" sz="quarter" idx="11"/>
          </p:nvPr>
        </p:nvSpPr>
        <p:spPr/>
        <p:txBody>
          <a:bodyPr/>
          <a:lstStyle>
            <a:lvl1pPr>
              <a:defRPr/>
            </a:lvl1pPr>
          </a:lstStyle>
          <a:p>
            <a:pPr>
              <a:defRPr/>
            </a:pPr>
            <a:r>
              <a:rPr lang="fr-FR" dirty="0"/>
              <a:t>OIM HEADQUARTERS –   IMMIGRATION &amp;  BORDER MANAGEMENT DIVISION</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B771917-ADDF-4910-A587-080BE05C0836}" type="slidenum">
              <a:rPr lang="en-US"/>
              <a:pPr>
                <a:defRPr/>
              </a:pPr>
              <a:t>‹Nº›</a:t>
            </a:fld>
            <a:endParaRPr lang="en-US"/>
          </a:p>
        </p:txBody>
      </p:sp>
    </p:spTree>
    <p:extLst>
      <p:ext uri="{BB962C8B-B14F-4D97-AF65-F5344CB8AC3E}">
        <p14:creationId xmlns:p14="http://schemas.microsoft.com/office/powerpoint/2010/main" val="290262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A02B8-1776-4A60-AFFC-360E473D781F}" type="datetime1">
              <a:rPr lang="en-US" smtClean="0"/>
              <a:t>7/17/2017</a:t>
            </a:fld>
            <a:endParaRPr lang="en-US"/>
          </a:p>
        </p:txBody>
      </p:sp>
      <p:sp>
        <p:nvSpPr>
          <p:cNvPr id="5" name="Footer Placeholder 4"/>
          <p:cNvSpPr>
            <a:spLocks noGrp="1"/>
          </p:cNvSpPr>
          <p:nvPr>
            <p:ph type="ftr" sz="quarter" idx="11"/>
          </p:nvPr>
        </p:nvSpPr>
        <p:spPr/>
        <p:txBody>
          <a:bodyPr/>
          <a:lstStyle/>
          <a:p>
            <a:r>
              <a:rPr lang="fr-FR" dirty="0"/>
              <a:t>OIM HEADQUARTERS –   IMMIGRATION &amp;  BORDER MANAGEMENT DIVISION</a:t>
            </a:r>
            <a:endParaRPr lang="en-US" dirty="0"/>
          </a:p>
        </p:txBody>
      </p:sp>
      <p:sp>
        <p:nvSpPr>
          <p:cNvPr id="6" name="Slide Number Placeholder 5"/>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475140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8F5012-3466-432A-B61F-5C5AE171FE20}" type="datetime1">
              <a:rPr lang="en-US" smtClean="0"/>
              <a:t>7/17/2017</a:t>
            </a:fld>
            <a:endParaRPr lang="en-US"/>
          </a:p>
        </p:txBody>
      </p:sp>
      <p:sp>
        <p:nvSpPr>
          <p:cNvPr id="5" name="Footer Placeholder 4"/>
          <p:cNvSpPr>
            <a:spLocks noGrp="1"/>
          </p:cNvSpPr>
          <p:nvPr>
            <p:ph type="ftr" sz="quarter" idx="11"/>
          </p:nvPr>
        </p:nvSpPr>
        <p:spPr/>
        <p:txBody>
          <a:bodyPr/>
          <a:lstStyle/>
          <a:p>
            <a:r>
              <a:rPr lang="fr-FR" dirty="0"/>
              <a:t>OIM HEADQUARTERS –   IMMIGRATION &amp;  BORDER MANAGEMENT DIVISION</a:t>
            </a:r>
            <a:endParaRPr lang="en-US" dirty="0"/>
          </a:p>
        </p:txBody>
      </p:sp>
      <p:sp>
        <p:nvSpPr>
          <p:cNvPr id="6" name="Slide Number Placeholder 5"/>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583446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829D4E-2A3B-4D61-B798-9F16F4B430A1}" type="datetime1">
              <a:rPr lang="en-US" smtClean="0"/>
              <a:t>7/17/2017</a:t>
            </a:fld>
            <a:endParaRPr lang="en-US"/>
          </a:p>
        </p:txBody>
      </p:sp>
      <p:sp>
        <p:nvSpPr>
          <p:cNvPr id="6" name="Footer Placeholder 5"/>
          <p:cNvSpPr>
            <a:spLocks noGrp="1"/>
          </p:cNvSpPr>
          <p:nvPr>
            <p:ph type="ftr" sz="quarter" idx="11"/>
          </p:nvPr>
        </p:nvSpPr>
        <p:spPr/>
        <p:txBody>
          <a:bodyPr/>
          <a:lstStyle/>
          <a:p>
            <a:r>
              <a:rPr lang="fr-FR" dirty="0"/>
              <a:t>OIM HEADQUARTERS –   IMMIGRATION &amp;  BORDER MANAGEMENT DIVISION</a:t>
            </a:r>
            <a:endParaRPr lang="en-US" dirty="0"/>
          </a:p>
        </p:txBody>
      </p:sp>
      <p:sp>
        <p:nvSpPr>
          <p:cNvPr id="7" name="Slide Number Placeholder 6"/>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343649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8CC133-112C-4F46-BAA4-CE4EA22C859C}" type="datetime1">
              <a:rPr lang="en-US" smtClean="0"/>
              <a:t>7/17/2017</a:t>
            </a:fld>
            <a:endParaRPr lang="en-US"/>
          </a:p>
        </p:txBody>
      </p:sp>
      <p:sp>
        <p:nvSpPr>
          <p:cNvPr id="8" name="Footer Placeholder 7"/>
          <p:cNvSpPr>
            <a:spLocks noGrp="1"/>
          </p:cNvSpPr>
          <p:nvPr>
            <p:ph type="ftr" sz="quarter" idx="11"/>
          </p:nvPr>
        </p:nvSpPr>
        <p:spPr/>
        <p:txBody>
          <a:bodyPr/>
          <a:lstStyle/>
          <a:p>
            <a:r>
              <a:rPr lang="fr-FR" dirty="0"/>
              <a:t>OIM HEADQUARTERS –   IMMIGRATION &amp;  BORDER MANAGEMENT DIVISION</a:t>
            </a:r>
            <a:endParaRPr lang="en-US" dirty="0"/>
          </a:p>
        </p:txBody>
      </p:sp>
      <p:sp>
        <p:nvSpPr>
          <p:cNvPr id="9" name="Slide Number Placeholder 8"/>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684238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8127E8-D178-402B-8809-64B59BA32F01}" type="datetime1">
              <a:rPr lang="en-US" smtClean="0"/>
              <a:t>7/17/2017</a:t>
            </a:fld>
            <a:endParaRPr lang="en-US"/>
          </a:p>
        </p:txBody>
      </p:sp>
      <p:sp>
        <p:nvSpPr>
          <p:cNvPr id="4" name="Footer Placeholder 3"/>
          <p:cNvSpPr>
            <a:spLocks noGrp="1"/>
          </p:cNvSpPr>
          <p:nvPr>
            <p:ph type="ftr" sz="quarter" idx="11"/>
          </p:nvPr>
        </p:nvSpPr>
        <p:spPr/>
        <p:txBody>
          <a:bodyPr/>
          <a:lstStyle/>
          <a:p>
            <a:r>
              <a:rPr lang="fr-FR" dirty="0"/>
              <a:t>OIM HEADQUARTERS –   IMMIGRATION &amp;  BORDER MANAGEMENT DIVISION</a:t>
            </a:r>
            <a:endParaRPr lang="en-US" dirty="0"/>
          </a:p>
        </p:txBody>
      </p:sp>
      <p:sp>
        <p:nvSpPr>
          <p:cNvPr id="5" name="Slide Number Placeholder 4"/>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77495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D7D4D-4072-43A6-8025-B6519DF8D5F7}" type="datetime1">
              <a:rPr lang="en-US" smtClean="0"/>
              <a:t>7/17/2017</a:t>
            </a:fld>
            <a:endParaRPr lang="en-US"/>
          </a:p>
        </p:txBody>
      </p:sp>
      <p:sp>
        <p:nvSpPr>
          <p:cNvPr id="3" name="Footer Placeholder 2"/>
          <p:cNvSpPr>
            <a:spLocks noGrp="1"/>
          </p:cNvSpPr>
          <p:nvPr>
            <p:ph type="ftr" sz="quarter" idx="11"/>
          </p:nvPr>
        </p:nvSpPr>
        <p:spPr/>
        <p:txBody>
          <a:bodyPr/>
          <a:lstStyle/>
          <a:p>
            <a:r>
              <a:rPr lang="fr-FR" dirty="0"/>
              <a:t>OIM HEADQUARTERS –   IMMIGRATION &amp;  BORDER MANAGEMENT DIVISION</a:t>
            </a:r>
            <a:endParaRPr lang="en-US" dirty="0"/>
          </a:p>
        </p:txBody>
      </p:sp>
      <p:sp>
        <p:nvSpPr>
          <p:cNvPr id="4" name="Slide Number Placeholder 3"/>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632142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81AF5D-35C2-4022-AC73-526DA7F88597}" type="datetime1">
              <a:rPr lang="en-US" smtClean="0"/>
              <a:t>7/17/2017</a:t>
            </a:fld>
            <a:endParaRPr lang="en-US"/>
          </a:p>
        </p:txBody>
      </p:sp>
      <p:sp>
        <p:nvSpPr>
          <p:cNvPr id="6" name="Footer Placeholder 5"/>
          <p:cNvSpPr>
            <a:spLocks noGrp="1"/>
          </p:cNvSpPr>
          <p:nvPr>
            <p:ph type="ftr" sz="quarter" idx="11"/>
          </p:nvPr>
        </p:nvSpPr>
        <p:spPr/>
        <p:txBody>
          <a:bodyPr/>
          <a:lstStyle/>
          <a:p>
            <a:r>
              <a:rPr lang="fr-FR" dirty="0"/>
              <a:t>OIM HEADQUARTERS –   IMMIGRATION &amp;  BORDER MANAGEMENT DIVISION</a:t>
            </a:r>
            <a:endParaRPr lang="en-US" dirty="0"/>
          </a:p>
        </p:txBody>
      </p:sp>
      <p:sp>
        <p:nvSpPr>
          <p:cNvPr id="7" name="Slide Number Placeholder 6"/>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1844602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EBBC65-10F5-4403-B738-07CECD15232F}" type="datetime1">
              <a:rPr lang="en-US" smtClean="0"/>
              <a:t>7/17/2017</a:t>
            </a:fld>
            <a:endParaRPr lang="en-US"/>
          </a:p>
        </p:txBody>
      </p:sp>
      <p:sp>
        <p:nvSpPr>
          <p:cNvPr id="6" name="Footer Placeholder 5"/>
          <p:cNvSpPr>
            <a:spLocks noGrp="1"/>
          </p:cNvSpPr>
          <p:nvPr>
            <p:ph type="ftr" sz="quarter" idx="11"/>
          </p:nvPr>
        </p:nvSpPr>
        <p:spPr/>
        <p:txBody>
          <a:bodyPr/>
          <a:lstStyle/>
          <a:p>
            <a:r>
              <a:rPr lang="fr-FR" dirty="0"/>
              <a:t>OIM HEADQUARTERS –   IMMIGRATION &amp;  BORDER MANAGEMENT DIVISION</a:t>
            </a:r>
            <a:endParaRPr lang="en-US" dirty="0"/>
          </a:p>
        </p:txBody>
      </p:sp>
      <p:sp>
        <p:nvSpPr>
          <p:cNvPr id="7" name="Slide Number Placeholder 6"/>
          <p:cNvSpPr>
            <a:spLocks noGrp="1"/>
          </p:cNvSpPr>
          <p:nvPr>
            <p:ph type="sldNum" sz="quarter" idx="12"/>
          </p:nvPr>
        </p:nvSpPr>
        <p:spPr/>
        <p:txBody>
          <a:bodyPr/>
          <a:lstStyle/>
          <a:p>
            <a:fld id="{A260B323-3D85-5A41-97B7-C72BE5437FA0}" type="slidenum">
              <a:rPr lang="en-US" smtClean="0"/>
              <a:t>‹Nº›</a:t>
            </a:fld>
            <a:endParaRPr lang="en-US"/>
          </a:p>
        </p:txBody>
      </p:sp>
    </p:spTree>
    <p:extLst>
      <p:ext uri="{BB962C8B-B14F-4D97-AF65-F5344CB8AC3E}">
        <p14:creationId xmlns:p14="http://schemas.microsoft.com/office/powerpoint/2010/main" val="2107981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9D619-D191-479D-B39D-DC35B465518A}" type="datetime1">
              <a:rPr lang="en-US" smtClean="0"/>
              <a:t>7/17/2017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a:t>OIM HEADQUARTERS –   IMMIGRATION &amp;  BORDER MANAGEMENT DIVISION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0B323-3D85-5A41-97B7-C72BE5437FA0}" type="slidenum">
              <a:rPr lang="en-US" smtClean="0"/>
              <a:t>‹Nº›</a:t>
            </a:fld>
            <a:endParaRPr lang="en-US"/>
          </a:p>
        </p:txBody>
      </p:sp>
    </p:spTree>
    <p:extLst>
      <p:ext uri="{BB962C8B-B14F-4D97-AF65-F5344CB8AC3E}">
        <p14:creationId xmlns:p14="http://schemas.microsoft.com/office/powerpoint/2010/main" val="2286922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hyperlink" Target="mailto:cwinter@iom.int" TargetMode="External"/><Relationship Id="rId5" Type="http://schemas.openxmlformats.org/officeDocument/2006/relationships/hyperlink" Target="mailto:eslavenas@iom.int" TargetMode="Externa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cid:image003.jpg@01D24BE2.BE441270"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US"/>
              <a:t>1</a:t>
            </a: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b="10133"/>
          <a:stretch/>
        </p:blipFill>
        <p:spPr>
          <a:xfrm>
            <a:off x="2926824" y="144947"/>
            <a:ext cx="3353402" cy="1248417"/>
          </a:xfrm>
          <a:prstGeom prst="rect">
            <a:avLst/>
          </a:prstGeom>
        </p:spPr>
      </p:pic>
      <p:sp>
        <p:nvSpPr>
          <p:cNvPr id="4" name="TextBox 3"/>
          <p:cNvSpPr txBox="1"/>
          <p:nvPr/>
        </p:nvSpPr>
        <p:spPr>
          <a:xfrm>
            <a:off x="4226987" y="5328184"/>
            <a:ext cx="4949369" cy="1384995"/>
          </a:xfrm>
          <a:prstGeom prst="rect">
            <a:avLst/>
          </a:prstGeom>
          <a:noFill/>
        </p:spPr>
        <p:txBody>
          <a:bodyPr wrap="square" rtlCol="0">
            <a:spAutoFit/>
          </a:bodyPr>
          <a:lstStyle/>
          <a:p>
            <a:pPr algn="ctr"/>
            <a:r>
              <a:rPr lang="en-US" sz="2000" b="1" dirty="0">
                <a:solidFill>
                  <a:srgbClr val="121284"/>
                </a:solidFill>
              </a:rPr>
              <a:t>Conferencia Regional sobre Migración</a:t>
            </a:r>
          </a:p>
          <a:p>
            <a:pPr algn="ctr"/>
            <a:r>
              <a:rPr lang="en-US" sz="2000" dirty="0">
                <a:solidFill>
                  <a:srgbClr val="121284"/>
                </a:solidFill>
              </a:rPr>
              <a:t>Pasaporte Integridad Taller</a:t>
            </a:r>
          </a:p>
          <a:p>
            <a:pPr algn="ctr"/>
            <a:r>
              <a:rPr lang="en-US" sz="2000" dirty="0">
                <a:solidFill>
                  <a:srgbClr val="121284"/>
                </a:solidFill>
              </a:rPr>
              <a:t>Ciudad de México, México, 17-18 de de julio de, 2017</a:t>
            </a:r>
          </a:p>
          <a:p>
            <a:pPr algn="ctr"/>
            <a:endParaRPr lang="en-US" sz="2400" b="1" dirty="0">
              <a:solidFill>
                <a:srgbClr val="121284"/>
              </a:solidFill>
            </a:endParaRPr>
          </a:p>
        </p:txBody>
      </p:sp>
      <p:sp>
        <p:nvSpPr>
          <p:cNvPr id="5" name="Rectangle 4"/>
          <p:cNvSpPr/>
          <p:nvPr/>
        </p:nvSpPr>
        <p:spPr>
          <a:xfrm>
            <a:off x="2046517" y="4673600"/>
            <a:ext cx="5162024" cy="725714"/>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sp>
        <p:nvSpPr>
          <p:cNvPr id="6" name="Subtitle 1"/>
          <p:cNvSpPr>
            <a:spLocks/>
          </p:cNvSpPr>
          <p:nvPr/>
        </p:nvSpPr>
        <p:spPr bwMode="auto">
          <a:xfrm>
            <a:off x="515854" y="5204668"/>
            <a:ext cx="4103687" cy="1295400"/>
          </a:xfrm>
          <a:prstGeom prst="rect">
            <a:avLst/>
          </a:prstGeom>
          <a:noFill/>
          <a:ln w="9525">
            <a:noFill/>
            <a:miter lim="800000"/>
            <a:headEnd/>
            <a:tailEnd/>
          </a:ln>
        </p:spPr>
        <p:txBody>
          <a:bodyPr/>
          <a:lstStyle/>
          <a:p>
            <a:pPr>
              <a:buFont typeface="Arial" charset="0"/>
              <a:buNone/>
            </a:pPr>
            <a:r>
              <a:rPr lang="en-GB" sz="2800" dirty="0">
                <a:solidFill>
                  <a:srgbClr val="F37021"/>
                </a:solidFill>
                <a:cs typeface="Arial" charset="0"/>
              </a:rPr>
              <a:t>Dr. Erik Slavenas</a:t>
            </a:r>
            <a:endParaRPr lang="en-GB" sz="2800" baseline="0" dirty="0">
              <a:solidFill>
                <a:srgbClr val="F37021"/>
              </a:solidFill>
              <a:cs typeface="Arial" charset="0"/>
            </a:endParaRPr>
          </a:p>
          <a:p>
            <a:pPr>
              <a:buFont typeface="Arial" charset="0"/>
              <a:buNone/>
            </a:pPr>
            <a:r>
              <a:rPr lang="en-US" sz="1600" dirty="0">
                <a:solidFill>
                  <a:srgbClr val="F37021"/>
                </a:solidFill>
                <a:cs typeface="Arial" charset="0"/>
              </a:rPr>
              <a:t>Gestión de Identidad y Biometría Oficial, Inmigración y Gestión (IBM) División de Fronteras, la OIM Geneva</a:t>
            </a:r>
          </a:p>
        </p:txBody>
      </p:sp>
      <p:sp>
        <p:nvSpPr>
          <p:cNvPr id="7" name="Rectangle 6"/>
          <p:cNvSpPr/>
          <p:nvPr/>
        </p:nvSpPr>
        <p:spPr>
          <a:xfrm>
            <a:off x="224852" y="1919690"/>
            <a:ext cx="8709285" cy="1754326"/>
          </a:xfrm>
          <a:prstGeom prst="rect">
            <a:avLst/>
          </a:prstGeom>
        </p:spPr>
        <p:txBody>
          <a:bodyPr wrap="square">
            <a:spAutoFit/>
          </a:bodyPr>
          <a:lstStyle/>
          <a:p>
            <a:pPr algn="ctr"/>
            <a:r>
              <a:rPr lang="en-US" sz="3600" b="1" dirty="0">
                <a:solidFill>
                  <a:srgbClr val="121284"/>
                </a:solidFill>
              </a:rPr>
              <a:t>Pasaporte Integridad: </a:t>
            </a:r>
          </a:p>
          <a:p>
            <a:pPr algn="ctr"/>
            <a:r>
              <a:rPr lang="en-US" sz="3600" dirty="0">
                <a:solidFill>
                  <a:srgbClr val="121284"/>
                </a:solidFill>
              </a:rPr>
              <a:t>Desafíos de seguridad, las consideraciones económicas y algo de luz al final del túnel  </a:t>
            </a:r>
          </a:p>
        </p:txBody>
      </p:sp>
    </p:spTree>
    <p:extLst>
      <p:ext uri="{BB962C8B-B14F-4D97-AF65-F5344CB8AC3E}">
        <p14:creationId xmlns:p14="http://schemas.microsoft.com/office/powerpoint/2010/main" val="212378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3224" y="297353"/>
            <a:ext cx="8229600" cy="1187754"/>
          </a:xfrm>
        </p:spPr>
        <p:txBody>
          <a:bodyPr>
            <a:normAutofit fontScale="90000"/>
          </a:bodyPr>
          <a:lstStyle/>
          <a:p>
            <a:r>
              <a:rPr lang="es-US" sz="3600" dirty="0"/>
              <a:t>Resiliencia de Oficinas de Pasaportes </a:t>
            </a:r>
            <a:r>
              <a:rPr lang="en-US" sz="3600" dirty="0"/>
              <a:t>: </a:t>
            </a:r>
            <a:br>
              <a:rPr lang="en-US" sz="3600" dirty="0"/>
            </a:br>
            <a:r>
              <a:rPr lang="en-US" sz="3600" dirty="0"/>
              <a:t>externalizar o no </a:t>
            </a:r>
            <a:r>
              <a:rPr lang="en-US" sz="3600" dirty="0" err="1"/>
              <a:t>externalizar</a:t>
            </a:r>
            <a:r>
              <a:rPr lang="en-US" sz="3600" dirty="0"/>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objetivo clave: asegurar la </a:t>
            </a:r>
            <a:r>
              <a:rPr lang="en-US" dirty="0" err="1"/>
              <a:t>continuidad</a:t>
            </a:r>
            <a:r>
              <a:rPr lang="en-US" dirty="0"/>
              <a:t> de la oficina de pasaportes</a:t>
            </a:r>
          </a:p>
          <a:p>
            <a:pPr marL="0" indent="0">
              <a:buNone/>
            </a:pPr>
            <a:r>
              <a:rPr lang="en-US" dirty="0"/>
              <a:t>Dos opciones:</a:t>
            </a:r>
          </a:p>
          <a:p>
            <a:r>
              <a:rPr lang="en-US" dirty="0"/>
              <a:t>La externalización de personalización, gestión de información y otras funciones para una empresa</a:t>
            </a:r>
          </a:p>
          <a:p>
            <a:r>
              <a:rPr lang="en-US" dirty="0"/>
              <a:t>Mantener todo dentro de la agencia gubernamental</a:t>
            </a:r>
          </a:p>
          <a:p>
            <a:pPr marL="0" indent="0">
              <a:buNone/>
            </a:pPr>
            <a:r>
              <a:rPr lang="en-US" dirty="0"/>
              <a:t>¿Qué enfoque funciona mejor?</a:t>
            </a:r>
          </a:p>
        </p:txBody>
      </p:sp>
      <p:sp>
        <p:nvSpPr>
          <p:cNvPr id="4" name="Slide Number Placeholder 3"/>
          <p:cNvSpPr>
            <a:spLocks noGrp="1"/>
          </p:cNvSpPr>
          <p:nvPr>
            <p:ph type="sldNum" sz="quarter" idx="12"/>
          </p:nvPr>
        </p:nvSpPr>
        <p:spPr/>
        <p:txBody>
          <a:bodyPr/>
          <a:lstStyle/>
          <a:p>
            <a:r>
              <a:rPr lang="en-US"/>
              <a:t>10</a:t>
            </a:r>
          </a:p>
        </p:txBody>
      </p:sp>
    </p:spTree>
    <p:extLst>
      <p:ext uri="{BB962C8B-B14F-4D97-AF65-F5344CB8AC3E}">
        <p14:creationId xmlns:p14="http://schemas.microsoft.com/office/powerpoint/2010/main" val="631489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9424" y="301902"/>
            <a:ext cx="7147185" cy="1143000"/>
          </a:xfrm>
        </p:spPr>
        <p:txBody>
          <a:bodyPr>
            <a:normAutofit fontScale="90000"/>
          </a:bodyPr>
          <a:lstStyle/>
          <a:p>
            <a:r>
              <a:rPr lang="es-US" sz="3600" b="1" dirty="0"/>
              <a:t>Prioridades para la asistencia de OIM</a:t>
            </a:r>
            <a:br>
              <a:rPr lang="es-US" sz="3600" b="1" dirty="0"/>
            </a:br>
            <a:r>
              <a:rPr lang="es-US" sz="3600" b="1" dirty="0"/>
              <a:t>(y la disponibilidad de capacidad ICBWG)</a:t>
            </a:r>
            <a:endParaRPr lang="en-US" dirty="0"/>
          </a:p>
        </p:txBody>
      </p:sp>
      <p:sp>
        <p:nvSpPr>
          <p:cNvPr id="3" name="Content Placeholder 2"/>
          <p:cNvSpPr>
            <a:spLocks noGrp="1"/>
          </p:cNvSpPr>
          <p:nvPr>
            <p:ph idx="1"/>
          </p:nvPr>
        </p:nvSpPr>
        <p:spPr>
          <a:xfrm>
            <a:off x="0" y="1994171"/>
            <a:ext cx="9144000" cy="3732073"/>
          </a:xfrm>
        </p:spPr>
        <p:txBody>
          <a:bodyPr>
            <a:normAutofit lnSpcReduction="10000"/>
          </a:bodyPr>
          <a:lstStyle/>
          <a:p>
            <a:r>
              <a:rPr lang="es-US" sz="2600" b="1" dirty="0">
                <a:solidFill>
                  <a:srgbClr val="FF0000"/>
                </a:solidFill>
              </a:rPr>
              <a:t>Adquisiciones DVLM </a:t>
            </a:r>
            <a:r>
              <a:rPr lang="es-US" sz="2600" dirty="0">
                <a:solidFill>
                  <a:srgbClr val="FF0000"/>
                </a:solidFill>
              </a:rPr>
              <a:t>incl. pasaporte y pasaporte electrónico </a:t>
            </a:r>
          </a:p>
          <a:p>
            <a:r>
              <a:rPr lang="es-US" sz="2600" b="1" dirty="0">
                <a:solidFill>
                  <a:srgbClr val="FF0000"/>
                </a:solidFill>
              </a:rPr>
              <a:t>Evidencia de Identificación (</a:t>
            </a:r>
            <a:r>
              <a:rPr lang="es-US" sz="2600" b="1" dirty="0" err="1">
                <a:solidFill>
                  <a:srgbClr val="FF0000"/>
                </a:solidFill>
              </a:rPr>
              <a:t>EdI</a:t>
            </a:r>
            <a:r>
              <a:rPr lang="es-US" sz="2600" b="1" dirty="0">
                <a:solidFill>
                  <a:srgbClr val="FF0000"/>
                </a:solidFill>
              </a:rPr>
              <a:t>)</a:t>
            </a:r>
          </a:p>
          <a:p>
            <a:r>
              <a:rPr lang="es-US" sz="2600" b="1" dirty="0"/>
              <a:t>sistemas de información de gestión de fronteras</a:t>
            </a:r>
            <a:r>
              <a:rPr lang="es-US" sz="2600" dirty="0"/>
              <a:t>, Ya sea MIDAS o demás</a:t>
            </a:r>
          </a:p>
          <a:p>
            <a:r>
              <a:rPr lang="es-US" sz="2600" b="1" dirty="0"/>
              <a:t>Membresía en PKD </a:t>
            </a:r>
            <a:endParaRPr lang="es-US" sz="2600" dirty="0"/>
          </a:p>
          <a:p>
            <a:r>
              <a:rPr lang="es-US" sz="2600" b="1" dirty="0"/>
              <a:t>Formación</a:t>
            </a:r>
            <a:r>
              <a:rPr lang="es-US" sz="2600" dirty="0"/>
              <a:t> funcionarios de la frontera: revisión de </a:t>
            </a:r>
            <a:r>
              <a:rPr lang="es-US" sz="2600" dirty="0" err="1"/>
              <a:t>documetos</a:t>
            </a:r>
            <a:r>
              <a:rPr lang="es-US" sz="2600" dirty="0"/>
              <a:t> - y más.</a:t>
            </a:r>
          </a:p>
          <a:p>
            <a:r>
              <a:rPr lang="es-US" sz="2600" b="1" dirty="0">
                <a:solidFill>
                  <a:srgbClr val="FF0000"/>
                </a:solidFill>
              </a:rPr>
              <a:t>Evaluaciones: </a:t>
            </a:r>
            <a:r>
              <a:rPr lang="es-US" sz="2600" dirty="0"/>
              <a:t>centrarse en las recomendaciones para el futuro desarrollo del proyecto</a:t>
            </a:r>
          </a:p>
        </p:txBody>
      </p:sp>
      <p:sp>
        <p:nvSpPr>
          <p:cNvPr id="4" name="Slide Number Placeholder 3"/>
          <p:cNvSpPr>
            <a:spLocks noGrp="1"/>
          </p:cNvSpPr>
          <p:nvPr>
            <p:ph type="sldNum" sz="quarter" idx="12"/>
          </p:nvPr>
        </p:nvSpPr>
        <p:spPr/>
        <p:txBody>
          <a:bodyPr/>
          <a:lstStyle/>
          <a:p>
            <a:r>
              <a:rPr lang="en-US"/>
              <a:t>11</a:t>
            </a:r>
          </a:p>
        </p:txBody>
      </p:sp>
    </p:spTree>
    <p:extLst>
      <p:ext uri="{BB962C8B-B14F-4D97-AF65-F5344CB8AC3E}">
        <p14:creationId xmlns:p14="http://schemas.microsoft.com/office/powerpoint/2010/main" val="1382946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28054" y="245610"/>
            <a:ext cx="8229600" cy="1143000"/>
          </a:xfrm>
        </p:spPr>
        <p:txBody>
          <a:bodyPr>
            <a:normAutofit fontScale="90000"/>
          </a:bodyPr>
          <a:lstStyle/>
          <a:p>
            <a:r>
              <a:rPr lang="en-US" dirty="0"/>
              <a:t>Cómo hacer que funcione</a:t>
            </a:r>
            <a:br>
              <a:rPr lang="en-US" dirty="0"/>
            </a:br>
            <a:endParaRPr lang="en-US" dirty="0"/>
          </a:p>
        </p:txBody>
      </p:sp>
      <p:sp>
        <p:nvSpPr>
          <p:cNvPr id="6" name="Content Placeholder 5"/>
          <p:cNvSpPr>
            <a:spLocks noGrp="1"/>
          </p:cNvSpPr>
          <p:nvPr>
            <p:ph sz="half" idx="1"/>
          </p:nvPr>
        </p:nvSpPr>
        <p:spPr>
          <a:xfrm>
            <a:off x="457199" y="1469575"/>
            <a:ext cx="8087193" cy="4525963"/>
          </a:xfrm>
        </p:spPr>
        <p:txBody>
          <a:bodyPr>
            <a:normAutofit fontScale="85000" lnSpcReduction="10000"/>
          </a:bodyPr>
          <a:lstStyle/>
          <a:p>
            <a:pPr marL="514350" indent="-514350">
              <a:buAutoNum type="arabicPeriod"/>
            </a:pPr>
            <a:r>
              <a:rPr lang="es-US" dirty="0"/>
              <a:t>Háganos saber acerca de sus necesidades de asistencia técnica</a:t>
            </a:r>
          </a:p>
          <a:p>
            <a:pPr marL="514350" indent="-514350">
              <a:buAutoNum type="arabicPeriod"/>
            </a:pPr>
            <a:r>
              <a:rPr lang="es-US" dirty="0"/>
              <a:t>Cuanto más sabemos acerca de sus retos, mejor podremos responder </a:t>
            </a:r>
          </a:p>
          <a:p>
            <a:pPr marL="514350" indent="-514350">
              <a:buAutoNum type="arabicPeriod"/>
            </a:pPr>
            <a:r>
              <a:rPr lang="es-US" dirty="0"/>
              <a:t>Responder a través de nuevas propuestas de proyectos, financiación de los donantes movilizada y capacidad técnica internacional</a:t>
            </a:r>
          </a:p>
          <a:p>
            <a:pPr marL="514350" indent="-514350">
              <a:buAutoNum type="arabicPeriod"/>
            </a:pPr>
            <a:r>
              <a:rPr lang="es-US" dirty="0"/>
              <a:t>Parte de la asistencia técnica puede ser ‘una compra directa' - pero a menudo a medida y ajustada a las necesidades específicas </a:t>
            </a:r>
          </a:p>
          <a:p>
            <a:pPr marL="514350" indent="-514350">
              <a:buAutoNum type="arabicPeriod"/>
            </a:pPr>
            <a:r>
              <a:rPr lang="es-US" dirty="0"/>
              <a:t>La OIM es accesible: contactar a la Misión en su capital, La Misión Regional o división de IBM en la sede de Ginebra</a:t>
            </a:r>
          </a:p>
        </p:txBody>
      </p:sp>
      <p:sp>
        <p:nvSpPr>
          <p:cNvPr id="4" name="Slide Number Placeholder 3"/>
          <p:cNvSpPr>
            <a:spLocks noGrp="1"/>
          </p:cNvSpPr>
          <p:nvPr>
            <p:ph type="sldNum" sz="quarter" idx="12"/>
          </p:nvPr>
        </p:nvSpPr>
        <p:spPr/>
        <p:txBody>
          <a:bodyPr/>
          <a:lstStyle/>
          <a:p>
            <a:r>
              <a:rPr lang="en-US"/>
              <a:t>12</a:t>
            </a:r>
          </a:p>
        </p:txBody>
      </p:sp>
    </p:spTree>
    <p:extLst>
      <p:ext uri="{BB962C8B-B14F-4D97-AF65-F5344CB8AC3E}">
        <p14:creationId xmlns:p14="http://schemas.microsoft.com/office/powerpoint/2010/main" val="259892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2455756" y="3280880"/>
            <a:ext cx="779813" cy="779813"/>
          </a:xfrm>
          <a:prstGeom prst="ellipse">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2287878" y="233685"/>
            <a:ext cx="4549326" cy="584776"/>
          </a:xfrm>
          <a:prstGeom prst="rect">
            <a:avLst/>
          </a:prstGeom>
          <a:noFill/>
        </p:spPr>
        <p:txBody>
          <a:bodyPr wrap="square" rtlCol="0">
            <a:spAutoFit/>
          </a:bodyPr>
          <a:lstStyle/>
          <a:p>
            <a:pPr algn="ctr"/>
            <a:r>
              <a:rPr lang="en-US" sz="3200" b="1" dirty="0">
                <a:solidFill>
                  <a:srgbClr val="0070C0"/>
                </a:solidFill>
              </a:rPr>
              <a:t>Thank you!</a:t>
            </a:r>
          </a:p>
        </p:txBody>
      </p:sp>
      <p:pic>
        <p:nvPicPr>
          <p:cNvPr id="5" name="Picture 4" descr="FB.pn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496331" y="3321455"/>
            <a:ext cx="698661" cy="698661"/>
          </a:xfrm>
          <a:prstGeom prst="rect">
            <a:avLst/>
          </a:prstGeom>
        </p:spPr>
      </p:pic>
      <p:cxnSp>
        <p:nvCxnSpPr>
          <p:cNvPr id="7" name="Straight Connector 6"/>
          <p:cNvCxnSpPr/>
          <p:nvPr/>
        </p:nvCxnSpPr>
        <p:spPr>
          <a:xfrm>
            <a:off x="3473977" y="1741727"/>
            <a:ext cx="0" cy="4500876"/>
          </a:xfrm>
          <a:prstGeom prst="line">
            <a:avLst/>
          </a:prstGeom>
          <a:ln w="3175" cmpd="sng"/>
          <a:effectLst/>
        </p:spPr>
        <p:style>
          <a:lnRef idx="2">
            <a:schemeClr val="accent1"/>
          </a:lnRef>
          <a:fillRef idx="0">
            <a:schemeClr val="accent1"/>
          </a:fillRef>
          <a:effectRef idx="1">
            <a:schemeClr val="accent1"/>
          </a:effectRef>
          <a:fontRef idx="minor">
            <a:schemeClr val="tx1"/>
          </a:fontRef>
        </p:style>
      </p:cxnSp>
      <p:sp>
        <p:nvSpPr>
          <p:cNvPr id="8" name="Oval 7"/>
          <p:cNvSpPr/>
          <p:nvPr/>
        </p:nvSpPr>
        <p:spPr>
          <a:xfrm>
            <a:off x="2459692" y="4242056"/>
            <a:ext cx="779813" cy="779813"/>
          </a:xfrm>
          <a:prstGeom prst="ellipse">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TWITTER-BIRD.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599203" y="4421845"/>
            <a:ext cx="500792" cy="406476"/>
          </a:xfrm>
          <a:prstGeom prst="rect">
            <a:avLst/>
          </a:prstGeom>
        </p:spPr>
      </p:pic>
      <p:sp>
        <p:nvSpPr>
          <p:cNvPr id="10" name="Oval 9"/>
          <p:cNvSpPr/>
          <p:nvPr/>
        </p:nvSpPr>
        <p:spPr>
          <a:xfrm>
            <a:off x="2505346" y="5263557"/>
            <a:ext cx="779813" cy="779813"/>
          </a:xfrm>
          <a:prstGeom prst="ellipse">
            <a:avLst/>
          </a:prstGeom>
          <a:solidFill>
            <a:srgbClr val="00009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descr="YT.pn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594991" y="5263557"/>
            <a:ext cx="557886" cy="557886"/>
          </a:xfrm>
          <a:prstGeom prst="rect">
            <a:avLst/>
          </a:prstGeom>
        </p:spPr>
      </p:pic>
      <p:sp>
        <p:nvSpPr>
          <p:cNvPr id="12" name="Rectangle 11"/>
          <p:cNvSpPr/>
          <p:nvPr/>
        </p:nvSpPr>
        <p:spPr>
          <a:xfrm>
            <a:off x="3698987" y="4498312"/>
            <a:ext cx="1499212" cy="369332"/>
          </a:xfrm>
          <a:prstGeom prst="rect">
            <a:avLst/>
          </a:prstGeom>
        </p:spPr>
        <p:txBody>
          <a:bodyPr wrap="square">
            <a:spAutoFit/>
          </a:bodyPr>
          <a:lstStyle/>
          <a:p>
            <a:r>
              <a:rPr lang="en-US" dirty="0"/>
              <a:t>@</a:t>
            </a:r>
            <a:r>
              <a:rPr lang="en-US" dirty="0" err="1"/>
              <a:t>iom_news</a:t>
            </a:r>
            <a:r>
              <a:rPr lang="en-US" dirty="0"/>
              <a:t> </a:t>
            </a:r>
          </a:p>
        </p:txBody>
      </p:sp>
      <p:sp>
        <p:nvSpPr>
          <p:cNvPr id="13" name="Rectangle 12"/>
          <p:cNvSpPr/>
          <p:nvPr/>
        </p:nvSpPr>
        <p:spPr>
          <a:xfrm>
            <a:off x="3652789" y="3486120"/>
            <a:ext cx="1729031" cy="369332"/>
          </a:xfrm>
          <a:prstGeom prst="rect">
            <a:avLst/>
          </a:prstGeom>
        </p:spPr>
        <p:txBody>
          <a:bodyPr wrap="square">
            <a:spAutoFit/>
          </a:bodyPr>
          <a:lstStyle/>
          <a:p>
            <a:r>
              <a:rPr lang="en-US" dirty="0" err="1"/>
              <a:t>iommigration</a:t>
            </a:r>
            <a:r>
              <a:rPr lang="en-US" dirty="0"/>
              <a:t> </a:t>
            </a:r>
          </a:p>
        </p:txBody>
      </p:sp>
      <p:sp>
        <p:nvSpPr>
          <p:cNvPr id="14" name="Rectangle 13"/>
          <p:cNvSpPr/>
          <p:nvPr/>
        </p:nvSpPr>
        <p:spPr>
          <a:xfrm>
            <a:off x="3648350" y="5458717"/>
            <a:ext cx="1992399" cy="369332"/>
          </a:xfrm>
          <a:prstGeom prst="rect">
            <a:avLst/>
          </a:prstGeom>
        </p:spPr>
        <p:txBody>
          <a:bodyPr wrap="square">
            <a:spAutoFit/>
          </a:bodyPr>
          <a:lstStyle/>
          <a:p>
            <a:r>
              <a:rPr lang="en-US" dirty="0"/>
              <a:t>user/</a:t>
            </a:r>
            <a:r>
              <a:rPr lang="en-US" dirty="0" err="1"/>
              <a:t>iommigration</a:t>
            </a:r>
            <a:r>
              <a:rPr lang="en-US" dirty="0"/>
              <a:t> </a:t>
            </a:r>
          </a:p>
        </p:txBody>
      </p:sp>
      <p:sp>
        <p:nvSpPr>
          <p:cNvPr id="15" name="Rectangle 14"/>
          <p:cNvSpPr/>
          <p:nvPr/>
        </p:nvSpPr>
        <p:spPr>
          <a:xfrm>
            <a:off x="783581" y="1133549"/>
            <a:ext cx="3223329" cy="1938992"/>
          </a:xfrm>
          <a:prstGeom prst="rect">
            <a:avLst/>
          </a:prstGeom>
        </p:spPr>
        <p:txBody>
          <a:bodyPr wrap="square">
            <a:spAutoFit/>
          </a:bodyPr>
          <a:lstStyle/>
          <a:p>
            <a:r>
              <a:rPr lang="en-US" sz="2000" dirty="0" err="1"/>
              <a:t>Dr</a:t>
            </a:r>
            <a:r>
              <a:rPr lang="en-US" sz="2000" dirty="0"/>
              <a:t> Erik Slavenas</a:t>
            </a:r>
          </a:p>
          <a:p>
            <a:r>
              <a:rPr lang="en-US" sz="2000" dirty="0">
                <a:hlinkClick r:id="rId5"/>
              </a:rPr>
              <a:t>eslavenas@iom.int</a:t>
            </a:r>
            <a:endParaRPr lang="en-US" sz="2000" dirty="0"/>
          </a:p>
          <a:p>
            <a:r>
              <a:rPr lang="en-US" sz="2000" dirty="0"/>
              <a:t>IOM -- Geneva</a:t>
            </a:r>
          </a:p>
          <a:p>
            <a:r>
              <a:rPr lang="en-US" sz="2000" dirty="0"/>
              <a:t>17, Route des </a:t>
            </a:r>
            <a:r>
              <a:rPr lang="en-US" sz="2000" dirty="0" err="1"/>
              <a:t>Morillons</a:t>
            </a:r>
            <a:endParaRPr lang="en-US" sz="2000" dirty="0"/>
          </a:p>
          <a:p>
            <a:r>
              <a:rPr lang="en-US" sz="2000" dirty="0"/>
              <a:t>CH-1211 Geneva 19</a:t>
            </a:r>
          </a:p>
          <a:p>
            <a:r>
              <a:rPr lang="en-US" sz="2000" dirty="0"/>
              <a:t>Switzerland</a:t>
            </a:r>
          </a:p>
        </p:txBody>
      </p:sp>
      <p:sp>
        <p:nvSpPr>
          <p:cNvPr id="16" name="Rectangle 15"/>
          <p:cNvSpPr/>
          <p:nvPr/>
        </p:nvSpPr>
        <p:spPr>
          <a:xfrm>
            <a:off x="5127839" y="1214031"/>
            <a:ext cx="3223329" cy="1908215"/>
          </a:xfrm>
          <a:prstGeom prst="rect">
            <a:avLst/>
          </a:prstGeom>
        </p:spPr>
        <p:txBody>
          <a:bodyPr wrap="square">
            <a:spAutoFit/>
          </a:bodyPr>
          <a:lstStyle/>
          <a:p>
            <a:r>
              <a:rPr lang="en-US" sz="2000" dirty="0"/>
              <a:t>Cy F. Winter</a:t>
            </a:r>
          </a:p>
          <a:p>
            <a:r>
              <a:rPr lang="en-US" sz="2000" dirty="0">
                <a:hlinkClick r:id="rId6"/>
              </a:rPr>
              <a:t>cwinter@iom.int</a:t>
            </a:r>
            <a:endParaRPr lang="en-US" sz="2000" dirty="0"/>
          </a:p>
          <a:p>
            <a:r>
              <a:rPr lang="en-US" sz="2000" dirty="0"/>
              <a:t>IOM -- Regional Office</a:t>
            </a:r>
          </a:p>
          <a:p>
            <a:r>
              <a:rPr lang="es-ES_tradnl" sz="2000" dirty="0"/>
              <a:t>Teléfono: + 506 2212-5333  Móvil: + 506 8719-3794 </a:t>
            </a:r>
          </a:p>
          <a:p>
            <a:r>
              <a:rPr lang="es-ES_tradnl" dirty="0"/>
              <a:t>Skype: </a:t>
            </a:r>
            <a:r>
              <a:rPr lang="es-ES_tradnl" dirty="0" err="1"/>
              <a:t>cy_winter</a:t>
            </a:r>
            <a:r>
              <a:rPr lang="es-ES_tradnl" dirty="0"/>
              <a:t> </a:t>
            </a:r>
            <a:endParaRPr lang="en-US" sz="2000" dirty="0"/>
          </a:p>
        </p:txBody>
      </p:sp>
    </p:spTree>
    <p:extLst>
      <p:ext uri="{BB962C8B-B14F-4D97-AF65-F5344CB8AC3E}">
        <p14:creationId xmlns:p14="http://schemas.microsoft.com/office/powerpoint/2010/main" val="53120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8221"/>
            <a:ext cx="8229600" cy="1143000"/>
          </a:xfrm>
        </p:spPr>
        <p:txBody>
          <a:bodyPr/>
          <a:lstStyle/>
          <a:p>
            <a:r>
              <a:rPr lang="en-US" dirty="0"/>
              <a:t>contorno</a:t>
            </a:r>
          </a:p>
        </p:txBody>
      </p:sp>
      <p:sp>
        <p:nvSpPr>
          <p:cNvPr id="5" name="Content Placeholder 4"/>
          <p:cNvSpPr>
            <a:spLocks noGrp="1"/>
          </p:cNvSpPr>
          <p:nvPr>
            <p:ph idx="1"/>
          </p:nvPr>
        </p:nvSpPr>
        <p:spPr>
          <a:xfrm>
            <a:off x="457200" y="1465546"/>
            <a:ext cx="8549014" cy="4718674"/>
          </a:xfrm>
        </p:spPr>
        <p:txBody>
          <a:bodyPr>
            <a:normAutofit fontScale="85000" lnSpcReduction="10000"/>
          </a:bodyPr>
          <a:lstStyle/>
          <a:p>
            <a:r>
              <a:rPr lang="es-US" dirty="0"/>
              <a:t>OIM en un vistazo</a:t>
            </a:r>
          </a:p>
          <a:p>
            <a:r>
              <a:rPr lang="es-US" dirty="0"/>
              <a:t>Desarrollando a base del </a:t>
            </a:r>
            <a:r>
              <a:rPr lang="es-US" dirty="0" err="1"/>
              <a:t>MdI</a:t>
            </a:r>
            <a:r>
              <a:rPr lang="es-US" dirty="0"/>
              <a:t>  OACI-OIM</a:t>
            </a:r>
          </a:p>
          <a:p>
            <a:r>
              <a:rPr lang="es-US" dirty="0"/>
              <a:t>Del terreno: Desafíos en Integridad de pasaporte :</a:t>
            </a:r>
          </a:p>
          <a:p>
            <a:pPr lvl="1"/>
            <a:r>
              <a:rPr lang="es-US" dirty="0"/>
              <a:t>Criminal inteligente: Al cruzar la frontera ilegalmente </a:t>
            </a:r>
          </a:p>
          <a:p>
            <a:pPr lvl="1"/>
            <a:r>
              <a:rPr lang="es-US" dirty="0"/>
              <a:t>El gigante con los pies de barro</a:t>
            </a:r>
          </a:p>
          <a:p>
            <a:pPr lvl="1"/>
            <a:r>
              <a:rPr lang="es-US" dirty="0"/>
              <a:t>pasaporte electrónico: Un paso hacia una mayor integridad?</a:t>
            </a:r>
          </a:p>
          <a:p>
            <a:pPr lvl="1"/>
            <a:r>
              <a:rPr lang="es-US" dirty="0"/>
              <a:t>Oficina de Pasaportes de Resiliencia: dos modelos</a:t>
            </a:r>
          </a:p>
          <a:p>
            <a:r>
              <a:rPr lang="es-US" dirty="0"/>
              <a:t>Las áreas prioritarias para la asistencia: la participación de la OIM en implementación de la estrategia TRIP </a:t>
            </a:r>
          </a:p>
          <a:p>
            <a:r>
              <a:rPr lang="es-US" dirty="0"/>
              <a:t>Cómo hacer que funcione</a:t>
            </a:r>
          </a:p>
        </p:txBody>
      </p:sp>
      <p:sp>
        <p:nvSpPr>
          <p:cNvPr id="3" name="Slide Number Placeholder 2"/>
          <p:cNvSpPr>
            <a:spLocks noGrp="1"/>
          </p:cNvSpPr>
          <p:nvPr>
            <p:ph type="sldNum" sz="quarter" idx="12"/>
          </p:nvPr>
        </p:nvSpPr>
        <p:spPr/>
        <p:txBody>
          <a:bodyPr/>
          <a:lstStyle/>
          <a:p>
            <a:pPr>
              <a:defRPr/>
            </a:pPr>
            <a:r>
              <a:rPr lang="en-US"/>
              <a:t>2</a:t>
            </a:r>
          </a:p>
        </p:txBody>
      </p:sp>
    </p:spTree>
    <p:extLst>
      <p:ext uri="{BB962C8B-B14F-4D97-AF65-F5344CB8AC3E}">
        <p14:creationId xmlns:p14="http://schemas.microsoft.com/office/powerpoint/2010/main" val="171657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34590" y="-7805"/>
            <a:ext cx="6172200" cy="857250"/>
          </a:xfrm>
        </p:spPr>
        <p:txBody>
          <a:bodyPr/>
          <a:lstStyle/>
          <a:p>
            <a:r>
              <a:rPr lang="en-US" dirty="0"/>
              <a:t>OIM de un vistazo</a:t>
            </a:r>
          </a:p>
        </p:txBody>
      </p:sp>
      <p:pic>
        <p:nvPicPr>
          <p:cNvPr id="7"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444190" y="2579660"/>
            <a:ext cx="2756211" cy="1916141"/>
          </a:xfrm>
        </p:spPr>
      </p:pic>
      <p:sp>
        <p:nvSpPr>
          <p:cNvPr id="6" name="Content Placeholder 5"/>
          <p:cNvSpPr>
            <a:spLocks noGrp="1"/>
          </p:cNvSpPr>
          <p:nvPr>
            <p:ph sz="half" idx="2"/>
          </p:nvPr>
        </p:nvSpPr>
        <p:spPr>
          <a:xfrm>
            <a:off x="3581400" y="1855032"/>
            <a:ext cx="5257800" cy="3810000"/>
          </a:xfrm>
        </p:spPr>
        <p:txBody>
          <a:bodyPr>
            <a:normAutofit fontScale="47500" lnSpcReduction="20000"/>
          </a:bodyPr>
          <a:lstStyle/>
          <a:p>
            <a:r>
              <a:rPr lang="es-US" sz="3450" dirty="0"/>
              <a:t>La Agencia de Migración de la ONU, 166 Estados Miembros	</a:t>
            </a:r>
          </a:p>
          <a:p>
            <a:r>
              <a:rPr lang="es-US" sz="3450" dirty="0"/>
              <a:t>Centrado en proyectos y implementación de programas</a:t>
            </a:r>
          </a:p>
          <a:p>
            <a:r>
              <a:rPr lang="es-US" sz="3450" dirty="0"/>
              <a:t>Capacidad sólida  para implementar proyectos de asistencia técnica a gran escala alrededor del mundo </a:t>
            </a:r>
          </a:p>
          <a:p>
            <a:r>
              <a:rPr lang="es-US" sz="3450" dirty="0"/>
              <a:t>Escala de la programación: 2760 proyectos con un presupuesto total de USD 1,6 mil millones (2016)</a:t>
            </a:r>
          </a:p>
          <a:p>
            <a:r>
              <a:rPr lang="es-US" sz="3450" dirty="0"/>
              <a:t>Presencia en el mundo: oficinas en más de 150 Estados y 400 operativos en el terreno.</a:t>
            </a:r>
          </a:p>
          <a:p>
            <a:r>
              <a:rPr lang="es-US" sz="3450" dirty="0"/>
              <a:t>Capacidad demostrada en conseguir resultados en países en desarrollo, o frágiles o en situaciones de seguridad precaria</a:t>
            </a:r>
          </a:p>
          <a:p>
            <a:r>
              <a:rPr lang="es-US" sz="3450" dirty="0"/>
              <a:t>cartera de IBM de la OIM: presupuesto corriente total de USD 220 millones y 205 proyectos    </a:t>
            </a:r>
          </a:p>
          <a:p>
            <a:endParaRPr lang="en-US" dirty="0"/>
          </a:p>
        </p:txBody>
      </p:sp>
    </p:spTree>
    <p:extLst>
      <p:ext uri="{BB962C8B-B14F-4D97-AF65-F5344CB8AC3E}">
        <p14:creationId xmlns:p14="http://schemas.microsoft.com/office/powerpoint/2010/main" val="3076233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0650" y="57154"/>
            <a:ext cx="6172200" cy="857250"/>
          </a:xfrm>
        </p:spPr>
        <p:txBody>
          <a:bodyPr>
            <a:normAutofit fontScale="90000"/>
          </a:bodyPr>
          <a:lstStyle/>
          <a:p>
            <a:r>
              <a:rPr lang="en-US" sz="2700" dirty="0"/>
              <a:t>Marco de Asistencia Internacional de la OIM</a:t>
            </a:r>
          </a:p>
        </p:txBody>
      </p:sp>
      <p:sp>
        <p:nvSpPr>
          <p:cNvPr id="6" name="TextBox 5"/>
          <p:cNvSpPr txBox="1"/>
          <p:nvPr/>
        </p:nvSpPr>
        <p:spPr>
          <a:xfrm>
            <a:off x="3507701" y="1607687"/>
            <a:ext cx="5426439" cy="4247317"/>
          </a:xfrm>
          <a:prstGeom prst="rect">
            <a:avLst/>
          </a:prstGeom>
          <a:noFill/>
        </p:spPr>
        <p:txBody>
          <a:bodyPr wrap="square" rtlCol="0">
            <a:spAutoFit/>
          </a:bodyPr>
          <a:lstStyle/>
          <a:p>
            <a:r>
              <a:rPr lang="es-US" dirty="0"/>
              <a:t>modelo de negocio de la OIM se basa en proyectos de asistencia internacional financiados por donantes. 65 años de experiencia en el manejo de un sólido asociación trilateral:</a:t>
            </a:r>
          </a:p>
          <a:p>
            <a:endParaRPr lang="es-US" dirty="0"/>
          </a:p>
          <a:p>
            <a:pPr marL="214313" indent="-214313">
              <a:buFont typeface="Arial" panose="020B0604020202020204" pitchFamily="34" charset="0"/>
              <a:buChar char="•"/>
            </a:pPr>
            <a:r>
              <a:rPr lang="es-US" dirty="0"/>
              <a:t>diálogo político y técnico con los Estados miembros que necesitan asistencia técnica. amplio conocimiento de la OIM sobre las deficiencias y necesidades</a:t>
            </a:r>
          </a:p>
          <a:p>
            <a:pPr marL="214313" indent="-214313">
              <a:buFont typeface="Arial" panose="020B0604020202020204" pitchFamily="34" charset="0"/>
              <a:buChar char="•"/>
            </a:pPr>
            <a:r>
              <a:rPr lang="es-US" dirty="0"/>
              <a:t>Estrechas relaciones de trabajo con los Estados donantes y programas internacionales de asistencia y desarrollo</a:t>
            </a:r>
          </a:p>
          <a:p>
            <a:pPr marL="214313" indent="-214313">
              <a:buFont typeface="Arial" panose="020B0604020202020204" pitchFamily="34" charset="0"/>
              <a:buChar char="•"/>
            </a:pPr>
            <a:r>
              <a:rPr lang="es-US" dirty="0"/>
              <a:t>servicio de expertos técnicos de la OIM relacionado con gestión de fronteras y documentos de viaje, tanto en la organización como en los organismos asociados</a:t>
            </a:r>
          </a:p>
        </p:txBody>
      </p:sp>
      <p:graphicFrame>
        <p:nvGraphicFramePr>
          <p:cNvPr id="10" name="Content Placeholder 4"/>
          <p:cNvGraphicFramePr>
            <a:graphicFrameLocks noGrp="1"/>
          </p:cNvGraphicFramePr>
          <p:nvPr>
            <p:ph sz="half" idx="2"/>
            <p:extLst>
              <p:ext uri="{D42A27DB-BD31-4B8C-83A1-F6EECF244321}">
                <p14:modId xmlns:p14="http://schemas.microsoft.com/office/powerpoint/2010/main" val="1331146734"/>
              </p:ext>
            </p:extLst>
          </p:nvPr>
        </p:nvGraphicFramePr>
        <p:xfrm>
          <a:off x="307299" y="2057400"/>
          <a:ext cx="3028950" cy="3394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7846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924" y="-115506"/>
            <a:ext cx="8229600" cy="1143000"/>
          </a:xfrm>
        </p:spPr>
        <p:txBody>
          <a:bodyPr>
            <a:noAutofit/>
          </a:bodyPr>
          <a:lstStyle/>
          <a:p>
            <a:r>
              <a:rPr lang="es-US" sz="2600" b="1" dirty="0"/>
              <a:t>Apoyo de la OIM: </a:t>
            </a:r>
            <a:br>
              <a:rPr lang="es-US" sz="2600" b="1" dirty="0"/>
            </a:br>
            <a:r>
              <a:rPr lang="es-US" sz="2600" b="1" dirty="0"/>
              <a:t>Implementación de la estrategia TRIP de la OACI </a:t>
            </a:r>
            <a:r>
              <a:rPr lang="en-US" sz="2600" b="1" dirty="0"/>
              <a:t>:</a:t>
            </a:r>
          </a:p>
        </p:txBody>
      </p:sp>
      <p:pic>
        <p:nvPicPr>
          <p:cNvPr id="4" name="Content Placeholder 3" descr="Description: ICAO 2Dnew_D6v7e"/>
          <p:cNvPicPr>
            <a:picLocks/>
          </p:cNvPicPr>
          <p:nvPr/>
        </p:nvPicPr>
        <p:blipFill rotWithShape="1">
          <a:blip r:embed="rId2" r:link="rId3">
            <a:extLst>
              <a:ext uri="{28A0092B-C50C-407E-A947-70E740481C1C}">
                <a14:useLocalDpi xmlns:a14="http://schemas.microsoft.com/office/drawing/2010/main" val="0"/>
              </a:ext>
            </a:extLst>
          </a:blip>
          <a:srcRect l="20035" r="19413"/>
          <a:stretch>
            <a:fillRect/>
          </a:stretch>
        </p:blipFill>
        <p:spPr bwMode="auto">
          <a:xfrm>
            <a:off x="219456" y="946017"/>
            <a:ext cx="2178970" cy="2681603"/>
          </a:xfrm>
          <a:prstGeom prst="rect">
            <a:avLst/>
          </a:prstGeom>
          <a:noFill/>
          <a:ln>
            <a:noFill/>
          </a:ln>
        </p:spPr>
      </p:pic>
      <p:sp>
        <p:nvSpPr>
          <p:cNvPr id="5" name="Rectangle 4"/>
          <p:cNvSpPr/>
          <p:nvPr/>
        </p:nvSpPr>
        <p:spPr>
          <a:xfrm>
            <a:off x="2473378" y="954661"/>
            <a:ext cx="6510578" cy="3785652"/>
          </a:xfrm>
          <a:prstGeom prst="rect">
            <a:avLst/>
          </a:prstGeom>
        </p:spPr>
        <p:txBody>
          <a:bodyPr wrap="square">
            <a:spAutoFit/>
          </a:bodyPr>
          <a:lstStyle/>
          <a:p>
            <a:pPr marL="214313" indent="-214313">
              <a:buFont typeface="Arial" panose="020B0604020202020204" pitchFamily="34" charset="0"/>
              <a:buChar char="•"/>
            </a:pPr>
            <a:r>
              <a:rPr lang="en-US" sz="2400" dirty="0"/>
              <a:t>O</a:t>
            </a:r>
            <a:r>
              <a:rPr lang="es-US" sz="2400" dirty="0"/>
              <a:t>IM-OACI </a:t>
            </a:r>
            <a:r>
              <a:rPr lang="es-US" sz="2400" dirty="0" err="1"/>
              <a:t>MdI</a:t>
            </a:r>
            <a:r>
              <a:rPr lang="es-US" sz="2400" dirty="0"/>
              <a:t>: Nov el año 2016</a:t>
            </a:r>
          </a:p>
          <a:p>
            <a:pPr marL="214313" indent="-214313">
              <a:buFont typeface="Arial" panose="020B0604020202020204" pitchFamily="34" charset="0"/>
              <a:buChar char="•"/>
            </a:pPr>
            <a:r>
              <a:rPr lang="es-US" sz="2400" dirty="0" err="1"/>
              <a:t>MdI</a:t>
            </a:r>
            <a:r>
              <a:rPr lang="es-US" sz="2400" dirty="0"/>
              <a:t> área Principal: el desarrollo y ejecución de proyectos de asistencia conjunta </a:t>
            </a:r>
          </a:p>
          <a:p>
            <a:pPr marL="214313" indent="-214313">
              <a:buFont typeface="Arial" panose="020B0604020202020204" pitchFamily="34" charset="0"/>
              <a:buChar char="•"/>
            </a:pPr>
            <a:r>
              <a:rPr lang="es-US" sz="2400" dirty="0"/>
              <a:t>La OIM ya hace bastante trabajo relacionado con los 5 elementos de TRIP - miembro activo de ICBWG</a:t>
            </a:r>
          </a:p>
          <a:p>
            <a:pPr marL="214313" indent="-214313">
              <a:buFont typeface="Arial" panose="020B0604020202020204" pitchFamily="34" charset="0"/>
              <a:buChar char="•"/>
            </a:pPr>
            <a:r>
              <a:rPr lang="es-US" sz="2400" dirty="0"/>
              <a:t>Estrategia de aplicación TRIP un enorme desafío </a:t>
            </a:r>
          </a:p>
          <a:p>
            <a:pPr marL="214313" indent="-214313">
              <a:buFont typeface="Arial" panose="020B0604020202020204" pitchFamily="34" charset="0"/>
              <a:buChar char="•"/>
            </a:pPr>
            <a:r>
              <a:rPr lang="es-US" sz="2400" dirty="0"/>
              <a:t>Se necesitan esfuerzos conjuntos para implementar a TRIP OACI a nivel mundial </a:t>
            </a:r>
          </a:p>
          <a:p>
            <a:pPr marL="214313" indent="-214313">
              <a:buFont typeface="Arial" panose="020B0604020202020204" pitchFamily="34" charset="0"/>
              <a:buChar char="•"/>
            </a:pPr>
            <a:endParaRPr lang="en-US" sz="2400" dirty="0"/>
          </a:p>
        </p:txBody>
      </p:sp>
      <p:sp>
        <p:nvSpPr>
          <p:cNvPr id="3" name="Slide Number Placeholder 2"/>
          <p:cNvSpPr>
            <a:spLocks noGrp="1"/>
          </p:cNvSpPr>
          <p:nvPr>
            <p:ph type="sldNum" sz="quarter" idx="12"/>
          </p:nvPr>
        </p:nvSpPr>
        <p:spPr/>
        <p:txBody>
          <a:bodyPr/>
          <a:lstStyle/>
          <a:p>
            <a:r>
              <a:rPr lang="en-US"/>
              <a:t>5</a:t>
            </a:r>
            <a:endParaRPr lang="en-US" dirty="0"/>
          </a:p>
        </p:txBody>
      </p:sp>
      <p:sp>
        <p:nvSpPr>
          <p:cNvPr id="6" name="TextBox 5"/>
          <p:cNvSpPr txBox="1"/>
          <p:nvPr/>
        </p:nvSpPr>
        <p:spPr>
          <a:xfrm>
            <a:off x="389747" y="4234312"/>
            <a:ext cx="8459299" cy="2031325"/>
          </a:xfrm>
          <a:prstGeom prst="rect">
            <a:avLst/>
          </a:prstGeom>
          <a:noFill/>
        </p:spPr>
        <p:txBody>
          <a:bodyPr wrap="square" rtlCol="0">
            <a:spAutoFit/>
          </a:bodyPr>
          <a:lstStyle/>
          <a:p>
            <a:r>
              <a:rPr lang="es-US" b="1" dirty="0"/>
              <a:t>orientaciones estratégicas para el éxito de TRIP:</a:t>
            </a:r>
          </a:p>
          <a:p>
            <a:pPr marL="214313" indent="-214313">
              <a:buFont typeface="Arial" panose="020B0604020202020204" pitchFamily="34" charset="0"/>
              <a:buChar char="•"/>
            </a:pPr>
            <a:r>
              <a:rPr lang="es-US" b="1" dirty="0"/>
              <a:t>La vinculación de experiencia y la orientación de la OACI con capacidad de la OIM para obtener resultados en el campo</a:t>
            </a:r>
          </a:p>
          <a:p>
            <a:pPr marL="214313" indent="-214313">
              <a:buFont typeface="Arial" panose="020B0604020202020204" pitchFamily="34" charset="0"/>
              <a:buChar char="•"/>
            </a:pPr>
            <a:r>
              <a:rPr lang="es-US" dirty="0"/>
              <a:t>Un nuevo impulso a la cartera actual de proyectos de la OIM IBM con nuevas áreas que la OACI TRIP ofrece</a:t>
            </a:r>
          </a:p>
          <a:p>
            <a:pPr marL="214313" indent="-214313">
              <a:buFont typeface="Arial" panose="020B0604020202020204" pitchFamily="34" charset="0"/>
              <a:buChar char="•"/>
            </a:pPr>
            <a:r>
              <a:rPr lang="es-US" dirty="0"/>
              <a:t>Utilizando el impulso político de la Estrategia de TRIP a movilizar fondos de los donantes </a:t>
            </a:r>
          </a:p>
        </p:txBody>
      </p:sp>
    </p:spTree>
    <p:extLst>
      <p:ext uri="{BB962C8B-B14F-4D97-AF65-F5344CB8AC3E}">
        <p14:creationId xmlns:p14="http://schemas.microsoft.com/office/powerpoint/2010/main" val="3027075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034347" y="-85122"/>
            <a:ext cx="7285016" cy="1143000"/>
          </a:xfrm>
        </p:spPr>
        <p:txBody>
          <a:bodyPr/>
          <a:lstStyle/>
          <a:p>
            <a:r>
              <a:rPr lang="en-US" dirty="0"/>
              <a:t>Cruzar la frontera ilegalmente</a:t>
            </a:r>
          </a:p>
        </p:txBody>
      </p:sp>
      <p:pic>
        <p:nvPicPr>
          <p:cNvPr id="9" name="Content Placeholder 8"/>
          <p:cNvPicPr>
            <a:picLocks noGrp="1" noChangeAspect="1"/>
          </p:cNvPicPr>
          <p:nvPr>
            <p:ph sz="half" idx="1"/>
          </p:nvPr>
        </p:nvPicPr>
        <p:blipFill>
          <a:blip r:embed="rId2"/>
          <a:stretch>
            <a:fillRect/>
          </a:stretch>
        </p:blipFill>
        <p:spPr>
          <a:xfrm>
            <a:off x="352270" y="1759556"/>
            <a:ext cx="2930577" cy="4041640"/>
          </a:xfrm>
        </p:spPr>
      </p:pic>
      <p:sp>
        <p:nvSpPr>
          <p:cNvPr id="7" name="Content Placeholder 6"/>
          <p:cNvSpPr>
            <a:spLocks noGrp="1"/>
          </p:cNvSpPr>
          <p:nvPr>
            <p:ph sz="half" idx="2"/>
          </p:nvPr>
        </p:nvSpPr>
        <p:spPr>
          <a:xfrm>
            <a:off x="3597639" y="1057878"/>
            <a:ext cx="5089161" cy="5211399"/>
          </a:xfrm>
        </p:spPr>
        <p:txBody>
          <a:bodyPr>
            <a:normAutofit fontScale="92500" lnSpcReduction="10000"/>
          </a:bodyPr>
          <a:lstStyle/>
          <a:p>
            <a:pPr marL="0" indent="0">
              <a:buNone/>
            </a:pPr>
            <a:r>
              <a:rPr lang="en-US" dirty="0"/>
              <a:t>Riesgo de métodos de cruce de fronteras ilegales:</a:t>
            </a:r>
          </a:p>
          <a:p>
            <a:r>
              <a:rPr lang="en-US" dirty="0"/>
              <a:t>Con un pasaporte “oficialmente”, emitido uno no tiene derecho a - riesgo más bajo</a:t>
            </a:r>
          </a:p>
          <a:p>
            <a:r>
              <a:rPr lang="en-US" dirty="0"/>
              <a:t>Impostor - riesgo medio</a:t>
            </a:r>
          </a:p>
          <a:p>
            <a:r>
              <a:rPr lang="en-US" dirty="0"/>
              <a:t>Falsa o fraudulenta pasaporte -. V alto riesgo</a:t>
            </a:r>
          </a:p>
          <a:p>
            <a:pPr marL="0" indent="0">
              <a:buNone/>
            </a:pPr>
            <a:endParaRPr lang="en-US" dirty="0"/>
          </a:p>
          <a:p>
            <a:pPr marL="0" indent="0">
              <a:buNone/>
            </a:pPr>
            <a:r>
              <a:rPr lang="en-US" dirty="0"/>
              <a:t>fraude de pasaportes contra el fraude de identidad</a:t>
            </a:r>
          </a:p>
          <a:p>
            <a:pPr marL="0" indent="0">
              <a:buNone/>
            </a:pPr>
            <a:r>
              <a:rPr lang="en-US" dirty="0"/>
              <a:t>El uso de pasaportes fraudulentos - la ignorancia</a:t>
            </a:r>
          </a:p>
        </p:txBody>
      </p:sp>
      <p:sp>
        <p:nvSpPr>
          <p:cNvPr id="4" name="Slide Number Placeholder 3"/>
          <p:cNvSpPr>
            <a:spLocks noGrp="1"/>
          </p:cNvSpPr>
          <p:nvPr>
            <p:ph type="sldNum" sz="quarter" idx="12"/>
          </p:nvPr>
        </p:nvSpPr>
        <p:spPr/>
        <p:txBody>
          <a:bodyPr/>
          <a:lstStyle/>
          <a:p>
            <a:r>
              <a:rPr lang="en-US"/>
              <a:t>6</a:t>
            </a:r>
          </a:p>
        </p:txBody>
      </p:sp>
    </p:spTree>
    <p:extLst>
      <p:ext uri="{BB962C8B-B14F-4D97-AF65-F5344CB8AC3E}">
        <p14:creationId xmlns:p14="http://schemas.microsoft.com/office/powerpoint/2010/main" val="156152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5893" y="38417"/>
            <a:ext cx="6172200" cy="857250"/>
          </a:xfrm>
        </p:spPr>
        <p:txBody>
          <a:bodyPr>
            <a:normAutofit fontScale="90000"/>
          </a:bodyPr>
          <a:lstStyle/>
          <a:p>
            <a:r>
              <a:rPr lang="en-US" sz="2800" dirty="0">
                <a:latin typeface="Arial" pitchFamily="34" charset="0"/>
                <a:ea typeface="+mn-ea"/>
                <a:cs typeface="Arial" pitchFamily="34" charset="0"/>
              </a:rPr>
              <a:t>Seguridad</a:t>
            </a:r>
            <a:r>
              <a:rPr lang="en-US" sz="2800" dirty="0"/>
              <a:t> </a:t>
            </a:r>
            <a:r>
              <a:rPr lang="en-US" sz="2800" dirty="0">
                <a:latin typeface="Arial" pitchFamily="34" charset="0"/>
                <a:ea typeface="+mn-ea"/>
                <a:cs typeface="Arial" pitchFamily="34" charset="0"/>
              </a:rPr>
              <a:t>Implicaciones: los pies</a:t>
            </a:r>
            <a:r>
              <a:rPr lang="en-US" sz="2800" dirty="0"/>
              <a:t> </a:t>
            </a:r>
            <a:r>
              <a:rPr lang="en-US" sz="2800" dirty="0">
                <a:latin typeface="Arial" pitchFamily="34" charset="0"/>
                <a:ea typeface="+mn-ea"/>
                <a:cs typeface="Arial" pitchFamily="34" charset="0"/>
              </a:rPr>
              <a:t>de</a:t>
            </a:r>
            <a:r>
              <a:rPr lang="en-US" sz="2800" dirty="0"/>
              <a:t> </a:t>
            </a:r>
            <a:r>
              <a:rPr lang="en-US" sz="2800" dirty="0">
                <a:latin typeface="Arial" pitchFamily="34" charset="0"/>
                <a:ea typeface="+mn-ea"/>
                <a:cs typeface="Arial" pitchFamily="34" charset="0"/>
              </a:rPr>
              <a:t>Arcilla</a:t>
            </a:r>
          </a:p>
        </p:txBody>
      </p:sp>
      <p:graphicFrame>
        <p:nvGraphicFramePr>
          <p:cNvPr id="23" name="Content Placeholder 22"/>
          <p:cNvGraphicFramePr>
            <a:graphicFrameLocks noGrp="1"/>
          </p:cNvGraphicFramePr>
          <p:nvPr>
            <p:ph idx="1"/>
            <p:extLst>
              <p:ext uri="{D42A27DB-BD31-4B8C-83A1-F6EECF244321}">
                <p14:modId xmlns:p14="http://schemas.microsoft.com/office/powerpoint/2010/main" val="3519394589"/>
              </p:ext>
            </p:extLst>
          </p:nvPr>
        </p:nvGraphicFramePr>
        <p:xfrm>
          <a:off x="869430" y="1182943"/>
          <a:ext cx="4474300" cy="4406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https://pastorkj.files.wordpress.com/2010/03/nebuimage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25057" y="1182943"/>
            <a:ext cx="1824857" cy="437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3412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4164" y="169708"/>
            <a:ext cx="8391515" cy="1143000"/>
          </a:xfrm>
        </p:spPr>
        <p:txBody>
          <a:bodyPr>
            <a:normAutofit fontScale="90000"/>
          </a:bodyPr>
          <a:lstStyle/>
          <a:p>
            <a:pPr algn="l"/>
            <a:r>
              <a:rPr lang="en-US" sz="3600" dirty="0" err="1"/>
              <a:t>pasaporte electrónico</a:t>
            </a:r>
            <a:r>
              <a:rPr lang="en-US" sz="3600" dirty="0"/>
              <a:t>: </a:t>
            </a:r>
            <a:br>
              <a:rPr lang="en-US" sz="3600" dirty="0"/>
            </a:br>
            <a:r>
              <a:rPr lang="en-US" sz="3600" dirty="0"/>
              <a:t>un Gran Salto Hacia pasaporte integridad?</a:t>
            </a:r>
            <a:r>
              <a:rPr lang="en-US" dirty="0"/>
              <a:t/>
            </a:r>
            <a:br>
              <a:rPr lang="en-US" dirty="0"/>
            </a:br>
            <a:endParaRPr lang="en-US" dirty="0"/>
          </a:p>
        </p:txBody>
      </p:sp>
      <p:sp>
        <p:nvSpPr>
          <p:cNvPr id="3" name="Content Placeholder 2"/>
          <p:cNvSpPr>
            <a:spLocks noGrp="1"/>
          </p:cNvSpPr>
          <p:nvPr>
            <p:ph idx="1"/>
          </p:nvPr>
        </p:nvSpPr>
        <p:spPr>
          <a:xfrm>
            <a:off x="457200" y="1019332"/>
            <a:ext cx="8229600" cy="5106832"/>
          </a:xfrm>
        </p:spPr>
        <p:txBody>
          <a:bodyPr>
            <a:normAutofit fontScale="77500" lnSpcReduction="20000"/>
          </a:bodyPr>
          <a:lstStyle/>
          <a:p>
            <a:pPr marL="0" indent="0">
              <a:buNone/>
            </a:pPr>
            <a:r>
              <a:rPr lang="en-US" dirty="0"/>
              <a:t>¡</a:t>
            </a:r>
            <a:r>
              <a:rPr lang="es-US" dirty="0"/>
              <a:t>No tan </a:t>
            </a:r>
            <a:r>
              <a:rPr lang="es-US" dirty="0" err="1"/>
              <a:t>rapido</a:t>
            </a:r>
            <a:r>
              <a:rPr lang="es-US" dirty="0"/>
              <a:t>!</a:t>
            </a:r>
          </a:p>
          <a:p>
            <a:pPr marL="0" indent="0">
              <a:buNone/>
            </a:pPr>
            <a:endParaRPr lang="es-US" sz="1200" dirty="0"/>
          </a:p>
          <a:p>
            <a:pPr marL="0" indent="0">
              <a:buNone/>
            </a:pPr>
            <a:r>
              <a:rPr lang="es-US" dirty="0"/>
              <a:t>Consideraciones:</a:t>
            </a:r>
          </a:p>
          <a:p>
            <a:r>
              <a:rPr lang="es-US" dirty="0"/>
              <a:t>Menos que ½ utilizan la PKD. ¿Importa? Diferencia entre una pasaporte electrónico y sólo un pasaporte con un chip </a:t>
            </a:r>
          </a:p>
          <a:p>
            <a:r>
              <a:rPr lang="es-US" dirty="0"/>
              <a:t>Cantos de las sirenas - la atracción irracional del pasaporte electrónico. pasaporte electrónico como un símbolo de estatus. Puede el pasaporte electrónico resolver todos sus problemas?</a:t>
            </a:r>
          </a:p>
          <a:p>
            <a:r>
              <a:rPr lang="es-US" dirty="0"/>
              <a:t>Dos preguntas clave a menudo nunca se preguntaron: ¿Necesitamos la pasaporte electrónico? y - ¿Estamos listos para un pasaporte electrónico? </a:t>
            </a:r>
          </a:p>
          <a:p>
            <a:r>
              <a:rPr lang="es-US" dirty="0"/>
              <a:t>Realidad: proveedores impulsado a los Estados Miembros y continua necesidad de asesoramiento imparcial de las agencias de la ONU</a:t>
            </a:r>
          </a:p>
          <a:p>
            <a:endParaRPr lang="en-US" dirty="0"/>
          </a:p>
        </p:txBody>
      </p:sp>
      <p:sp>
        <p:nvSpPr>
          <p:cNvPr id="4" name="Slide Number Placeholder 3"/>
          <p:cNvSpPr>
            <a:spLocks noGrp="1"/>
          </p:cNvSpPr>
          <p:nvPr>
            <p:ph type="sldNum" sz="quarter" idx="12"/>
          </p:nvPr>
        </p:nvSpPr>
        <p:spPr/>
        <p:txBody>
          <a:bodyPr/>
          <a:lstStyle/>
          <a:p>
            <a:r>
              <a:rPr lang="en-US"/>
              <a:t>8</a:t>
            </a:r>
          </a:p>
        </p:txBody>
      </p:sp>
    </p:spTree>
    <p:extLst>
      <p:ext uri="{BB962C8B-B14F-4D97-AF65-F5344CB8AC3E}">
        <p14:creationId xmlns:p14="http://schemas.microsoft.com/office/powerpoint/2010/main" val="158033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1500" y="-160074"/>
            <a:ext cx="8229600" cy="1143000"/>
          </a:xfrm>
        </p:spPr>
        <p:txBody>
          <a:bodyPr/>
          <a:lstStyle/>
          <a:p>
            <a:r>
              <a:rPr lang="en-US" dirty="0"/>
              <a:t>Tomar una decisión informada</a:t>
            </a:r>
          </a:p>
        </p:txBody>
      </p:sp>
      <p:sp>
        <p:nvSpPr>
          <p:cNvPr id="3" name="Content Placeholder 2"/>
          <p:cNvSpPr>
            <a:spLocks noGrp="1"/>
          </p:cNvSpPr>
          <p:nvPr>
            <p:ph idx="1"/>
          </p:nvPr>
        </p:nvSpPr>
        <p:spPr>
          <a:xfrm>
            <a:off x="457200" y="1124262"/>
            <a:ext cx="8229600" cy="5001901"/>
          </a:xfrm>
        </p:spPr>
        <p:txBody>
          <a:bodyPr>
            <a:normAutofit fontScale="77500" lnSpcReduction="20000"/>
          </a:bodyPr>
          <a:lstStyle/>
          <a:p>
            <a:r>
              <a:rPr lang="es-US" dirty="0"/>
              <a:t>pasaporte electrónico vs PLM - Consideraciones de costo y beneficio. ¿Qué ayuda podría conseguir un Estado en la toma de una decisión informada acerca de cuáles son sus necesidades? ¿Hay un mayor papel de la OIM en el campo para proporcionar acceso a la orientación imparcial y asesoramiento técnico?</a:t>
            </a:r>
          </a:p>
          <a:p>
            <a:r>
              <a:rPr lang="es-US" dirty="0"/>
              <a:t>perspectiva a más largo plazo. Instrucciones para aumentar la participación de la OIM en implementación de estrategias TRIP. Un área importante de ayuda a los Estados es la adquisición de DVLM (</a:t>
            </a:r>
            <a:r>
              <a:rPr lang="es-US" dirty="0" err="1"/>
              <a:t>incl.pasaporte</a:t>
            </a:r>
            <a:r>
              <a:rPr lang="es-US" dirty="0"/>
              <a:t> electrónico). Tres buenas razones:</a:t>
            </a:r>
          </a:p>
          <a:p>
            <a:pPr marL="400050" lvl="1" indent="0">
              <a:buNone/>
            </a:pPr>
            <a:r>
              <a:rPr lang="es-US" dirty="0"/>
              <a:t>o Para ayudar a los Estados decidir cuáles son sus necesidades y las opciones</a:t>
            </a:r>
          </a:p>
          <a:p>
            <a:pPr marL="400050" lvl="1" indent="0">
              <a:buNone/>
            </a:pPr>
            <a:r>
              <a:rPr lang="es-US" dirty="0"/>
              <a:t>o Para garantizar la calidad (incl. el cumplimiento de la OACI), y</a:t>
            </a:r>
          </a:p>
          <a:p>
            <a:pPr marL="400050" lvl="1" indent="0">
              <a:buNone/>
            </a:pPr>
            <a:r>
              <a:rPr lang="es-US" dirty="0"/>
              <a:t>o Para ayudar a los Estados a no desperdiciar el dinero</a:t>
            </a:r>
          </a:p>
          <a:p>
            <a:endParaRPr lang="en-US" dirty="0"/>
          </a:p>
        </p:txBody>
      </p:sp>
      <p:sp>
        <p:nvSpPr>
          <p:cNvPr id="4" name="Slide Number Placeholder 3"/>
          <p:cNvSpPr>
            <a:spLocks noGrp="1"/>
          </p:cNvSpPr>
          <p:nvPr>
            <p:ph type="sldNum" sz="quarter" idx="12"/>
          </p:nvPr>
        </p:nvSpPr>
        <p:spPr/>
        <p:txBody>
          <a:bodyPr/>
          <a:lstStyle/>
          <a:p>
            <a:r>
              <a:rPr lang="en-US"/>
              <a:t>9</a:t>
            </a:r>
          </a:p>
        </p:txBody>
      </p:sp>
    </p:spTree>
    <p:extLst>
      <p:ext uri="{BB962C8B-B14F-4D97-AF65-F5344CB8AC3E}">
        <p14:creationId xmlns:p14="http://schemas.microsoft.com/office/powerpoint/2010/main" val="1979913139"/>
      </p:ext>
    </p:extLst>
  </p:cSld>
  <p:clrMapOvr>
    <a:masterClrMapping/>
  </p:clrMapOvr>
</p:sld>
</file>

<file path=ppt/theme/theme1.xml><?xml version="1.0" encoding="utf-8"?>
<a:theme xmlns:a="http://schemas.openxmlformats.org/drawingml/2006/main" name="IOM-PPT-Blank-Template-65t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resentations" ma:contentTypeID="0x010100830129F0CAECA9418E7CE91E5DF8BAED02030021B30789F407E84CA4C3C5391AE48766" ma:contentTypeVersion="208" ma:contentTypeDescription="Create a new document." ma:contentTypeScope="" ma:versionID="16ec4e18e719365a70842e5b47db9d28">
  <xsd:schema xmlns:xsd="http://www.w3.org/2001/XMLSchema" xmlns:xs="http://www.w3.org/2001/XMLSchema" xmlns:p="http://schemas.microsoft.com/office/2006/metadata/properties" xmlns:ns2="292de7ad-0ce0-4950-9d80-fd0d9858bf97" targetNamespace="http://schemas.microsoft.com/office/2006/metadata/properties" ma:root="true" ma:fieldsID="0e2c91512c92ccf75b51065eb25450bb" ns2:_="">
    <xsd:import namespace="292de7ad-0ce0-4950-9d80-fd0d9858bf97"/>
    <xsd:element name="properties">
      <xsd:complexType>
        <xsd:sequence>
          <xsd:element name="documentManagement">
            <xsd:complexType>
              <xsd:all>
                <xsd:element ref="ns2:_dlc_DocId" minOccurs="0"/>
                <xsd:element ref="ns2:_dlc_DocIdUrl" minOccurs="0"/>
                <xsd:element ref="ns2:_dlc_DocIdPersistId" minOccurs="0"/>
                <xsd:element ref="ns2:DMSSCDocTitle"/>
                <xsd:element ref="ns2:DMSSCControlNo"/>
                <xsd:element ref="ns2:b544404b159d4058a3bc9d0cce5d29ef" minOccurs="0"/>
                <xsd:element ref="ns2:TaxCatchAll" minOccurs="0"/>
                <xsd:element ref="ns2:TaxCatchAllLabel" minOccurs="0"/>
                <xsd:element ref="ns2:DMSSCCopyright"/>
                <xsd:element ref="ns2:m45004dc6a5b43109e46f033994e1737" minOccurs="0"/>
                <xsd:element ref="ns2:DMSSCPresenter"/>
                <xsd:element ref="ns2:DMSSCEvent"/>
                <xsd:element ref="ns2:DMSSCPlaceofEvent"/>
                <xsd:element ref="ns2:a5c21126b0694d93a778523f94f94e6e" minOccurs="0"/>
                <xsd:element ref="ns2:DMSSCReleaseDate"/>
                <xsd:element ref="ns2:df07b3dcd26544e09619a120c66e9128" minOccurs="0"/>
                <xsd:element ref="ns2:gfb351706cee45fb90c779769e632c31" minOccurs="0"/>
                <xsd:element ref="ns2:DMSSCRelatedInformation" minOccurs="0"/>
                <xsd:element ref="ns2:DMSSCSecondaryDocuments" minOccurs="0"/>
                <xsd:element ref="ns2:DMSSCMultiFileName" minOccurs="0"/>
                <xsd:element ref="ns2:DMSSCOriginalFileName" minOccurs="0"/>
                <xsd:element ref="ns2:DMSSCFileNetDetails" minOccurs="0"/>
                <xsd:element ref="ns2:DMSSCOGDoc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2de7ad-0ce0-4950-9d80-fd0d9858bf9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DMSSCDocTitle" ma:index="11" ma:displayName="Document Title" ma:description="" ma:internalName="DMSSCDocTitle" ma:readOnly="false">
      <xsd:simpleType>
        <xsd:restriction base="dms:Note"/>
      </xsd:simpleType>
    </xsd:element>
    <xsd:element name="DMSSCControlNo" ma:index="12" ma:displayName="Control No" ma:description="" ma:internalName="DMSSCControlNo" ma:readOnly="false">
      <xsd:simpleType>
        <xsd:restriction base="dms:Text">
          <xsd:maxLength value="255"/>
        </xsd:restriction>
      </xsd:simpleType>
    </xsd:element>
    <xsd:element name="b544404b159d4058a3bc9d0cce5d29ef" ma:index="13" ma:taxonomy="true" ma:internalName="b544404b159d4058a3bc9d0cce5d29ef" ma:taxonomyFieldName="DMSSCLanguage" ma:displayName="Language" ma:readOnly="false" ma:default="" ma:fieldId="{b544404b-159d-4058-a3bc-9d0cce5d29ef}" ma:sspId="8b886aaa-2ace-43d1-8504-81239637f55f" ma:termSetId="0b676e13-752c-46aa-9178-ab22367b9a8b"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f559ad6b-811a-4710-b58b-39a7b7f0dec5}" ma:internalName="TaxCatchAll" ma:showField="CatchAllData" ma:web="292de7ad-0ce0-4950-9d80-fd0d9858bf97">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f559ad6b-811a-4710-b58b-39a7b7f0dec5}" ma:internalName="TaxCatchAllLabel" ma:readOnly="true" ma:showField="CatchAllDataLabel" ma:web="292de7ad-0ce0-4950-9d80-fd0d9858bf97">
      <xsd:complexType>
        <xsd:complexContent>
          <xsd:extension base="dms:MultiChoiceLookup">
            <xsd:sequence>
              <xsd:element name="Value" type="dms:Lookup" maxOccurs="unbounded" minOccurs="0" nillable="true"/>
            </xsd:sequence>
          </xsd:extension>
        </xsd:complexContent>
      </xsd:complexType>
    </xsd:element>
    <xsd:element name="DMSSCCopyright" ma:index="17" ma:displayName="Copyright" ma:default="© International Organization for Migration (IOM)" ma:description="" ma:internalName="DMSSCCopyright" ma:readOnly="false">
      <xsd:simpleType>
        <xsd:restriction base="dms:Text">
          <xsd:maxLength value="255"/>
        </xsd:restriction>
      </xsd:simpleType>
    </xsd:element>
    <xsd:element name="m45004dc6a5b43109e46f033994e1737" ma:index="18" ma:taxonomy="true" ma:internalName="m45004dc6a5b43109e46f033994e1737" ma:taxonomyFieldName="DMSSCCorpOwner" ma:displayName="Corporate Owner" ma:readOnly="false" ma:default="" ma:fieldId="{645004dc-6a5b-4310-9e46-f033994e1737}" ma:sspId="8b886aaa-2ace-43d1-8504-81239637f55f" ma:termSetId="9e7e0bf6-3110-4b26-b145-7dafb178e87c" ma:anchorId="00000000-0000-0000-0000-000000000000" ma:open="false" ma:isKeyword="false">
      <xsd:complexType>
        <xsd:sequence>
          <xsd:element ref="pc:Terms" minOccurs="0" maxOccurs="1"/>
        </xsd:sequence>
      </xsd:complexType>
    </xsd:element>
    <xsd:element name="DMSSCPresenter" ma:index="20" ma:displayName="Presenter" ma:description="" ma:internalName="DMSSCPresenter" ma:readOnly="false">
      <xsd:simpleType>
        <xsd:restriction base="dms:Text">
          <xsd:maxLength value="255"/>
        </xsd:restriction>
      </xsd:simpleType>
    </xsd:element>
    <xsd:element name="DMSSCEvent" ma:index="21" ma:displayName="Event" ma:description="" ma:internalName="DMSSCEvent" ma:readOnly="false">
      <xsd:simpleType>
        <xsd:restriction base="dms:Note"/>
      </xsd:simpleType>
    </xsd:element>
    <xsd:element name="DMSSCPlaceofEvent" ma:index="22" ma:displayName="Place of Event" ma:description="" ma:internalName="DMSSCPlaceofEvent" ma:readOnly="false">
      <xsd:simpleType>
        <xsd:restriction base="dms:Note"/>
      </xsd:simpleType>
    </xsd:element>
    <xsd:element name="a5c21126b0694d93a778523f94f94e6e" ma:index="23" ma:taxonomy="true" ma:internalName="a5c21126b0694d93a778523f94f94e6e" ma:taxonomyFieldName="DMSSCCountry" ma:displayName="Country" ma:readOnly="false" ma:default="" ma:fieldId="{a5c21126-b069-4d93-a778-523f94f94e6e}" ma:taxonomyMulti="true" ma:sspId="8b886aaa-2ace-43d1-8504-81239637f55f" ma:termSetId="84955c87-dfd3-47f8-bb1c-d267311f7547" ma:anchorId="00000000-0000-0000-0000-000000000000" ma:open="false" ma:isKeyword="false">
      <xsd:complexType>
        <xsd:sequence>
          <xsd:element ref="pc:Terms" minOccurs="0" maxOccurs="1"/>
        </xsd:sequence>
      </xsd:complexType>
    </xsd:element>
    <xsd:element name="DMSSCReleaseDate" ma:index="25" ma:displayName="Release Date" ma:description="" ma:format="DateOnly" ma:internalName="DMSSCReleaseDate" ma:readOnly="false">
      <xsd:simpleType>
        <xsd:restriction base="dms:DateTime"/>
      </xsd:simpleType>
    </xsd:element>
    <xsd:element name="df07b3dcd26544e09619a120c66e9128" ma:index="26" nillable="true" ma:taxonomy="true" ma:internalName="df07b3dcd26544e09619a120c66e9128" ma:taxonomyFieldName="DMSSCSubjects" ma:displayName="Subjects" ma:readOnly="false" ma:default="" ma:fieldId="{df07b3dc-d265-44e0-9619-a120c66e9128}" ma:taxonomyMulti="true" ma:sspId="8b886aaa-2ace-43d1-8504-81239637f55f" ma:termSetId="db5cbc93-48f5-461c-b5f4-958210c9916b" ma:anchorId="00000000-0000-0000-0000-000000000000" ma:open="false" ma:isKeyword="false">
      <xsd:complexType>
        <xsd:sequence>
          <xsd:element ref="pc:Terms" minOccurs="0" maxOccurs="1"/>
        </xsd:sequence>
      </xsd:complexType>
    </xsd:element>
    <xsd:element name="gfb351706cee45fb90c779769e632c31" ma:index="28" nillable="true" ma:taxonomy="true" ma:internalName="gfb351706cee45fb90c779769e632c31" ma:taxonomyFieldName="DMSSCKeywords" ma:displayName="Keywords" ma:readOnly="false" ma:default="" ma:fieldId="{0fb35170-6cee-45fb-90c7-79769e632c31}" ma:taxonomyMulti="true" ma:sspId="8b886aaa-2ace-43d1-8504-81239637f55f" ma:termSetId="6b6eb302-6e8e-44f5-98b9-d2fe36c7e38c" ma:anchorId="00000000-0000-0000-0000-000000000000" ma:open="false" ma:isKeyword="false">
      <xsd:complexType>
        <xsd:sequence>
          <xsd:element ref="pc:Terms" minOccurs="0" maxOccurs="1"/>
        </xsd:sequence>
      </xsd:complexType>
    </xsd:element>
    <xsd:element name="DMSSCRelatedInformation" ma:index="30" nillable="true" ma:displayName="Related Information" ma:description="" ma:internalName="DMSSCRelatedInformation" ma:readOnly="false">
      <xsd:simpleType>
        <xsd:restriction base="dms:Unknown"/>
      </xsd:simpleType>
    </xsd:element>
    <xsd:element name="DMSSCSecondaryDocuments" ma:index="31" nillable="true" ma:displayName="Secondary Documents" ma:description="" ma:internalName="DMSSCSecondaryDocuments" ma:readOnly="false">
      <xsd:simpleType>
        <xsd:restriction base="dms:Unknown"/>
      </xsd:simpleType>
    </xsd:element>
    <xsd:element name="DMSSCMultiFileName" ma:index="32" nillable="true" ma:displayName="MultiFileName" ma:description="" ma:internalName="DMSSCMultiFileName" ma:readOnly="false">
      <xsd:simpleType>
        <xsd:restriction base="dms:Text">
          <xsd:maxLength value="255"/>
        </xsd:restriction>
      </xsd:simpleType>
    </xsd:element>
    <xsd:element name="DMSSCOriginalFileName" ma:index="33" nillable="true" ma:displayName="Original File Name" ma:description="" ma:internalName="DMSSCOriginalFileName" ma:readOnly="false">
      <xsd:simpleType>
        <xsd:restriction base="dms:Note"/>
      </xsd:simpleType>
    </xsd:element>
    <xsd:element name="DMSSCFileNetDetails" ma:index="34" nillable="true" ma:displayName="FileNet Details" ma:internalName="DMSSCFileNetDetails">
      <xsd:simpleType>
        <xsd:restriction base="dms:Note"/>
      </xsd:simpleType>
    </xsd:element>
    <xsd:element name="DMSSCOGDocID" ma:index="35" nillable="true" ma:displayName="Original DOC ID" ma:description="" ma:internalName="DMSSCOGDocID">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DMSSCDocTitle xmlns="292de7ad-0ce0-4950-9d80-fd0d9858bf97">IOM Standard slides</DMSSCDocTitle>
    <df07b3dcd26544e09619a120c66e9128 xmlns="292de7ad-0ce0-4950-9d80-fd0d9858bf97">
      <Terms xmlns="http://schemas.microsoft.com/office/infopath/2007/PartnerControls"/>
    </df07b3dcd26544e09619a120c66e9128>
    <_dlc_DocId xmlns="292de7ad-0ce0-4950-9d80-fd0d9858bf97">IOMDOC-3-12536</_dlc_DocId>
    <m45004dc6a5b43109e46f033994e1737 xmlns="292de7ad-0ce0-4950-9d80-fd0d9858bf97">
      <Terms xmlns="http://schemas.microsoft.com/office/infopath/2007/PartnerControls">
        <TermInfo xmlns="http://schemas.microsoft.com/office/infopath/2007/PartnerControls">
          <TermName xmlns="http://schemas.microsoft.com/office/infopath/2007/PartnerControls">HQ-ODG</TermName>
          <TermId xmlns="http://schemas.microsoft.com/office/infopath/2007/PartnerControls">6731a28e-61d5-4707-b039-f9384978dd7c</TermId>
        </TermInfo>
      </Terms>
    </m45004dc6a5b43109e46f033994e1737>
    <DMSSCCopyright xmlns="292de7ad-0ce0-4950-9d80-fd0d9858bf97">© International Organization for Migration (IOM)</DMSSCCopyright>
    <b544404b159d4058a3bc9d0cce5d29ef xmlns="292de7ad-0ce0-4950-9d80-fd0d9858bf97">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4fdb6f7f-87a6-4bdf-a113-af22aa89e0ff</TermId>
        </TermInfo>
      </Terms>
    </b544404b159d4058a3bc9d0cce5d29ef>
    <TaxCatchAll xmlns="292de7ad-0ce0-4950-9d80-fd0d9858bf97">
      <Value>34</Value>
      <Value>69</Value>
      <Value>78</Value>
    </TaxCatchAll>
    <a5c21126b0694d93a778523f94f94e6e xmlns="292de7ad-0ce0-4950-9d80-fd0d9858bf97">
      <Terms xmlns="http://schemas.microsoft.com/office/infopath/2007/PartnerControls">
        <TermInfo xmlns="http://schemas.microsoft.com/office/infopath/2007/PartnerControls">
          <TermName xmlns="http://schemas.microsoft.com/office/infopath/2007/PartnerControls">Worldwide</TermName>
          <TermId xmlns="http://schemas.microsoft.com/office/infopath/2007/PartnerControls">bd91d6f5-b790-46d2-be21-31fae2b39943</TermId>
        </TermInfo>
      </Terms>
    </a5c21126b0694d93a778523f94f94e6e>
    <DMSSCEvent xmlns="292de7ad-0ce0-4950-9d80-fd0d9858bf97">N/A</DMSSCEvent>
    <DMSSCOriginalFileName xmlns="292de7ad-0ce0-4950-9d80-fd0d9858bf97" xsi:nil="true"/>
    <DMSSCReleaseDate xmlns="292de7ad-0ce0-4950-9d80-fd0d9858bf97">2014-08-21T16:00:00+00:00</DMSSCReleaseDate>
    <DMSSCPlaceofEvent xmlns="292de7ad-0ce0-4950-9d80-fd0d9858bf97">N/A</DMSSCPlaceofEvent>
    <DMSSCFileNetDetails xmlns="292de7ad-0ce0-4950-9d80-fd0d9858bf97" xsi:nil="true"/>
    <gfb351706cee45fb90c779769e632c31 xmlns="292de7ad-0ce0-4950-9d80-fd0d9858bf97">
      <Terms xmlns="http://schemas.microsoft.com/office/infopath/2007/PartnerControls"/>
    </gfb351706cee45fb90c779769e632c31>
    <DMSSCControlNo xmlns="292de7ad-0ce0-4950-9d80-fd0d9858bf97">PR/ODG/00068</DMSSCControlNo>
    <_dlc_DocIdUrl xmlns="292de7ad-0ce0-4950-9d80-fd0d9858bf97">
      <Url>https://dmsportal/_layouts/15/DocIdRedir.aspx?ID=IOMDOC-3-12536</Url>
      <Description>IOMDOC-3-12536</Description>
    </_dlc_DocIdUrl>
    <DMSSCMultiFileName xmlns="292de7ad-0ce0-4950-9d80-fd0d9858bf97">2016-08-15 DG Standard Presentation.pptx</DMSSCMultiFileName>
    <DMSSCRelatedInformation xmlns="292de7ad-0ce0-4950-9d80-fd0d9858bf97" xsi:nil="true"/>
    <DMSSCSecondaryDocuments xmlns="292de7ad-0ce0-4950-9d80-fd0d9858bf97" xsi:nil="true"/>
    <DMSSCPresenter xmlns="292de7ad-0ce0-4950-9d80-fd0d9858bf97">DG</DMSSCPresenter>
    <DMSSCOGDocID xmlns="292de7ad-0ce0-4950-9d80-fd0d9858bf97">16407</DMSSCOGDocID>
  </documentManagement>
</p:properties>
</file>

<file path=customXml/itemProps1.xml><?xml version="1.0" encoding="utf-8"?>
<ds:datastoreItem xmlns:ds="http://schemas.openxmlformats.org/officeDocument/2006/customXml" ds:itemID="{84F651EF-E6E7-4FCA-B20A-8A7F62BB45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2de7ad-0ce0-4950-9d80-fd0d9858bf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B75471-2179-4CDA-8D05-66C6EB9C40CB}">
  <ds:schemaRefs>
    <ds:schemaRef ds:uri="http://schemas.microsoft.com/sharepoint/events"/>
  </ds:schemaRefs>
</ds:datastoreItem>
</file>

<file path=customXml/itemProps3.xml><?xml version="1.0" encoding="utf-8"?>
<ds:datastoreItem xmlns:ds="http://schemas.openxmlformats.org/officeDocument/2006/customXml" ds:itemID="{AA135CA6-A307-46DA-BBA5-50B20F8E1202}">
  <ds:schemaRefs>
    <ds:schemaRef ds:uri="http://schemas.microsoft.com/sharepoint/v3/contenttype/forms"/>
  </ds:schemaRefs>
</ds:datastoreItem>
</file>

<file path=customXml/itemProps4.xml><?xml version="1.0" encoding="utf-8"?>
<ds:datastoreItem xmlns:ds="http://schemas.openxmlformats.org/officeDocument/2006/customXml" ds:itemID="{0FB693A5-7FC9-44F6-B5D6-69957F239593}">
  <ds:schemaRefs>
    <ds:schemaRef ds:uri="http://purl.org/dc/elements/1.1/"/>
    <ds:schemaRef ds:uri="http://schemas.microsoft.com/office/2006/documentManagement/types"/>
    <ds:schemaRef ds:uri="http://purl.org/dc/terms/"/>
    <ds:schemaRef ds:uri="http://schemas.microsoft.com/office/2006/metadata/properties"/>
    <ds:schemaRef ds:uri="http://purl.org/dc/dcmitype/"/>
    <ds:schemaRef ds:uri="http://www.w3.org/XML/1998/namespace"/>
    <ds:schemaRef ds:uri="292de7ad-0ce0-4950-9d80-fd0d9858bf97"/>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IOM-PPT-Blank-Template-65th</Template>
  <TotalTime>7011</TotalTime>
  <Words>965</Words>
  <Application>Microsoft Office PowerPoint</Application>
  <PresentationFormat>Presentación en pantalla (4:3)</PresentationFormat>
  <Paragraphs>114</Paragraphs>
  <Slides>13</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Open Sans</vt:lpstr>
      <vt:lpstr>IOM-PPT-Blank-Template-65th</vt:lpstr>
      <vt:lpstr>Presentación de PowerPoint</vt:lpstr>
      <vt:lpstr>contorno</vt:lpstr>
      <vt:lpstr>OIM de un vistazo</vt:lpstr>
      <vt:lpstr>Marco de Asistencia Internacional de la OIM</vt:lpstr>
      <vt:lpstr>Apoyo de la OIM:  Implementación de la estrategia TRIP de la OACI :</vt:lpstr>
      <vt:lpstr>Cruzar la frontera ilegalmente</vt:lpstr>
      <vt:lpstr>Seguridad Implicaciones: los pies de Arcilla</vt:lpstr>
      <vt:lpstr>pasaporte electrónico:  un Gran Salto Hacia pasaporte integridad? </vt:lpstr>
      <vt:lpstr>Tomar una decisión informada</vt:lpstr>
      <vt:lpstr>Resiliencia de Oficinas de Pasaportes :  externalizar o no externalizar?</vt:lpstr>
      <vt:lpstr>Prioridades para la asistencia de OIM (y la disponibilidad de capacidad ICBWG)</vt:lpstr>
      <vt:lpstr>Cómo hacer que funcione </vt:lpstr>
      <vt:lpstr>Presentación de PowerPoint</vt:lpstr>
    </vt:vector>
  </TitlesOfParts>
  <Company>IOM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NASSIM Amira</dc:creator>
  <cp:lastModifiedBy>México</cp:lastModifiedBy>
  <cp:revision>438</cp:revision>
  <cp:lastPrinted>2017-04-19T08:00:07Z</cp:lastPrinted>
  <dcterms:created xsi:type="dcterms:W3CDTF">2016-04-08T08:35:00Z</dcterms:created>
  <dcterms:modified xsi:type="dcterms:W3CDTF">2017-07-18T00:53:38Z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d256f71d35345689474340dd007a09d">
    <vt:lpwstr/>
  </property>
  <property fmtid="{D5CDD505-2E9C-101B-9397-08002B2CF9AE}" pid="3" name="DMSSCCorpOwner">
    <vt:lpwstr>78;#HQ-ODG|6731a28e-61d5-4707-b039-f9384978dd7c</vt:lpwstr>
  </property>
  <property fmtid="{D5CDD505-2E9C-101B-9397-08002B2CF9AE}" pid="4" name="DMSSCTypeofAgreement">
    <vt:lpwstr/>
  </property>
  <property fmtid="{D5CDD505-2E9C-101B-9397-08002B2CF9AE}" pid="5" name="DMSSCCountriesCovered">
    <vt:lpwstr/>
  </property>
  <property fmtid="{D5CDD505-2E9C-101B-9397-08002B2CF9AE}" pid="6" name="ContentTypeId">
    <vt:lpwstr>0x010100830129F0CAECA9418E7CE91E5DF8BAED02030021B30789F407E84CA4C3C5391AE48766</vt:lpwstr>
  </property>
  <property fmtid="{D5CDD505-2E9C-101B-9397-08002B2CF9AE}" pid="7" name="DMSSCLanguage">
    <vt:lpwstr>34;#English|4fdb6f7f-87a6-4bdf-a113-af22aa89e0ff</vt:lpwstr>
  </property>
  <property fmtid="{D5CDD505-2E9C-101B-9397-08002B2CF9AE}" pid="8" name="bec6e32e305846fc8e862047ed16a744">
    <vt:lpwstr/>
  </property>
  <property fmtid="{D5CDD505-2E9C-101B-9397-08002B2CF9AE}" pid="9" name="DMSSCKeywords">
    <vt:lpwstr/>
  </property>
  <property fmtid="{D5CDD505-2E9C-101B-9397-08002B2CF9AE}" pid="10" name="m63e22d85a01426b88ef9c83ec989ddc">
    <vt:lpwstr/>
  </property>
  <property fmtid="{D5CDD505-2E9C-101B-9397-08002B2CF9AE}" pid="11" name="_dlc_DocIdItemGuid">
    <vt:lpwstr>c6e3bcbb-3b25-4cac-8c6f-35219aafefa3</vt:lpwstr>
  </property>
  <property fmtid="{D5CDD505-2E9C-101B-9397-08002B2CF9AE}" pid="12" name="DMSSCCountryofDutyStation">
    <vt:lpwstr/>
  </property>
  <property fmtid="{D5CDD505-2E9C-101B-9397-08002B2CF9AE}" pid="13" name="DMSSCSubjects">
    <vt:lpwstr/>
  </property>
  <property fmtid="{D5CDD505-2E9C-101B-9397-08002B2CF9AE}" pid="14" name="DMSSCCountry">
    <vt:lpwstr>69;#Worldwide|bd91d6f5-b790-46d2-be21-31fae2b39943</vt:lpwstr>
  </property>
</Properties>
</file>