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93" r:id="rId3"/>
    <p:sldId id="297" r:id="rId4"/>
    <p:sldId id="298" r:id="rId5"/>
    <p:sldId id="296" r:id="rId6"/>
    <p:sldId id="299" r:id="rId7"/>
    <p:sldId id="302" r:id="rId8"/>
    <p:sldId id="300" r:id="rId9"/>
    <p:sldId id="301" r:id="rId10"/>
    <p:sldId id="303" r:id="rId11"/>
    <p:sldId id="306" r:id="rId12"/>
    <p:sldId id="307" r:id="rId13"/>
    <p:sldId id="305" r:id="rId14"/>
    <p:sldId id="258"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snapToGrid="0" snapToObjects="1">
      <p:cViewPr varScale="1">
        <p:scale>
          <a:sx n="56" d="100"/>
          <a:sy n="56" d="100"/>
        </p:scale>
        <p:origin x="78"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0801C72-3F1A-443E-AD85-60D222337929}" type="datetimeFigureOut">
              <a:rPr lang="en-NZ"/>
              <a:pPr>
                <a:defRPr/>
              </a:pPr>
              <a:t>10/02/2015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NZ"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NZ"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3D5DD0A-CD98-4172-9ADA-5D1946EF68BE}" type="slidenum">
              <a:rPr lang="en-NZ"/>
              <a:pPr>
                <a:defRPr/>
              </a:pPr>
              <a:t>‹Nº›</a:t>
            </a:fld>
            <a:endParaRPr lang="en-NZ"/>
          </a:p>
        </p:txBody>
      </p:sp>
    </p:spTree>
    <p:extLst>
      <p:ext uri="{BB962C8B-B14F-4D97-AF65-F5344CB8AC3E}">
        <p14:creationId xmlns:p14="http://schemas.microsoft.com/office/powerpoint/2010/main" val="7394573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pPr>
              <a:defRPr/>
            </a:pPr>
            <a:fld id="{63D5DD0A-CD98-4172-9ADA-5D1946EF68BE}" type="slidenum">
              <a:rPr lang="en-NZ" smtClean="0"/>
              <a:pPr>
                <a:defRPr/>
              </a:pPr>
              <a:t>6</a:t>
            </a:fld>
            <a:endParaRPr lang="en-NZ"/>
          </a:p>
        </p:txBody>
      </p:sp>
    </p:spTree>
    <p:extLst>
      <p:ext uri="{BB962C8B-B14F-4D97-AF65-F5344CB8AC3E}">
        <p14:creationId xmlns:p14="http://schemas.microsoft.com/office/powerpoint/2010/main" val="4226273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pPr>
              <a:defRPr/>
            </a:pPr>
            <a:fld id="{63D5DD0A-CD98-4172-9ADA-5D1946EF68BE}" type="slidenum">
              <a:rPr lang="en-NZ" smtClean="0"/>
              <a:pPr>
                <a:defRPr/>
              </a:pPr>
              <a:t>8</a:t>
            </a:fld>
            <a:endParaRPr lang="en-NZ"/>
          </a:p>
        </p:txBody>
      </p:sp>
    </p:spTree>
    <p:extLst>
      <p:ext uri="{BB962C8B-B14F-4D97-AF65-F5344CB8AC3E}">
        <p14:creationId xmlns:p14="http://schemas.microsoft.com/office/powerpoint/2010/main" val="386644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0E70B84-D56D-493B-AC46-F2C82DD3FA8B}"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DE20D1-FC94-4835-A394-8FE4216F0B6F}" type="slidenum">
              <a:rPr lang="en-US"/>
              <a:pPr>
                <a:defRPr/>
              </a:pPr>
              <a:t>‹Nº›</a:t>
            </a:fld>
            <a:endParaRPr lang="en-US"/>
          </a:p>
        </p:txBody>
      </p:sp>
    </p:spTree>
    <p:extLst>
      <p:ext uri="{BB962C8B-B14F-4D97-AF65-F5344CB8AC3E}">
        <p14:creationId xmlns:p14="http://schemas.microsoft.com/office/powerpoint/2010/main" val="297197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D4B648-0A7C-4C7E-87C8-29A0A9133D4B}"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9A1BAC-7098-451F-9402-076BCE3664AD}" type="slidenum">
              <a:rPr lang="en-US"/>
              <a:pPr>
                <a:defRPr/>
              </a:pPr>
              <a:t>‹Nº›</a:t>
            </a:fld>
            <a:endParaRPr lang="en-US"/>
          </a:p>
        </p:txBody>
      </p:sp>
    </p:spTree>
    <p:extLst>
      <p:ext uri="{BB962C8B-B14F-4D97-AF65-F5344CB8AC3E}">
        <p14:creationId xmlns:p14="http://schemas.microsoft.com/office/powerpoint/2010/main" val="1547916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F2E84D-1AD7-4D3B-9BA4-D2D731EC20E8}"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19172F-6F65-49C7-A313-AB1BCC634B0A}" type="slidenum">
              <a:rPr lang="en-US"/>
              <a:pPr>
                <a:defRPr/>
              </a:pPr>
              <a:t>‹Nº›</a:t>
            </a:fld>
            <a:endParaRPr lang="en-US"/>
          </a:p>
        </p:txBody>
      </p:sp>
    </p:spTree>
    <p:extLst>
      <p:ext uri="{BB962C8B-B14F-4D97-AF65-F5344CB8AC3E}">
        <p14:creationId xmlns:p14="http://schemas.microsoft.com/office/powerpoint/2010/main" val="157788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8FAE4D-325F-4BC3-A9FF-F69150936FE4}"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98DA39-67BA-479E-BDCE-E7B44CD1F97A}" type="slidenum">
              <a:rPr lang="en-US"/>
              <a:pPr>
                <a:defRPr/>
              </a:pPr>
              <a:t>‹Nº›</a:t>
            </a:fld>
            <a:endParaRPr lang="en-US"/>
          </a:p>
        </p:txBody>
      </p:sp>
    </p:spTree>
    <p:extLst>
      <p:ext uri="{BB962C8B-B14F-4D97-AF65-F5344CB8AC3E}">
        <p14:creationId xmlns:p14="http://schemas.microsoft.com/office/powerpoint/2010/main" val="3596747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3F4C323-283D-45D0-9A6D-5852239EEBA1}"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5DDA20-C20E-4504-82A6-0F35836F3E37}" type="slidenum">
              <a:rPr lang="en-US"/>
              <a:pPr>
                <a:defRPr/>
              </a:pPr>
              <a:t>‹Nº›</a:t>
            </a:fld>
            <a:endParaRPr lang="en-US"/>
          </a:p>
        </p:txBody>
      </p:sp>
    </p:spTree>
    <p:extLst>
      <p:ext uri="{BB962C8B-B14F-4D97-AF65-F5344CB8AC3E}">
        <p14:creationId xmlns:p14="http://schemas.microsoft.com/office/powerpoint/2010/main" val="41801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B1937ED-4128-4772-8ADF-EE25FD85FC3B}" type="datetimeFigureOut">
              <a:rPr lang="en-US"/>
              <a:pPr>
                <a:defRPr/>
              </a:pPr>
              <a:t>2/10/2015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6D2B9F1-8CC1-46E4-8C60-E89DDF618856}" type="slidenum">
              <a:rPr lang="en-US"/>
              <a:pPr>
                <a:defRPr/>
              </a:pPr>
              <a:t>‹Nº›</a:t>
            </a:fld>
            <a:endParaRPr lang="en-US"/>
          </a:p>
        </p:txBody>
      </p:sp>
    </p:spTree>
    <p:extLst>
      <p:ext uri="{BB962C8B-B14F-4D97-AF65-F5344CB8AC3E}">
        <p14:creationId xmlns:p14="http://schemas.microsoft.com/office/powerpoint/2010/main" val="56230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FD43203-9780-4D73-B437-B44AB208EE7E}" type="datetimeFigureOut">
              <a:rPr lang="en-US"/>
              <a:pPr>
                <a:defRPr/>
              </a:pPr>
              <a:t>2/10/2015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5D6776F-338C-4CDD-B463-0A9408ED0786}" type="slidenum">
              <a:rPr lang="en-US"/>
              <a:pPr>
                <a:defRPr/>
              </a:pPr>
              <a:t>‹Nº›</a:t>
            </a:fld>
            <a:endParaRPr lang="en-US"/>
          </a:p>
        </p:txBody>
      </p:sp>
    </p:spTree>
    <p:extLst>
      <p:ext uri="{BB962C8B-B14F-4D97-AF65-F5344CB8AC3E}">
        <p14:creationId xmlns:p14="http://schemas.microsoft.com/office/powerpoint/2010/main" val="3663807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414797-681D-49D0-A93B-3BC9A1EA2ACE}" type="datetimeFigureOut">
              <a:rPr lang="en-US"/>
              <a:pPr>
                <a:defRPr/>
              </a:pPr>
              <a:t>2/10/2015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B876304-75A0-46C1-AA92-7ACF961EFDC9}" type="slidenum">
              <a:rPr lang="en-US"/>
              <a:pPr>
                <a:defRPr/>
              </a:pPr>
              <a:t>‹Nº›</a:t>
            </a:fld>
            <a:endParaRPr lang="en-US"/>
          </a:p>
        </p:txBody>
      </p:sp>
    </p:spTree>
    <p:extLst>
      <p:ext uri="{BB962C8B-B14F-4D97-AF65-F5344CB8AC3E}">
        <p14:creationId xmlns:p14="http://schemas.microsoft.com/office/powerpoint/2010/main" val="308584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2413232-E7A2-4A1C-9C08-833276E84262}" type="datetimeFigureOut">
              <a:rPr lang="en-US"/>
              <a:pPr>
                <a:defRPr/>
              </a:pPr>
              <a:t>2/10/2015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345FD71-A93E-43C4-86D1-A6DA74718AD9}" type="slidenum">
              <a:rPr lang="en-US"/>
              <a:pPr>
                <a:defRPr/>
              </a:pPr>
              <a:t>‹Nº›</a:t>
            </a:fld>
            <a:endParaRPr lang="en-US"/>
          </a:p>
        </p:txBody>
      </p:sp>
    </p:spTree>
    <p:extLst>
      <p:ext uri="{BB962C8B-B14F-4D97-AF65-F5344CB8AC3E}">
        <p14:creationId xmlns:p14="http://schemas.microsoft.com/office/powerpoint/2010/main" val="369607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69EC9C-2A21-4CC7-AB5F-E7430BBD7B66}" type="datetimeFigureOut">
              <a:rPr lang="en-US"/>
              <a:pPr>
                <a:defRPr/>
              </a:pPr>
              <a:t>2/10/2015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5FE7EBC-30EF-47F4-A69C-A3B90A73A2DF}" type="slidenum">
              <a:rPr lang="en-US"/>
              <a:pPr>
                <a:defRPr/>
              </a:pPr>
              <a:t>‹Nº›</a:t>
            </a:fld>
            <a:endParaRPr lang="en-US"/>
          </a:p>
        </p:txBody>
      </p:sp>
    </p:spTree>
    <p:extLst>
      <p:ext uri="{BB962C8B-B14F-4D97-AF65-F5344CB8AC3E}">
        <p14:creationId xmlns:p14="http://schemas.microsoft.com/office/powerpoint/2010/main" val="1254354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550AF0-0702-4B1C-9A86-21AA616FE6D9}" type="datetimeFigureOut">
              <a:rPr lang="en-US"/>
              <a:pPr>
                <a:defRPr/>
              </a:pPr>
              <a:t>2/10/2015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9932FA-381E-4C3A-A4FA-09AD7C37E68E}" type="slidenum">
              <a:rPr lang="en-US"/>
              <a:pPr>
                <a:defRPr/>
              </a:pPr>
              <a:t>‹Nº›</a:t>
            </a:fld>
            <a:endParaRPr lang="en-US"/>
          </a:p>
        </p:txBody>
      </p:sp>
    </p:spTree>
    <p:extLst>
      <p:ext uri="{BB962C8B-B14F-4D97-AF65-F5344CB8AC3E}">
        <p14:creationId xmlns:p14="http://schemas.microsoft.com/office/powerpoint/2010/main" val="30993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66F4977D-600F-4184-A53E-34DD42686BCD}" type="datetimeFigureOut">
              <a:rPr lang="en-US"/>
              <a:pPr>
                <a:defRPr/>
              </a:pPr>
              <a:t>2/10/2015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63C0B131-6E00-4EDD-9F43-29868C9DA1F1}"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14475"/>
            <a:ext cx="9144000" cy="4173538"/>
          </a:xfrm>
          <a:prstGeom prst="rect">
            <a:avLst/>
          </a:prstGeom>
          <a:solidFill>
            <a:schemeClr val="tx2"/>
          </a:solidFill>
          <a:ln>
            <a:noFill/>
            <a:roun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051" name="Title 1"/>
          <p:cNvSpPr>
            <a:spLocks noGrp="1"/>
          </p:cNvSpPr>
          <p:nvPr>
            <p:ph type="ctrTitle"/>
          </p:nvPr>
        </p:nvSpPr>
        <p:spPr>
          <a:xfrm>
            <a:off x="685800" y="2293938"/>
            <a:ext cx="7772400" cy="1470025"/>
          </a:xfrm>
        </p:spPr>
        <p:txBody>
          <a:bodyPr/>
          <a:lstStyle/>
          <a:p>
            <a:pPr eaLnBrk="1" hangingPunct="1"/>
            <a:r>
              <a:rPr lang="en-US" altLang="en-US" sz="2800" b="1" dirty="0" err="1" smtClean="0">
                <a:solidFill>
                  <a:schemeClr val="bg1"/>
                </a:solidFill>
                <a:latin typeface="Arial" charset="0"/>
                <a:cs typeface="Arial" charset="0"/>
              </a:rPr>
              <a:t>Introducción</a:t>
            </a:r>
            <a:r>
              <a:rPr lang="en-US" altLang="en-US" sz="2800" b="1" dirty="0" smtClean="0">
                <a:solidFill>
                  <a:schemeClr val="bg1"/>
                </a:solidFill>
                <a:latin typeface="Arial" charset="0"/>
                <a:cs typeface="Arial" charset="0"/>
              </a:rPr>
              <a:t> al </a:t>
            </a:r>
            <a:r>
              <a:rPr lang="en-US" altLang="en-US" sz="2800" b="1" dirty="0" err="1" smtClean="0">
                <a:solidFill>
                  <a:schemeClr val="bg1"/>
                </a:solidFill>
                <a:latin typeface="Arial" charset="0"/>
                <a:cs typeface="Arial" charset="0"/>
              </a:rPr>
              <a:t>Documento</a:t>
            </a:r>
            <a:r>
              <a:rPr lang="en-US" altLang="en-US" sz="2800" b="1" dirty="0" smtClean="0">
                <a:solidFill>
                  <a:schemeClr val="bg1"/>
                </a:solidFill>
                <a:latin typeface="Arial" charset="0"/>
                <a:cs typeface="Arial" charset="0"/>
              </a:rPr>
              <a:t> de </a:t>
            </a:r>
            <a:r>
              <a:rPr lang="en-US" altLang="en-US" sz="2800" b="1" dirty="0" err="1">
                <a:solidFill>
                  <a:schemeClr val="bg1"/>
                </a:solidFill>
                <a:latin typeface="Arial" charset="0"/>
                <a:cs typeface="Arial" charset="0"/>
              </a:rPr>
              <a:t>d</a:t>
            </a:r>
            <a:r>
              <a:rPr lang="en-US" altLang="en-US" sz="2800" b="1" dirty="0" err="1" smtClean="0">
                <a:solidFill>
                  <a:schemeClr val="bg1"/>
                </a:solidFill>
                <a:latin typeface="Arial" charset="0"/>
                <a:cs typeface="Arial" charset="0"/>
              </a:rPr>
              <a:t>iscusión</a:t>
            </a:r>
            <a:r>
              <a:rPr lang="en-US" altLang="en-US" sz="2800" b="1" dirty="0" smtClean="0">
                <a:solidFill>
                  <a:schemeClr val="bg1"/>
                </a:solidFill>
                <a:latin typeface="Arial" charset="0"/>
                <a:cs typeface="Arial" charset="0"/>
              </a:rPr>
              <a:t> </a:t>
            </a:r>
            <a:r>
              <a:rPr lang="en-US" altLang="en-US" sz="2800" b="1" dirty="0" err="1" smtClean="0">
                <a:solidFill>
                  <a:schemeClr val="bg1"/>
                </a:solidFill>
                <a:latin typeface="Arial" charset="0"/>
                <a:cs typeface="Arial" charset="0"/>
              </a:rPr>
              <a:t>sobre</a:t>
            </a:r>
            <a:r>
              <a:rPr lang="en-US" altLang="en-US" sz="2800" b="1" dirty="0" smtClean="0">
                <a:solidFill>
                  <a:schemeClr val="bg1"/>
                </a:solidFill>
                <a:latin typeface="Arial" charset="0"/>
                <a:cs typeface="Arial" charset="0"/>
              </a:rPr>
              <a:t> el </a:t>
            </a:r>
            <a:r>
              <a:rPr lang="en-US" altLang="en-US" sz="2800" b="1" dirty="0" err="1" smtClean="0">
                <a:solidFill>
                  <a:schemeClr val="bg1"/>
                </a:solidFill>
                <a:latin typeface="Arial" charset="0"/>
                <a:cs typeface="Arial" charset="0"/>
              </a:rPr>
              <a:t>borrador</a:t>
            </a:r>
            <a:r>
              <a:rPr lang="en-US" altLang="en-US" sz="2800" b="1" dirty="0" smtClean="0">
                <a:solidFill>
                  <a:schemeClr val="bg1"/>
                </a:solidFill>
                <a:latin typeface="Arial" charset="0"/>
                <a:cs typeface="Arial" charset="0"/>
              </a:rPr>
              <a:t> de </a:t>
            </a:r>
            <a:r>
              <a:rPr lang="en-US" altLang="en-US" sz="2800" b="1" dirty="0" err="1" smtClean="0">
                <a:solidFill>
                  <a:schemeClr val="bg1"/>
                </a:solidFill>
                <a:latin typeface="Arial" charset="0"/>
                <a:cs typeface="Arial" charset="0"/>
              </a:rPr>
              <a:t>Guías</a:t>
            </a:r>
            <a:r>
              <a:rPr lang="en-US" altLang="en-US" sz="2800" b="1" dirty="0" smtClean="0">
                <a:solidFill>
                  <a:schemeClr val="bg1"/>
                </a:solidFill>
                <a:latin typeface="Arial" charset="0"/>
                <a:cs typeface="Arial" charset="0"/>
              </a:rPr>
              <a:t> </a:t>
            </a:r>
            <a:r>
              <a:rPr lang="en-US" altLang="en-US" sz="2800" b="1" dirty="0" err="1" smtClean="0">
                <a:solidFill>
                  <a:schemeClr val="bg1"/>
                </a:solidFill>
                <a:latin typeface="Arial" charset="0"/>
                <a:cs typeface="Arial" charset="0"/>
              </a:rPr>
              <a:t>sobre</a:t>
            </a:r>
            <a:r>
              <a:rPr lang="en-US" altLang="en-US" sz="2800" b="1" dirty="0" smtClean="0">
                <a:solidFill>
                  <a:schemeClr val="bg1"/>
                </a:solidFill>
                <a:latin typeface="Arial" charset="0"/>
                <a:cs typeface="Arial" charset="0"/>
              </a:rPr>
              <a:t> </a:t>
            </a:r>
            <a:r>
              <a:rPr lang="en-US" altLang="en-US" sz="2800" b="1" dirty="0" err="1" smtClean="0">
                <a:solidFill>
                  <a:schemeClr val="bg1"/>
                </a:solidFill>
                <a:latin typeface="Arial" charset="0"/>
                <a:cs typeface="Arial" charset="0"/>
              </a:rPr>
              <a:t>Prácticas</a:t>
            </a:r>
            <a:r>
              <a:rPr lang="en-US" altLang="en-US" sz="2800" b="1" dirty="0" smtClean="0">
                <a:solidFill>
                  <a:schemeClr val="bg1"/>
                </a:solidFill>
                <a:latin typeface="Arial" charset="0"/>
                <a:cs typeface="Arial" charset="0"/>
              </a:rPr>
              <a:t> </a:t>
            </a:r>
            <a:r>
              <a:rPr lang="en-US" altLang="en-US" sz="2800" b="1" dirty="0" err="1">
                <a:solidFill>
                  <a:schemeClr val="bg1"/>
                </a:solidFill>
                <a:latin typeface="Arial" charset="0"/>
                <a:cs typeface="Arial" charset="0"/>
              </a:rPr>
              <a:t>E</a:t>
            </a:r>
            <a:r>
              <a:rPr lang="en-US" altLang="en-US" sz="2800" b="1" dirty="0" err="1" smtClean="0">
                <a:solidFill>
                  <a:schemeClr val="bg1"/>
                </a:solidFill>
                <a:latin typeface="Arial" charset="0"/>
                <a:cs typeface="Arial" charset="0"/>
              </a:rPr>
              <a:t>fectivas</a:t>
            </a:r>
            <a:endParaRPr lang="en-US" altLang="en-US" sz="2800" b="1" dirty="0" smtClean="0">
              <a:solidFill>
                <a:schemeClr val="bg1"/>
              </a:solidFill>
              <a:latin typeface="Arial" charset="0"/>
              <a:cs typeface="Arial" charset="0"/>
            </a:endParaRPr>
          </a:p>
        </p:txBody>
      </p:sp>
      <p:sp>
        <p:nvSpPr>
          <p:cNvPr id="3" name="Subtitle 2"/>
          <p:cNvSpPr>
            <a:spLocks noGrp="1"/>
          </p:cNvSpPr>
          <p:nvPr>
            <p:ph type="subTitle" idx="1"/>
          </p:nvPr>
        </p:nvSpPr>
        <p:spPr>
          <a:xfrm>
            <a:off x="1371600" y="3810000"/>
            <a:ext cx="6400800" cy="1752600"/>
          </a:xfrm>
        </p:spPr>
        <p:txBody>
          <a:bodyPr rtlCol="0">
            <a:normAutofit/>
          </a:bodyPr>
          <a:lstStyle/>
          <a:p>
            <a:pPr eaLnBrk="1" fontAlgn="auto" hangingPunct="1">
              <a:spcAft>
                <a:spcPts val="0"/>
              </a:spcAft>
              <a:buFont typeface="Arial"/>
              <a:buNone/>
              <a:defRPr/>
            </a:pPr>
            <a:r>
              <a:rPr lang="en-US" sz="2400" dirty="0" smtClean="0">
                <a:solidFill>
                  <a:schemeClr val="bg1"/>
                </a:solidFill>
                <a:latin typeface="Arial"/>
                <a:ea typeface="+mn-ea"/>
                <a:cs typeface="Arial"/>
              </a:rPr>
              <a:t>Prof. Walter Kaelin, </a:t>
            </a:r>
            <a:r>
              <a:rPr lang="en-US" sz="2400" dirty="0" err="1" smtClean="0">
                <a:solidFill>
                  <a:schemeClr val="bg1"/>
                </a:solidFill>
                <a:latin typeface="Arial"/>
                <a:ea typeface="+mn-ea"/>
                <a:cs typeface="Arial"/>
              </a:rPr>
              <a:t>Enviado</a:t>
            </a:r>
            <a:r>
              <a:rPr lang="en-US" sz="2400" dirty="0" smtClean="0">
                <a:solidFill>
                  <a:schemeClr val="bg1"/>
                </a:solidFill>
                <a:latin typeface="Arial"/>
                <a:ea typeface="+mn-ea"/>
                <a:cs typeface="Arial"/>
              </a:rPr>
              <a:t> de la </a:t>
            </a:r>
            <a:r>
              <a:rPr lang="en-US" sz="2400" dirty="0" err="1" smtClean="0">
                <a:solidFill>
                  <a:schemeClr val="bg1"/>
                </a:solidFill>
                <a:latin typeface="Arial"/>
                <a:ea typeface="+mn-ea"/>
                <a:cs typeface="Arial"/>
              </a:rPr>
              <a:t>Presidencia</a:t>
            </a:r>
            <a:r>
              <a:rPr lang="en-US" sz="2400" dirty="0" smtClean="0">
                <a:solidFill>
                  <a:schemeClr val="bg1"/>
                </a:solidFill>
                <a:latin typeface="Arial"/>
                <a:ea typeface="+mn-ea"/>
                <a:cs typeface="Arial"/>
              </a:rPr>
              <a:t> de la </a:t>
            </a:r>
            <a:r>
              <a:rPr lang="en-US" sz="2400" dirty="0" err="1" smtClean="0">
                <a:solidFill>
                  <a:schemeClr val="bg1"/>
                </a:solidFill>
                <a:latin typeface="Arial"/>
                <a:ea typeface="+mn-ea"/>
                <a:cs typeface="Arial"/>
              </a:rPr>
              <a:t>Iniciativa</a:t>
            </a:r>
            <a:r>
              <a:rPr lang="en-US" sz="2400" dirty="0" smtClean="0">
                <a:solidFill>
                  <a:schemeClr val="bg1"/>
                </a:solidFill>
                <a:latin typeface="Arial"/>
                <a:ea typeface="+mn-ea"/>
                <a:cs typeface="Arial"/>
              </a:rPr>
              <a:t> </a:t>
            </a:r>
            <a:r>
              <a:rPr lang="en-US" sz="2400" dirty="0" err="1" smtClean="0">
                <a:solidFill>
                  <a:schemeClr val="bg1"/>
                </a:solidFill>
                <a:latin typeface="Arial"/>
                <a:ea typeface="+mn-ea"/>
                <a:cs typeface="Arial"/>
              </a:rPr>
              <a:t>Nansnen</a:t>
            </a:r>
            <a:endParaRPr lang="en-US" sz="2400" dirty="0" smtClean="0">
              <a:solidFill>
                <a:schemeClr val="bg1"/>
              </a:solidFill>
              <a:latin typeface="Arial"/>
              <a:ea typeface="+mn-ea"/>
              <a:cs typeface="Arial"/>
            </a:endParaRPr>
          </a:p>
          <a:p>
            <a:pPr eaLnBrk="1" fontAlgn="auto" hangingPunct="1">
              <a:spcAft>
                <a:spcPts val="0"/>
              </a:spcAft>
              <a:buFont typeface="Arial"/>
              <a:buNone/>
              <a:defRPr/>
            </a:pPr>
            <a:r>
              <a:rPr lang="en-US" sz="2400" dirty="0" smtClean="0">
                <a:solidFill>
                  <a:schemeClr val="bg1"/>
                </a:solidFill>
                <a:latin typeface="Arial"/>
                <a:ea typeface="+mn-ea"/>
                <a:cs typeface="Arial"/>
              </a:rPr>
              <a:t>San José, 11 de </a:t>
            </a:r>
            <a:r>
              <a:rPr lang="en-US" sz="2400" dirty="0" err="1" smtClean="0">
                <a:solidFill>
                  <a:schemeClr val="bg1"/>
                </a:solidFill>
                <a:latin typeface="Arial"/>
                <a:ea typeface="+mn-ea"/>
                <a:cs typeface="Arial"/>
              </a:rPr>
              <a:t>Febrero</a:t>
            </a:r>
            <a:r>
              <a:rPr lang="en-US" sz="2400" dirty="0" smtClean="0">
                <a:solidFill>
                  <a:schemeClr val="bg1"/>
                </a:solidFill>
                <a:latin typeface="Arial"/>
                <a:ea typeface="+mn-ea"/>
                <a:cs typeface="Arial"/>
              </a:rPr>
              <a:t> 2015</a:t>
            </a:r>
          </a:p>
          <a:p>
            <a:pPr eaLnBrk="1" fontAlgn="auto" hangingPunct="1">
              <a:spcAft>
                <a:spcPts val="0"/>
              </a:spcAft>
              <a:buFont typeface="Arial"/>
              <a:buNone/>
              <a:defRPr/>
            </a:pPr>
            <a:endParaRPr lang="en-US" sz="2400" dirty="0">
              <a:solidFill>
                <a:schemeClr val="bg1"/>
              </a:solidFill>
              <a:latin typeface="Arial"/>
              <a:ea typeface="+mn-ea"/>
              <a:cs typeface="Arial"/>
            </a:endParaRPr>
          </a:p>
        </p:txBody>
      </p:sp>
      <p:pic>
        <p:nvPicPr>
          <p:cNvPr id="205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100" y="5762625"/>
            <a:ext cx="23876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3487" y="5829300"/>
            <a:ext cx="15970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692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3838" y="5784850"/>
            <a:ext cx="984250" cy="66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57" name="Rectangle 1"/>
          <p:cNvSpPr>
            <a:spLocks noChangeArrowheads="1"/>
          </p:cNvSpPr>
          <p:nvPr/>
        </p:nvSpPr>
        <p:spPr bwMode="auto">
          <a:xfrm>
            <a:off x="165100" y="6508749"/>
            <a:ext cx="8788400" cy="2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800" dirty="0"/>
              <a:t>The Nansen Initiative is primarily funded by the governments of Norway and Switzerland. The Initiative also benefits from generous funding from the European </a:t>
            </a:r>
            <a:r>
              <a:rPr lang="en-US" altLang="en-US" sz="800" dirty="0" smtClean="0"/>
              <a:t>Commission and  Germany .</a:t>
            </a:r>
            <a:endParaRPr lang="en-GB" altLang="en-US" sz="800" dirty="0"/>
          </a:p>
        </p:txBody>
      </p:sp>
      <p:pic>
        <p:nvPicPr>
          <p:cNvPr id="2058" name="Picture 10" descr="imagesCA140GJ8"/>
          <p:cNvPicPr>
            <a:picLocks noChangeAspect="1" noChangeArrowheads="1"/>
          </p:cNvPicPr>
          <p:nvPr/>
        </p:nvPicPr>
        <p:blipFill>
          <a:blip r:embed="rId6">
            <a:extLst>
              <a:ext uri="{28A0092B-C50C-407E-A947-70E740481C1C}">
                <a14:useLocalDpi xmlns:a14="http://schemas.microsoft.com/office/drawing/2010/main" val="0"/>
              </a:ext>
            </a:extLst>
          </a:blip>
          <a:srcRect b="7973"/>
          <a:stretch>
            <a:fillRect/>
          </a:stretch>
        </p:blipFill>
        <p:spPr bwMode="auto">
          <a:xfrm>
            <a:off x="2692400" y="-22225"/>
            <a:ext cx="2638425"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1" descr="IMG_4839edited3"/>
          <p:cNvPicPr>
            <a:picLocks noChangeAspect="1" noChangeArrowheads="1"/>
          </p:cNvPicPr>
          <p:nvPr/>
        </p:nvPicPr>
        <p:blipFill>
          <a:blip r:embed="rId7">
            <a:extLst>
              <a:ext uri="{28A0092B-C50C-407E-A947-70E740481C1C}">
                <a14:useLocalDpi xmlns:a14="http://schemas.microsoft.com/office/drawing/2010/main" val="0"/>
              </a:ext>
            </a:extLst>
          </a:blip>
          <a:srcRect b="10310"/>
          <a:stretch>
            <a:fillRect/>
          </a:stretch>
        </p:blipFill>
        <p:spPr bwMode="auto">
          <a:xfrm>
            <a:off x="5330825" y="-22225"/>
            <a:ext cx="2289175"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2" descr="darfur_displaced002_1x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0" y="-22225"/>
            <a:ext cx="15367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0" y="1514475"/>
            <a:ext cx="9156700"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smtClean="0"/>
              <a:t/>
            </a:r>
            <a:br>
              <a:rPr lang="en-US" sz="4000" b="1" dirty="0" smtClean="0"/>
            </a:br>
            <a:r>
              <a:rPr lang="en-US" sz="4000" b="1" dirty="0" err="1" smtClean="0"/>
              <a:t>Uso</a:t>
            </a:r>
            <a:r>
              <a:rPr lang="en-US" sz="4000" b="1" dirty="0" smtClean="0"/>
              <a:t> </a:t>
            </a:r>
            <a:r>
              <a:rPr lang="en-US" sz="4000" b="1" dirty="0" err="1" smtClean="0"/>
              <a:t>positivo</a:t>
            </a:r>
            <a:r>
              <a:rPr lang="en-US" sz="4000" b="1" dirty="0" smtClean="0"/>
              <a:t> de </a:t>
            </a:r>
            <a:r>
              <a:rPr lang="en-US" sz="4000" b="1" dirty="0" err="1" smtClean="0"/>
              <a:t>las</a:t>
            </a:r>
            <a:r>
              <a:rPr lang="en-US" sz="4000" b="1" dirty="0" smtClean="0"/>
              <a:t> d</a:t>
            </a:r>
            <a:r>
              <a:rPr lang="es-CR" sz="4000" b="1" dirty="0" err="1" smtClean="0"/>
              <a:t>isposiciones</a:t>
            </a:r>
            <a:r>
              <a:rPr lang="es-CR" sz="4000" b="1" dirty="0" smtClean="0"/>
              <a:t> </a:t>
            </a:r>
            <a:r>
              <a:rPr lang="es-CR" sz="4000" b="1" dirty="0"/>
              <a:t>sobre discrecionalidad por razones </a:t>
            </a:r>
            <a:r>
              <a:rPr lang="es-CR" sz="4000" b="1" dirty="0" smtClean="0"/>
              <a:t>humanitarias</a:t>
            </a:r>
            <a:endParaRPr lang="de-CH" sz="3600" b="1" dirty="0"/>
          </a:p>
        </p:txBody>
      </p:sp>
      <p:sp>
        <p:nvSpPr>
          <p:cNvPr id="3" name="Inhaltsplatzhalter 2"/>
          <p:cNvSpPr>
            <a:spLocks noGrp="1"/>
          </p:cNvSpPr>
          <p:nvPr>
            <p:ph idx="1"/>
          </p:nvPr>
        </p:nvSpPr>
        <p:spPr>
          <a:xfrm>
            <a:off x="290286" y="1600200"/>
            <a:ext cx="8665028" cy="5047343"/>
          </a:xfrm>
        </p:spPr>
        <p:txBody>
          <a:bodyPr/>
          <a:lstStyle/>
          <a:p>
            <a:pPr marL="0" indent="0">
              <a:buNone/>
            </a:pPr>
            <a:endParaRPr lang="en-US" sz="3600" dirty="0">
              <a:latin typeface="Arial Narrow" panose="020B0606020202030204" pitchFamily="34" charset="0"/>
            </a:endParaRPr>
          </a:p>
          <a:p>
            <a:pPr marL="0" indent="0">
              <a:buNone/>
            </a:pPr>
            <a:r>
              <a:rPr lang="en-US" sz="3600" dirty="0" smtClean="0">
                <a:latin typeface="Arial Narrow" panose="020B0606020202030204" pitchFamily="34" charset="0"/>
              </a:rPr>
              <a:t>Dos </a:t>
            </a:r>
            <a:r>
              <a:rPr lang="en-US" sz="3600" dirty="0" err="1" smtClean="0">
                <a:latin typeface="Arial Narrow" panose="020B0606020202030204" pitchFamily="34" charset="0"/>
              </a:rPr>
              <a:t>elementos</a:t>
            </a:r>
            <a:r>
              <a:rPr lang="en-US" sz="3600" dirty="0" smtClean="0">
                <a:latin typeface="Arial Narrow" panose="020B0606020202030204" pitchFamily="34" charset="0"/>
              </a:rPr>
              <a:t>:</a:t>
            </a:r>
          </a:p>
          <a:p>
            <a:r>
              <a:rPr lang="es-CR" sz="3600" u="sng" dirty="0" smtClean="0">
                <a:latin typeface="Arial Narrow" panose="020B0606020202030204" pitchFamily="34" charset="0"/>
              </a:rPr>
              <a:t>Permitiendo</a:t>
            </a:r>
            <a:r>
              <a:rPr lang="es-CR" sz="3600" dirty="0" smtClean="0">
                <a:latin typeface="Arial Narrow" panose="020B0606020202030204" pitchFamily="34" charset="0"/>
              </a:rPr>
              <a:t> que </a:t>
            </a:r>
            <a:r>
              <a:rPr lang="es-CR" sz="3600" dirty="0">
                <a:latin typeface="Arial Narrow" panose="020B0606020202030204" pitchFamily="34" charset="0"/>
              </a:rPr>
              <a:t>los funcionarios públicos ejerzan esta facultad discrecional de forma positiva por “razones humanitarias</a:t>
            </a:r>
            <a:r>
              <a:rPr lang="es-CR" sz="3600" dirty="0" smtClean="0">
                <a:latin typeface="Arial Narrow" panose="020B0606020202030204" pitchFamily="34" charset="0"/>
              </a:rPr>
              <a:t>”</a:t>
            </a:r>
          </a:p>
          <a:p>
            <a:r>
              <a:rPr lang="es-CR" sz="3600" u="sng" dirty="0">
                <a:latin typeface="Arial Narrow" panose="020B0606020202030204" pitchFamily="34" charset="0"/>
              </a:rPr>
              <a:t>Ejercicio </a:t>
            </a:r>
            <a:r>
              <a:rPr lang="es-CR" sz="3600" dirty="0">
                <a:latin typeface="Arial Narrow" panose="020B0606020202030204" pitchFamily="34" charset="0"/>
              </a:rPr>
              <a:t>de facultades discrecionales por razones </a:t>
            </a:r>
            <a:r>
              <a:rPr lang="es-CR" sz="3600" dirty="0" smtClean="0">
                <a:latin typeface="Arial Narrow" panose="020B0606020202030204" pitchFamily="34" charset="0"/>
              </a:rPr>
              <a:t>humanitarias </a:t>
            </a:r>
            <a:r>
              <a:rPr lang="en-US" sz="3600" dirty="0" smtClean="0">
                <a:latin typeface="Arial Narrow" panose="020B0606020202030204" pitchFamily="34" charset="0"/>
              </a:rPr>
              <a:t>[</a:t>
            </a:r>
            <a:r>
              <a:rPr lang="en-US" sz="3600" dirty="0" err="1" smtClean="0">
                <a:latin typeface="Arial Narrow" panose="020B0606020202030204" pitchFamily="34" charset="0"/>
              </a:rPr>
              <a:t>párrafo</a:t>
            </a:r>
            <a:r>
              <a:rPr lang="en-US" sz="3600" dirty="0">
                <a:latin typeface="Arial Narrow" panose="020B0606020202030204" pitchFamily="34" charset="0"/>
              </a:rPr>
              <a:t> </a:t>
            </a:r>
            <a:r>
              <a:rPr lang="en-US" sz="3600" dirty="0" smtClean="0">
                <a:latin typeface="Arial Narrow" panose="020B0606020202030204" pitchFamily="34" charset="0"/>
              </a:rPr>
              <a:t>28 – 30]</a:t>
            </a:r>
            <a:endParaRPr lang="en-US" sz="3600" dirty="0">
              <a:latin typeface="Arial Narrow" panose="020B0606020202030204" pitchFamily="34" charset="0"/>
            </a:endParaRPr>
          </a:p>
          <a:p>
            <a:pPr marL="0"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64565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0286" y="138546"/>
            <a:ext cx="8665028" cy="692727"/>
          </a:xfrm>
        </p:spPr>
        <p:txBody>
          <a:bodyPr/>
          <a:lstStyle/>
          <a:p>
            <a:pPr algn="l"/>
            <a:r>
              <a:rPr lang="en-US" sz="2400" b="1" dirty="0" smtClean="0"/>
              <a:t>(…)</a:t>
            </a:r>
            <a:endParaRPr lang="de-CH" sz="2000" b="1" dirty="0"/>
          </a:p>
        </p:txBody>
      </p:sp>
      <p:sp>
        <p:nvSpPr>
          <p:cNvPr id="3" name="Inhaltsplatzhalter 2"/>
          <p:cNvSpPr>
            <a:spLocks noGrp="1"/>
          </p:cNvSpPr>
          <p:nvPr>
            <p:ph idx="1"/>
          </p:nvPr>
        </p:nvSpPr>
        <p:spPr>
          <a:xfrm>
            <a:off x="290286" y="831274"/>
            <a:ext cx="8665028" cy="5816270"/>
          </a:xfrm>
        </p:spPr>
        <p:txBody>
          <a:bodyPr/>
          <a:lstStyle/>
          <a:p>
            <a:pPr marL="0" indent="0">
              <a:buNone/>
            </a:pPr>
            <a:r>
              <a:rPr lang="es-CR" sz="2800" dirty="0" smtClean="0">
                <a:latin typeface="Arial Narrow" panose="020B0606020202030204" pitchFamily="34" charset="0"/>
              </a:rPr>
              <a:t>Razones humanitarias sobre una </a:t>
            </a:r>
            <a:r>
              <a:rPr lang="es-CR" sz="2800" u="sng" dirty="0" smtClean="0">
                <a:latin typeface="Arial Narrow" panose="020B0606020202030204" pitchFamily="34" charset="0"/>
              </a:rPr>
              <a:t>base individual</a:t>
            </a:r>
            <a:r>
              <a:rPr lang="es-CR" sz="2800" dirty="0" smtClean="0">
                <a:latin typeface="Arial Narrow" panose="020B0606020202030204" pitchFamily="34" charset="0"/>
              </a:rPr>
              <a:t>, donde la persona es seria y personalmente afectada por el desastre:</a:t>
            </a:r>
          </a:p>
          <a:p>
            <a:pPr marL="0" indent="0">
              <a:buNone/>
            </a:pPr>
            <a:endParaRPr lang="en-US" sz="2800" dirty="0" smtClean="0">
              <a:latin typeface="Arial Narrow" panose="020B0606020202030204" pitchFamily="34" charset="0"/>
            </a:endParaRPr>
          </a:p>
          <a:p>
            <a:pPr marL="514350" indent="-514350">
              <a:buFont typeface="+mj-lt"/>
              <a:buAutoNum type="arabicPeriod"/>
            </a:pPr>
            <a:r>
              <a:rPr lang="en-US" sz="2800" dirty="0" err="1" smtClean="0">
                <a:latin typeface="Arial Narrow" panose="020B0606020202030204" pitchFamily="34" charset="0"/>
              </a:rPr>
              <a:t>Víctima</a:t>
            </a:r>
            <a:r>
              <a:rPr lang="en-US" sz="2800" dirty="0" smtClean="0">
                <a:latin typeface="Arial Narrow" panose="020B0606020202030204" pitchFamily="34" charset="0"/>
              </a:rPr>
              <a:t> del </a:t>
            </a:r>
            <a:r>
              <a:rPr lang="en-US" sz="2800" dirty="0" err="1" smtClean="0">
                <a:latin typeface="Arial Narrow" panose="020B0606020202030204" pitchFamily="34" charset="0"/>
              </a:rPr>
              <a:t>desastre</a:t>
            </a:r>
            <a:r>
              <a:rPr lang="en-US" sz="2800" dirty="0" smtClean="0">
                <a:latin typeface="Arial Narrow" panose="020B0606020202030204" pitchFamily="34" charset="0"/>
              </a:rPr>
              <a:t>  / </a:t>
            </a:r>
            <a:r>
              <a:rPr lang="en-US" sz="2800" dirty="0" err="1" smtClean="0">
                <a:latin typeface="Arial Narrow" panose="020B0606020202030204" pitchFamily="34" charset="0"/>
              </a:rPr>
              <a:t>Sobreviviente</a:t>
            </a:r>
            <a:r>
              <a:rPr lang="en-US" sz="2800" dirty="0" smtClean="0">
                <a:latin typeface="Arial Narrow" panose="020B0606020202030204" pitchFamily="34" charset="0"/>
              </a:rPr>
              <a:t> </a:t>
            </a:r>
            <a:r>
              <a:rPr lang="en-US" sz="2800" dirty="0" err="1" smtClean="0">
                <a:latin typeface="Arial Narrow" panose="020B0606020202030204" pitchFamily="34" charset="0"/>
              </a:rPr>
              <a:t>pero</a:t>
            </a:r>
            <a:r>
              <a:rPr lang="en-US" sz="2800" dirty="0" smtClean="0">
                <a:latin typeface="Arial Narrow" panose="020B0606020202030204" pitchFamily="34" charset="0"/>
              </a:rPr>
              <a:t> </a:t>
            </a:r>
            <a:r>
              <a:rPr lang="en-US" sz="2800" dirty="0" err="1" smtClean="0">
                <a:latin typeface="Arial Narrow" panose="020B0606020202030204" pitchFamily="34" charset="0"/>
              </a:rPr>
              <a:t>enfrentando</a:t>
            </a:r>
            <a:r>
              <a:rPr lang="en-US" sz="2800" dirty="0" smtClean="0">
                <a:latin typeface="Arial Narrow" panose="020B0606020202030204" pitchFamily="34" charset="0"/>
              </a:rPr>
              <a:t> </a:t>
            </a:r>
            <a:r>
              <a:rPr lang="en-US" sz="2800" dirty="0" err="1" smtClean="0">
                <a:latin typeface="Arial Narrow" panose="020B0606020202030204" pitchFamily="34" charset="0"/>
              </a:rPr>
              <a:t>dificultades</a:t>
            </a:r>
            <a:r>
              <a:rPr lang="en-US" sz="2800" dirty="0" smtClean="0">
                <a:latin typeface="Arial Narrow" panose="020B0606020202030204" pitchFamily="34" charset="0"/>
              </a:rPr>
              <a:t> </a:t>
            </a:r>
            <a:r>
              <a:rPr lang="en-US" sz="2800" dirty="0" err="1" smtClean="0">
                <a:latin typeface="Arial Narrow" panose="020B0606020202030204" pitchFamily="34" charset="0"/>
              </a:rPr>
              <a:t>extremas</a:t>
            </a:r>
            <a:r>
              <a:rPr lang="en-US" sz="2800" dirty="0" smtClean="0">
                <a:latin typeface="Arial Narrow" panose="020B0606020202030204" pitchFamily="34" charset="0"/>
              </a:rPr>
              <a:t> </a:t>
            </a:r>
            <a:r>
              <a:rPr lang="en-US" sz="2800" dirty="0" err="1" smtClean="0">
                <a:latin typeface="Arial Narrow" panose="020B0606020202030204" pitchFamily="34" charset="0"/>
              </a:rPr>
              <a:t>como</a:t>
            </a:r>
            <a:r>
              <a:rPr lang="en-US" sz="2800" dirty="0" smtClean="0">
                <a:latin typeface="Arial Narrow" panose="020B0606020202030204" pitchFamily="34" charset="0"/>
              </a:rPr>
              <a:t> </a:t>
            </a:r>
            <a:r>
              <a:rPr lang="en-US" sz="2800" dirty="0" err="1" smtClean="0">
                <a:latin typeface="Arial Narrow" panose="020B0606020202030204" pitchFamily="34" charset="0"/>
              </a:rPr>
              <a:t>resultado</a:t>
            </a:r>
            <a:r>
              <a:rPr lang="en-US" sz="2800" dirty="0" smtClean="0">
                <a:latin typeface="Arial Narrow" panose="020B0606020202030204" pitchFamily="34" charset="0"/>
              </a:rPr>
              <a:t> del </a:t>
            </a:r>
            <a:r>
              <a:rPr lang="en-US" sz="2800" dirty="0" err="1" smtClean="0">
                <a:latin typeface="Arial Narrow" panose="020B0606020202030204" pitchFamily="34" charset="0"/>
              </a:rPr>
              <a:t>desastre</a:t>
            </a:r>
            <a:r>
              <a:rPr lang="en-US" sz="2800" dirty="0" smtClean="0">
                <a:latin typeface="Arial Narrow" panose="020B0606020202030204" pitchFamily="34" charset="0"/>
              </a:rPr>
              <a:t>.</a:t>
            </a:r>
          </a:p>
          <a:p>
            <a:pPr marL="514350" indent="-514350">
              <a:buFont typeface="+mj-lt"/>
              <a:buAutoNum type="arabicPeriod"/>
            </a:pPr>
            <a:r>
              <a:rPr lang="en-US" sz="2800" dirty="0" err="1" smtClean="0">
                <a:latin typeface="Arial Narrow" panose="020B0606020202030204" pitchFamily="34" charset="0"/>
              </a:rPr>
              <a:t>Impacto</a:t>
            </a:r>
            <a:r>
              <a:rPr lang="en-US" sz="2800" dirty="0" smtClean="0">
                <a:latin typeface="Arial Narrow" panose="020B0606020202030204" pitchFamily="34" charset="0"/>
              </a:rPr>
              <a:t> </a:t>
            </a:r>
            <a:r>
              <a:rPr lang="en-US" sz="2800" dirty="0" err="1" smtClean="0">
                <a:latin typeface="Arial Narrow" panose="020B0606020202030204" pitchFamily="34" charset="0"/>
              </a:rPr>
              <a:t>directo</a:t>
            </a:r>
            <a:r>
              <a:rPr lang="en-US" sz="2800" dirty="0" smtClean="0">
                <a:latin typeface="Arial Narrow" panose="020B0606020202030204" pitchFamily="34" charset="0"/>
              </a:rPr>
              <a:t> y </a:t>
            </a:r>
            <a:r>
              <a:rPr lang="en-US" sz="2800" dirty="0" err="1" smtClean="0">
                <a:latin typeface="Arial Narrow" panose="020B0606020202030204" pitchFamily="34" charset="0"/>
              </a:rPr>
              <a:t>serio</a:t>
            </a:r>
            <a:r>
              <a:rPr lang="en-US" sz="2800" dirty="0" smtClean="0">
                <a:latin typeface="Arial Narrow" panose="020B0606020202030204" pitchFamily="34" charset="0"/>
              </a:rPr>
              <a:t> </a:t>
            </a:r>
            <a:r>
              <a:rPr lang="en-US" sz="2800" dirty="0" err="1" smtClean="0">
                <a:latin typeface="Arial Narrow" panose="020B0606020202030204" pitchFamily="34" charset="0"/>
              </a:rPr>
              <a:t>como</a:t>
            </a:r>
            <a:r>
              <a:rPr lang="en-US" sz="2800" dirty="0" smtClean="0">
                <a:latin typeface="Arial Narrow" panose="020B0606020202030204" pitchFamily="34" charset="0"/>
              </a:rPr>
              <a:t> </a:t>
            </a:r>
            <a:r>
              <a:rPr lang="en-US" sz="2800" dirty="0" err="1" smtClean="0">
                <a:latin typeface="Arial Narrow" panose="020B0606020202030204" pitchFamily="34" charset="0"/>
              </a:rPr>
              <a:t>consecuencia</a:t>
            </a:r>
            <a:r>
              <a:rPr lang="en-US" sz="2800" dirty="0" smtClean="0">
                <a:latin typeface="Arial Narrow" panose="020B0606020202030204" pitchFamily="34" charset="0"/>
              </a:rPr>
              <a:t> del </a:t>
            </a:r>
            <a:r>
              <a:rPr lang="en-US" sz="2800" dirty="0" err="1" smtClean="0">
                <a:latin typeface="Arial Narrow" panose="020B0606020202030204" pitchFamily="34" charset="0"/>
              </a:rPr>
              <a:t>desastre</a:t>
            </a:r>
            <a:r>
              <a:rPr lang="en-US" sz="2800" dirty="0" smtClean="0">
                <a:latin typeface="Arial Narrow" panose="020B0606020202030204" pitchFamily="34" charset="0"/>
              </a:rPr>
              <a:t>.</a:t>
            </a:r>
          </a:p>
          <a:p>
            <a:pPr marL="514350" indent="-514350">
              <a:buFont typeface="+mj-lt"/>
              <a:buAutoNum type="arabicPeriod"/>
            </a:pPr>
            <a:r>
              <a:rPr lang="en-US" sz="2800" dirty="0" err="1" smtClean="0">
                <a:latin typeface="Arial Narrow" panose="020B0606020202030204" pitchFamily="34" charset="0"/>
              </a:rPr>
              <a:t>Vulnerabilidades</a:t>
            </a:r>
            <a:r>
              <a:rPr lang="en-US" sz="2800" dirty="0" smtClean="0">
                <a:latin typeface="Arial Narrow" panose="020B0606020202030204" pitchFamily="34" charset="0"/>
              </a:rPr>
              <a:t> </a:t>
            </a:r>
            <a:r>
              <a:rPr lang="en-US" sz="2800" dirty="0" err="1" smtClean="0">
                <a:latin typeface="Arial Narrow" panose="020B0606020202030204" pitchFamily="34" charset="0"/>
              </a:rPr>
              <a:t>especiales</a:t>
            </a:r>
            <a:r>
              <a:rPr lang="en-US" sz="2800" dirty="0" smtClean="0">
                <a:latin typeface="Arial Narrow" panose="020B0606020202030204" pitchFamily="34" charset="0"/>
              </a:rPr>
              <a:t> para </a:t>
            </a:r>
            <a:r>
              <a:rPr lang="en-US" sz="2800" dirty="0" err="1" smtClean="0">
                <a:latin typeface="Arial Narrow" panose="020B0606020202030204" pitchFamily="34" charset="0"/>
              </a:rPr>
              <a:t>tomar</a:t>
            </a:r>
            <a:r>
              <a:rPr lang="en-US" sz="2800" dirty="0" smtClean="0">
                <a:latin typeface="Arial Narrow" panose="020B0606020202030204" pitchFamily="34" charset="0"/>
              </a:rPr>
              <a:t> en </a:t>
            </a:r>
            <a:r>
              <a:rPr lang="en-US" sz="2800" dirty="0" err="1" smtClean="0">
                <a:latin typeface="Arial Narrow" panose="020B0606020202030204" pitchFamily="34" charset="0"/>
              </a:rPr>
              <a:t>consideración</a:t>
            </a:r>
            <a:endParaRPr lang="en-US" sz="2800" dirty="0" smtClean="0">
              <a:latin typeface="Arial Narrow" panose="020B0606020202030204" pitchFamily="34" charset="0"/>
            </a:endParaRPr>
          </a:p>
          <a:p>
            <a:pPr marL="514350" indent="-514350">
              <a:buFont typeface="+mj-lt"/>
              <a:buAutoNum type="arabicPeriod"/>
            </a:pPr>
            <a:r>
              <a:rPr lang="en-US" sz="2800" dirty="0" err="1" smtClean="0">
                <a:latin typeface="Arial Narrow" panose="020B0606020202030204" pitchFamily="34" charset="0"/>
              </a:rPr>
              <a:t>Ausencia</a:t>
            </a:r>
            <a:r>
              <a:rPr lang="en-US" sz="2800" dirty="0" smtClean="0">
                <a:latin typeface="Arial Narrow" panose="020B0606020202030204" pitchFamily="34" charset="0"/>
              </a:rPr>
              <a:t> de </a:t>
            </a:r>
            <a:r>
              <a:rPr lang="en-US" sz="2800" dirty="0" err="1" smtClean="0">
                <a:latin typeface="Arial Narrow" panose="020B0606020202030204" pitchFamily="34" charset="0"/>
              </a:rPr>
              <a:t>factores</a:t>
            </a:r>
            <a:r>
              <a:rPr lang="en-US" sz="2800" dirty="0" smtClean="0">
                <a:latin typeface="Arial Narrow" panose="020B0606020202030204" pitchFamily="34" charset="0"/>
              </a:rPr>
              <a:t> </a:t>
            </a:r>
            <a:r>
              <a:rPr lang="en-US" sz="2800" dirty="0" err="1" smtClean="0">
                <a:latin typeface="Arial Narrow" panose="020B0606020202030204" pitchFamily="34" charset="0"/>
              </a:rPr>
              <a:t>excluyentes</a:t>
            </a:r>
            <a:r>
              <a:rPr lang="en-US" sz="2800" dirty="0" smtClean="0">
                <a:latin typeface="Arial Narrow" panose="020B0606020202030204" pitchFamily="34" charset="0"/>
              </a:rPr>
              <a:t> (</a:t>
            </a:r>
            <a:r>
              <a:rPr lang="en-US" sz="2800" dirty="0" err="1" smtClean="0">
                <a:latin typeface="Arial Narrow" panose="020B0606020202030204" pitchFamily="34" charset="0"/>
              </a:rPr>
              <a:t>antecedentes</a:t>
            </a:r>
            <a:r>
              <a:rPr lang="en-US" sz="2800" dirty="0" smtClean="0">
                <a:latin typeface="Arial Narrow" panose="020B0606020202030204" pitchFamily="34" charset="0"/>
              </a:rPr>
              <a:t> </a:t>
            </a:r>
            <a:r>
              <a:rPr lang="en-US" sz="2800" dirty="0" err="1" smtClean="0">
                <a:latin typeface="Arial Narrow" panose="020B0606020202030204" pitchFamily="34" charset="0"/>
              </a:rPr>
              <a:t>criminales</a:t>
            </a:r>
            <a:r>
              <a:rPr lang="en-US" sz="2800" dirty="0" smtClean="0">
                <a:latin typeface="Arial Narrow" panose="020B0606020202030204" pitchFamily="34" charset="0"/>
              </a:rPr>
              <a:t>, </a:t>
            </a:r>
            <a:r>
              <a:rPr lang="en-US" sz="2800" dirty="0" err="1" smtClean="0">
                <a:latin typeface="Arial Narrow" panose="020B0606020202030204" pitchFamily="34" charset="0"/>
              </a:rPr>
              <a:t>etc</a:t>
            </a:r>
            <a:r>
              <a:rPr lang="en-US" sz="2800" dirty="0" smtClean="0">
                <a:latin typeface="Arial Narrow" panose="020B0606020202030204" pitchFamily="34" charset="0"/>
              </a:rPr>
              <a:t>)</a:t>
            </a:r>
          </a:p>
          <a:p>
            <a:pPr marL="514350" indent="-514350">
              <a:buFont typeface="+mj-lt"/>
              <a:buAutoNum type="arabicPeriod"/>
            </a:pPr>
            <a:r>
              <a:rPr lang="en-US" sz="2800" dirty="0" err="1" smtClean="0">
                <a:latin typeface="Arial Narrow" panose="020B0606020202030204" pitchFamily="34" charset="0"/>
              </a:rPr>
              <a:t>Serios</a:t>
            </a:r>
            <a:r>
              <a:rPr lang="en-US" sz="2800" dirty="0" smtClean="0">
                <a:latin typeface="Arial Narrow" panose="020B0606020202030204" pitchFamily="34" charset="0"/>
              </a:rPr>
              <a:t> </a:t>
            </a:r>
            <a:r>
              <a:rPr lang="en-US" sz="2800" dirty="0" err="1" smtClean="0">
                <a:latin typeface="Arial Narrow" panose="020B0606020202030204" pitchFamily="34" charset="0"/>
              </a:rPr>
              <a:t>impactos</a:t>
            </a:r>
            <a:r>
              <a:rPr lang="en-US" sz="2800" dirty="0" smtClean="0">
                <a:latin typeface="Arial Narrow" panose="020B0606020202030204" pitchFamily="34" charset="0"/>
              </a:rPr>
              <a:t> </a:t>
            </a:r>
            <a:r>
              <a:rPr lang="en-US" sz="2800" dirty="0" err="1" smtClean="0">
                <a:latin typeface="Arial Narrow" panose="020B0606020202030204" pitchFamily="34" charset="0"/>
              </a:rPr>
              <a:t>como</a:t>
            </a:r>
            <a:r>
              <a:rPr lang="en-US" sz="2800" dirty="0" smtClean="0">
                <a:latin typeface="Arial Narrow" panose="020B0606020202030204" pitchFamily="34" charset="0"/>
              </a:rPr>
              <a:t> </a:t>
            </a:r>
            <a:r>
              <a:rPr lang="en-US" sz="2800" dirty="0" err="1" smtClean="0">
                <a:latin typeface="Arial Narrow" panose="020B0606020202030204" pitchFamily="34" charset="0"/>
              </a:rPr>
              <a:t>consecuencia</a:t>
            </a:r>
            <a:r>
              <a:rPr lang="en-US" sz="2800" dirty="0" smtClean="0">
                <a:latin typeface="Arial Narrow" panose="020B0606020202030204" pitchFamily="34" charset="0"/>
              </a:rPr>
              <a:t> de </a:t>
            </a:r>
            <a:r>
              <a:rPr lang="en-US" sz="2800" dirty="0" err="1" smtClean="0">
                <a:latin typeface="Arial Narrow" panose="020B0606020202030204" pitchFamily="34" charset="0"/>
              </a:rPr>
              <a:t>una</a:t>
            </a:r>
            <a:r>
              <a:rPr lang="en-US" sz="2800" dirty="0" smtClean="0">
                <a:latin typeface="Arial Narrow" panose="020B0606020202030204" pitchFamily="34" charset="0"/>
              </a:rPr>
              <a:t> </a:t>
            </a:r>
            <a:r>
              <a:rPr lang="en-US" sz="2800" dirty="0" err="1" smtClean="0">
                <a:latin typeface="Arial Narrow" panose="020B0606020202030204" pitchFamily="34" charset="0"/>
              </a:rPr>
              <a:t>combinación</a:t>
            </a:r>
            <a:r>
              <a:rPr lang="en-US" sz="2800" dirty="0" smtClean="0">
                <a:latin typeface="Arial Narrow" panose="020B0606020202030204" pitchFamily="34" charset="0"/>
              </a:rPr>
              <a:t> entre el </a:t>
            </a:r>
            <a:r>
              <a:rPr lang="en-US" sz="2800" dirty="0" err="1" smtClean="0">
                <a:latin typeface="Arial Narrow" panose="020B0606020202030204" pitchFamily="34" charset="0"/>
              </a:rPr>
              <a:t>desastre</a:t>
            </a:r>
            <a:r>
              <a:rPr lang="en-US" sz="2800" dirty="0" smtClean="0">
                <a:latin typeface="Arial Narrow" panose="020B0606020202030204" pitchFamily="34" charset="0"/>
              </a:rPr>
              <a:t> y </a:t>
            </a:r>
            <a:r>
              <a:rPr lang="en-US" sz="2800" dirty="0" err="1" smtClean="0">
                <a:latin typeface="Arial Narrow" panose="020B0606020202030204" pitchFamily="34" charset="0"/>
              </a:rPr>
              <a:t>otros</a:t>
            </a:r>
            <a:r>
              <a:rPr lang="en-US" sz="2800" dirty="0" smtClean="0">
                <a:latin typeface="Arial Narrow" panose="020B0606020202030204" pitchFamily="34" charset="0"/>
              </a:rPr>
              <a:t> </a:t>
            </a:r>
            <a:r>
              <a:rPr lang="en-US" sz="2800" dirty="0" err="1" smtClean="0">
                <a:latin typeface="Arial Narrow" panose="020B0606020202030204" pitchFamily="34" charset="0"/>
              </a:rPr>
              <a:t>factores</a:t>
            </a:r>
            <a:r>
              <a:rPr lang="en-US" sz="2800" dirty="0" smtClean="0">
                <a:latin typeface="Arial Narrow" panose="020B0606020202030204" pitchFamily="34" charset="0"/>
              </a:rPr>
              <a:t> </a:t>
            </a:r>
            <a:r>
              <a:rPr lang="en-US" sz="2800" dirty="0" err="1" smtClean="0">
                <a:latin typeface="Arial Narrow" panose="020B0606020202030204" pitchFamily="34" charset="0"/>
              </a:rPr>
              <a:t>humanitarios</a:t>
            </a:r>
            <a:r>
              <a:rPr lang="en-US" sz="2800" dirty="0">
                <a:latin typeface="Arial Narrow" panose="020B0606020202030204" pitchFamily="34" charset="0"/>
              </a:rPr>
              <a:t> </a:t>
            </a:r>
            <a:r>
              <a:rPr lang="en-US" sz="2800" dirty="0" smtClean="0">
                <a:latin typeface="Arial Narrow" panose="020B0606020202030204" pitchFamily="34" charset="0"/>
              </a:rPr>
              <a:t> [</a:t>
            </a:r>
            <a:r>
              <a:rPr lang="en-US" sz="2800" dirty="0" err="1" smtClean="0">
                <a:latin typeface="Arial Narrow" panose="020B0606020202030204" pitchFamily="34" charset="0"/>
              </a:rPr>
              <a:t>párrafo</a:t>
            </a:r>
            <a:r>
              <a:rPr lang="en-US" sz="2800" dirty="0" smtClean="0">
                <a:latin typeface="Arial Narrow" panose="020B0606020202030204" pitchFamily="34" charset="0"/>
              </a:rPr>
              <a:t> 31 – 37]</a:t>
            </a:r>
          </a:p>
          <a:p>
            <a:pPr marL="514350" indent="-514350">
              <a:buFont typeface="+mj-lt"/>
              <a:buAutoNum type="arabicPeriod"/>
            </a:pPr>
            <a:endParaRPr lang="en-US" sz="2800" dirty="0">
              <a:latin typeface="Arial Narrow" panose="020B0606020202030204" pitchFamily="34" charset="0"/>
            </a:endParaRPr>
          </a:p>
          <a:p>
            <a:endParaRPr lang="en-US" sz="3600" dirty="0">
              <a:latin typeface="Arial Narrow" panose="020B0606020202030204" pitchFamily="34" charset="0"/>
            </a:endParaRPr>
          </a:p>
          <a:p>
            <a:pPr marL="0"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826216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0286" y="138546"/>
            <a:ext cx="8665028" cy="692727"/>
          </a:xfrm>
        </p:spPr>
        <p:txBody>
          <a:bodyPr/>
          <a:lstStyle/>
          <a:p>
            <a:pPr algn="l"/>
            <a:r>
              <a:rPr lang="en-US" sz="2400" b="1" dirty="0" smtClean="0"/>
              <a:t>(…)</a:t>
            </a:r>
            <a:endParaRPr lang="de-CH" sz="2000" b="1" dirty="0"/>
          </a:p>
        </p:txBody>
      </p:sp>
      <p:sp>
        <p:nvSpPr>
          <p:cNvPr id="3" name="Inhaltsplatzhalter 2"/>
          <p:cNvSpPr>
            <a:spLocks noGrp="1"/>
          </p:cNvSpPr>
          <p:nvPr>
            <p:ph idx="1"/>
          </p:nvPr>
        </p:nvSpPr>
        <p:spPr>
          <a:xfrm>
            <a:off x="401782" y="1440872"/>
            <a:ext cx="8553532" cy="5206671"/>
          </a:xfrm>
        </p:spPr>
        <p:txBody>
          <a:bodyPr/>
          <a:lstStyle/>
          <a:p>
            <a:pPr marL="0" indent="0">
              <a:buNone/>
            </a:pPr>
            <a:r>
              <a:rPr lang="es-ES_tradnl" dirty="0">
                <a:latin typeface="Arial Narrow" panose="020B0606020202030204" pitchFamily="34" charset="0"/>
              </a:rPr>
              <a:t>Razones </a:t>
            </a:r>
            <a:r>
              <a:rPr lang="es-ES_tradnl" dirty="0" smtClean="0">
                <a:latin typeface="Arial Narrow" panose="020B0606020202030204" pitchFamily="34" charset="0"/>
              </a:rPr>
              <a:t>humanitarias en </a:t>
            </a:r>
            <a:r>
              <a:rPr lang="es-ES_tradnl" u="sng" dirty="0">
                <a:latin typeface="Arial Narrow" panose="020B0606020202030204" pitchFamily="34" charset="0"/>
              </a:rPr>
              <a:t>situaciones </a:t>
            </a:r>
            <a:r>
              <a:rPr lang="es-ES_tradnl" u="sng" dirty="0" smtClean="0">
                <a:latin typeface="Arial Narrow" panose="020B0606020202030204" pitchFamily="34" charset="0"/>
              </a:rPr>
              <a:t>grupales </a:t>
            </a:r>
            <a:r>
              <a:rPr lang="es-ES_tradnl" dirty="0" smtClean="0">
                <a:latin typeface="Arial Narrow" panose="020B0606020202030204" pitchFamily="34" charset="0"/>
              </a:rPr>
              <a:t>de afluencia masiva (párrafo 38)</a:t>
            </a:r>
            <a:endParaRPr lang="es-CR" dirty="0">
              <a:latin typeface="Arial Narrow" panose="020B0606020202030204" pitchFamily="34" charset="0"/>
            </a:endParaRPr>
          </a:p>
          <a:p>
            <a:pPr marL="0" indent="0">
              <a:buNone/>
            </a:pPr>
            <a:endParaRPr lang="en-US" dirty="0" smtClean="0">
              <a:latin typeface="Arial Narrow" panose="020B0606020202030204" pitchFamily="34" charset="0"/>
            </a:endParaRPr>
          </a:p>
        </p:txBody>
      </p:sp>
    </p:spTree>
    <p:extLst>
      <p:ext uri="{BB962C8B-B14F-4D97-AF65-F5344CB8AC3E}">
        <p14:creationId xmlns:p14="http://schemas.microsoft.com/office/powerpoint/2010/main" val="2560109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err="1" smtClean="0"/>
              <a:t>Obligaciones</a:t>
            </a:r>
            <a:r>
              <a:rPr lang="en-US" sz="4000" b="1" dirty="0" smtClean="0"/>
              <a:t> </a:t>
            </a:r>
            <a:r>
              <a:rPr lang="en-US" sz="4000" b="1" dirty="0" err="1" smtClean="0"/>
              <a:t>que</a:t>
            </a:r>
            <a:r>
              <a:rPr lang="en-US" sz="4000" b="1" dirty="0" smtClean="0"/>
              <a:t> </a:t>
            </a:r>
            <a:r>
              <a:rPr lang="en-US" sz="4000" b="1" dirty="0" err="1" smtClean="0"/>
              <a:t>limitan</a:t>
            </a:r>
            <a:r>
              <a:rPr lang="en-US" sz="4000" b="1" dirty="0" smtClean="0"/>
              <a:t> la </a:t>
            </a:r>
            <a:r>
              <a:rPr lang="en-US" sz="4000" b="1" dirty="0" err="1" smtClean="0"/>
              <a:t>discrecionalidad</a:t>
            </a:r>
            <a:endParaRPr lang="de-CH" sz="3600" b="1" dirty="0"/>
          </a:p>
        </p:txBody>
      </p:sp>
      <p:sp>
        <p:nvSpPr>
          <p:cNvPr id="3" name="Inhaltsplatzhalter 2"/>
          <p:cNvSpPr>
            <a:spLocks noGrp="1"/>
          </p:cNvSpPr>
          <p:nvPr>
            <p:ph idx="1"/>
          </p:nvPr>
        </p:nvSpPr>
        <p:spPr>
          <a:xfrm>
            <a:off x="290286" y="1600200"/>
            <a:ext cx="8665028" cy="5047343"/>
          </a:xfrm>
        </p:spPr>
        <p:txBody>
          <a:bodyPr/>
          <a:lstStyle/>
          <a:p>
            <a:r>
              <a:rPr lang="en-US" dirty="0" err="1" smtClean="0">
                <a:latin typeface="Arial Narrow" panose="020B0606020202030204" pitchFamily="34" charset="0"/>
              </a:rPr>
              <a:t>Consideraciones</a:t>
            </a:r>
            <a:r>
              <a:rPr lang="en-US" dirty="0" smtClean="0">
                <a:latin typeface="Arial Narrow" panose="020B0606020202030204" pitchFamily="34" charset="0"/>
              </a:rPr>
              <a:t> de </a:t>
            </a:r>
            <a:r>
              <a:rPr lang="en-US" dirty="0" err="1" smtClean="0">
                <a:latin typeface="Arial Narrow" panose="020B0606020202030204" pitchFamily="34" charset="0"/>
              </a:rPr>
              <a:t>derechos</a:t>
            </a:r>
            <a:r>
              <a:rPr lang="en-US" dirty="0" smtClean="0">
                <a:latin typeface="Arial Narrow" panose="020B0606020202030204" pitchFamily="34" charset="0"/>
              </a:rPr>
              <a:t> </a:t>
            </a:r>
            <a:r>
              <a:rPr lang="en-US" dirty="0" err="1" smtClean="0">
                <a:latin typeface="Arial Narrow" panose="020B0606020202030204" pitchFamily="34" charset="0"/>
              </a:rPr>
              <a:t>humanos</a:t>
            </a:r>
            <a:r>
              <a:rPr lang="en-US" dirty="0" smtClean="0">
                <a:latin typeface="Arial Narrow" panose="020B0606020202030204" pitchFamily="34" charset="0"/>
              </a:rPr>
              <a:t> [</a:t>
            </a:r>
            <a:r>
              <a:rPr lang="en-US" dirty="0" err="1" smtClean="0">
                <a:latin typeface="Arial Narrow" panose="020B0606020202030204" pitchFamily="34" charset="0"/>
              </a:rPr>
              <a:t>párrafo</a:t>
            </a:r>
            <a:r>
              <a:rPr lang="en-US" dirty="0" smtClean="0">
                <a:latin typeface="Arial Narrow" panose="020B0606020202030204" pitchFamily="34" charset="0"/>
              </a:rPr>
              <a:t>. 40]</a:t>
            </a:r>
          </a:p>
          <a:p>
            <a:endParaRPr lang="en-US" dirty="0">
              <a:latin typeface="Arial Narrow" panose="020B0606020202030204" pitchFamily="34" charset="0"/>
            </a:endParaRPr>
          </a:p>
          <a:p>
            <a:r>
              <a:rPr lang="en-US" dirty="0" err="1" smtClean="0">
                <a:latin typeface="Arial Narrow" panose="020B0606020202030204" pitchFamily="34" charset="0"/>
              </a:rPr>
              <a:t>Consideraciones</a:t>
            </a:r>
            <a:r>
              <a:rPr lang="en-US" dirty="0" smtClean="0">
                <a:latin typeface="Arial Narrow" panose="020B0606020202030204" pitchFamily="34" charset="0"/>
              </a:rPr>
              <a:t> de </a:t>
            </a:r>
            <a:r>
              <a:rPr lang="en-US" dirty="0" err="1" smtClean="0">
                <a:latin typeface="Arial Narrow" panose="020B0606020202030204" pitchFamily="34" charset="0"/>
              </a:rPr>
              <a:t>derechos</a:t>
            </a:r>
            <a:r>
              <a:rPr lang="en-US" dirty="0" smtClean="0">
                <a:latin typeface="Arial Narrow" panose="020B0606020202030204" pitchFamily="34" charset="0"/>
              </a:rPr>
              <a:t> de la </a:t>
            </a:r>
            <a:r>
              <a:rPr lang="en-US" dirty="0" err="1" smtClean="0">
                <a:latin typeface="Arial Narrow" panose="020B0606020202030204" pitchFamily="34" charset="0"/>
              </a:rPr>
              <a:t>niñez</a:t>
            </a:r>
            <a:r>
              <a:rPr lang="en-US" dirty="0" smtClean="0">
                <a:latin typeface="Arial Narrow" panose="020B0606020202030204" pitchFamily="34" charset="0"/>
              </a:rPr>
              <a:t> [</a:t>
            </a:r>
            <a:r>
              <a:rPr lang="en-US" dirty="0" err="1" smtClean="0">
                <a:latin typeface="Arial Narrow" panose="020B0606020202030204" pitchFamily="34" charset="0"/>
              </a:rPr>
              <a:t>párrafo</a:t>
            </a:r>
            <a:r>
              <a:rPr lang="en-US" dirty="0" smtClean="0">
                <a:latin typeface="Arial Narrow" panose="020B0606020202030204" pitchFamily="34" charset="0"/>
              </a:rPr>
              <a:t> 41]</a:t>
            </a:r>
          </a:p>
          <a:p>
            <a:endParaRPr lang="en-US" dirty="0" smtClean="0">
              <a:latin typeface="Arial Narrow" panose="020B0606020202030204" pitchFamily="34" charset="0"/>
            </a:endParaRPr>
          </a:p>
          <a:p>
            <a:r>
              <a:rPr lang="en-US" dirty="0" err="1">
                <a:latin typeface="Arial Narrow" panose="020B0606020202030204" pitchFamily="34" charset="0"/>
              </a:rPr>
              <a:t>Consideraciones</a:t>
            </a:r>
            <a:r>
              <a:rPr lang="en-US" dirty="0">
                <a:latin typeface="Arial Narrow" panose="020B0606020202030204" pitchFamily="34" charset="0"/>
              </a:rPr>
              <a:t> </a:t>
            </a:r>
            <a:r>
              <a:rPr lang="en-US" dirty="0" err="1">
                <a:latin typeface="Arial Narrow" panose="020B0606020202030204" pitchFamily="34" charset="0"/>
              </a:rPr>
              <a:t>relativas</a:t>
            </a:r>
            <a:r>
              <a:rPr lang="en-US" dirty="0">
                <a:latin typeface="Arial Narrow" panose="020B0606020202030204" pitchFamily="34" charset="0"/>
              </a:rPr>
              <a:t> a </a:t>
            </a:r>
            <a:r>
              <a:rPr lang="en-US" dirty="0" err="1">
                <a:latin typeface="Arial Narrow" panose="020B0606020202030204" pitchFamily="34" charset="0"/>
              </a:rPr>
              <a:t>víctimas</a:t>
            </a:r>
            <a:r>
              <a:rPr lang="en-US" dirty="0">
                <a:latin typeface="Arial Narrow" panose="020B0606020202030204" pitchFamily="34" charset="0"/>
              </a:rPr>
              <a:t> de </a:t>
            </a:r>
            <a:r>
              <a:rPr lang="en-US" dirty="0" err="1">
                <a:latin typeface="Arial Narrow" panose="020B0606020202030204" pitchFamily="34" charset="0"/>
              </a:rPr>
              <a:t>tráfico</a:t>
            </a:r>
            <a:r>
              <a:rPr lang="en-US" dirty="0">
                <a:latin typeface="Arial Narrow" panose="020B0606020202030204" pitchFamily="34" charset="0"/>
              </a:rPr>
              <a:t> </a:t>
            </a:r>
            <a:r>
              <a:rPr lang="en-US" dirty="0" err="1">
                <a:latin typeface="Arial Narrow" panose="020B0606020202030204" pitchFamily="34" charset="0"/>
              </a:rPr>
              <a:t>ilícito</a:t>
            </a:r>
            <a:r>
              <a:rPr lang="en-US" dirty="0">
                <a:latin typeface="Arial Narrow" panose="020B0606020202030204" pitchFamily="34" charset="0"/>
              </a:rPr>
              <a:t> de </a:t>
            </a:r>
            <a:r>
              <a:rPr lang="en-US" dirty="0" err="1">
                <a:latin typeface="Arial Narrow" panose="020B0606020202030204" pitchFamily="34" charset="0"/>
              </a:rPr>
              <a:t>migrantes</a:t>
            </a:r>
            <a:r>
              <a:rPr lang="en-US" dirty="0">
                <a:latin typeface="Arial Narrow" panose="020B0606020202030204" pitchFamily="34" charset="0"/>
              </a:rPr>
              <a:t> y </a:t>
            </a:r>
            <a:r>
              <a:rPr lang="en-US" dirty="0" err="1">
                <a:latin typeface="Arial Narrow" panose="020B0606020202030204" pitchFamily="34" charset="0"/>
              </a:rPr>
              <a:t>trata</a:t>
            </a:r>
            <a:r>
              <a:rPr lang="en-US" dirty="0">
                <a:latin typeface="Arial Narrow" panose="020B0606020202030204" pitchFamily="34" charset="0"/>
              </a:rPr>
              <a:t> de personas [</a:t>
            </a:r>
            <a:r>
              <a:rPr lang="en-US" dirty="0" err="1" smtClean="0">
                <a:latin typeface="Arial Narrow" panose="020B0606020202030204" pitchFamily="34" charset="0"/>
              </a:rPr>
              <a:t>párrafo</a:t>
            </a:r>
            <a:r>
              <a:rPr lang="en-US" dirty="0" smtClean="0">
                <a:latin typeface="Arial Narrow" panose="020B0606020202030204" pitchFamily="34" charset="0"/>
              </a:rPr>
              <a:t> 42]</a:t>
            </a:r>
          </a:p>
          <a:p>
            <a:endParaRPr lang="en-US" dirty="0" smtClean="0">
              <a:latin typeface="Arial Narrow" panose="020B0606020202030204" pitchFamily="34" charset="0"/>
            </a:endParaRPr>
          </a:p>
          <a:p>
            <a:r>
              <a:rPr lang="es-CR" dirty="0">
                <a:latin typeface="Arial Narrow" panose="020B0606020202030204" pitchFamily="34" charset="0"/>
              </a:rPr>
              <a:t>Consideraciones relativas a la condición de refugiado y protección complementaria</a:t>
            </a:r>
            <a:r>
              <a:rPr lang="en-US" dirty="0" smtClean="0">
                <a:latin typeface="Arial Narrow" panose="020B0606020202030204" pitchFamily="34" charset="0"/>
              </a:rPr>
              <a:t>[paras. 43]</a:t>
            </a:r>
            <a:endParaRPr lang="en-US" dirty="0">
              <a:latin typeface="Arial Narrow" panose="020B0606020202030204" pitchFamily="34" charset="0"/>
            </a:endParaRPr>
          </a:p>
        </p:txBody>
      </p:sp>
    </p:spTree>
    <p:extLst>
      <p:ext uri="{BB962C8B-B14F-4D97-AF65-F5344CB8AC3E}">
        <p14:creationId xmlns:p14="http://schemas.microsoft.com/office/powerpoint/2010/main" val="161029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1489075"/>
            <a:ext cx="7772400" cy="1470025"/>
          </a:xfrm>
        </p:spPr>
        <p:txBody>
          <a:bodyPr/>
          <a:lstStyle/>
          <a:p>
            <a:r>
              <a:rPr lang="en-US" altLang="en-US" sz="3200" b="1" dirty="0" smtClean="0">
                <a:solidFill>
                  <a:schemeClr val="tx2"/>
                </a:solidFill>
                <a:latin typeface="Arial" charset="0"/>
                <a:cs typeface="Arial" charset="0"/>
              </a:rPr>
              <a:t>Gracias </a:t>
            </a:r>
            <a:r>
              <a:rPr lang="en-US" altLang="en-US" sz="3200" b="1" dirty="0" err="1" smtClean="0">
                <a:solidFill>
                  <a:schemeClr val="tx2"/>
                </a:solidFill>
                <a:latin typeface="Arial" charset="0"/>
                <a:cs typeface="Arial" charset="0"/>
              </a:rPr>
              <a:t>por</a:t>
            </a:r>
            <a:r>
              <a:rPr lang="en-US" altLang="en-US" sz="3200" b="1" dirty="0" smtClean="0">
                <a:solidFill>
                  <a:schemeClr val="tx2"/>
                </a:solidFill>
                <a:latin typeface="Arial" charset="0"/>
                <a:cs typeface="Arial" charset="0"/>
              </a:rPr>
              <a:t> </a:t>
            </a:r>
            <a:r>
              <a:rPr lang="en-US" altLang="en-US" sz="3200" b="1" dirty="0" err="1" smtClean="0">
                <a:solidFill>
                  <a:schemeClr val="tx2"/>
                </a:solidFill>
                <a:latin typeface="Arial" charset="0"/>
                <a:cs typeface="Arial" charset="0"/>
              </a:rPr>
              <a:t>su</a:t>
            </a:r>
            <a:r>
              <a:rPr lang="en-US" altLang="en-US" sz="3200" b="1" dirty="0" smtClean="0">
                <a:solidFill>
                  <a:schemeClr val="tx2"/>
                </a:solidFill>
                <a:latin typeface="Arial" charset="0"/>
                <a:cs typeface="Arial" charset="0"/>
              </a:rPr>
              <a:t> </a:t>
            </a:r>
            <a:r>
              <a:rPr lang="en-US" altLang="en-US" sz="3200" b="1" dirty="0" err="1" smtClean="0">
                <a:solidFill>
                  <a:schemeClr val="tx2"/>
                </a:solidFill>
                <a:latin typeface="Arial" charset="0"/>
                <a:cs typeface="Arial" charset="0"/>
              </a:rPr>
              <a:t>atención</a:t>
            </a:r>
            <a:endParaRPr lang="en-GB" altLang="en-US" sz="3200" dirty="0" smtClean="0"/>
          </a:p>
        </p:txBody>
      </p:sp>
      <p:sp>
        <p:nvSpPr>
          <p:cNvPr id="3" name="Subtitle 2"/>
          <p:cNvSpPr>
            <a:spLocks noGrp="1"/>
          </p:cNvSpPr>
          <p:nvPr>
            <p:ph type="subTitle" idx="1"/>
          </p:nvPr>
        </p:nvSpPr>
        <p:spPr>
          <a:xfrm>
            <a:off x="1371600" y="2734005"/>
            <a:ext cx="6400800" cy="1752600"/>
          </a:xfrm>
        </p:spPr>
        <p:txBody>
          <a:bodyPr/>
          <a:lstStyle/>
          <a:p>
            <a:pPr>
              <a:defRPr/>
            </a:pPr>
            <a:r>
              <a:rPr lang="en-US" sz="2800" b="1" dirty="0" smtClean="0">
                <a:solidFill>
                  <a:schemeClr val="tx1">
                    <a:lumMod val="85000"/>
                    <a:lumOff val="15000"/>
                  </a:schemeClr>
                </a:solidFill>
              </a:rPr>
              <a:t>www.nanseninitiative.org</a:t>
            </a:r>
            <a:endParaRPr lang="en-GB" sz="2800" b="1" dirty="0">
              <a:solidFill>
                <a:schemeClr val="tx1">
                  <a:lumMod val="85000"/>
                  <a:lumOff val="15000"/>
                </a:schemeClr>
              </a:solidFill>
            </a:endParaRPr>
          </a:p>
        </p:txBody>
      </p:sp>
      <p:sp>
        <p:nvSpPr>
          <p:cNvPr id="4100" name="Rectangle 11"/>
          <p:cNvSpPr>
            <a:spLocks noChangeArrowheads="1"/>
          </p:cNvSpPr>
          <p:nvPr/>
        </p:nvSpPr>
        <p:spPr bwMode="auto">
          <a:xfrm>
            <a:off x="209550" y="6019799"/>
            <a:ext cx="67731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800" dirty="0"/>
              <a:t>The Nansen Initiative is primarily funded by the governments of Norway and Switzerland. The Initiative also benefits from generous funding from the European Union.</a:t>
            </a:r>
            <a:endParaRPr lang="en-GB" altLang="en-US" sz="800" dirty="0"/>
          </a:p>
        </p:txBody>
      </p:sp>
      <p:sp>
        <p:nvSpPr>
          <p:cNvPr id="4101" name="Text Box 2"/>
          <p:cNvSpPr txBox="1">
            <a:spLocks noChangeArrowheads="1"/>
          </p:cNvSpPr>
          <p:nvPr/>
        </p:nvSpPr>
        <p:spPr bwMode="auto">
          <a:xfrm>
            <a:off x="530143" y="6346824"/>
            <a:ext cx="6108164"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spcAft>
                <a:spcPts val="1000"/>
              </a:spcAft>
              <a:buFontTx/>
              <a:buNone/>
            </a:pPr>
            <a:r>
              <a:rPr lang="en-GB" altLang="en-US" sz="800" dirty="0">
                <a:solidFill>
                  <a:srgbClr val="000000"/>
                </a:solidFill>
              </a:rPr>
              <a:t>The European Commission is the EU’s executive body. “The European Union is made up of 27 Member States who have decided to gradually link together their know-how, resources and destinies. Together, during a period of enlargement of 50 years, they have built a zone of stability, democracy and sustainable development whilst maintaining cultural diversity, tolerance and individual freedoms. The European Union is committed to sharing its achievements and its values with countries and peoples beyond its borders”.</a:t>
            </a:r>
            <a:endParaRPr lang="en-US" altLang="en-US" sz="800" dirty="0"/>
          </a:p>
        </p:txBody>
      </p:sp>
      <p:pic>
        <p:nvPicPr>
          <p:cNvPr id="410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2011363"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75" y="5322888"/>
            <a:ext cx="23876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90775" y="5356225"/>
            <a:ext cx="15970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74787" y="5192260"/>
            <a:ext cx="984250" cy="66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err="1" smtClean="0"/>
              <a:t>Propósito</a:t>
            </a:r>
            <a:endParaRPr lang="de-CH" sz="4000" b="1" dirty="0"/>
          </a:p>
        </p:txBody>
      </p:sp>
      <p:sp>
        <p:nvSpPr>
          <p:cNvPr id="3" name="Inhaltsplatzhalter 2"/>
          <p:cNvSpPr>
            <a:spLocks noGrp="1"/>
          </p:cNvSpPr>
          <p:nvPr>
            <p:ph idx="1"/>
          </p:nvPr>
        </p:nvSpPr>
        <p:spPr>
          <a:xfrm>
            <a:off x="457200" y="1417638"/>
            <a:ext cx="8498114" cy="5056908"/>
          </a:xfrm>
        </p:spPr>
        <p:txBody>
          <a:bodyPr/>
          <a:lstStyle/>
          <a:p>
            <a:r>
              <a:rPr lang="es-CR" sz="2800" dirty="0" smtClean="0">
                <a:latin typeface="Arial Narrow" panose="020B0606020202030204" pitchFamily="34" charset="0"/>
              </a:rPr>
              <a:t>Facilitar </a:t>
            </a:r>
            <a:r>
              <a:rPr lang="es-CR" sz="2800" dirty="0">
                <a:latin typeface="Arial Narrow" panose="020B0606020202030204" pitchFamily="34" charset="0"/>
              </a:rPr>
              <a:t>las deliberaciones sobre posibles elementos para una guía sobre prácticas efectivas que puedan asistir a las autoridades de migración de los países de la CRM en la aplicación de políticas y leyes nacionales relevantes destacando prácticas efectivas derivadas de prácticas estatales en la </a:t>
            </a:r>
            <a:r>
              <a:rPr lang="es-CR" sz="2800" dirty="0" smtClean="0">
                <a:latin typeface="Arial Narrow" panose="020B0606020202030204" pitchFamily="34" charset="0"/>
              </a:rPr>
              <a:t>región</a:t>
            </a:r>
            <a:r>
              <a:rPr lang="en-US" sz="2800" dirty="0" smtClean="0">
                <a:latin typeface="Arial Narrow" panose="020B0606020202030204" pitchFamily="34" charset="0"/>
              </a:rPr>
              <a:t>.</a:t>
            </a:r>
            <a:r>
              <a:rPr lang="de-CH" sz="2800" dirty="0" smtClean="0">
                <a:latin typeface="Arial Narrow" panose="020B0606020202030204" pitchFamily="34" charset="0"/>
              </a:rPr>
              <a:t> [Párrafo. 2</a:t>
            </a:r>
            <a:r>
              <a:rPr lang="de-CH" sz="2800" dirty="0" smtClean="0">
                <a:latin typeface="Arial Narrow" panose="020B0606020202030204" pitchFamily="34" charset="0"/>
              </a:rPr>
              <a:t>]</a:t>
            </a:r>
          </a:p>
          <a:p>
            <a:endParaRPr lang="de-CH" sz="2800" dirty="0" smtClean="0">
              <a:latin typeface="Arial Narrow" panose="020B0606020202030204" pitchFamily="34" charset="0"/>
            </a:endParaRPr>
          </a:p>
          <a:p>
            <a:r>
              <a:rPr lang="es-CR" sz="2800" dirty="0" smtClean="0">
                <a:latin typeface="Arial Narrow" panose="020B0606020202030204" pitchFamily="34" charset="0"/>
              </a:rPr>
              <a:t>No </a:t>
            </a:r>
            <a:r>
              <a:rPr lang="es-CR" sz="2800" dirty="0">
                <a:latin typeface="Arial Narrow" panose="020B0606020202030204" pitchFamily="34" charset="0"/>
              </a:rPr>
              <a:t>pretende  crear una nueva serie de </a:t>
            </a:r>
            <a:r>
              <a:rPr lang="es-CR" sz="2800" dirty="0" smtClean="0">
                <a:latin typeface="Arial Narrow" panose="020B0606020202030204" pitchFamily="34" charset="0"/>
              </a:rPr>
              <a:t>obligaciones, </a:t>
            </a:r>
            <a:r>
              <a:rPr lang="es-CR" sz="2800" dirty="0">
                <a:latin typeface="Arial Narrow" panose="020B0606020202030204" pitchFamily="34" charset="0"/>
              </a:rPr>
              <a:t>ni exigir la promulgación de </a:t>
            </a:r>
            <a:r>
              <a:rPr lang="es-CR" sz="2800" dirty="0" smtClean="0">
                <a:latin typeface="Arial Narrow" panose="020B0606020202030204" pitchFamily="34" charset="0"/>
              </a:rPr>
              <a:t>Leyes </a:t>
            </a:r>
            <a:r>
              <a:rPr lang="es-CR" sz="2800" dirty="0">
                <a:latin typeface="Arial Narrow" panose="020B0606020202030204" pitchFamily="34" charset="0"/>
              </a:rPr>
              <a:t>o ampliar las obligaciones de los </a:t>
            </a:r>
            <a:r>
              <a:rPr lang="es-CR" sz="2800" dirty="0" smtClean="0">
                <a:latin typeface="Arial Narrow" panose="020B0606020202030204" pitchFamily="34" charset="0"/>
              </a:rPr>
              <a:t>países según el derecho internacional  </a:t>
            </a:r>
            <a:r>
              <a:rPr lang="en-US" sz="2800" dirty="0" smtClean="0">
                <a:latin typeface="Arial Narrow" panose="020B0606020202030204" pitchFamily="34" charset="0"/>
              </a:rPr>
              <a:t>[</a:t>
            </a:r>
            <a:r>
              <a:rPr lang="en-US" sz="2800" dirty="0" err="1" smtClean="0">
                <a:latin typeface="Arial Narrow" panose="020B0606020202030204" pitchFamily="34" charset="0"/>
              </a:rPr>
              <a:t>Párrafo</a:t>
            </a:r>
            <a:r>
              <a:rPr lang="en-US" sz="2800" dirty="0" smtClean="0">
                <a:latin typeface="Arial Narrow" panose="020B0606020202030204" pitchFamily="34" charset="0"/>
              </a:rPr>
              <a:t>. 14]</a:t>
            </a:r>
            <a:endParaRPr lang="de-CH" sz="2800" dirty="0">
              <a:latin typeface="Arial Narrow" panose="020B0606020202030204" pitchFamily="34" charset="0"/>
            </a:endParaRPr>
          </a:p>
        </p:txBody>
      </p:sp>
    </p:spTree>
    <p:extLst>
      <p:ext uri="{BB962C8B-B14F-4D97-AF65-F5344CB8AC3E}">
        <p14:creationId xmlns:p14="http://schemas.microsoft.com/office/powerpoint/2010/main" val="2519439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027689"/>
          </a:xfrm>
        </p:spPr>
        <p:txBody>
          <a:bodyPr/>
          <a:lstStyle/>
          <a:p>
            <a:r>
              <a:rPr lang="en-US" sz="4000" b="1" dirty="0" err="1" smtClean="0"/>
              <a:t>Antecedentes</a:t>
            </a:r>
            <a:endParaRPr lang="de-CH" sz="4000" b="1" dirty="0"/>
          </a:p>
        </p:txBody>
      </p:sp>
      <p:sp>
        <p:nvSpPr>
          <p:cNvPr id="3" name="Inhaltsplatzhalter 2"/>
          <p:cNvSpPr>
            <a:spLocks noGrp="1"/>
          </p:cNvSpPr>
          <p:nvPr>
            <p:ph idx="1"/>
          </p:nvPr>
        </p:nvSpPr>
        <p:spPr>
          <a:xfrm>
            <a:off x="290286" y="1417638"/>
            <a:ext cx="8665028" cy="5229905"/>
          </a:xfrm>
        </p:spPr>
        <p:txBody>
          <a:bodyPr/>
          <a:lstStyle/>
          <a:p>
            <a:r>
              <a:rPr lang="es-CR" dirty="0" smtClean="0">
                <a:latin typeface="Arial Narrow" panose="020B0606020202030204" pitchFamily="34" charset="0"/>
              </a:rPr>
              <a:t>Existe </a:t>
            </a:r>
            <a:r>
              <a:rPr lang="es-CR" dirty="0">
                <a:latin typeface="Arial Narrow" panose="020B0606020202030204" pitchFamily="34" charset="0"/>
              </a:rPr>
              <a:t>un rico tejido de leyes, políticas y </a:t>
            </a:r>
            <a:r>
              <a:rPr lang="es-CR" dirty="0" smtClean="0">
                <a:latin typeface="Arial Narrow" panose="020B0606020202030204" pitchFamily="34" charset="0"/>
              </a:rPr>
              <a:t>prácticas dentro de los países de la CRM en relación a la protección de extranjeros en situaciones de desastres (Párrafo 13)</a:t>
            </a:r>
          </a:p>
          <a:p>
            <a:endParaRPr lang="en-US" dirty="0" smtClean="0">
              <a:latin typeface="Arial Narrow" panose="020B0606020202030204" pitchFamily="34" charset="0"/>
            </a:endParaRPr>
          </a:p>
          <a:p>
            <a:r>
              <a:rPr lang="es-CR" dirty="0" smtClean="0">
                <a:latin typeface="Arial Narrow" panose="020B0606020202030204" pitchFamily="34" charset="0"/>
              </a:rPr>
              <a:t>Pero no </a:t>
            </a:r>
            <a:r>
              <a:rPr lang="es-CR" dirty="0">
                <a:latin typeface="Arial Narrow" panose="020B0606020202030204" pitchFamily="34" charset="0"/>
              </a:rPr>
              <a:t>existe un marco legal o criterios a nivel internacional o regional para abordar específicamente las implicaciones transfronterizas del desplazamiento en el contexto de desastres. </a:t>
            </a:r>
            <a:r>
              <a:rPr lang="en-US" dirty="0" smtClean="0">
                <a:latin typeface="Arial Narrow" panose="020B0606020202030204" pitchFamily="34" charset="0"/>
              </a:rPr>
              <a:t>[para. 11]</a:t>
            </a:r>
            <a:endParaRPr lang="en-US" dirty="0">
              <a:latin typeface="Arial Narrow" panose="020B0606020202030204" pitchFamily="34" charset="0"/>
            </a:endParaRPr>
          </a:p>
        </p:txBody>
      </p:sp>
    </p:spTree>
    <p:extLst>
      <p:ext uri="{BB962C8B-B14F-4D97-AF65-F5344CB8AC3E}">
        <p14:creationId xmlns:p14="http://schemas.microsoft.com/office/powerpoint/2010/main" val="3190205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6093"/>
            <a:ext cx="8229600" cy="972271"/>
          </a:xfrm>
        </p:spPr>
        <p:txBody>
          <a:bodyPr/>
          <a:lstStyle/>
          <a:p>
            <a:r>
              <a:rPr lang="en-US" sz="4000" b="1" dirty="0" err="1" smtClean="0"/>
              <a:t>Desplazamiento</a:t>
            </a:r>
            <a:endParaRPr lang="de-CH" sz="4000" b="1" dirty="0"/>
          </a:p>
        </p:txBody>
      </p:sp>
      <p:sp>
        <p:nvSpPr>
          <p:cNvPr id="3" name="Inhaltsplatzhalter 2"/>
          <p:cNvSpPr>
            <a:spLocks noGrp="1"/>
          </p:cNvSpPr>
          <p:nvPr>
            <p:ph idx="1"/>
          </p:nvPr>
        </p:nvSpPr>
        <p:spPr>
          <a:xfrm>
            <a:off x="124691" y="1108364"/>
            <a:ext cx="8830623" cy="5539179"/>
          </a:xfrm>
        </p:spPr>
        <p:txBody>
          <a:bodyPr/>
          <a:lstStyle/>
          <a:p>
            <a:r>
              <a:rPr lang="de-CH" sz="2000" dirty="0" smtClean="0">
                <a:latin typeface="Arial" panose="020B0604020202020204" pitchFamily="34" charset="0"/>
                <a:cs typeface="Arial" panose="020B0604020202020204" pitchFamily="34" charset="0"/>
              </a:rPr>
              <a:t>Tres categorías de desplazamiento:</a:t>
            </a:r>
          </a:p>
          <a:p>
            <a:endParaRPr lang="de-CH" sz="2000" dirty="0" smtClean="0">
              <a:latin typeface="Arial" panose="020B0604020202020204" pitchFamily="34" charset="0"/>
              <a:cs typeface="Arial" panose="020B0604020202020204" pitchFamily="34" charset="0"/>
            </a:endParaRPr>
          </a:p>
          <a:p>
            <a:pPr marL="457200" lvl="1" indent="0">
              <a:buNone/>
            </a:pPr>
            <a:r>
              <a:rPr lang="es-ES_tradnl" sz="2000" dirty="0">
                <a:latin typeface="Arial" panose="020B0604020202020204" pitchFamily="34" charset="0"/>
                <a:cs typeface="Arial" panose="020B0604020202020204" pitchFamily="34" charset="0"/>
              </a:rPr>
              <a:t>(i) Evacuación espontánea o asistida para evitar los riesgos inmediatos que implican las amenazas naturales; </a:t>
            </a:r>
          </a:p>
          <a:p>
            <a:pPr marL="457200" lvl="1" indent="0">
              <a:buNone/>
            </a:pPr>
            <a:r>
              <a:rPr lang="es-ES_tradnl" sz="2000" dirty="0">
                <a:latin typeface="Arial" panose="020B0604020202020204" pitchFamily="34" charset="0"/>
                <a:cs typeface="Arial" panose="020B0604020202020204" pitchFamily="34" charset="0"/>
              </a:rPr>
              <a:t>(ii) Huida espontánea durante el desastre para evitar lesiones o la muerte; y </a:t>
            </a:r>
          </a:p>
          <a:p>
            <a:pPr marL="457200" lvl="1" indent="0">
              <a:buNone/>
            </a:pPr>
            <a:r>
              <a:rPr lang="es-ES_tradnl" sz="2000" dirty="0">
                <a:latin typeface="Arial" panose="020B0604020202020204" pitchFamily="34" charset="0"/>
                <a:cs typeface="Arial" panose="020B0604020202020204" pitchFamily="34" charset="0"/>
              </a:rPr>
              <a:t>(iii) Movimiento para obtener acceso a protección y asistencia como por ejemplo, atención médica y alojamiento de emergencia.</a:t>
            </a:r>
          </a:p>
          <a:p>
            <a:pPr marL="457200" lvl="1" indent="0">
              <a:buNone/>
            </a:pPr>
            <a:r>
              <a:rPr lang="es-ES_tradnl" sz="2000" dirty="0">
                <a:latin typeface="Arial" panose="020B0604020202020204" pitchFamily="34" charset="0"/>
                <a:cs typeface="Arial" panose="020B0604020202020204" pitchFamily="34" charset="0"/>
              </a:rPr>
              <a:t>(</a:t>
            </a:r>
            <a:r>
              <a:rPr lang="es-ES_tradnl" sz="2000" dirty="0" smtClean="0">
                <a:latin typeface="Arial" panose="020B0604020202020204" pitchFamily="34" charset="0"/>
                <a:cs typeface="Arial" panose="020B0604020202020204" pitchFamily="34" charset="0"/>
              </a:rPr>
              <a:t>párrafo </a:t>
            </a:r>
            <a:r>
              <a:rPr lang="es-ES_tradnl" sz="2000" dirty="0">
                <a:latin typeface="Arial" panose="020B0604020202020204" pitchFamily="34" charset="0"/>
                <a:cs typeface="Arial" panose="020B0604020202020204" pitchFamily="34" charset="0"/>
              </a:rPr>
              <a:t>8) </a:t>
            </a:r>
            <a:endParaRPr lang="es-ES_tradnl" sz="2000" dirty="0" smtClean="0">
              <a:latin typeface="Arial" panose="020B0604020202020204" pitchFamily="34" charset="0"/>
              <a:cs typeface="Arial" panose="020B0604020202020204" pitchFamily="34" charset="0"/>
            </a:endParaRPr>
          </a:p>
          <a:p>
            <a:pPr marL="457200" lvl="1" indent="0">
              <a:buNone/>
            </a:pPr>
            <a:endParaRPr lang="es-ES_tradnl" sz="2000" dirty="0">
              <a:latin typeface="Arial" panose="020B0604020202020204" pitchFamily="34" charset="0"/>
              <a:cs typeface="Arial" panose="020B0604020202020204" pitchFamily="34" charset="0"/>
            </a:endParaRPr>
          </a:p>
          <a:p>
            <a:pPr marL="457200" lvl="1" indent="0">
              <a:buNone/>
            </a:pPr>
            <a:r>
              <a:rPr lang="es-ES_tradnl" sz="2000" u="sng" dirty="0">
                <a:latin typeface="Arial" panose="020B0604020202020204" pitchFamily="34" charset="0"/>
                <a:cs typeface="Arial" panose="020B0604020202020204" pitchFamily="34" charset="0"/>
              </a:rPr>
              <a:t>M</a:t>
            </a:r>
            <a:r>
              <a:rPr lang="es-ES_tradnl" sz="2000" u="sng" dirty="0" smtClean="0">
                <a:latin typeface="Arial" panose="020B0604020202020204" pitchFamily="34" charset="0"/>
                <a:cs typeface="Arial" panose="020B0604020202020204" pitchFamily="34" charset="0"/>
              </a:rPr>
              <a:t>ovimientos </a:t>
            </a:r>
            <a:r>
              <a:rPr lang="es-ES_tradnl" sz="2000" u="sng" dirty="0">
                <a:latin typeface="Arial" panose="020B0604020202020204" pitchFamily="34" charset="0"/>
                <a:cs typeface="Arial" panose="020B0604020202020204" pitchFamily="34" charset="0"/>
              </a:rPr>
              <a:t>secundarios </a:t>
            </a:r>
            <a:r>
              <a:rPr lang="es-ES_tradnl" sz="2000" dirty="0">
                <a:latin typeface="Arial" panose="020B0604020202020204" pitchFamily="34" charset="0"/>
                <a:cs typeface="Arial" panose="020B0604020202020204" pitchFamily="34" charset="0"/>
              </a:rPr>
              <a:t>que se observan después de un desplazamiento interno o </a:t>
            </a:r>
            <a:r>
              <a:rPr lang="es-ES_tradnl" sz="2000" u="sng" dirty="0">
                <a:latin typeface="Arial" panose="020B0604020202020204" pitchFamily="34" charset="0"/>
                <a:cs typeface="Arial" panose="020B0604020202020204" pitchFamily="34" charset="0"/>
              </a:rPr>
              <a:t>en respuesta </a:t>
            </a:r>
            <a:r>
              <a:rPr lang="es-ES_tradnl" sz="2000" dirty="0">
                <a:latin typeface="Arial" panose="020B0604020202020204" pitchFamily="34" charset="0"/>
                <a:cs typeface="Arial" panose="020B0604020202020204" pitchFamily="34" charset="0"/>
              </a:rPr>
              <a:t>a los efectos graduales de una amenaza natural de evolución lenta o degradación ambiental, usualmente son predominantemente voluntarios</a:t>
            </a:r>
            <a:r>
              <a:rPr lang="es-ES_tradnl" sz="2000" dirty="0" smtClean="0">
                <a:latin typeface="Arial" panose="020B0604020202020204" pitchFamily="34" charset="0"/>
                <a:cs typeface="Arial" panose="020B0604020202020204" pitchFamily="34" charset="0"/>
              </a:rPr>
              <a:t>. (párrafo 8)</a:t>
            </a:r>
          </a:p>
          <a:p>
            <a:pPr marL="457200" lvl="1" indent="0">
              <a:buNone/>
            </a:pPr>
            <a:endParaRPr lang="en-US" u="sng" dirty="0" smtClean="0">
              <a:latin typeface="Arial Narrow" panose="020B0606020202030204" pitchFamily="34" charset="0"/>
            </a:endParaRPr>
          </a:p>
          <a:p>
            <a:pPr marL="457200" lvl="1" indent="0">
              <a:buNone/>
            </a:pPr>
            <a:endParaRPr lang="de-CH" dirty="0">
              <a:latin typeface="Arial Narrow" panose="020B0606020202030204" pitchFamily="34" charset="0"/>
            </a:endParaRPr>
          </a:p>
        </p:txBody>
      </p:sp>
    </p:spTree>
    <p:extLst>
      <p:ext uri="{BB962C8B-B14F-4D97-AF65-F5344CB8AC3E}">
        <p14:creationId xmlns:p14="http://schemas.microsoft.com/office/powerpoint/2010/main" val="495518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6658"/>
            <a:ext cx="8229600" cy="1013835"/>
          </a:xfrm>
        </p:spPr>
        <p:txBody>
          <a:bodyPr/>
          <a:lstStyle/>
          <a:p>
            <a:r>
              <a:rPr lang="en-US" sz="4000" b="1" dirty="0" err="1" smtClean="0"/>
              <a:t>Principios</a:t>
            </a:r>
            <a:r>
              <a:rPr lang="en-US" sz="4000" b="1" dirty="0" smtClean="0"/>
              <a:t> </a:t>
            </a:r>
            <a:r>
              <a:rPr lang="en-US" sz="4000" b="1" dirty="0" err="1" smtClean="0"/>
              <a:t>básicos</a:t>
            </a:r>
            <a:endParaRPr lang="de-CH" sz="3600" b="1" dirty="0"/>
          </a:p>
        </p:txBody>
      </p:sp>
      <p:sp>
        <p:nvSpPr>
          <p:cNvPr id="3" name="Inhaltsplatzhalter 2"/>
          <p:cNvSpPr>
            <a:spLocks noGrp="1"/>
          </p:cNvSpPr>
          <p:nvPr>
            <p:ph idx="1"/>
          </p:nvPr>
        </p:nvSpPr>
        <p:spPr>
          <a:xfrm>
            <a:off x="180109" y="1039091"/>
            <a:ext cx="8756073" cy="5483761"/>
          </a:xfrm>
        </p:spPr>
        <p:txBody>
          <a:bodyPr/>
          <a:lstStyle/>
          <a:p>
            <a:r>
              <a:rPr lang="es-CR" sz="2400" dirty="0" smtClean="0">
                <a:latin typeface="Arial Narrow" panose="020B0606020202030204" pitchFamily="34" charset="0"/>
              </a:rPr>
              <a:t>La </a:t>
            </a:r>
            <a:r>
              <a:rPr lang="es-CR" sz="2400" dirty="0">
                <a:latin typeface="Arial Narrow" panose="020B0606020202030204" pitchFamily="34" charset="0"/>
              </a:rPr>
              <a:t>respuesta humanitaria a estos desafíos es de carácter no político, está afianzada en el concepto de solidaridad con el Estado afectado y su población y se basa en el respeto de los derechos humanos fundamentales y el principio de no discriminación</a:t>
            </a:r>
            <a:r>
              <a:rPr lang="en-US" sz="2400" dirty="0" smtClean="0">
                <a:latin typeface="Arial Narrow" panose="020B0606020202030204" pitchFamily="34" charset="0"/>
              </a:rPr>
              <a:t>;</a:t>
            </a:r>
            <a:endParaRPr lang="en-US" sz="2400" dirty="0">
              <a:latin typeface="Arial Narrow" panose="020B0606020202030204" pitchFamily="34" charset="0"/>
            </a:endParaRPr>
          </a:p>
          <a:p>
            <a:r>
              <a:rPr lang="es-ES_tradnl" sz="2400" dirty="0" smtClean="0">
                <a:latin typeface="Arial Narrow" panose="020B0606020202030204" pitchFamily="34" charset="0"/>
              </a:rPr>
              <a:t>Está </a:t>
            </a:r>
            <a:r>
              <a:rPr lang="es-ES_tradnl" sz="2400" dirty="0">
                <a:latin typeface="Arial Narrow" panose="020B0606020202030204" pitchFamily="34" charset="0"/>
              </a:rPr>
              <a:t>basada en un enfoque compartido y de cooperación entre los Estados miembros de la CRM</a:t>
            </a:r>
            <a:r>
              <a:rPr lang="en-US" sz="2400" dirty="0">
                <a:latin typeface="Arial Narrow" panose="020B0606020202030204" pitchFamily="34" charset="0"/>
              </a:rPr>
              <a:t>;</a:t>
            </a:r>
          </a:p>
          <a:p>
            <a:r>
              <a:rPr lang="es-ES_tradnl" sz="2400" dirty="0">
                <a:latin typeface="Arial Narrow" panose="020B0606020202030204" pitchFamily="34" charset="0"/>
              </a:rPr>
              <a:t>El principal énfasis está en facilitar el ejercicio de una facultad discrecional favorable en la aplicación de las leyes de inmigración</a:t>
            </a:r>
            <a:r>
              <a:rPr lang="en-US" sz="2400" dirty="0">
                <a:latin typeface="Arial Narrow" panose="020B0606020202030204" pitchFamily="34" charset="0"/>
              </a:rPr>
              <a:t>;</a:t>
            </a:r>
          </a:p>
          <a:p>
            <a:r>
              <a:rPr lang="es-CR" sz="2400" dirty="0" smtClean="0">
                <a:latin typeface="Arial Narrow" panose="020B0606020202030204" pitchFamily="34" charset="0"/>
              </a:rPr>
              <a:t>Esta </a:t>
            </a:r>
            <a:r>
              <a:rPr lang="es-CR" sz="2400" dirty="0">
                <a:latin typeface="Arial Narrow" panose="020B0606020202030204" pitchFamily="34" charset="0"/>
              </a:rPr>
              <a:t>Guía de Prácticas Efectivas se entiende sin perjuicio de posibles temas de responsabilidad bajo leyes internacionales en materia</a:t>
            </a:r>
            <a:r>
              <a:rPr lang="en-US" sz="2400" dirty="0">
                <a:latin typeface="Arial Narrow" panose="020B0606020202030204" pitchFamily="34" charset="0"/>
              </a:rPr>
              <a:t>.</a:t>
            </a:r>
          </a:p>
          <a:p>
            <a:r>
              <a:rPr lang="en-US" sz="2400" dirty="0">
                <a:latin typeface="Arial Narrow" panose="020B0606020202030204" pitchFamily="34" charset="0"/>
              </a:rPr>
              <a:t>Etc. [</a:t>
            </a:r>
            <a:r>
              <a:rPr lang="en-US" sz="2400" dirty="0" err="1">
                <a:latin typeface="Arial Narrow" panose="020B0606020202030204" pitchFamily="34" charset="0"/>
              </a:rPr>
              <a:t>Párrafo</a:t>
            </a:r>
            <a:r>
              <a:rPr lang="en-US" sz="2400" dirty="0">
                <a:latin typeface="Arial Narrow" panose="020B0606020202030204" pitchFamily="34" charset="0"/>
              </a:rPr>
              <a:t>. 15]</a:t>
            </a:r>
          </a:p>
          <a:p>
            <a:endParaRPr lang="en-US" dirty="0">
              <a:latin typeface="Arial Narrow" panose="020B0606020202030204" pitchFamily="34" charset="0"/>
            </a:endParaRPr>
          </a:p>
        </p:txBody>
      </p:sp>
    </p:spTree>
    <p:extLst>
      <p:ext uri="{BB962C8B-B14F-4D97-AF65-F5344CB8AC3E}">
        <p14:creationId xmlns:p14="http://schemas.microsoft.com/office/powerpoint/2010/main" val="1464091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027689"/>
          </a:xfrm>
        </p:spPr>
        <p:txBody>
          <a:bodyPr/>
          <a:lstStyle/>
          <a:p>
            <a:r>
              <a:rPr lang="en-US" sz="4000" b="1" dirty="0" err="1" smtClean="0"/>
              <a:t>Situaciones</a:t>
            </a:r>
            <a:r>
              <a:rPr lang="en-US" sz="3600" b="1" dirty="0" smtClean="0"/>
              <a:t/>
            </a:r>
            <a:br>
              <a:rPr lang="en-US" sz="3600" b="1" dirty="0" smtClean="0"/>
            </a:br>
            <a:endParaRPr lang="de-CH" sz="3600" b="1" dirty="0"/>
          </a:p>
        </p:txBody>
      </p:sp>
      <p:sp>
        <p:nvSpPr>
          <p:cNvPr id="3" name="Inhaltsplatzhalter 2"/>
          <p:cNvSpPr>
            <a:spLocks noGrp="1"/>
          </p:cNvSpPr>
          <p:nvPr>
            <p:ph idx="1"/>
          </p:nvPr>
        </p:nvSpPr>
        <p:spPr>
          <a:xfrm>
            <a:off x="289627" y="1018309"/>
            <a:ext cx="8665028" cy="5437909"/>
          </a:xfrm>
        </p:spPr>
        <p:txBody>
          <a:bodyPr/>
          <a:lstStyle/>
          <a:p>
            <a:r>
              <a:rPr lang="en-US" sz="2800" dirty="0" err="1" smtClean="0">
                <a:latin typeface="Arial" panose="020B0604020202020204" pitchFamily="34" charset="0"/>
                <a:cs typeface="Arial" panose="020B0604020202020204" pitchFamily="34" charset="0"/>
              </a:rPr>
              <a:t>Contexto</a:t>
            </a:r>
            <a:r>
              <a:rPr lang="en-US" sz="2800" dirty="0" smtClean="0">
                <a:latin typeface="Arial" panose="020B0604020202020204" pitchFamily="34" charset="0"/>
                <a:cs typeface="Arial" panose="020B0604020202020204" pitchFamily="34" charset="0"/>
              </a:rPr>
              <a:t> de </a:t>
            </a:r>
            <a:r>
              <a:rPr lang="en-US" sz="2800" dirty="0" err="1" smtClean="0">
                <a:latin typeface="Arial" panose="020B0604020202020204" pitchFamily="34" charset="0"/>
                <a:cs typeface="Arial" panose="020B0604020202020204" pitchFamily="34" charset="0"/>
              </a:rPr>
              <a:t>desastres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súbidos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causados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por</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amenazas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naturales</a:t>
            </a:r>
            <a:r>
              <a:rPr lang="en-US" sz="2800" dirty="0" smtClean="0">
                <a:latin typeface="Arial" panose="020B0604020202020204" pitchFamily="34" charset="0"/>
                <a:cs typeface="Arial" panose="020B0604020202020204" pitchFamily="34" charset="0"/>
              </a:rPr>
              <a:t>.</a:t>
            </a:r>
          </a:p>
          <a:p>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a:t>
            </a:r>
            <a:r>
              <a:rPr lang="en-US" sz="2800" dirty="0" err="1" smtClean="0">
                <a:latin typeface="Arial" panose="020B0604020202020204" pitchFamily="34" charset="0"/>
                <a:cs typeface="Arial" panose="020B0604020202020204" pitchFamily="34" charset="0"/>
              </a:rPr>
              <a:t>Desastre</a:t>
            </a:r>
            <a:r>
              <a:rPr lang="en-US" sz="2800" dirty="0" smtClean="0">
                <a:latin typeface="Arial" panose="020B0604020202020204" pitchFamily="34" charset="0"/>
                <a:cs typeface="Arial" panose="020B0604020202020204" pitchFamily="34" charset="0"/>
              </a:rPr>
              <a:t>” = </a:t>
            </a:r>
            <a:r>
              <a:rPr lang="es-ES_tradnl" sz="2400" dirty="0" smtClean="0">
                <a:latin typeface="Arial" panose="020B0604020202020204" pitchFamily="34" charset="0"/>
                <a:cs typeface="Arial" panose="020B0604020202020204" pitchFamily="34" charset="0"/>
              </a:rPr>
              <a:t>Una </a:t>
            </a:r>
            <a:r>
              <a:rPr lang="es-ES_tradnl" sz="2400" u="sng" dirty="0">
                <a:latin typeface="Arial" panose="020B0604020202020204" pitchFamily="34" charset="0"/>
                <a:cs typeface="Arial" panose="020B0604020202020204" pitchFamily="34" charset="0"/>
              </a:rPr>
              <a:t>perturbación grave </a:t>
            </a:r>
            <a:r>
              <a:rPr lang="es-ES_tradnl" sz="2400" dirty="0">
                <a:latin typeface="Arial" panose="020B0604020202020204" pitchFamily="34" charset="0"/>
                <a:cs typeface="Arial" panose="020B0604020202020204" pitchFamily="34" charset="0"/>
              </a:rPr>
              <a:t>del funcionamiento de una comunidad o sociedad – que implica pérdidas e impactos extensos a nivel humano, material, económico o ambiental que </a:t>
            </a:r>
            <a:r>
              <a:rPr lang="es-ES_tradnl" sz="2400" u="sng" dirty="0">
                <a:latin typeface="Arial" panose="020B0604020202020204" pitchFamily="34" charset="0"/>
                <a:cs typeface="Arial" panose="020B0604020202020204" pitchFamily="34" charset="0"/>
              </a:rPr>
              <a:t>superan la capacidad de la comunidad o sociedad afectada de dar respuesta</a:t>
            </a:r>
            <a:r>
              <a:rPr lang="es-ES_tradnl" sz="2400" dirty="0">
                <a:latin typeface="Arial" panose="020B0604020202020204" pitchFamily="34" charset="0"/>
                <a:cs typeface="Arial" panose="020B0604020202020204" pitchFamily="34" charset="0"/>
              </a:rPr>
              <a:t> a ellos con sus propios recursos – la cual es provocada en parte o en su totalidad por una </a:t>
            </a:r>
            <a:r>
              <a:rPr lang="es-ES_tradnl" sz="2400" u="sng" dirty="0">
                <a:latin typeface="Arial" panose="020B0604020202020204" pitchFamily="34" charset="0"/>
                <a:cs typeface="Arial" panose="020B0604020202020204" pitchFamily="34" charset="0"/>
              </a:rPr>
              <a:t>amenaza natural repentina y </a:t>
            </a:r>
            <a:r>
              <a:rPr lang="es-ES_tradnl" sz="2400" u="sng" dirty="0" smtClean="0">
                <a:latin typeface="Arial" panose="020B0604020202020204" pitchFamily="34" charset="0"/>
                <a:cs typeface="Arial" panose="020B0604020202020204" pitchFamily="34" charset="0"/>
              </a:rPr>
              <a:t>grave</a:t>
            </a:r>
            <a:r>
              <a:rPr lang="es-ES_tradnl" sz="2400" dirty="0" smtClean="0">
                <a:latin typeface="Arial" panose="020B0604020202020204" pitchFamily="34" charset="0"/>
                <a:cs typeface="Arial" panose="020B0604020202020204" pitchFamily="34" charset="0"/>
              </a:rPr>
              <a:t>” (párrafo 16)</a:t>
            </a:r>
            <a:endParaRPr lang="es-CR" sz="2400" dirty="0">
              <a:latin typeface="Arial" panose="020B0604020202020204" pitchFamily="34" charset="0"/>
              <a:cs typeface="Arial" panose="020B0604020202020204" pitchFamily="34" charset="0"/>
            </a:endParaRPr>
          </a:p>
          <a:p>
            <a:endParaRPr lang="en-US" dirty="0" smtClean="0">
              <a:latin typeface="Arial Narrow" panose="020B0606020202030204" pitchFamily="34" charset="0"/>
            </a:endParaRPr>
          </a:p>
        </p:txBody>
      </p:sp>
    </p:spTree>
    <p:extLst>
      <p:ext uri="{BB962C8B-B14F-4D97-AF65-F5344CB8AC3E}">
        <p14:creationId xmlns:p14="http://schemas.microsoft.com/office/powerpoint/2010/main" val="2746203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02998"/>
          </a:xfrm>
        </p:spPr>
        <p:txBody>
          <a:bodyPr/>
          <a:lstStyle/>
          <a:p>
            <a:r>
              <a:rPr lang="en-US" sz="4000" b="1" dirty="0" err="1" smtClean="0"/>
              <a:t>Beneficiarios</a:t>
            </a:r>
            <a:r>
              <a:rPr lang="en-US" sz="3600" b="1" dirty="0" smtClean="0"/>
              <a:t/>
            </a:r>
            <a:br>
              <a:rPr lang="en-US" sz="3600" b="1" dirty="0" smtClean="0"/>
            </a:br>
            <a:endParaRPr lang="de-CH" sz="3600" b="1" dirty="0"/>
          </a:p>
        </p:txBody>
      </p:sp>
      <p:sp>
        <p:nvSpPr>
          <p:cNvPr id="3" name="Inhaltsplatzhalter 2"/>
          <p:cNvSpPr>
            <a:spLocks noGrp="1"/>
          </p:cNvSpPr>
          <p:nvPr>
            <p:ph idx="1"/>
          </p:nvPr>
        </p:nvSpPr>
        <p:spPr>
          <a:xfrm>
            <a:off x="290286" y="969818"/>
            <a:ext cx="8665028" cy="5677725"/>
          </a:xfrm>
        </p:spPr>
        <p:txBody>
          <a:bodyPr/>
          <a:lstStyle/>
          <a:p>
            <a:pPr marL="0" indent="0">
              <a:buNone/>
            </a:pPr>
            <a:r>
              <a:rPr lang="en-US" sz="3600" dirty="0" err="1" smtClean="0">
                <a:latin typeface="Arial Narrow" panose="020B0606020202030204" pitchFamily="34" charset="0"/>
              </a:rPr>
              <a:t>Tres</a:t>
            </a:r>
            <a:r>
              <a:rPr lang="en-US" sz="3600" dirty="0" smtClean="0">
                <a:latin typeface="Arial Narrow" panose="020B0606020202030204" pitchFamily="34" charset="0"/>
              </a:rPr>
              <a:t> </a:t>
            </a:r>
            <a:r>
              <a:rPr lang="en-US" sz="3600" dirty="0" err="1" smtClean="0">
                <a:latin typeface="Arial Narrow" panose="020B0606020202030204" pitchFamily="34" charset="0"/>
              </a:rPr>
              <a:t>categorías</a:t>
            </a:r>
            <a:r>
              <a:rPr lang="en-US" sz="3600" dirty="0" smtClean="0">
                <a:latin typeface="Arial Narrow" panose="020B0606020202030204" pitchFamily="34" charset="0"/>
              </a:rPr>
              <a:t>:</a:t>
            </a:r>
          </a:p>
          <a:p>
            <a:pPr marL="0" indent="0">
              <a:buNone/>
            </a:pPr>
            <a:r>
              <a:rPr lang="en-US" dirty="0" smtClean="0">
                <a:latin typeface="Arial Narrow" panose="020B0606020202030204" pitchFamily="34" charset="0"/>
              </a:rPr>
              <a:t>[1]	</a:t>
            </a:r>
            <a:r>
              <a:rPr lang="es-CR" dirty="0" smtClean="0">
                <a:latin typeface="Arial Narrow" panose="020B0606020202030204" pitchFamily="34" charset="0"/>
              </a:rPr>
              <a:t>Extranjeros </a:t>
            </a:r>
            <a:r>
              <a:rPr lang="es-CR" dirty="0">
                <a:latin typeface="Arial Narrow" panose="020B0606020202030204" pitchFamily="34" charset="0"/>
              </a:rPr>
              <a:t>que </a:t>
            </a:r>
            <a:r>
              <a:rPr lang="es-CR" u="sng" dirty="0">
                <a:latin typeface="Arial Narrow" panose="020B0606020202030204" pitchFamily="34" charset="0"/>
              </a:rPr>
              <a:t>buscan viajar a un país extranjero o ingresar y/o permanecer en éste </a:t>
            </a:r>
            <a:r>
              <a:rPr lang="es-CR" dirty="0">
                <a:latin typeface="Arial Narrow" panose="020B0606020202030204" pitchFamily="34" charset="0"/>
              </a:rPr>
              <a:t>durante o después de un desastre que ocurrió en su país de origen o previendo que ocurrirá tal desastre, y que</a:t>
            </a:r>
            <a:r>
              <a:rPr lang="es-CR" dirty="0" smtClean="0">
                <a:latin typeface="Arial Narrow" panose="020B0606020202030204" pitchFamily="34" charset="0"/>
              </a:rPr>
              <a:t>:</a:t>
            </a:r>
          </a:p>
          <a:p>
            <a:pPr marL="0" indent="0">
              <a:buNone/>
            </a:pPr>
            <a:endParaRPr lang="es-CR" dirty="0">
              <a:latin typeface="Arial Narrow" panose="020B0606020202030204" pitchFamily="34" charset="0"/>
            </a:endParaRPr>
          </a:p>
          <a:p>
            <a:pPr marL="0" indent="0">
              <a:buNone/>
            </a:pPr>
            <a:r>
              <a:rPr lang="es-CR" dirty="0">
                <a:latin typeface="Arial Narrow" panose="020B0606020202030204" pitchFamily="34" charset="0"/>
              </a:rPr>
              <a:t>a. Enfrentan un riesgo real para su vida o seguridad en su país de origen debido a los efectos del desastre; O</a:t>
            </a:r>
          </a:p>
          <a:p>
            <a:pPr marL="0" indent="0">
              <a:buNone/>
            </a:pPr>
            <a:r>
              <a:rPr lang="es-CR" dirty="0">
                <a:latin typeface="Arial Narrow" panose="020B0606020202030204" pitchFamily="34" charset="0"/>
              </a:rPr>
              <a:t>b. Resultan afectados gravemente a nivel personal por el desastre de algún otro modo.</a:t>
            </a:r>
          </a:p>
          <a:p>
            <a:pPr marL="0" indent="0">
              <a:buNone/>
            </a:pPr>
            <a:endParaRPr lang="en-US" dirty="0" smtClean="0">
              <a:latin typeface="Arial Narrow" panose="020B0606020202030204" pitchFamily="34" charset="0"/>
            </a:endParaRPr>
          </a:p>
          <a:p>
            <a:pPr marL="0" indent="0">
              <a:buNone/>
            </a:pPr>
            <a:endParaRPr lang="en-US" dirty="0">
              <a:latin typeface="Arial Narrow" panose="020B0606020202030204" pitchFamily="34" charset="0"/>
            </a:endParaRPr>
          </a:p>
          <a:p>
            <a:endParaRPr lang="en-US" dirty="0">
              <a:latin typeface="Arial Narrow" panose="020B0606020202030204" pitchFamily="34" charset="0"/>
            </a:endParaRPr>
          </a:p>
          <a:p>
            <a:endParaRPr lang="en-US" dirty="0">
              <a:latin typeface="Arial Narrow" panose="020B0606020202030204" pitchFamily="34" charset="0"/>
            </a:endParaRPr>
          </a:p>
          <a:p>
            <a:pPr marL="0" indent="0">
              <a:buNone/>
            </a:pPr>
            <a:endParaRPr lang="en-US" dirty="0">
              <a:latin typeface="Arial Narrow" panose="020B0606020202030204" pitchFamily="34" charset="0"/>
            </a:endParaRPr>
          </a:p>
          <a:p>
            <a:endParaRPr lang="en-US" dirty="0">
              <a:latin typeface="Arial Narrow" panose="020B0606020202030204" pitchFamily="34" charset="0"/>
            </a:endParaRPr>
          </a:p>
        </p:txBody>
      </p:sp>
    </p:spTree>
    <p:extLst>
      <p:ext uri="{BB962C8B-B14F-4D97-AF65-F5344CB8AC3E}">
        <p14:creationId xmlns:p14="http://schemas.microsoft.com/office/powerpoint/2010/main" val="1673764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82880"/>
            <a:ext cx="8229600" cy="1143000"/>
          </a:xfrm>
        </p:spPr>
        <p:txBody>
          <a:bodyPr/>
          <a:lstStyle/>
          <a:p>
            <a:pPr algn="l"/>
            <a:r>
              <a:rPr lang="en-US" sz="2800" b="1" dirty="0" err="1" smtClean="0"/>
              <a:t>Beneficiarios</a:t>
            </a:r>
            <a:r>
              <a:rPr lang="en-US" sz="2800" b="1" dirty="0" smtClean="0"/>
              <a:t>…</a:t>
            </a:r>
            <a:endParaRPr lang="de-CH" sz="3600" b="1" dirty="0"/>
          </a:p>
        </p:txBody>
      </p:sp>
      <p:sp>
        <p:nvSpPr>
          <p:cNvPr id="3" name="Inhaltsplatzhalter 2"/>
          <p:cNvSpPr>
            <a:spLocks noGrp="1"/>
          </p:cNvSpPr>
          <p:nvPr>
            <p:ph idx="1"/>
          </p:nvPr>
        </p:nvSpPr>
        <p:spPr>
          <a:xfrm>
            <a:off x="290286" y="960120"/>
            <a:ext cx="8665028" cy="5386779"/>
          </a:xfrm>
        </p:spPr>
        <p:txBody>
          <a:bodyPr/>
          <a:lstStyle/>
          <a:p>
            <a:pPr marL="0" indent="0">
              <a:buNone/>
            </a:pPr>
            <a:r>
              <a:rPr lang="en-US" dirty="0">
                <a:latin typeface="Arial Narrow" panose="020B0606020202030204" pitchFamily="34" charset="0"/>
              </a:rPr>
              <a:t>[</a:t>
            </a:r>
            <a:r>
              <a:rPr lang="en-US" sz="2800" dirty="0">
                <a:latin typeface="Arial Narrow" panose="020B0606020202030204" pitchFamily="34" charset="0"/>
              </a:rPr>
              <a:t>2]	</a:t>
            </a:r>
            <a:r>
              <a:rPr lang="es-CR" sz="2800" dirty="0" smtClean="0">
                <a:latin typeface="Arial Narrow" panose="020B0606020202030204" pitchFamily="34" charset="0"/>
              </a:rPr>
              <a:t>Extranjeros </a:t>
            </a:r>
            <a:r>
              <a:rPr lang="es-CR" sz="2800" dirty="0">
                <a:latin typeface="Arial Narrow" panose="020B0606020202030204" pitchFamily="34" charset="0"/>
              </a:rPr>
              <a:t>cuyo país de origen es afectado por un desastre y que buscan no ser deportados de un país extranjero donde ya se encuentran físicamente y/o permanecer en él, y que</a:t>
            </a:r>
            <a:r>
              <a:rPr lang="es-CR" sz="2800" dirty="0" smtClean="0">
                <a:latin typeface="Arial Narrow" panose="020B0606020202030204" pitchFamily="34" charset="0"/>
              </a:rPr>
              <a:t>:</a:t>
            </a:r>
          </a:p>
          <a:p>
            <a:pPr marL="0" indent="0">
              <a:buNone/>
            </a:pPr>
            <a:endParaRPr lang="es-CR" sz="2800" dirty="0">
              <a:latin typeface="Arial Narrow" panose="020B0606020202030204" pitchFamily="34" charset="0"/>
            </a:endParaRPr>
          </a:p>
          <a:p>
            <a:pPr marL="0" indent="0">
              <a:buNone/>
            </a:pPr>
            <a:r>
              <a:rPr lang="es-CR" sz="2800" dirty="0">
                <a:latin typeface="Arial Narrow" panose="020B0606020202030204" pitchFamily="34" charset="0"/>
              </a:rPr>
              <a:t>a. Enfrentan un riesgo real para su vida o seguridad en su país de origen debido a los efectos del desastre; O</a:t>
            </a:r>
          </a:p>
          <a:p>
            <a:pPr marL="0" indent="0">
              <a:buNone/>
            </a:pPr>
            <a:r>
              <a:rPr lang="es-CR" sz="2800" dirty="0">
                <a:latin typeface="Arial Narrow" panose="020B0606020202030204" pitchFamily="34" charset="0"/>
              </a:rPr>
              <a:t>b. Resultan afectados gravemente a nivel personal por el desastre de algún otro modo</a:t>
            </a:r>
            <a:r>
              <a:rPr lang="es-CR" sz="2800" dirty="0" smtClean="0">
                <a:latin typeface="Arial Narrow" panose="020B0606020202030204" pitchFamily="34" charset="0"/>
              </a:rPr>
              <a:t>.</a:t>
            </a:r>
          </a:p>
          <a:p>
            <a:pPr marL="0" indent="0">
              <a:buNone/>
            </a:pPr>
            <a:endParaRPr lang="es-CR" sz="2800" dirty="0">
              <a:latin typeface="Arial Narrow" panose="020B0606020202030204" pitchFamily="34" charset="0"/>
            </a:endParaRPr>
          </a:p>
          <a:p>
            <a:pPr marL="0" indent="0">
              <a:buNone/>
            </a:pPr>
            <a:r>
              <a:rPr lang="en-US" sz="2800" dirty="0" smtClean="0">
                <a:latin typeface="Arial Narrow" panose="020B0606020202030204" pitchFamily="34" charset="0"/>
              </a:rPr>
              <a:t>[</a:t>
            </a:r>
            <a:r>
              <a:rPr lang="en-US" sz="2800" dirty="0">
                <a:latin typeface="Arial Narrow" panose="020B0606020202030204" pitchFamily="34" charset="0"/>
              </a:rPr>
              <a:t>3]	</a:t>
            </a:r>
            <a:r>
              <a:rPr lang="es-CR" sz="2800" dirty="0" smtClean="0">
                <a:latin typeface="Arial Narrow" panose="020B0606020202030204" pitchFamily="34" charset="0"/>
              </a:rPr>
              <a:t>Extranjeros </a:t>
            </a:r>
            <a:r>
              <a:rPr lang="es-CR" sz="2800" dirty="0">
                <a:latin typeface="Arial Narrow" panose="020B0606020202030204" pitchFamily="34" charset="0"/>
              </a:rPr>
              <a:t>que viven en un país extranjero o que están en tránsito por este país y que resultan afectados por un desastre.</a:t>
            </a:r>
            <a:r>
              <a:rPr lang="en-US" sz="2800" dirty="0" smtClean="0">
                <a:latin typeface="Arial Narrow" panose="020B0606020202030204" pitchFamily="34" charset="0"/>
              </a:rPr>
              <a:t>. [</a:t>
            </a:r>
            <a:r>
              <a:rPr lang="en-US" sz="2800" dirty="0" err="1" smtClean="0">
                <a:latin typeface="Arial Narrow" panose="020B0606020202030204" pitchFamily="34" charset="0"/>
              </a:rPr>
              <a:t>párrafo</a:t>
            </a:r>
            <a:r>
              <a:rPr lang="en-US" sz="2800" dirty="0" smtClean="0">
                <a:latin typeface="Arial Narrow" panose="020B0606020202030204" pitchFamily="34" charset="0"/>
              </a:rPr>
              <a:t>. 18]</a:t>
            </a:r>
            <a:endParaRPr lang="en-US" sz="2800" dirty="0">
              <a:latin typeface="Arial Narrow" panose="020B0606020202030204" pitchFamily="34" charset="0"/>
            </a:endParaRPr>
          </a:p>
          <a:p>
            <a:pPr marL="0"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987517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err="1" smtClean="0"/>
              <a:t>Legislación</a:t>
            </a:r>
            <a:r>
              <a:rPr lang="en-US" sz="4000" b="1" dirty="0" smtClean="0"/>
              <a:t> </a:t>
            </a:r>
            <a:r>
              <a:rPr lang="en-US" sz="4000" b="1" dirty="0" err="1" smtClean="0"/>
              <a:t>aplicable</a:t>
            </a:r>
            <a:r>
              <a:rPr lang="en-US" sz="3600" b="1" dirty="0" smtClean="0"/>
              <a:t/>
            </a:r>
            <a:br>
              <a:rPr lang="en-US" sz="3600" b="1" dirty="0" smtClean="0"/>
            </a:br>
            <a:endParaRPr lang="de-CH" sz="3600" b="1" dirty="0"/>
          </a:p>
        </p:txBody>
      </p:sp>
      <p:sp>
        <p:nvSpPr>
          <p:cNvPr id="3" name="Inhaltsplatzhalter 2"/>
          <p:cNvSpPr>
            <a:spLocks noGrp="1"/>
          </p:cNvSpPr>
          <p:nvPr>
            <p:ph idx="1"/>
          </p:nvPr>
        </p:nvSpPr>
        <p:spPr>
          <a:xfrm>
            <a:off x="290286" y="1316182"/>
            <a:ext cx="8665028" cy="5331361"/>
          </a:xfrm>
        </p:spPr>
        <p:txBody>
          <a:bodyPr/>
          <a:lstStyle/>
          <a:p>
            <a:r>
              <a:rPr lang="en-US" sz="3600" dirty="0" err="1" smtClean="0">
                <a:latin typeface="Arial Narrow" panose="020B0606020202030204" pitchFamily="34" charset="0"/>
              </a:rPr>
              <a:t>Uso</a:t>
            </a:r>
            <a:r>
              <a:rPr lang="en-US" sz="3600" dirty="0" smtClean="0">
                <a:latin typeface="Arial Narrow" panose="020B0606020202030204" pitchFamily="34" charset="0"/>
              </a:rPr>
              <a:t> de </a:t>
            </a:r>
            <a:r>
              <a:rPr lang="en-US" sz="3600" dirty="0" err="1" smtClean="0">
                <a:latin typeface="Arial Narrow" panose="020B0606020202030204" pitchFamily="34" charset="0"/>
              </a:rPr>
              <a:t>categorías</a:t>
            </a:r>
            <a:r>
              <a:rPr lang="en-US" sz="3600" dirty="0" smtClean="0">
                <a:latin typeface="Arial Narrow" panose="020B0606020202030204" pitchFamily="34" charset="0"/>
              </a:rPr>
              <a:t> </a:t>
            </a:r>
            <a:r>
              <a:rPr lang="en-US" sz="3600" dirty="0" err="1" smtClean="0">
                <a:latin typeface="Arial Narrow" panose="020B0606020202030204" pitchFamily="34" charset="0"/>
              </a:rPr>
              <a:t>migratorias</a:t>
            </a:r>
            <a:r>
              <a:rPr lang="en-US" sz="3600" dirty="0" smtClean="0">
                <a:latin typeface="Arial Narrow" panose="020B0606020202030204" pitchFamily="34" charset="0"/>
              </a:rPr>
              <a:t> </a:t>
            </a:r>
            <a:r>
              <a:rPr lang="en-US" sz="3600" dirty="0" err="1" smtClean="0">
                <a:latin typeface="Arial Narrow" panose="020B0606020202030204" pitchFamily="34" charset="0"/>
              </a:rPr>
              <a:t>regulares</a:t>
            </a:r>
            <a:r>
              <a:rPr lang="en-US" sz="3600" dirty="0">
                <a:latin typeface="Arial Narrow" panose="020B0606020202030204" pitchFamily="34" charset="0"/>
              </a:rPr>
              <a:t> </a:t>
            </a:r>
            <a:r>
              <a:rPr lang="en-US" sz="3600" dirty="0" smtClean="0">
                <a:latin typeface="Arial Narrow" panose="020B0606020202030204" pitchFamily="34" charset="0"/>
              </a:rPr>
              <a:t>[</a:t>
            </a:r>
            <a:r>
              <a:rPr lang="en-US" sz="3600" dirty="0" err="1" smtClean="0">
                <a:latin typeface="Arial Narrow" panose="020B0606020202030204" pitchFamily="34" charset="0"/>
              </a:rPr>
              <a:t>párrafos</a:t>
            </a:r>
            <a:r>
              <a:rPr lang="en-US" sz="3600" dirty="0" smtClean="0">
                <a:latin typeface="Arial Narrow" panose="020B0606020202030204" pitchFamily="34" charset="0"/>
              </a:rPr>
              <a:t> 21 – 23]</a:t>
            </a:r>
          </a:p>
          <a:p>
            <a:r>
              <a:rPr lang="en-US" sz="3600" dirty="0" err="1" smtClean="0">
                <a:latin typeface="Arial Narrow" panose="020B0606020202030204" pitchFamily="34" charset="0"/>
              </a:rPr>
              <a:t>Uso</a:t>
            </a:r>
            <a:r>
              <a:rPr lang="en-US" sz="3600" dirty="0" smtClean="0">
                <a:latin typeface="Arial Narrow" panose="020B0606020202030204" pitchFamily="34" charset="0"/>
              </a:rPr>
              <a:t> de </a:t>
            </a:r>
            <a:r>
              <a:rPr lang="en-US" sz="3600" dirty="0" err="1" smtClean="0">
                <a:latin typeface="Arial Narrow" panose="020B0606020202030204" pitchFamily="34" charset="0"/>
              </a:rPr>
              <a:t>categorías</a:t>
            </a:r>
            <a:r>
              <a:rPr lang="en-US" sz="3600" dirty="0" smtClean="0">
                <a:latin typeface="Arial Narrow" panose="020B0606020202030204" pitchFamily="34" charset="0"/>
              </a:rPr>
              <a:t> </a:t>
            </a:r>
            <a:r>
              <a:rPr lang="en-US" sz="3600" dirty="0" err="1" smtClean="0">
                <a:latin typeface="Arial Narrow" panose="020B0606020202030204" pitchFamily="34" charset="0"/>
              </a:rPr>
              <a:t>migratorias</a:t>
            </a:r>
            <a:r>
              <a:rPr lang="en-US" sz="3600" dirty="0" smtClean="0">
                <a:latin typeface="Arial Narrow" panose="020B0606020202030204" pitchFamily="34" charset="0"/>
              </a:rPr>
              <a:t> </a:t>
            </a:r>
            <a:r>
              <a:rPr lang="en-US" sz="3600" dirty="0" err="1" smtClean="0">
                <a:latin typeface="Arial Narrow" panose="020B0606020202030204" pitchFamily="34" charset="0"/>
              </a:rPr>
              <a:t>excepcionales</a:t>
            </a:r>
            <a:r>
              <a:rPr lang="en-US" sz="3600" dirty="0" smtClean="0">
                <a:latin typeface="Arial Narrow" panose="020B0606020202030204" pitchFamily="34" charset="0"/>
              </a:rPr>
              <a:t> [</a:t>
            </a:r>
            <a:r>
              <a:rPr lang="en-US" sz="3600" dirty="0" err="1" smtClean="0">
                <a:latin typeface="Arial Narrow" panose="020B0606020202030204" pitchFamily="34" charset="0"/>
              </a:rPr>
              <a:t>párrafo</a:t>
            </a:r>
            <a:r>
              <a:rPr lang="en-US" sz="3600" dirty="0" smtClean="0">
                <a:latin typeface="Arial Narrow" panose="020B0606020202030204" pitchFamily="34" charset="0"/>
              </a:rPr>
              <a:t> 24 </a:t>
            </a:r>
            <a:r>
              <a:rPr lang="en-US" sz="3600" dirty="0">
                <a:latin typeface="Arial Narrow" panose="020B0606020202030204" pitchFamily="34" charset="0"/>
              </a:rPr>
              <a:t>– </a:t>
            </a:r>
            <a:r>
              <a:rPr lang="en-US" sz="3600" dirty="0" smtClean="0">
                <a:latin typeface="Arial Narrow" panose="020B0606020202030204" pitchFamily="34" charset="0"/>
              </a:rPr>
              <a:t>25]</a:t>
            </a:r>
          </a:p>
          <a:p>
            <a:r>
              <a:rPr lang="es-CR" sz="3600" dirty="0" smtClean="0">
                <a:latin typeface="Arial Narrow" panose="020B0606020202030204" pitchFamily="34" charset="0"/>
              </a:rPr>
              <a:t>Uso </a:t>
            </a:r>
            <a:r>
              <a:rPr lang="en-US" sz="3600" dirty="0" smtClean="0">
                <a:latin typeface="Arial Narrow" panose="020B0606020202030204" pitchFamily="34" charset="0"/>
              </a:rPr>
              <a:t>[</a:t>
            </a:r>
            <a:r>
              <a:rPr lang="en-US" sz="3600" dirty="0" err="1" smtClean="0">
                <a:latin typeface="Arial Narrow" panose="020B0606020202030204" pitchFamily="34" charset="0"/>
              </a:rPr>
              <a:t>excepcional</a:t>
            </a:r>
            <a:r>
              <a:rPr lang="en-US" sz="3600" dirty="0" smtClean="0">
                <a:latin typeface="Arial Narrow" panose="020B0606020202030204" pitchFamily="34" charset="0"/>
              </a:rPr>
              <a:t>]</a:t>
            </a:r>
            <a:r>
              <a:rPr lang="es-CR" sz="3600" dirty="0" smtClean="0">
                <a:latin typeface="Arial Narrow" panose="020B0606020202030204" pitchFamily="34" charset="0"/>
              </a:rPr>
              <a:t> de </a:t>
            </a:r>
            <a:r>
              <a:rPr lang="es-CR" sz="3600" dirty="0">
                <a:latin typeface="Arial Narrow" panose="020B0606020202030204" pitchFamily="34" charset="0"/>
              </a:rPr>
              <a:t>las categorías de refugiado y protección </a:t>
            </a:r>
            <a:r>
              <a:rPr lang="es-CR" sz="3600" dirty="0" smtClean="0">
                <a:latin typeface="Arial Narrow" panose="020B0606020202030204" pitchFamily="34" charset="0"/>
              </a:rPr>
              <a:t>complementaria </a:t>
            </a:r>
            <a:r>
              <a:rPr lang="en-US" sz="3600" dirty="0" smtClean="0">
                <a:latin typeface="Arial Narrow" panose="020B0606020202030204" pitchFamily="34" charset="0"/>
              </a:rPr>
              <a:t>[</a:t>
            </a:r>
            <a:r>
              <a:rPr lang="en-US" sz="3600" dirty="0" err="1" smtClean="0">
                <a:latin typeface="Arial Narrow" panose="020B0606020202030204" pitchFamily="34" charset="0"/>
              </a:rPr>
              <a:t>párrafo</a:t>
            </a:r>
            <a:r>
              <a:rPr lang="en-US" sz="3600" dirty="0" smtClean="0">
                <a:latin typeface="Arial Narrow" panose="020B0606020202030204" pitchFamily="34" charset="0"/>
              </a:rPr>
              <a:t>. 25]</a:t>
            </a:r>
            <a:endParaRPr lang="en-US" sz="3600" dirty="0">
              <a:latin typeface="Arial Narrow" panose="020B0606020202030204" pitchFamily="34" charset="0"/>
            </a:endParaRPr>
          </a:p>
        </p:txBody>
      </p:sp>
    </p:spTree>
    <p:extLst>
      <p:ext uri="{BB962C8B-B14F-4D97-AF65-F5344CB8AC3E}">
        <p14:creationId xmlns:p14="http://schemas.microsoft.com/office/powerpoint/2010/main" val="2531882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859</Words>
  <Application>Microsoft Office PowerPoint</Application>
  <PresentationFormat>Presentación en pantalla (4:3)</PresentationFormat>
  <Paragraphs>82</Paragraphs>
  <Slides>14</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ＭＳ Ｐゴシック</vt:lpstr>
      <vt:lpstr>ＭＳ Ｐゴシック</vt:lpstr>
      <vt:lpstr>Arial</vt:lpstr>
      <vt:lpstr>Arial Narrow</vt:lpstr>
      <vt:lpstr>Calibri</vt:lpstr>
      <vt:lpstr>Office Theme</vt:lpstr>
      <vt:lpstr>Introducción al Documento de discusión sobre el borrador de Guías sobre Prácticas Efectivas</vt:lpstr>
      <vt:lpstr>Propósito</vt:lpstr>
      <vt:lpstr>Antecedentes</vt:lpstr>
      <vt:lpstr>Desplazamiento</vt:lpstr>
      <vt:lpstr>Principios básicos</vt:lpstr>
      <vt:lpstr>Situaciones </vt:lpstr>
      <vt:lpstr>Beneficiarios </vt:lpstr>
      <vt:lpstr>Beneficiarios…</vt:lpstr>
      <vt:lpstr>Legislación aplicable </vt:lpstr>
      <vt:lpstr> Uso positivo de las disposiciones sobre discrecionalidad por razones humanitarias</vt:lpstr>
      <vt:lpstr>(…)</vt:lpstr>
      <vt:lpstr>(…)</vt:lpstr>
      <vt:lpstr>Obligaciones que limitan la discrecionalidad</vt:lpstr>
      <vt:lpstr>Gracias por su atención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Regional Consultations Human Mobility, Natural Disasters and Climate Change in the Pacific</dc:title>
  <dc:creator>Saboor Atrafi</dc:creator>
  <cp:lastModifiedBy>Juan Carlos Méndez Barquero</cp:lastModifiedBy>
  <cp:revision>126</cp:revision>
  <cp:lastPrinted>2013-05-15T03:03:06Z</cp:lastPrinted>
  <dcterms:created xsi:type="dcterms:W3CDTF">2013-05-15T02:54:47Z</dcterms:created>
  <dcterms:modified xsi:type="dcterms:W3CDTF">2015-02-11T04:36:11Z</dcterms:modified>
</cp:coreProperties>
</file>