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sldIdLst>
    <p:sldId id="454" r:id="rId2"/>
    <p:sldId id="455" r:id="rId3"/>
    <p:sldId id="456" r:id="rId4"/>
    <p:sldId id="459" r:id="rId5"/>
    <p:sldId id="373" r:id="rId6"/>
    <p:sldId id="398" r:id="rId7"/>
    <p:sldId id="461" r:id="rId8"/>
    <p:sldId id="371" r:id="rId9"/>
    <p:sldId id="375" r:id="rId10"/>
    <p:sldId id="396" r:id="rId11"/>
    <p:sldId id="399" r:id="rId12"/>
    <p:sldId id="433" r:id="rId13"/>
    <p:sldId id="405" r:id="rId14"/>
    <p:sldId id="435" r:id="rId15"/>
    <p:sldId id="421" r:id="rId16"/>
    <p:sldId id="423" r:id="rId17"/>
    <p:sldId id="427" r:id="rId18"/>
    <p:sldId id="428" r:id="rId19"/>
    <p:sldId id="436" r:id="rId20"/>
    <p:sldId id="441" r:id="rId21"/>
    <p:sldId id="457" r:id="rId22"/>
    <p:sldId id="411" r:id="rId23"/>
    <p:sldId id="287" r:id="rId24"/>
    <p:sldId id="322" r:id="rId25"/>
    <p:sldId id="323" r:id="rId26"/>
    <p:sldId id="333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52" r:id="rId37"/>
    <p:sldId id="356" r:id="rId38"/>
    <p:sldId id="359" r:id="rId39"/>
    <p:sldId id="460" r:id="rId40"/>
    <p:sldId id="360" r:id="rId41"/>
    <p:sldId id="361" r:id="rId42"/>
    <p:sldId id="362" r:id="rId43"/>
    <p:sldId id="368" r:id="rId44"/>
    <p:sldId id="458" r:id="rId45"/>
  </p:sldIdLst>
  <p:sldSz cx="9144000" cy="6858000" type="screen4x3"/>
  <p:notesSz cx="6858000" cy="9144000"/>
  <p:defaultTextStyle>
    <a:defPPr>
      <a:defRPr lang="es-G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5" autoAdjust="0"/>
    <p:restoredTop sz="94660"/>
  </p:normalViewPr>
  <p:slideViewPr>
    <p:cSldViewPr showGuides="1">
      <p:cViewPr>
        <p:scale>
          <a:sx n="57" d="100"/>
          <a:sy n="57" d="100"/>
        </p:scale>
        <p:origin x="-151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8D38F-A1AD-4517-8DD1-D05923A92DFB}" type="datetimeFigureOut">
              <a:rPr lang="es-GT" smtClean="0"/>
              <a:t>20/08/2015</a:t>
            </a:fld>
            <a:endParaRPr lang="es-G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2C020-7110-41E7-868B-9D240A71F2A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98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3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020-7110-41E7-868B-9D240A71F2A0}" type="slidenum">
              <a:rPr lang="es-GT" smtClean="0"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526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020-7110-41E7-868B-9D240A71F2A0}" type="slidenum">
              <a:rPr lang="es-GT" smtClean="0"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792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36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37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38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Agregue diapositivas a cada sección del tema según sea necesario, incluidas diapositivas con tablas, gráficos e imágenes. </a:t>
            </a:r>
          </a:p>
          <a:p>
            <a:r>
              <a:rPr lang="es-ES" dirty="0" smtClean="0"/>
              <a:t>Consulte la siguiente sección para ver una muestra</a:t>
            </a:r>
            <a:r>
              <a:rPr lang="es-ES" baseline="0" dirty="0" smtClean="0"/>
              <a:t> </a:t>
            </a:r>
            <a:r>
              <a:rPr lang="es-ES" dirty="0" smtClean="0"/>
              <a:t>diseños de</a:t>
            </a:r>
            <a:r>
              <a:rPr lang="es-ES" baseline="0" dirty="0" smtClean="0"/>
              <a:t> vídeo, imagen, gráfico y tabla de muestra.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40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41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20/08/2015</a:t>
            </a:fld>
            <a:endParaRPr lang="es-G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‹#›</a:t>
            </a:fld>
            <a:endParaRPr lang="es-GT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20/08/2015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‹#›</a:t>
            </a:fld>
            <a:endParaRPr lang="es-GT" altLang="en-US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20/08/2015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‹#›</a:t>
            </a:fld>
            <a:endParaRPr lang="es-GT" altLang="en-US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9" y="1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4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s-ES" smtClean="0"/>
              <a:pPr/>
              <a:t>20/08/2015</a:t>
            </a:fld>
            <a:endParaRPr kumimoji="0"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4"/>
            <a:ext cx="2895600" cy="365125"/>
          </a:xfrm>
        </p:spPr>
        <p:txBody>
          <a:bodyPr/>
          <a:lstStyle/>
          <a:p>
            <a:endParaRPr kumimoji="0"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4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s-ES" dirty="0"/>
          </a:p>
        </p:txBody>
      </p:sp>
    </p:spTree>
    <p:extLst>
      <p:ext uri="{BB962C8B-B14F-4D97-AF65-F5344CB8AC3E}">
        <p14:creationId xmlns:p14="http://schemas.microsoft.com/office/powerpoint/2010/main" val="1666356728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20/08/2015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‹#›</a:t>
            </a:fld>
            <a:endParaRPr lang="es-GT" altLang="en-US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20/08/2015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‹#›</a:t>
            </a:fld>
            <a:endParaRPr lang="es-GT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20/08/2015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‹#›</a:t>
            </a:fld>
            <a:endParaRPr lang="es-GT" altLang="en-US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20/08/2015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‹#›</a:t>
            </a:fld>
            <a:endParaRPr lang="es-GT" altLang="en-US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20/08/2015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‹#›</a:t>
            </a:fld>
            <a:endParaRPr lang="es-GT" altLang="en-US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20/08/2015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‹#›</a:t>
            </a:fld>
            <a:endParaRPr lang="es-GT" altLang="en-US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20/08/2015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‹#›</a:t>
            </a:fld>
            <a:endParaRPr lang="es-GT" altLang="en-US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20/08/2015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9537E5-7B7A-4DC2-838D-81EBF820F853}" type="slidenum">
              <a:rPr lang="es-GT" altLang="en-US" smtClean="0"/>
              <a:pPr/>
              <a:t>‹#›</a:t>
            </a:fld>
            <a:endParaRPr lang="es-GT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4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20/08/2015</a:t>
            </a:fld>
            <a:endParaRPr lang="es-G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9537E5-7B7A-4DC2-838D-81EBF820F853}" type="slidenum">
              <a:rPr lang="es-GT" altLang="en-US" smtClean="0"/>
              <a:pPr/>
              <a:t>‹#›</a:t>
            </a:fld>
            <a:endParaRPr lang="es-GT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 advTm="4000"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93.pn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nrp.gob.gt/i/entrega-oficial-del-mopsi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tags" Target="../tags/tag6.xml"/><Relationship Id="rId7" Type="http://schemas.openxmlformats.org/officeDocument/2006/relationships/image" Target="../media/image10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3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7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6.jpeg"/><Relationship Id="rId5" Type="http://schemas.openxmlformats.org/officeDocument/2006/relationships/image" Target="../media/image94.jpeg"/><Relationship Id="rId4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8.jpeg"/><Relationship Id="rId5" Type="http://schemas.openxmlformats.org/officeDocument/2006/relationships/image" Target="../media/image103.jpeg"/><Relationship Id="rId4" Type="http://schemas.openxmlformats.org/officeDocument/2006/relationships/image" Target="../media/image10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4016" y="44624"/>
            <a:ext cx="8840621" cy="174392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4899" y="4581128"/>
            <a:ext cx="6480720" cy="504056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International Narcotics Law </a:t>
            </a:r>
            <a:r>
              <a:rPr lang="en-US" sz="2400" b="1" dirty="0" smtClean="0">
                <a:solidFill>
                  <a:schemeClr val="bg1"/>
                </a:solidFill>
              </a:rPr>
              <a:t>Enforcement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(INL)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16945"/>
            <a:ext cx="1651648" cy="15838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116945"/>
            <a:ext cx="1696604" cy="15838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5575" y="2159263"/>
            <a:ext cx="88290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Sección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Antinarcóticos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de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Ley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Guatemala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069" y="5390376"/>
            <a:ext cx="2468422" cy="1459591"/>
          </a:xfrm>
          <a:prstGeom prst="rect">
            <a:avLst/>
          </a:prstGeom>
        </p:spPr>
      </p:pic>
      <p:sp>
        <p:nvSpPr>
          <p:cNvPr id="14" name="AutoShape 2" descr="https://encrypted-tbn0.gstatic.com/images?q=tbn:ANd9GcSWMPIuzAB_Ujp0IJzX3BK_T5rVVohU8m2s8uyf2_99y92CSkFnV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621" y="5405221"/>
            <a:ext cx="2483767" cy="14447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44621" y="260648"/>
            <a:ext cx="66117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INL</a:t>
            </a:r>
            <a:endParaRPr lang="en-US" sz="7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0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calderon\Documents\MEETINGS\THIRD CONFERENCE COBAN\PICS VIDEO LOOPING\INL PICS\DSC014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640" y="3429000"/>
            <a:ext cx="4621912" cy="34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calderon\Documents\MEETINGS\THIRD CONFERENCE COBAN\PICS VIDEO LOOPING\INL PICS\DSC014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717152" cy="35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calderon\Documents\MEETINGS\THIRD CONFERENCE COBAN\PICS VIDEO LOOPING\INL PICS\DSC014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384" y="59432"/>
            <a:ext cx="4588768" cy="34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Fcalderon\Documents\MEETINGS\THIRD CONFERENCE COBAN\PICS VIDEO LOOPING\INL PICS\DSC0148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497814"/>
            <a:ext cx="4717152" cy="35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15650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calderon\Documents\MEETINGS\THIRD CONFERENCE COBAN\PICS VIDEO LOOPING\INL PICS\FullSizeRende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88448"/>
            <a:ext cx="3960186" cy="52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Fcalderon\Documents\MEETINGS\THIRD CONFERENCE COBAN\PICS VIDEO LOOPING\INL PICS\FullSizeRender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899952" cy="51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07724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35050" y="581025"/>
            <a:ext cx="6985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3200" b="1" dirty="0">
                <a:solidFill>
                  <a:schemeClr val="accent2">
                    <a:lumMod val="75000"/>
                  </a:schemeClr>
                </a:solidFill>
              </a:rPr>
              <a:t>CENTRO DE MONITOREO </a:t>
            </a:r>
          </a:p>
          <a:p>
            <a:pPr algn="ctr">
              <a:defRPr/>
            </a:pPr>
            <a:r>
              <a:rPr lang="es-GT" sz="3200" b="1" dirty="0">
                <a:solidFill>
                  <a:schemeClr val="accent2">
                    <a:lumMod val="75000"/>
                  </a:schemeClr>
                </a:solidFill>
              </a:rPr>
              <a:t>Y VIDEO VIGILANCIA </a:t>
            </a:r>
          </a:p>
          <a:p>
            <a:pPr algn="ctr">
              <a:defRPr/>
            </a:pPr>
            <a:r>
              <a:rPr lang="es-GT" sz="32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45078" name="Picture 23" descr="C:\Users\jahernandez\Desktop\IMG-20141205-WA0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953" y="2087562"/>
            <a:ext cx="26050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24" descr="C:\Users\jahernandez\Desktop\IMG-20141205-WA00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87562"/>
            <a:ext cx="26543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0" name="Picture 25" descr="C:\Users\jahernandez\Desktop\IMG-20141205-WA00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953" y="3857625"/>
            <a:ext cx="260508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1" name="Picture 26" descr="C:\Users\jahernandez\Desktop\Fotografias 2014\Comunicacion\monitoreo\529215_553073251454647_2046557880_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857625"/>
            <a:ext cx="26543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485497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calderon\Documents\MEETINGS\THIRD CONFERENCE COBAN\PICS VIDEO LOOPING\INL PICS\IMG-20140924-02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668" y="11480"/>
            <a:ext cx="465584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calderon\Documents\MEETINGS\THIRD CONFERENCE COBAN\PICS VIDEO LOOPING\INL PICS\IMG-20140924-020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573" y="3481556"/>
            <a:ext cx="4442427" cy="33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calderon\Documents\MEETINGS\THIRD CONFERENCE COBAN\PICS VIDEO LOOPING\INL PICS\IMG-20140924-021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4300"/>
            <a:ext cx="465584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Fcalderon\Documents\MEETINGS\THIRD CONFERENCE COBAN\PICS VIDEO LOOPING\INL PICS\IMG-20140924-021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352388"/>
            <a:ext cx="465584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17982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827587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966788" y="547688"/>
            <a:ext cx="6985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3200" b="1" dirty="0">
                <a:solidFill>
                  <a:schemeClr val="accent2">
                    <a:lumMod val="75000"/>
                  </a:schemeClr>
                </a:solidFill>
              </a:rPr>
              <a:t>PATRULLAJES COMBINADOS </a:t>
            </a:r>
          </a:p>
          <a:p>
            <a:pPr algn="ctr">
              <a:defRPr/>
            </a:pPr>
            <a:r>
              <a:rPr lang="es-GT" sz="3200" b="1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9302589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47700" y="298450"/>
            <a:ext cx="782478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2200" b="1" dirty="0">
                <a:solidFill>
                  <a:schemeClr val="accent2">
                    <a:lumMod val="75000"/>
                  </a:schemeClr>
                </a:solidFill>
              </a:rPr>
              <a:t>PROGRAMA DE RESISTENCIA A PANDILLAS</a:t>
            </a:r>
          </a:p>
          <a:p>
            <a:pPr algn="ctr">
              <a:defRPr/>
            </a:pPr>
            <a:r>
              <a:rPr lang="es-GT" sz="2200" b="1" dirty="0">
                <a:solidFill>
                  <a:schemeClr val="accent2">
                    <a:lumMod val="75000"/>
                  </a:schemeClr>
                </a:solidFill>
              </a:rPr>
              <a:t>  (GREAT)</a:t>
            </a:r>
          </a:p>
        </p:txBody>
      </p:sp>
      <p:pic>
        <p:nvPicPr>
          <p:cNvPr id="19478" name="Picture 3" descr="IMG01535-20140306-15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860" y="1276153"/>
            <a:ext cx="5882803" cy="533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885388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069975" y="246063"/>
            <a:ext cx="6985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3200" b="1" dirty="0">
                <a:solidFill>
                  <a:schemeClr val="accent2">
                    <a:lumMod val="75000"/>
                  </a:schemeClr>
                </a:solidFill>
              </a:rPr>
              <a:t>PROGRAMA DE RECUPERACIÓN DE VALORES </a:t>
            </a:r>
          </a:p>
        </p:txBody>
      </p:sp>
      <p:pic>
        <p:nvPicPr>
          <p:cNvPr id="21510" name="Picture 2" descr="CAM0015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493" y="1628800"/>
            <a:ext cx="5184824" cy="41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31962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69975" y="656798"/>
            <a:ext cx="6985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2800" b="1" dirty="0">
                <a:solidFill>
                  <a:schemeClr val="accent2">
                    <a:lumMod val="75000"/>
                  </a:schemeClr>
                </a:solidFill>
              </a:rPr>
              <a:t>ACADEMIAS MUNICIPALES </a:t>
            </a:r>
            <a:endParaRPr lang="es-GT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s-GT" sz="2800" b="1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es-GT" sz="2800" b="1" dirty="0">
                <a:solidFill>
                  <a:schemeClr val="accent2">
                    <a:lumMod val="75000"/>
                  </a:schemeClr>
                </a:solidFill>
              </a:rPr>
              <a:t>KENPO KARATE </a:t>
            </a:r>
            <a:r>
              <a:rPr lang="es-GT" sz="2800" b="1" dirty="0" smtClean="0">
                <a:solidFill>
                  <a:srgbClr val="00B0F0"/>
                </a:solidFill>
              </a:rPr>
              <a:t> </a:t>
            </a:r>
            <a:endParaRPr lang="es-GT" sz="2800" b="1" dirty="0">
              <a:solidFill>
                <a:srgbClr val="00B0F0"/>
              </a:solidFill>
            </a:endParaRPr>
          </a:p>
        </p:txBody>
      </p:sp>
      <p:pic>
        <p:nvPicPr>
          <p:cNvPr id="29718" name="Picture 24" descr="https://scontent-b-mia.xx.fbcdn.net/hphotos-xpa1/v/t1.0-9/10457903_456748874466713_6853081602437745927_n.jpg?oh=9af9d729f5b2c88973ebf368d633448e&amp;oe=551DA77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4590" y="1916832"/>
            <a:ext cx="56546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109845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76313" y="487363"/>
            <a:ext cx="6985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3200" b="1" dirty="0">
                <a:solidFill>
                  <a:schemeClr val="accent2">
                    <a:lumMod val="75000"/>
                  </a:schemeClr>
                </a:solidFill>
              </a:rPr>
              <a:t>PROGRAMA DE FOOT-BALL INTEGRAL </a:t>
            </a:r>
          </a:p>
          <a:p>
            <a:pPr algn="ctr">
              <a:defRPr/>
            </a:pPr>
            <a:r>
              <a:rPr lang="es-GT" sz="32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36870" name="Picture 3" descr="C:\Users\ecamey\Desktop\fotos 1\nuevo\20140221_1446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505093"/>
            <a:ext cx="4716731" cy="23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" descr="C:\Users\ecamey\Desktop\fotos 1\nuevo\20140221_1507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997282"/>
            <a:ext cx="4672159" cy="27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816135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1891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99592" y="231775"/>
            <a:ext cx="71506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GT" sz="2400" b="1" dirty="0">
                <a:solidFill>
                  <a:schemeClr val="accent2">
                    <a:lumMod val="75000"/>
                  </a:schemeClr>
                </a:solidFill>
              </a:rPr>
              <a:t>INTEGRACIÓN INTERINSTITUCIONAL PARA LA CREACIÓN DE LA RED DE ACTORES PARA EL COMBATE DEL DELITO Y LA VIOLENCIA </a:t>
            </a:r>
          </a:p>
          <a:p>
            <a:pPr algn="ctr">
              <a:defRPr/>
            </a:pPr>
            <a:r>
              <a:rPr lang="es-GT" sz="24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21274"/>
            <a:ext cx="7365628" cy="494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386190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GT" dirty="0" smtClean="0"/>
              <a:t>INL, </a:t>
            </a:r>
            <a:br>
              <a:rPr lang="es-GT" dirty="0" smtClean="0"/>
            </a:br>
            <a:r>
              <a:rPr lang="es-GT" dirty="0" smtClean="0"/>
              <a:t>que ha estado haciendo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896544"/>
          </a:xfrm>
        </p:spPr>
        <p:txBody>
          <a:bodyPr>
            <a:normAutofit/>
          </a:bodyPr>
          <a:lstStyle/>
          <a:p>
            <a:r>
              <a:rPr lang="es-GT" dirty="0" smtClean="0"/>
              <a:t>Programas de INL trabajando con Ministerio de Gobernación (PNC, Sistema Penitenciario, DIGICI),  Ministerio Público, Organismo Judicial, INACIF. </a:t>
            </a:r>
          </a:p>
          <a:p>
            <a:r>
              <a:rPr lang="es-GT" dirty="0" smtClean="0"/>
              <a:t>Programas: Policial (PNC-</a:t>
            </a:r>
            <a:r>
              <a:rPr lang="es-GT" dirty="0" err="1" smtClean="0"/>
              <a:t>PMTs</a:t>
            </a:r>
            <a:r>
              <a:rPr lang="es-GT" dirty="0" smtClean="0"/>
              <a:t>), Reducción de la Demanda, Programa de Estado de Derecho y el de Aviación.</a:t>
            </a:r>
          </a:p>
          <a:p>
            <a:r>
              <a:rPr lang="es-GT" dirty="0" smtClean="0"/>
              <a:t>Ampliación </a:t>
            </a:r>
            <a:r>
              <a:rPr lang="es-GT" dirty="0"/>
              <a:t>de su visión y estrategia </a:t>
            </a:r>
            <a:r>
              <a:rPr lang="es-GT" dirty="0" smtClean="0"/>
              <a:t>a la comunidad y </a:t>
            </a:r>
            <a:r>
              <a:rPr lang="es-GT" dirty="0"/>
              <a:t>los </a:t>
            </a:r>
            <a:r>
              <a:rPr lang="es-GT" dirty="0" smtClean="0"/>
              <a:t>municipios. </a:t>
            </a:r>
          </a:p>
          <a:p>
            <a:r>
              <a:rPr lang="es-GT" dirty="0"/>
              <a:t>Programas de Prevención (niñez, adolescencia y juventud). </a:t>
            </a:r>
          </a:p>
          <a:p>
            <a:pPr lvl="2"/>
            <a:r>
              <a:rPr lang="es-GT" dirty="0"/>
              <a:t>GREAT, DARE, Experiencia de Vida, LAP.</a:t>
            </a:r>
          </a:p>
          <a:p>
            <a:endParaRPr lang="es-GT" dirty="0" smtClean="0"/>
          </a:p>
          <a:p>
            <a:pPr lvl="1"/>
            <a:endParaRPr lang="es-GT" dirty="0" smtClean="0"/>
          </a:p>
          <a:p>
            <a:endParaRPr lang="es-GT" dirty="0" smtClean="0"/>
          </a:p>
          <a:p>
            <a:endParaRPr lang="es-G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079" y="0"/>
            <a:ext cx="1144902" cy="10979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37"/>
            <a:ext cx="1176065" cy="10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69010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230313"/>
            <a:ext cx="47625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6 CuadroTexto"/>
          <p:cNvSpPr txBox="1">
            <a:spLocks noChangeArrowheads="1"/>
          </p:cNvSpPr>
          <p:nvPr/>
        </p:nvSpPr>
        <p:spPr bwMode="auto">
          <a:xfrm>
            <a:off x="1192213" y="231775"/>
            <a:ext cx="698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GT" sz="2400" b="1" dirty="0" smtClean="0">
                <a:solidFill>
                  <a:schemeClr val="accent2">
                    <a:lumMod val="75000"/>
                  </a:schemeClr>
                </a:solidFill>
              </a:rPr>
              <a:t>FOMENTANDO LA  RECREACIÓN EN EL PARQUE DE VILLA CANALES </a:t>
            </a:r>
          </a:p>
        </p:txBody>
      </p:sp>
      <p:pic>
        <p:nvPicPr>
          <p:cNvPr id="82949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6" name="Picture 2" descr="https://scontent-a-mia.xx.fbcdn.net/hphotos-xpa1/v/t1.0-9/10704_295895027272865_3900887242949209998_n.jpg?oh=190cb6667a78b6ebc3e9928301659e06&amp;oe=5534DC9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550" y="1627232"/>
            <a:ext cx="336232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7" name="Picture 6" descr="https://scontent-b-mia.xx.fbcdn.net/hphotos-xfp1/v/t1.0-9/1503533_295894803939554_369254453897634334_n.jpg?oh=05b04757d931e115e2c212a80cdd0e31&amp;oe=5528A4B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550" y="4060869"/>
            <a:ext cx="33623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8" name="4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356979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Fcalderon\Desktop\Villa Nueva y Villa Canales 30 junio\20150630_1442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93" y="4091599"/>
            <a:ext cx="4571448" cy="25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192213" y="231775"/>
            <a:ext cx="698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GT" sz="2400" b="1" dirty="0" smtClean="0">
                <a:solidFill>
                  <a:schemeClr val="accent2">
                    <a:lumMod val="75000"/>
                  </a:schemeClr>
                </a:solidFill>
              </a:rPr>
              <a:t>CENTRO PIRAMIDE </a:t>
            </a:r>
          </a:p>
          <a:p>
            <a:pPr algn="ctr" eaLnBrk="1" hangingPunct="1">
              <a:defRPr/>
            </a:pPr>
            <a:r>
              <a:rPr lang="es-GT" sz="2400" b="1" dirty="0" smtClean="0">
                <a:solidFill>
                  <a:schemeClr val="accent2">
                    <a:lumMod val="75000"/>
                  </a:schemeClr>
                </a:solidFill>
              </a:rPr>
              <a:t>VILLA CANALES </a:t>
            </a:r>
          </a:p>
        </p:txBody>
      </p:sp>
      <p:pic>
        <p:nvPicPr>
          <p:cNvPr id="8" name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Fcalderon\Desktop\1a. Conferencia Agustin\20150605_0957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723" y="4091599"/>
            <a:ext cx="4321114" cy="24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Fcalderon\Desktop\Villa Nueva y Villa Canales 30 junio\20150630_145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895" y="1556792"/>
            <a:ext cx="4480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Fcalderon\Desktop\Villa Nueva y Villa Canales 30 junio\20150630_14481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553" y="1556792"/>
            <a:ext cx="4571448" cy="25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55937"/>
      </p:ext>
    </p:extLst>
  </p:cSld>
  <p:clrMapOvr>
    <a:masterClrMapping/>
  </p:clrMapOvr>
  <p:transition advClick="0" advTm="4000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calderon\Documents\MEETINGS\THIRD CONFERENCE COBAN\PICS VIDEO LOOPING\INL PICS\IMG-20141124-002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4" y="0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Fcalderon\Documents\MEETINGS\THIRD CONFERENCE COBAN\PICS VIDEO LOOPING\INL PICS\IMG-20141124-001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Fcalderon\Documents\MEETINGS\THIRD CONFERENCE COBAN\PICS VIDEO LOOPING\INL PICS\IMG-20141124-002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8" y="3517012"/>
            <a:ext cx="4575813" cy="34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Fcalderon\Documents\MEETINGS\THIRD CONFERENCE COBAN\PICS VIDEO LOOPING\INL PICS\IMG-20141124-002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2" y="3591879"/>
            <a:ext cx="4596516" cy="34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calderon\Documents\MEETINGS\THIRD CONFERENCE COBAN\PICS VIDEO LOOPING\INL PICS\IMG-20141124-002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-1140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calderon\Documents\MEETINGS\THIRD CONFERENCE COBAN\PICS VIDEO LOOPING\INL PICS\IMG-20141124-0019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-1140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Fcalderon\Documents\MEETINGS\THIRD CONFERENCE COBAN\PICS VIDEO LOOPING\INL PICS\IMG-20141124-0019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-1140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Fcalderon\Documents\MEETINGS\THIRD CONFERENCE COBAN\PICS VIDEO LOOPING\INL PICS\IMG-20141124-0021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-1140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Fcalderon\Documents\MEETINGS\THIRD CONFERENCE COBAN\PICS VIDEO LOOPING\INL PICS\IMG-20141124-0021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-1140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Fcalderon\Documents\MEETINGS\THIRD CONFERENCE COBAN\PICS VIDEO LOOPING\INL PICS\IMG-20141124-0021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-1140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Fcalderon\Documents\MEETINGS\THIRD CONFERENCE COBAN\PICS VIDEO LOOPING\INL PICS\IMG-20141124-0021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7293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89887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interio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827088" y="6207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GT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Polideportivos</a:t>
            </a:r>
          </a:p>
        </p:txBody>
      </p:sp>
      <p:pic>
        <p:nvPicPr>
          <p:cNvPr id="30724" name="Picture 3" descr="G:\poolideportivo don justo\P1180683.JPG"/>
          <p:cNvPicPr>
            <a:picLocks noChangeAspect="1" noChangeArrowheads="1"/>
          </p:cNvPicPr>
          <p:nvPr/>
        </p:nvPicPr>
        <p:blipFill>
          <a:blip r:embed="rId3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69042"/>
            <a:ext cx="4248596" cy="4080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5" descr="G:\cuchilla del carmen 2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189" y="3429000"/>
            <a:ext cx="453650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61544"/>
            <a:ext cx="9144000" cy="701954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79835" y="0"/>
            <a:ext cx="59843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CHARLAS EN 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PREVENCION DE VIOLENCIA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1340" y="1578924"/>
            <a:ext cx="8279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Nos estamos enfocando en llegar a la juventud de San Miguel Petapa, con charlas en prevención del delito de la mano con las tres instituciones Municipales que son Policía Municipal, Policía Municipal de Transito y la Oficina Municipal de la Juventud.</a:t>
            </a:r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645" y="2640920"/>
            <a:ext cx="4078893" cy="27086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40" y="2628563"/>
            <a:ext cx="3627996" cy="27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982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36830"/>
            <a:ext cx="9144000" cy="701954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72462" y="211779"/>
            <a:ext cx="59990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COMISIÓN MUNICIPAL DE JUVENTUD</a:t>
            </a:r>
          </a:p>
          <a:p>
            <a:pPr algn="ctr"/>
            <a:r>
              <a:rPr lang="es-E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-CMJ-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312" y="2548809"/>
            <a:ext cx="4861932" cy="293994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9492" y="1600765"/>
            <a:ext cx="8625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 smtClean="0"/>
              <a:t>Es un espacio de participación de las  y los jóvenes para generar procesos de diálogo, colaboración y seguimiento. Son un ente participativo a nivel comunitario y municipal para desarrollar políticas de juventud.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95914723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3" y="-37193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63688" y="2125064"/>
            <a:ext cx="592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Red de Comunicación </a:t>
            </a:r>
            <a:r>
              <a:rPr lang="es-GT" dirty="0" smtClean="0"/>
              <a:t>Ciudadana</a:t>
            </a:r>
            <a:endParaRPr lang="es-GT" dirty="0">
              <a:solidFill>
                <a:srgbClr val="0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13506" y="1478733"/>
            <a:ext cx="80805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DIPLOMADO DE PREVENCIÓN</a:t>
            </a:r>
          </a:p>
        </p:txBody>
      </p:sp>
      <p:pic>
        <p:nvPicPr>
          <p:cNvPr id="4097" name="Picture 1" descr="C:\Users\Comisario\Downloads\IMG_00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42762"/>
            <a:ext cx="3640605" cy="27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omisario\Downloads\IMG_00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784" y="2642763"/>
            <a:ext cx="3640606" cy="27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08459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088669" y="1268760"/>
            <a:ext cx="53065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Club de </a:t>
            </a:r>
            <a:r>
              <a:rPr lang="pt-BR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Lectura</a:t>
            </a:r>
            <a:r>
              <a:rPr lang="pt-B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pt-B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Biblioteca Municipal</a:t>
            </a:r>
            <a:endParaRPr lang="es-ES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03848" y="2564903"/>
            <a:ext cx="344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Recuperación de Valores</a:t>
            </a:r>
            <a:endParaRPr lang="es-GT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8194" name="Picture 2" descr="D:\INL\Fotos comisario\IMG_2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828" y="3068960"/>
            <a:ext cx="3725108" cy="24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n educac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063230"/>
            <a:ext cx="3725108" cy="24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96391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80893" y="1268760"/>
            <a:ext cx="5922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Academia de Arte</a:t>
            </a:r>
            <a:endParaRPr lang="es-E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07704" y="2182793"/>
            <a:ext cx="428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GT" dirty="0"/>
              <a:t>Centro de Alcance </a:t>
            </a:r>
            <a:r>
              <a:rPr lang="es-GT" dirty="0" smtClean="0"/>
              <a:t>Pirámide</a:t>
            </a:r>
            <a:endParaRPr lang="es-GT" dirty="0">
              <a:solidFill>
                <a:srgbClr val="000000"/>
              </a:solidFill>
            </a:endParaRPr>
          </a:p>
        </p:txBody>
      </p:sp>
      <p:pic>
        <p:nvPicPr>
          <p:cNvPr id="10241" name="Picture 1" descr="C:\Users\Comisario\Downloads\Escuela de Arte (1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787036"/>
            <a:ext cx="2609850" cy="23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Comisario\Downloads\Escuela de Arte (2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8101" y="2702861"/>
            <a:ext cx="2609851" cy="238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omisario\Downloads\Escuela de Art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321150" cy="22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01251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196752"/>
            <a:ext cx="66247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Becas de </a:t>
            </a: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Estudio Municipales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47864" y="256664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GT" dirty="0"/>
              <a:t>Centro de Alcance Pirámide</a:t>
            </a:r>
            <a:endParaRPr lang="es-GT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9217" name="Picture 1" descr="C:\Users\Comisario\Downloads\Beca Tutotiale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3094002"/>
            <a:ext cx="6499644" cy="24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96395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GT" dirty="0" smtClean="0"/>
              <a:t>INL que esta haciendo </a:t>
            </a:r>
            <a:br>
              <a:rPr lang="es-GT" dirty="0" smtClean="0"/>
            </a:br>
            <a:r>
              <a:rPr lang="es-GT" dirty="0" smtClean="0"/>
              <a:t>y fortaleciendo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896544"/>
          </a:xfrm>
        </p:spPr>
        <p:txBody>
          <a:bodyPr>
            <a:normAutofit fontScale="92500" lnSpcReduction="20000"/>
          </a:bodyPr>
          <a:lstStyle/>
          <a:p>
            <a:r>
              <a:rPr lang="es-GT" dirty="0" smtClean="0"/>
              <a:t>Ampliación </a:t>
            </a:r>
            <a:r>
              <a:rPr lang="es-GT" dirty="0"/>
              <a:t>de su visión y estrategia a los </a:t>
            </a:r>
            <a:r>
              <a:rPr lang="es-GT" dirty="0" smtClean="0"/>
              <a:t>municipios con el Programa de Policía Comunitaria:</a:t>
            </a:r>
          </a:p>
          <a:p>
            <a:pPr lvl="1"/>
            <a:r>
              <a:rPr lang="es-GT" dirty="0" smtClean="0"/>
              <a:t>Programas de Prevención (niños, niñas, adolescentes y juventud). </a:t>
            </a:r>
          </a:p>
          <a:p>
            <a:pPr lvl="2"/>
            <a:r>
              <a:rPr lang="es-GT" dirty="0" smtClean="0"/>
              <a:t>GREAT, DARE,  Centro </a:t>
            </a:r>
            <a:r>
              <a:rPr lang="es-GT" dirty="0" err="1" smtClean="0"/>
              <a:t>Piramide</a:t>
            </a:r>
            <a:r>
              <a:rPr lang="es-GT" dirty="0" smtClean="0"/>
              <a:t>, Experiencia de Vida de Agustin Coroy, LAP.</a:t>
            </a:r>
          </a:p>
          <a:p>
            <a:pPr lvl="1"/>
            <a:r>
              <a:rPr lang="es-GT" dirty="0" smtClean="0"/>
              <a:t>Centro de Video Vigilancia</a:t>
            </a:r>
          </a:p>
          <a:p>
            <a:pPr lvl="1"/>
            <a:r>
              <a:rPr lang="es-GT" dirty="0" smtClean="0"/>
              <a:t>Patrullaje Combinado. (Unidad K-9 piloto)</a:t>
            </a:r>
          </a:p>
          <a:p>
            <a:pPr lvl="1"/>
            <a:r>
              <a:rPr lang="es-GT" dirty="0" smtClean="0"/>
              <a:t>Investigación Criminal.</a:t>
            </a:r>
          </a:p>
          <a:p>
            <a:r>
              <a:rPr lang="es-GT" dirty="0" smtClean="0"/>
              <a:t>Prevenir la inmigración  especialmente la de menores no acompañados. Casa del migrante</a:t>
            </a:r>
          </a:p>
          <a:p>
            <a:r>
              <a:rPr lang="es-GT" dirty="0" smtClean="0"/>
              <a:t>Fortalecimiento </a:t>
            </a:r>
            <a:r>
              <a:rPr lang="es-GT" dirty="0"/>
              <a:t>de Comunidades Étnicas. </a:t>
            </a:r>
            <a:r>
              <a:rPr lang="es-GT" dirty="0" smtClean="0"/>
              <a:t>Municipalidades étnicas y autoridades ancestrales. </a:t>
            </a:r>
            <a:endParaRPr lang="es-GT" dirty="0"/>
          </a:p>
          <a:p>
            <a:r>
              <a:rPr lang="es-GT" dirty="0"/>
              <a:t>Reducción de la violencia doméstica</a:t>
            </a:r>
            <a:r>
              <a:rPr lang="es-GT" dirty="0" smtClean="0"/>
              <a:t>.</a:t>
            </a:r>
            <a:r>
              <a:rPr lang="es-GT" dirty="0"/>
              <a:t> </a:t>
            </a:r>
            <a:r>
              <a:rPr lang="es-GT" dirty="0" err="1"/>
              <a:t>Ak´Yu´Am</a:t>
            </a:r>
            <a:r>
              <a:rPr lang="es-GT" dirty="0"/>
              <a:t>.</a:t>
            </a:r>
          </a:p>
          <a:p>
            <a:pPr lvl="1"/>
            <a:endParaRPr lang="es-GT" dirty="0" smtClean="0"/>
          </a:p>
          <a:p>
            <a:endParaRPr lang="es-GT" dirty="0" smtClean="0"/>
          </a:p>
          <a:p>
            <a:endParaRPr lang="es-G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079" y="0"/>
            <a:ext cx="1144902" cy="10979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37"/>
            <a:ext cx="1176065" cy="10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95783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196752"/>
            <a:ext cx="6624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Escuela de </a:t>
            </a: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Artistas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11859" y="196619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GT" dirty="0"/>
              <a:t>Centro de Alcance Pirámide</a:t>
            </a:r>
            <a:endParaRPr lang="es-GT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16386" name="Picture 2" descr="C:\Users\Comisario\Downloads\Casa Musical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52" y="2867794"/>
            <a:ext cx="3311859" cy="22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Comisario\Downloads\Casa Musical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2600169"/>
            <a:ext cx="4103999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97235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196752"/>
            <a:ext cx="6624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Academia </a:t>
            </a: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Futbol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99891" y="197154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Liga Atlética Policial</a:t>
            </a:r>
            <a:endParaRPr lang="es-GT" b="1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11266" name="Picture 2" descr="D:\INL\Fotos comisario\IMG-20141229-WA00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134" y="2346920"/>
            <a:ext cx="2533650" cy="28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INL\Fotos comisario\141883850605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934" y="2465040"/>
            <a:ext cx="204710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Comisario\Downloads\10711498_885976558080015_2130213502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346920"/>
            <a:ext cx="3783360" cy="25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57597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219399"/>
            <a:ext cx="6624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Academia </a:t>
            </a: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Baloncesto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13958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Liga Atlética </a:t>
            </a:r>
            <a:r>
              <a:rPr lang="es-GT" dirty="0" smtClean="0"/>
              <a:t>Policial</a:t>
            </a:r>
            <a:endParaRPr lang="es-GT" b="1" dirty="0">
              <a:solidFill>
                <a:srgbClr val="000000"/>
              </a:solidFill>
            </a:endParaRPr>
          </a:p>
        </p:txBody>
      </p:sp>
      <p:pic>
        <p:nvPicPr>
          <p:cNvPr id="12290" name="Picture 2" descr="C:\Users\Comisario\Downloads\10805744_1548760178670055_6449190088706239387_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7"/>
          <a:stretch/>
        </p:blipFill>
        <p:spPr bwMode="auto">
          <a:xfrm>
            <a:off x="899592" y="2582054"/>
            <a:ext cx="3181351" cy="30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Comisario\Downloads\10730847_1550075971871809_6732640588138161041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2617873"/>
            <a:ext cx="4018293" cy="30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98739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291407"/>
            <a:ext cx="6624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Academia Voleibol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99891" y="197154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Liga Atlética Policial</a:t>
            </a:r>
            <a:endParaRPr lang="es-GT" b="1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13314" name="Picture 2" descr="C:\Users\Comisario\Downloads\10150613_1594731194072953_200758015263935178_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532197"/>
            <a:ext cx="364460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Comisario\Downloads\IMG-20150312-WA002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4" y="2550503"/>
            <a:ext cx="4176465" cy="28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01889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291407"/>
            <a:ext cx="6624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Academia </a:t>
            </a: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Atletismo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99891" y="197154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Liga Atlética Policial</a:t>
            </a:r>
            <a:endParaRPr lang="es-GT" b="1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14338" name="Picture 2" descr="C:\Users\Comisario\Downloads\10463956_1506942202851853_931007153876838540_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420888"/>
            <a:ext cx="8208912" cy="313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59898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291407"/>
            <a:ext cx="6624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Academia </a:t>
            </a: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Natación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99891" y="197154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Liga Atlética Policial</a:t>
            </a:r>
            <a:endParaRPr lang="es-GT" b="1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15362" name="Picture 2" descr="C:\Users\Comisario\Downloads\10497189_1505928962953177_2719237322490682469_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2410905"/>
            <a:ext cx="6948264" cy="33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23345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Users\dora calvillo\Desktop\cintillo oficial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019800"/>
            <a:ext cx="89154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Juan Estrada\Desktop\cinco ejes media carta 2013 IM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00" y="152400"/>
            <a:ext cx="3924300" cy="576189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6200" y="76200"/>
            <a:ext cx="4457700" cy="830997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tx2">
                    <a:lumMod val="75000"/>
                  </a:schemeClr>
                </a:solidFill>
              </a:rPr>
              <a:t>Seguridad Para Nuestra </a:t>
            </a:r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</a:rPr>
              <a:t>Comunidad (SPNC)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C:\Users\CARMEN BELLOSO\Desktop\DOCUMENTOS CBELLOSO\GRI FOTOS\DSC0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683" y="1219200"/>
            <a:ext cx="2389239" cy="13716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uan Estrada\Desktop\paseo del lago_files\01_33(1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303" y="2715355"/>
            <a:ext cx="2144597" cy="148589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96" y="2743200"/>
            <a:ext cx="2066035" cy="14478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DSC_2304.jpg"/>
          <p:cNvPicPr>
            <a:picLocks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251" y="4313725"/>
            <a:ext cx="1779703" cy="1600567"/>
          </a:xfrm>
          <a:prstGeom prst="ellipse">
            <a:avLst/>
          </a:prstGeom>
          <a:ln w="3175" cap="rnd" cmpd="sng">
            <a:solidFill>
              <a:schemeClr val="tx2">
                <a:lumMod val="40000"/>
                <a:lumOff val="60000"/>
              </a:schemeClr>
            </a:solidFill>
            <a:prstDash val="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0"/>
          <p:cNvPicPr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91"/>
          <a:stretch/>
        </p:blipFill>
        <p:spPr>
          <a:xfrm>
            <a:off x="2514599" y="4328746"/>
            <a:ext cx="1777149" cy="1585546"/>
          </a:xfrm>
          <a:prstGeom prst="ellipse">
            <a:avLst/>
          </a:prstGeom>
          <a:ln w="3175" cap="rnd" cmpd="sng">
            <a:solidFill>
              <a:schemeClr val="tx2">
                <a:lumMod val="40000"/>
                <a:lumOff val="60000"/>
              </a:schemeClr>
            </a:solidFill>
            <a:prstDash val="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8605408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81000" y="533400"/>
            <a:ext cx="3763508" cy="55399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kumimoji="0" sz="30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Desarrollo Local</a:t>
            </a:r>
            <a:endParaRPr lang="es-ES" dirty="0"/>
          </a:p>
        </p:txBody>
      </p:sp>
      <p:pic>
        <p:nvPicPr>
          <p:cNvPr id="8" name="Picture 2" descr="C:\Users\dora calvillo\Desktop\cintillo ofici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1" y="5791200"/>
            <a:ext cx="8096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uan Estrada\Desktop\feria de emple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043397" cy="349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uan Estrada\Desktop\bachillerato por madurez v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447801"/>
            <a:ext cx="3910012" cy="34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720405" y="533400"/>
            <a:ext cx="3981612" cy="55399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kumimoji="0" sz="30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Educación</a:t>
            </a:r>
            <a:endParaRPr lang="es-ES" dirty="0"/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4767264" y="5023338"/>
            <a:ext cx="3943348" cy="7620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Primaria Acelerada, Básicos por Madurez  y 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Bachillerato por Madurez: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48251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contenido"/>
          <p:cNvSpPr txBox="1">
            <a:spLocks/>
          </p:cNvSpPr>
          <p:nvPr/>
        </p:nvSpPr>
        <p:spPr>
          <a:xfrm>
            <a:off x="4038600" y="152400"/>
            <a:ext cx="4876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87490" y="55004"/>
            <a:ext cx="3603510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Deporte</a:t>
            </a:r>
            <a:endParaRPr lang="es-E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dora calvillo\Desktop\cintillo ofici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2" y="5943600"/>
            <a:ext cx="876299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villanueva.gob.gt/sites/default/files/styles/galeria/public/cambio_de_cintas_escuelas_municipales_de_karate_28-04-2013_0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91" y="3465060"/>
            <a:ext cx="3603509" cy="222758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90" y="798060"/>
            <a:ext cx="3603510" cy="240234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9 Image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7"/>
          <a:stretch>
            <a:fillRect/>
          </a:stretch>
        </p:blipFill>
        <p:spPr bwMode="auto">
          <a:xfrm>
            <a:off x="5135756" y="798060"/>
            <a:ext cx="3779644" cy="240234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756" y="3465060"/>
            <a:ext cx="3779644" cy="222759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029200" y="60866"/>
            <a:ext cx="3886200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Karate y Aeróbicos</a:t>
            </a:r>
            <a:endParaRPr lang="es-E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98683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calderon\Documents\TRAINING\PR SCT\20150216_1241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451755"/>
            <a:ext cx="6012273" cy="33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Fcalderon\Documents\TRAINING\PR SCT\20150216_1242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817" y="89616"/>
            <a:ext cx="5977136" cy="33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34679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052736"/>
            <a:ext cx="8229600" cy="665774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Programa Policial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89120"/>
          </a:xfrm>
        </p:spPr>
        <p:txBody>
          <a:bodyPr>
            <a:normAutofit/>
          </a:bodyPr>
          <a:lstStyle/>
          <a:p>
            <a:r>
              <a:rPr lang="es-GT" sz="2800" dirty="0" smtClean="0"/>
              <a:t>Investigación Criminal</a:t>
            </a:r>
          </a:p>
          <a:p>
            <a:r>
              <a:rPr lang="es-GT" sz="2800" dirty="0" smtClean="0"/>
              <a:t>Estudios Policiales y Academia</a:t>
            </a:r>
          </a:p>
          <a:p>
            <a:r>
              <a:rPr lang="es-GT" sz="2800" dirty="0" smtClean="0"/>
              <a:t>Programas de Prevención en coordinación con la Policía Nacional Civil (niños, niñas, adolescentes y juventud)</a:t>
            </a:r>
          </a:p>
          <a:p>
            <a:r>
              <a:rPr lang="es-GT" sz="2800" dirty="0"/>
              <a:t>Modelo Policial de Seguridad Integral Comunitaria (MOPSIC</a:t>
            </a:r>
            <a:r>
              <a:rPr lang="es-GT" sz="2800" dirty="0" smtClean="0"/>
              <a:t>)</a:t>
            </a:r>
          </a:p>
          <a:p>
            <a:r>
              <a:rPr lang="es-GT" sz="2800" dirty="0" smtClean="0">
                <a:hlinkClick r:id="rId2"/>
              </a:rPr>
              <a:t>http</a:t>
            </a:r>
            <a:r>
              <a:rPr lang="es-GT" sz="2800" dirty="0">
                <a:hlinkClick r:id="rId2"/>
              </a:rPr>
              <a:t>://www.cnrp.gob.gt/i/entrega-oficial-del-mopsic</a:t>
            </a:r>
            <a:r>
              <a:rPr lang="es-GT" sz="2800" dirty="0" smtClean="0">
                <a:hlinkClick r:id="rId2"/>
              </a:rPr>
              <a:t>/</a:t>
            </a:r>
            <a:r>
              <a:rPr lang="es-GT" sz="2800" dirty="0" smtClean="0"/>
              <a:t> </a:t>
            </a:r>
            <a:endParaRPr lang="es-GT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079" y="0"/>
            <a:ext cx="1144902" cy="10979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37"/>
            <a:ext cx="1176065" cy="10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69123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4191000"/>
            <a:ext cx="4151313" cy="1524000"/>
          </a:xfr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  <a:t>-Coordinadora de la Juventud</a:t>
            </a:r>
            <a:b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  <a:t>-Casa Joven</a:t>
            </a:r>
            <a:b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  <a:t>-Centros Pirámide</a:t>
            </a:r>
            <a:b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  <a:t>-Centros Alcance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dora calvillo\Desktop\cintillo oficia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899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04" y="1295400"/>
            <a:ext cx="4150896" cy="273733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8704" y="342900"/>
            <a:ext cx="4150896" cy="6858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Juventud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4" descr="https://encrypted-tbn3.gstatic.com/images?q=tbn:ANd9GcR_6UiFK38MQAdYt6UJwl8N42yJRVklMl60Aj3UEBFNTmYxGb9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038600" cy="273733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800600" y="342900"/>
            <a:ext cx="4038600" cy="68580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Arial" pitchFamily="34" charset="0"/>
              <a:buNone/>
              <a:defRPr kumimoji="0" sz="2000"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0"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0"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0" sz="24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0" sz="2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kumimoji="0"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kumimoji="0"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kumimoji="0"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kumimoji="0" sz="2000"/>
            </a:lvl9pPr>
          </a:lstStyle>
          <a:p>
            <a:pPr algn="ctr"/>
            <a:r>
              <a:rPr lang="en-US" sz="3600" b="1" dirty="0"/>
              <a:t>Mujer</a:t>
            </a:r>
            <a:endParaRPr lang="es-ES" sz="3600" b="1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800600" y="4191000"/>
            <a:ext cx="4038600" cy="152400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Artes Culinarias y Repostería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Bisutería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Montaje de Eventos 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Belleza y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Cosmetologia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450025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contenido"/>
          <p:cNvSpPr txBox="1">
            <a:spLocks/>
          </p:cNvSpPr>
          <p:nvPr/>
        </p:nvSpPr>
        <p:spPr>
          <a:xfrm>
            <a:off x="2535849" y="4572000"/>
            <a:ext cx="4205654" cy="111283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Guarderías infantiles</a:t>
            </a:r>
          </a:p>
          <a:p>
            <a:pPr algn="just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Oficina de Niñez y Adolescencia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Alerta Alejandra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81000" y="206916"/>
            <a:ext cx="4205654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Niñez y Adolescencia </a:t>
            </a:r>
            <a:endParaRPr 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dora calvillo\Desktop\cintillo oficia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1" y="5791200"/>
            <a:ext cx="8096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uan Estrada\Desktop\guarderia municip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91000" cy="29718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038600" cy="29718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76800" y="206916"/>
            <a:ext cx="4038600" cy="10668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Brigadas Escolares de Seguridad Vial</a:t>
            </a:r>
            <a:endParaRPr lang="es-E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994453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38600" cy="306933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Users\dora calvillo\Desktop\cintillo oficia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899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304800"/>
            <a:ext cx="4038600" cy="10668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Brigadas Escolares de Seguridad Vial</a:t>
            </a:r>
            <a:endParaRPr lang="es-E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95850" y="304800"/>
            <a:ext cx="3867149" cy="10668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600" b="1" dirty="0" smtClean="0">
                <a:solidFill>
                  <a:schemeClr val="tx2">
                    <a:lumMod val="75000"/>
                  </a:schemeClr>
                </a:solidFill>
              </a:rPr>
              <a:t>Liga Atlética</a:t>
            </a:r>
            <a:br>
              <a:rPr lang="es-GT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GT" sz="2000" b="1" dirty="0" smtClean="0">
                <a:solidFill>
                  <a:schemeClr val="tx2">
                    <a:lumMod val="75000"/>
                  </a:schemeClr>
                </a:solidFill>
              </a:rPr>
              <a:t>Principios y Valores</a:t>
            </a:r>
            <a:endParaRPr lang="es-G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6 Imagen" descr="F:\FOTOS CENTROS DE ALCANCE\IMG00603-20120814-153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1" y="1524000"/>
            <a:ext cx="3867149" cy="306933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4004329020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calderon\Documents\MEETINGS\THIRD CONFERENCE COBAN\PICS VIDEO LOOPING\PICS PREVENTION PROGRAMS MARCH 18\Villa Nueva\SEGURIDAD INTEGRAL LIGA ATLETI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9530320" cy="73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565911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37851" y="1654778"/>
            <a:ext cx="7079559" cy="3748636"/>
            <a:chOff x="1506816" y="1031966"/>
            <a:chExt cx="7079559" cy="3748636"/>
          </a:xfrm>
        </p:grpSpPr>
        <p:sp>
          <p:nvSpPr>
            <p:cNvPr id="5" name="TextBox 4"/>
            <p:cNvSpPr txBox="1"/>
            <p:nvPr/>
          </p:nvSpPr>
          <p:spPr>
            <a:xfrm>
              <a:off x="1601599" y="3013501"/>
              <a:ext cx="6984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4800" dirty="0" err="1" smtClean="0">
                  <a:solidFill>
                    <a:schemeClr val="accent2">
                      <a:lumMod val="75000"/>
                    </a:schemeClr>
                  </a:solidFill>
                  <a:latin typeface="Wide Latin" panose="020A0A07050505020404" pitchFamily="18" charset="0"/>
                  <a:ea typeface="DFKai-SB" panose="03000509000000000000" pitchFamily="65" charset="-120"/>
                </a:rPr>
                <a:t>Thank</a:t>
              </a:r>
              <a:r>
                <a:rPr lang="es-GT" sz="4800" dirty="0" smtClean="0">
                  <a:solidFill>
                    <a:schemeClr val="accent2">
                      <a:lumMod val="75000"/>
                    </a:schemeClr>
                  </a:solidFill>
                  <a:latin typeface="Wide Latin" panose="020A0A07050505020404" pitchFamily="18" charset="0"/>
                  <a:ea typeface="DFKai-SB" panose="03000509000000000000" pitchFamily="65" charset="-120"/>
                </a:rPr>
                <a:t> </a:t>
              </a:r>
              <a:r>
                <a:rPr lang="es-GT" sz="4800" dirty="0" err="1" smtClean="0">
                  <a:solidFill>
                    <a:schemeClr val="accent2">
                      <a:lumMod val="75000"/>
                    </a:schemeClr>
                  </a:solidFill>
                  <a:latin typeface="Wide Latin" panose="020A0A07050505020404" pitchFamily="18" charset="0"/>
                  <a:ea typeface="DFKai-SB" panose="03000509000000000000" pitchFamily="65" charset="-120"/>
                </a:rPr>
                <a:t>you</a:t>
              </a:r>
              <a:endParaRPr lang="es-GT" sz="4800" dirty="0">
                <a:solidFill>
                  <a:schemeClr val="accent2">
                    <a:lumMod val="75000"/>
                  </a:schemeClr>
                </a:solidFill>
                <a:latin typeface="Wide Latin" panose="020A0A070505050204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3426128" y="1481961"/>
              <a:ext cx="200798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66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Bernard MT Condensed" panose="02050806060905020404" pitchFamily="18" charset="0"/>
                </a:rPr>
                <a:t>merci</a:t>
              </a:r>
              <a:endParaRPr lang="es-GT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06816" y="1582052"/>
              <a:ext cx="22284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48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</a:rPr>
                <a:t>matiox</a:t>
              </a:r>
              <a:endParaRPr lang="es-GT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12778" y="1682895"/>
              <a:ext cx="30989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5400" dirty="0" err="1" smtClean="0">
                  <a:solidFill>
                    <a:schemeClr val="accent2">
                      <a:lumMod val="75000"/>
                    </a:schemeClr>
                  </a:solidFill>
                  <a:latin typeface="Algerian" panose="04020705040A02060702" pitchFamily="82" charset="0"/>
                </a:rPr>
                <a:t>Bantiox</a:t>
              </a:r>
              <a:endParaRPr lang="es-GT" sz="5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05855" y="3949605"/>
              <a:ext cx="23054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4800" dirty="0" err="1" smtClean="0">
                  <a:solidFill>
                    <a:schemeClr val="accent1">
                      <a:lumMod val="75000"/>
                    </a:schemeClr>
                  </a:solidFill>
                </a:rPr>
                <a:t>gratzias</a:t>
              </a:r>
              <a:endParaRPr lang="es-GT" sz="4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64088" y="5733256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lonna MT" panose="04020805060202030203" pitchFamily="82" charset="0"/>
              </a:rPr>
              <a:t>Obrigado</a:t>
            </a:r>
            <a:endParaRPr lang="es-GT" sz="4400" dirty="0">
              <a:solidFill>
                <a:schemeClr val="tx2">
                  <a:lumMod val="60000"/>
                  <a:lumOff val="4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5668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600" dirty="0" err="1" smtClean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Danke</a:t>
            </a:r>
            <a:endParaRPr lang="es-GT" sz="3600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055" y="5004819"/>
            <a:ext cx="3037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800" dirty="0" smtClean="0">
                <a:solidFill>
                  <a:schemeClr val="bg2">
                    <a:lumMod val="25000"/>
                  </a:schemeClr>
                </a:solidFill>
                <a:latin typeface="Broadway BT" panose="04040905080B02020502" pitchFamily="82" charset="0"/>
              </a:rPr>
              <a:t>Gracias</a:t>
            </a:r>
            <a:endParaRPr lang="es-GT" sz="4800" dirty="0">
              <a:solidFill>
                <a:schemeClr val="bg2">
                  <a:lumMod val="25000"/>
                </a:schemeClr>
              </a:solidFill>
              <a:latin typeface="Broadway BT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2000">
        <p14:prism isInverted="1"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calderon\Documents\PHOTOS\1st CONFERENCE MAYORS, CS AND CP CHIEF AND COMMUNITY LEADERS\Nuestra Directora en la mesa princi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3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13293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calderon\Documents\MEETINGS\THIRD CONFERENCE COBAN\PICS VIDEO LOOPING\INL PICS\En el desarrollo del ev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303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65244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calderon\Desktop\1a. Conferencia Agustin\20150605_095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432" y="1317561"/>
            <a:ext cx="4473073" cy="251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calderon\Desktop\1a. Conferencia Agustin\20150605_0959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0459"/>
            <a:ext cx="4466207" cy="25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calderon\Desktop\1a. Conferencia Agustin\20150605_1013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70" y="4018240"/>
            <a:ext cx="4329061" cy="24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calderon\Desktop\1a. Conferencia Agustin\20150605_1026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448" y="4018241"/>
            <a:ext cx="4329057" cy="24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079" y="0"/>
            <a:ext cx="1144902" cy="10979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37"/>
            <a:ext cx="1176065" cy="10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23363"/>
      </p:ext>
    </p:extLst>
  </p:cSld>
  <p:clrMapOvr>
    <a:masterClrMapping/>
  </p:clrMapOvr>
  <p:transition advClick="0" advTm="4000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calderon\Desktop\GRADUACIÓN DE BOMBERITOS\20150327_1057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calderon\Desktop\GRADUACIÓN DE BOMBERITOS\20150327_1122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886" y="2877480"/>
            <a:ext cx="712011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04784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calderon\Documents\DELEGATIONS VISIT\Brownfield visit Sept 16 2014\Photos Mrs. Brownfield visit 18 sept 2014\P9180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33580"/>
            <a:ext cx="9322107" cy="69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01041"/>
      </p:ext>
    </p:extLst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1275</TotalTime>
  <Words>1345</Words>
  <Application>Microsoft Office PowerPoint</Application>
  <PresentationFormat>On-screen Show (4:3)</PresentationFormat>
  <Paragraphs>180</Paragraphs>
  <Slides>44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PowerPoint Presentation</vt:lpstr>
      <vt:lpstr>INL,  que ha estado haciendo</vt:lpstr>
      <vt:lpstr>INL que esta haciendo  y fortaleciendo</vt:lpstr>
      <vt:lpstr>Programa Policial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-Coordinadora de la Juventud -Casa Joven -Centros Pirámide -Centros Alcance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pcaceres</dc:creator>
  <cp:lastModifiedBy>RODAS Renán</cp:lastModifiedBy>
  <cp:revision>148</cp:revision>
  <dcterms:created xsi:type="dcterms:W3CDTF">2014-10-07T19:14:16Z</dcterms:created>
  <dcterms:modified xsi:type="dcterms:W3CDTF">2015-08-20T18:37:38Z</dcterms:modified>
</cp:coreProperties>
</file>