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29"/>
  </p:notesMasterIdLst>
  <p:handoutMasterIdLst>
    <p:handoutMasterId r:id="rId30"/>
  </p:handoutMasterIdLst>
  <p:sldIdLst>
    <p:sldId id="256" r:id="rId2"/>
    <p:sldId id="320" r:id="rId3"/>
    <p:sldId id="341" r:id="rId4"/>
    <p:sldId id="342" r:id="rId5"/>
    <p:sldId id="383" r:id="rId6"/>
    <p:sldId id="393" r:id="rId7"/>
    <p:sldId id="394" r:id="rId8"/>
    <p:sldId id="386" r:id="rId9"/>
    <p:sldId id="349" r:id="rId10"/>
    <p:sldId id="387" r:id="rId11"/>
    <p:sldId id="388" r:id="rId12"/>
    <p:sldId id="392" r:id="rId13"/>
    <p:sldId id="390" r:id="rId14"/>
    <p:sldId id="344" r:id="rId15"/>
    <p:sldId id="391" r:id="rId16"/>
    <p:sldId id="346" r:id="rId17"/>
    <p:sldId id="369" r:id="rId18"/>
    <p:sldId id="367" r:id="rId19"/>
    <p:sldId id="375" r:id="rId20"/>
    <p:sldId id="376" r:id="rId21"/>
    <p:sldId id="377" r:id="rId22"/>
    <p:sldId id="380" r:id="rId23"/>
    <p:sldId id="381" r:id="rId24"/>
    <p:sldId id="395" r:id="rId25"/>
    <p:sldId id="396" r:id="rId26"/>
    <p:sldId id="397" r:id="rId27"/>
    <p:sldId id="382" r:id="rId28"/>
  </p:sldIdLst>
  <p:sldSz cx="9326563" cy="6858000"/>
  <p:notesSz cx="9290050" cy="700405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3200" b="1" kern="1200">
        <a:solidFill>
          <a:srgbClr val="A5002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3200" b="1" kern="1200">
        <a:solidFill>
          <a:srgbClr val="A5002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3200" b="1" kern="1200">
        <a:solidFill>
          <a:srgbClr val="A5002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3200" b="1" kern="1200">
        <a:solidFill>
          <a:srgbClr val="A5002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3200" b="1" kern="1200">
        <a:solidFill>
          <a:srgbClr val="A5002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rgbClr val="A5002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rgbClr val="A5002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rgbClr val="A5002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rgbClr val="A5002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000066"/>
    <a:srgbClr val="B2B2B2"/>
    <a:srgbClr val="FFFFFF"/>
    <a:srgbClr val="A50021"/>
    <a:srgbClr val="669900"/>
    <a:srgbClr val="336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82" y="630"/>
      </p:cViewPr>
      <p:guideLst>
        <p:guide orient="horz" pos="2160"/>
        <p:guide pos="29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292"/>
    </p:cViewPr>
  </p:sorterViewPr>
  <p:notesViewPr>
    <p:cSldViewPr>
      <p:cViewPr varScale="1">
        <p:scale>
          <a:sx n="74" d="100"/>
          <a:sy n="74" d="100"/>
        </p:scale>
        <p:origin x="-756" y="-72"/>
      </p:cViewPr>
      <p:guideLst>
        <p:guide orient="horz" pos="2206"/>
        <p:guide pos="29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61" tIns="46533" rIns="93061" bIns="46533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 b="0" u="sng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939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4150" y="0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61" tIns="46533" rIns="93061" bIns="46533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 u="sng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939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3213"/>
            <a:ext cx="40259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61" tIns="46533" rIns="93061" bIns="46533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 b="0" u="sng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939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4150" y="6653213"/>
            <a:ext cx="40259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61" tIns="46533" rIns="93061" bIns="46533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 u="sng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fld id="{C4B47CC4-D2EA-46E7-A707-6D0A98DE2E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8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307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8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287747" name="Rectangle 3075"/>
          <p:cNvSpPr>
            <a:spLocks noGrp="1" noChangeArrowheads="1"/>
          </p:cNvSpPr>
          <p:nvPr>
            <p:ph type="dt" idx="1"/>
          </p:nvPr>
        </p:nvSpPr>
        <p:spPr bwMode="auto">
          <a:xfrm>
            <a:off x="5257800" y="0"/>
            <a:ext cx="4038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287748" name="Rectangle 3076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86075" y="533400"/>
            <a:ext cx="352425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7749" name="Rectangle 307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352800"/>
            <a:ext cx="68580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87750" name="Rectangle 3078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29400"/>
            <a:ext cx="4038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287751" name="Rectangle 3079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7800" y="6629400"/>
            <a:ext cx="4038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14236D67-EA0F-4144-B8C4-5D6587E41E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03635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079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E1F819-9A9D-48BD-9F7E-82AE944E045B}" type="slidenum">
              <a:rPr lang="en-US" altLang="en-US"/>
              <a:pPr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088" y="2130425"/>
            <a:ext cx="7926387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8588" y="3886200"/>
            <a:ext cx="6529387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9B31C-E38A-4F36-A1A2-5BC05F3888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58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989796-6F99-41BF-968A-CB8DE136BB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127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5275" y="609600"/>
            <a:ext cx="19812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0088" y="609600"/>
            <a:ext cx="5792787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5D0CF-1800-4204-A28D-D8855AE975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32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7584C-D0B5-4888-A213-15411DA9DD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33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4406900"/>
            <a:ext cx="79279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2906713"/>
            <a:ext cx="79279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AC2C4-AB86-4235-9D18-3511B0346E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40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0088" y="1981200"/>
            <a:ext cx="3886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8688" y="1981200"/>
            <a:ext cx="3887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608E1-4884-4848-803D-11E515F4F9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520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4638"/>
            <a:ext cx="839311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1535113"/>
            <a:ext cx="412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" y="2174875"/>
            <a:ext cx="412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7100" y="1535113"/>
            <a:ext cx="4122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7100" y="2174875"/>
            <a:ext cx="4122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63CDC-479F-4C11-AF2C-E16570895A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647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D6518-29E0-4709-94FA-7B859DC1F1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9151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265A4-7B60-4A79-B93A-1365E61474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2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3050"/>
            <a:ext cx="3068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6488" y="273050"/>
            <a:ext cx="52133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725" y="1435100"/>
            <a:ext cx="3068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63625-E4EF-49DB-83B6-C978A40BD9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57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00600"/>
            <a:ext cx="55959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612775"/>
            <a:ext cx="55959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367338"/>
            <a:ext cx="55959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F6776-A5F2-4AFC-85E0-09FCFBFAE1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176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0088" y="609600"/>
            <a:ext cx="79263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1981200"/>
            <a:ext cx="792638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85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0088" y="6248400"/>
            <a:ext cx="1943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285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6113" y="6248400"/>
            <a:ext cx="2954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285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83375" y="6248400"/>
            <a:ext cx="1943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140882A-AF7A-4523-A530-84C65D527A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5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5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15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15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5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5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5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5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5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905000"/>
            <a:ext cx="7848600" cy="2209800"/>
          </a:xfrm>
        </p:spPr>
        <p:txBody>
          <a:bodyPr/>
          <a:lstStyle/>
          <a:p>
            <a:r>
              <a:rPr lang="es-ES" altLang="en-US" sz="32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Sistema de Información Estadística sobre las Migraciones en Centroamérica </a:t>
            </a:r>
            <a:br>
              <a:rPr lang="es-ES" altLang="en-US" sz="32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</a:br>
            <a:r>
              <a:rPr lang="es-ES" altLang="en-US" sz="32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(SIEMCA)</a:t>
            </a:r>
            <a:br>
              <a:rPr lang="es-ES" altLang="en-US" sz="32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</a:br>
            <a:r>
              <a:rPr lang="es-ES" altLang="en-US" sz="32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/>
            </a:r>
            <a:br>
              <a:rPr lang="es-ES" altLang="en-US" sz="32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</a:br>
            <a:r>
              <a:rPr lang="es-ES" altLang="en-US" sz="20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Ejecutado por la OIM con la colaboración de CEPAL / CELADE</a:t>
            </a:r>
            <a:endParaRPr lang="es-ES_tradnl" altLang="es-ES_tradnl" sz="3200" b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pic>
        <p:nvPicPr>
          <p:cNvPr id="4102" name="Picture 6" descr="C:\JUAN DIEGO\SIEMCA\PROTOTIPO\Pictures\logonegro2.bmp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813" y="228600"/>
            <a:ext cx="1708150" cy="137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9" name="Rectangle 3"/>
          <p:cNvSpPr>
            <a:spLocks noChangeArrowheads="1"/>
          </p:cNvSpPr>
          <p:nvPr/>
        </p:nvSpPr>
        <p:spPr bwMode="auto">
          <a:xfrm>
            <a:off x="1676400" y="457200"/>
            <a:ext cx="5791200" cy="381000"/>
          </a:xfrm>
          <a:prstGeom prst="rect">
            <a:avLst/>
          </a:prstGeom>
          <a:solidFill>
            <a:srgbClr val="FFB38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CR" altLang="en-US" sz="1800">
                <a:solidFill>
                  <a:schemeClr val="tx1"/>
                </a:solidFill>
                <a:effectLst/>
                <a:latin typeface="CG Omega" pitchFamily="34" charset="0"/>
              </a:rPr>
              <a:t>Censos de Población y Encuestas a Hogares</a:t>
            </a:r>
            <a:endParaRPr lang="en-US" altLang="en-US" sz="1300">
              <a:solidFill>
                <a:schemeClr val="tx1"/>
              </a:solidFill>
              <a:effectLst/>
              <a:latin typeface="CG Omega" pitchFamily="34" charset="0"/>
            </a:endParaRPr>
          </a:p>
        </p:txBody>
      </p:sp>
      <p:sp>
        <p:nvSpPr>
          <p:cNvPr id="254984" name="Rectangle 8"/>
          <p:cNvSpPr>
            <a:spLocks noChangeArrowheads="1"/>
          </p:cNvSpPr>
          <p:nvPr/>
        </p:nvSpPr>
        <p:spPr bwMode="auto">
          <a:xfrm>
            <a:off x="762000" y="1143000"/>
            <a:ext cx="3733800" cy="5334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endParaRPr lang="es-CR" altLang="en-US" sz="1400" i="1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algn="l"/>
            <a:r>
              <a:rPr lang="es-CR" altLang="en-US" sz="1600" i="1">
                <a:solidFill>
                  <a:schemeClr val="tx1"/>
                </a:solidFill>
                <a:effectLst/>
                <a:latin typeface="CG Omega" pitchFamily="34" charset="0"/>
              </a:rPr>
              <a:t>Censos ronda 2000</a:t>
            </a:r>
          </a:p>
          <a:p>
            <a:pPr lvl="1" algn="l"/>
            <a:endParaRPr lang="es-CR" altLang="en-US" sz="1400" b="0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lvl="1"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Belice, 2000*</a:t>
            </a:r>
          </a:p>
          <a:p>
            <a:pPr lvl="1"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Costa Rica, 2000*</a:t>
            </a:r>
          </a:p>
          <a:p>
            <a:pPr lvl="1"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Honduras, 2001*</a:t>
            </a:r>
          </a:p>
          <a:p>
            <a:pPr lvl="1"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Panamá, 2000*</a:t>
            </a:r>
          </a:p>
          <a:p>
            <a:pPr lvl="1" algn="l"/>
            <a:endParaRPr lang="es-CR" altLang="en-US" sz="1400" b="0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algn="l"/>
            <a:r>
              <a:rPr lang="es-CR" altLang="en-US" sz="1600" i="1">
                <a:solidFill>
                  <a:schemeClr val="tx1"/>
                </a:solidFill>
                <a:effectLst/>
                <a:latin typeface="CG Omega" pitchFamily="34" charset="0"/>
              </a:rPr>
              <a:t>Censos anteriores a ronda 2000</a:t>
            </a:r>
            <a:endParaRPr lang="es-CR" altLang="en-US" sz="1600" b="0" i="1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lvl="1" algn="l"/>
            <a:endParaRPr lang="es-CR" altLang="en-US" sz="1400" b="0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lvl="1"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El Salvador, 1992</a:t>
            </a:r>
          </a:p>
          <a:p>
            <a:pPr lvl="1"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Guatemala, 1994</a:t>
            </a:r>
          </a:p>
          <a:p>
            <a:pPr lvl="1"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Nicaragua, 1995*</a:t>
            </a:r>
          </a:p>
          <a:p>
            <a:pPr lvl="1" algn="l"/>
            <a:endParaRPr lang="es-CR" altLang="en-US" sz="1400" b="0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algn="l"/>
            <a:r>
              <a:rPr lang="es-CR" altLang="en-US" sz="1600" i="1">
                <a:solidFill>
                  <a:schemeClr val="tx1"/>
                </a:solidFill>
                <a:effectLst/>
                <a:latin typeface="CG Omega" pitchFamily="34" charset="0"/>
              </a:rPr>
              <a:t>Censos ronda 2000 de países extraregionales</a:t>
            </a:r>
            <a:endParaRPr lang="es-CR" altLang="en-US" sz="1600" b="0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lvl="1" algn="l"/>
            <a:endParaRPr lang="es-CR" altLang="en-US" sz="1400" b="0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lvl="1"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México, 2000*</a:t>
            </a:r>
          </a:p>
          <a:p>
            <a:pPr lvl="1"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Estados Unidos, 2000**</a:t>
            </a:r>
          </a:p>
          <a:p>
            <a:pPr lvl="1"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Canadá, 2000**</a:t>
            </a:r>
            <a:endParaRPr lang="es-CR" altLang="en-US" sz="1400" b="0" i="1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algn="l"/>
            <a:endParaRPr lang="es-CR" altLang="en-US" sz="1400" b="0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algn="l"/>
            <a:r>
              <a:rPr lang="es-CR" altLang="en-US" sz="1500" b="0">
                <a:solidFill>
                  <a:schemeClr val="tx1"/>
                </a:solidFill>
                <a:effectLst/>
                <a:latin typeface="CG Omega" pitchFamily="34" charset="0"/>
              </a:rPr>
              <a:t>* </a:t>
            </a:r>
            <a:r>
              <a:rPr lang="es-CR" altLang="en-US" sz="1200" b="0">
                <a:solidFill>
                  <a:schemeClr val="tx1"/>
                </a:solidFill>
                <a:effectLst/>
                <a:latin typeface="CG Omega" pitchFamily="34" charset="0"/>
              </a:rPr>
              <a:t>Insumos definidos y a procesar por CELADE.</a:t>
            </a:r>
          </a:p>
          <a:p>
            <a:pPr algn="l"/>
            <a:r>
              <a:rPr lang="es-CR" altLang="en-US" sz="1200" b="0">
                <a:solidFill>
                  <a:schemeClr val="tx1"/>
                </a:solidFill>
                <a:effectLst/>
                <a:latin typeface="CG Omega" pitchFamily="34" charset="0"/>
              </a:rPr>
              <a:t>** Todavía no está disponible la información sobre extranjeros</a:t>
            </a:r>
            <a:r>
              <a:rPr lang="es-CR" altLang="en-US" sz="1500" b="0">
                <a:solidFill>
                  <a:schemeClr val="tx1"/>
                </a:solidFill>
                <a:effectLst/>
                <a:latin typeface="CG Omega" pitchFamily="34" charset="0"/>
              </a:rPr>
              <a:t>.</a:t>
            </a:r>
          </a:p>
        </p:txBody>
      </p:sp>
      <p:sp>
        <p:nvSpPr>
          <p:cNvPr id="254985" name="Rectangle 9"/>
          <p:cNvSpPr>
            <a:spLocks noChangeArrowheads="1"/>
          </p:cNvSpPr>
          <p:nvPr/>
        </p:nvSpPr>
        <p:spPr bwMode="auto">
          <a:xfrm>
            <a:off x="4800600" y="1143000"/>
            <a:ext cx="3962400" cy="5334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endParaRPr lang="es-CR" altLang="en-US" sz="1400" i="1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algn="l"/>
            <a:r>
              <a:rPr lang="es-CR" altLang="en-US" sz="1600" i="1">
                <a:solidFill>
                  <a:schemeClr val="tx1"/>
                </a:solidFill>
                <a:effectLst/>
                <a:latin typeface="CG Omega" pitchFamily="34" charset="0"/>
              </a:rPr>
              <a:t>Aplicación de Módulos Migratorios en Encuestas a Hogares 2002</a:t>
            </a:r>
            <a:endParaRPr lang="es-CR" altLang="en-US" sz="1400" i="1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lvl="1" algn="l"/>
            <a:endParaRPr lang="es-CR" altLang="en-US" sz="1400" b="0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lvl="1"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Belice</a:t>
            </a:r>
          </a:p>
          <a:p>
            <a:pPr lvl="1"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Costa Rica </a:t>
            </a:r>
          </a:p>
          <a:p>
            <a:pPr lvl="1"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El Salvador</a:t>
            </a:r>
          </a:p>
          <a:p>
            <a:pPr lvl="1"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Guatemala </a:t>
            </a:r>
          </a:p>
          <a:p>
            <a:pPr lvl="1"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Honduras</a:t>
            </a:r>
            <a:r>
              <a:rPr lang="es-CR" altLang="en-US" sz="2000" b="0">
                <a:solidFill>
                  <a:schemeClr val="tx1"/>
                </a:solidFill>
                <a:effectLst/>
                <a:latin typeface="CG Omega" pitchFamily="34" charset="0"/>
              </a:rPr>
              <a:t> </a:t>
            </a:r>
          </a:p>
          <a:p>
            <a:pPr algn="l"/>
            <a:endParaRPr lang="es-CR" altLang="en-US" sz="1200" b="0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En el caso de Nicaragua, se utilizará la información de la ENDESA y la MECOVI.</a:t>
            </a:r>
          </a:p>
          <a:p>
            <a:pPr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En Panamá, se piensa incorporar el Módulo Migratorio en el año 2003.</a:t>
            </a:r>
            <a:endParaRPr lang="es-CR" altLang="en-US" sz="1200" b="0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algn="l"/>
            <a:endParaRPr lang="es-CR" altLang="en-US" sz="1400" i="1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algn="l"/>
            <a:endParaRPr lang="es-CR" altLang="en-US" sz="1400" i="1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algn="l"/>
            <a:r>
              <a:rPr lang="es-CR" altLang="en-US" sz="1600" i="1">
                <a:solidFill>
                  <a:schemeClr val="tx1"/>
                </a:solidFill>
                <a:effectLst/>
                <a:latin typeface="CG Omega" pitchFamily="34" charset="0"/>
              </a:rPr>
              <a:t>Encuestas de países extrarregionales</a:t>
            </a:r>
            <a:endParaRPr lang="es-CR" altLang="en-US" sz="1600" b="0">
              <a:solidFill>
                <a:schemeClr val="tx1"/>
              </a:solidFill>
              <a:effectLst/>
              <a:latin typeface="CG Omega" pitchFamily="34" charset="0"/>
            </a:endParaRPr>
          </a:p>
          <a:p>
            <a:pPr algn="l"/>
            <a:r>
              <a:rPr lang="es-CR" altLang="en-US" sz="1400" b="0">
                <a:solidFill>
                  <a:schemeClr val="tx1"/>
                </a:solidFill>
                <a:effectLst/>
                <a:latin typeface="CG Omega" pitchFamily="34" charset="0"/>
              </a:rPr>
              <a:t>      Estados Unidos: </a:t>
            </a:r>
            <a:r>
              <a:rPr lang="es-CR" altLang="en-US" sz="1400" b="0" i="1">
                <a:solidFill>
                  <a:schemeClr val="tx1"/>
                </a:solidFill>
                <a:effectLst/>
                <a:latin typeface="CG Omega" pitchFamily="34" charset="0"/>
              </a:rPr>
              <a:t>Current Population Survey</a:t>
            </a:r>
            <a:endParaRPr lang="es-CR" altLang="en-US" sz="1800" b="0" i="1">
              <a:solidFill>
                <a:schemeClr val="tx1"/>
              </a:solidFill>
              <a:effectLst/>
              <a:latin typeface="CG Omega" pitchFamily="34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1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152400"/>
            <a:ext cx="8945562" cy="6553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924800" cy="1143000"/>
          </a:xfrm>
        </p:spPr>
        <p:txBody>
          <a:bodyPr/>
          <a:lstStyle/>
          <a:p>
            <a:r>
              <a:rPr lang="en-US" altLang="en-US">
                <a:latin typeface="Arial" charset="0"/>
              </a:rPr>
              <a:t>EL SISTEMA INFORMÁTICO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5" name="AutoShape 3"/>
          <p:cNvSpPr>
            <a:spLocks noChangeArrowheads="1"/>
          </p:cNvSpPr>
          <p:nvPr/>
        </p:nvSpPr>
        <p:spPr bwMode="auto">
          <a:xfrm>
            <a:off x="2819400" y="3657600"/>
            <a:ext cx="4191000" cy="3048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76" name="Text Box 4"/>
          <p:cNvSpPr txBox="1">
            <a:spLocks noChangeArrowheads="1"/>
          </p:cNvSpPr>
          <p:nvPr/>
        </p:nvSpPr>
        <p:spPr bwMode="auto">
          <a:xfrm>
            <a:off x="3048000" y="4700588"/>
            <a:ext cx="4038600" cy="113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es-CR" altLang="en-US" sz="1400" u="sng">
                <a:solidFill>
                  <a:srgbClr val="000099"/>
                </a:solidFill>
                <a:effectLst/>
                <a:latin typeface="Arial" charset="0"/>
              </a:rPr>
              <a:t>Construir programa para cálculo de producto</a:t>
            </a:r>
            <a:endParaRPr lang="es-CR" altLang="en-US" sz="1100" b="0">
              <a:solidFill>
                <a:srgbClr val="000099"/>
              </a:solidFill>
              <a:effectLst/>
              <a:latin typeface="Arial" charset="0"/>
            </a:endParaRPr>
          </a:p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es-CR" altLang="en-US" sz="1400" u="sng">
                <a:solidFill>
                  <a:srgbClr val="000099"/>
                </a:solidFill>
                <a:effectLst/>
                <a:latin typeface="Arial" charset="0"/>
              </a:rPr>
              <a:t>Ejecutar programa</a:t>
            </a:r>
            <a:endParaRPr lang="es-CR" altLang="en-US" sz="1100" b="0">
              <a:solidFill>
                <a:srgbClr val="000099"/>
              </a:solidFill>
              <a:effectLst/>
              <a:latin typeface="Arial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  <a:buSzPct val="70000"/>
              <a:buFont typeface="Webdings" pitchFamily="18" charset="2"/>
              <a:buChar char="4"/>
            </a:pPr>
            <a:r>
              <a:rPr lang="es-CR" altLang="en-US" sz="1400" b="0">
                <a:solidFill>
                  <a:srgbClr val="003300"/>
                </a:solidFill>
                <a:effectLst/>
                <a:latin typeface="Arial" charset="0"/>
              </a:rPr>
              <a:t>Verificar inconsistencias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SzPct val="70000"/>
              <a:buFont typeface="Webdings" pitchFamily="18" charset="2"/>
              <a:buChar char="4"/>
            </a:pPr>
            <a:r>
              <a:rPr lang="es-CR" altLang="en-US" sz="1400" b="0">
                <a:solidFill>
                  <a:srgbClr val="003300"/>
                </a:solidFill>
                <a:effectLst/>
                <a:latin typeface="Arial" charset="0"/>
              </a:rPr>
              <a:t>Calcular y guardar producto final</a:t>
            </a:r>
            <a:endParaRPr lang="es-CR" altLang="en-US" sz="1100" b="0">
              <a:solidFill>
                <a:srgbClr val="000099"/>
              </a:solidFill>
              <a:effectLst/>
              <a:latin typeface="Arial" charset="0"/>
            </a:endParaRPr>
          </a:p>
        </p:txBody>
      </p:sp>
      <p:sp>
        <p:nvSpPr>
          <p:cNvPr id="259077" name="AutoShape 5"/>
          <p:cNvSpPr>
            <a:spLocks noChangeArrowheads="1"/>
          </p:cNvSpPr>
          <p:nvPr/>
        </p:nvSpPr>
        <p:spPr bwMode="auto">
          <a:xfrm>
            <a:off x="7239000" y="3810000"/>
            <a:ext cx="1981200" cy="2743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78" name="Text Box 6"/>
          <p:cNvSpPr txBox="1">
            <a:spLocks noChangeArrowheads="1"/>
          </p:cNvSpPr>
          <p:nvPr/>
        </p:nvSpPr>
        <p:spPr bwMode="auto">
          <a:xfrm>
            <a:off x="7239000" y="3397250"/>
            <a:ext cx="1828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R" altLang="en-US" sz="1600">
                <a:solidFill>
                  <a:srgbClr val="003300"/>
                </a:solidFill>
                <a:effectLst/>
                <a:latin typeface="Arial" charset="0"/>
              </a:rPr>
              <a:t>SALIDAS</a:t>
            </a:r>
            <a:endParaRPr lang="es-CR" altLang="en-US" sz="1100" b="0">
              <a:solidFill>
                <a:srgbClr val="000099"/>
              </a:solidFill>
              <a:effectLst/>
              <a:latin typeface="Arial" charset="0"/>
            </a:endParaRPr>
          </a:p>
        </p:txBody>
      </p:sp>
      <p:sp>
        <p:nvSpPr>
          <p:cNvPr id="259079" name="Text Box 7"/>
          <p:cNvSpPr txBox="1">
            <a:spLocks noChangeArrowheads="1"/>
          </p:cNvSpPr>
          <p:nvPr/>
        </p:nvSpPr>
        <p:spPr bwMode="auto">
          <a:xfrm>
            <a:off x="7239000" y="3830638"/>
            <a:ext cx="2011363" cy="211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R" altLang="en-US" sz="1400" u="sng">
                <a:solidFill>
                  <a:srgbClr val="000099"/>
                </a:solidFill>
                <a:effectLst/>
                <a:latin typeface="Arial" charset="0"/>
              </a:rPr>
              <a:t>Cuadros y Gráficos con Indicadores de:</a:t>
            </a:r>
            <a:endParaRPr lang="es-CR" altLang="en-US" sz="1100" b="0">
              <a:solidFill>
                <a:srgbClr val="000099"/>
              </a:solidFill>
              <a:effectLst/>
              <a:latin typeface="Arial" charset="0"/>
            </a:endParaRPr>
          </a:p>
          <a:p>
            <a:pPr algn="l">
              <a:spcBef>
                <a:spcPct val="50000"/>
              </a:spcBef>
              <a:buFont typeface="Webdings" pitchFamily="18" charset="2"/>
              <a:buChar char="4"/>
            </a:pPr>
            <a:r>
              <a:rPr lang="es-CR" altLang="en-US" sz="1400" b="0">
                <a:solidFill>
                  <a:srgbClr val="003300"/>
                </a:solidFill>
                <a:effectLst/>
                <a:latin typeface="Arial" charset="0"/>
              </a:rPr>
              <a:t>Movimientos Internacionales</a:t>
            </a:r>
          </a:p>
          <a:p>
            <a:pPr algn="l">
              <a:spcBef>
                <a:spcPct val="50000"/>
              </a:spcBef>
              <a:buFont typeface="Webdings" pitchFamily="18" charset="2"/>
              <a:buChar char="4"/>
            </a:pPr>
            <a:r>
              <a:rPr lang="es-CR" altLang="en-US" sz="1400" b="0">
                <a:solidFill>
                  <a:srgbClr val="003300"/>
                </a:solidFill>
                <a:effectLst/>
                <a:latin typeface="Arial" charset="0"/>
              </a:rPr>
              <a:t>Características de los Inmigrantes </a:t>
            </a:r>
          </a:p>
          <a:p>
            <a:pPr algn="l">
              <a:spcBef>
                <a:spcPct val="50000"/>
              </a:spcBef>
              <a:buFont typeface="Webdings" pitchFamily="18" charset="2"/>
              <a:buChar char="4"/>
            </a:pPr>
            <a:r>
              <a:rPr lang="es-CR" altLang="en-US" sz="1400" b="0">
                <a:solidFill>
                  <a:srgbClr val="003300"/>
                </a:solidFill>
                <a:effectLst/>
                <a:latin typeface="Arial" charset="0"/>
              </a:rPr>
              <a:t>Características de los Emigrantes</a:t>
            </a:r>
            <a:endParaRPr lang="es-CR" altLang="en-US" sz="1100" b="0">
              <a:solidFill>
                <a:srgbClr val="000099"/>
              </a:solidFill>
              <a:effectLst/>
              <a:latin typeface="Arial" charset="0"/>
            </a:endParaRPr>
          </a:p>
        </p:txBody>
      </p:sp>
      <p:sp>
        <p:nvSpPr>
          <p:cNvPr id="259080" name="AutoShape 8"/>
          <p:cNvSpPr>
            <a:spLocks noChangeArrowheads="1"/>
          </p:cNvSpPr>
          <p:nvPr/>
        </p:nvSpPr>
        <p:spPr bwMode="auto">
          <a:xfrm>
            <a:off x="762000" y="228600"/>
            <a:ext cx="8153400" cy="2667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2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9081" name="Text Box 9"/>
          <p:cNvSpPr txBox="1">
            <a:spLocks noChangeArrowheads="1"/>
          </p:cNvSpPr>
          <p:nvPr/>
        </p:nvSpPr>
        <p:spPr bwMode="auto">
          <a:xfrm>
            <a:off x="990600" y="304800"/>
            <a:ext cx="78486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CR" altLang="en-US" sz="1400">
                <a:solidFill>
                  <a:srgbClr val="000099"/>
                </a:solidFill>
                <a:effectLst/>
                <a:latin typeface="Arial" charset="0"/>
              </a:rPr>
              <a:t>Principales tareas en las Etapas de Diseño, Construcción e Implementación del Sistema</a:t>
            </a:r>
            <a:endParaRPr lang="es-CR" altLang="en-US" sz="12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9082" name="Text Box 10"/>
          <p:cNvSpPr txBox="1">
            <a:spLocks noChangeArrowheads="1"/>
          </p:cNvSpPr>
          <p:nvPr/>
        </p:nvSpPr>
        <p:spPr bwMode="auto">
          <a:xfrm>
            <a:off x="1524000" y="914400"/>
            <a:ext cx="2895600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  <a:buSzPct val="60000"/>
              <a:buFont typeface="Webdings" pitchFamily="18" charset="2"/>
              <a:buChar char="4"/>
            </a:pPr>
            <a:r>
              <a:rPr lang="es-CR" altLang="en-US" sz="1100" b="0">
                <a:solidFill>
                  <a:srgbClr val="003300"/>
                </a:solidFill>
                <a:effectLst/>
                <a:latin typeface="Arial" charset="0"/>
              </a:rPr>
              <a:t>Diagrama Flujo de Datos (Físico y Lógico)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SzPct val="60000"/>
              <a:buFont typeface="Webdings" pitchFamily="18" charset="2"/>
              <a:buChar char="4"/>
            </a:pPr>
            <a:r>
              <a:rPr lang="es-CR" altLang="en-US" sz="1100" b="0">
                <a:solidFill>
                  <a:srgbClr val="003300"/>
                </a:solidFill>
                <a:effectLst/>
                <a:latin typeface="Arial" charset="0"/>
              </a:rPr>
              <a:t>Construcción del Prototipo del Sistema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SzPct val="60000"/>
              <a:buFont typeface="Webdings" pitchFamily="18" charset="2"/>
              <a:buChar char="4"/>
            </a:pPr>
            <a:r>
              <a:rPr lang="es-CR" altLang="en-US" sz="1100" b="0">
                <a:solidFill>
                  <a:srgbClr val="003300"/>
                </a:solidFill>
                <a:effectLst/>
                <a:latin typeface="Arial" charset="0"/>
              </a:rPr>
              <a:t>Diccionario de Datos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SzPct val="60000"/>
              <a:buFont typeface="Webdings" pitchFamily="18" charset="2"/>
              <a:buChar char="4"/>
            </a:pPr>
            <a:r>
              <a:rPr lang="es-CR" altLang="en-US" sz="1100" b="0">
                <a:solidFill>
                  <a:srgbClr val="003300"/>
                </a:solidFill>
                <a:effectLst/>
                <a:latin typeface="Arial" charset="0"/>
              </a:rPr>
              <a:t>Modelo Entidad-Relación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SzPct val="60000"/>
              <a:buFont typeface="Webdings" pitchFamily="18" charset="2"/>
              <a:buChar char="4"/>
            </a:pPr>
            <a:r>
              <a:rPr lang="es-CR" altLang="en-US" sz="1100" b="0">
                <a:solidFill>
                  <a:srgbClr val="003300"/>
                </a:solidFill>
                <a:effectLst/>
                <a:latin typeface="Arial" charset="0"/>
              </a:rPr>
              <a:t>Definición Tecnológica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SzPct val="60000"/>
              <a:buFont typeface="Webdings" pitchFamily="18" charset="2"/>
              <a:buChar char="4"/>
            </a:pPr>
            <a:r>
              <a:rPr lang="es-CR" altLang="en-US" sz="1100" b="0">
                <a:solidFill>
                  <a:srgbClr val="003300"/>
                </a:solidFill>
                <a:effectLst/>
                <a:latin typeface="Arial" charset="0"/>
              </a:rPr>
              <a:t>Base de Datos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SzPct val="60000"/>
              <a:buFont typeface="Webdings" pitchFamily="18" charset="2"/>
              <a:buChar char="4"/>
            </a:pPr>
            <a:r>
              <a:rPr lang="es-CR" altLang="en-US" sz="1100" b="0">
                <a:solidFill>
                  <a:srgbClr val="003300"/>
                </a:solidFill>
                <a:effectLst/>
                <a:latin typeface="Arial" charset="0"/>
              </a:rPr>
              <a:t>Salidas del Sistema</a:t>
            </a:r>
            <a:endParaRPr lang="es-CR" altLang="en-US" sz="10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9083" name="Rectangle 11"/>
          <p:cNvSpPr>
            <a:spLocks noChangeArrowheads="1"/>
          </p:cNvSpPr>
          <p:nvPr/>
        </p:nvSpPr>
        <p:spPr bwMode="auto">
          <a:xfrm>
            <a:off x="4800600" y="904875"/>
            <a:ext cx="3290888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  <a:buSzPct val="60000"/>
              <a:buFont typeface="Webdings" pitchFamily="18" charset="2"/>
              <a:buChar char="4"/>
            </a:pPr>
            <a:r>
              <a:rPr lang="es-CR" altLang="en-US" sz="1100" b="0">
                <a:solidFill>
                  <a:srgbClr val="003300"/>
                </a:solidFill>
                <a:effectLst/>
                <a:latin typeface="Arial" charset="0"/>
              </a:rPr>
              <a:t>Módulos de Mantenimiento:</a:t>
            </a:r>
          </a:p>
          <a:p>
            <a:pPr lvl="1" algn="l">
              <a:lnSpc>
                <a:spcPct val="70000"/>
              </a:lnSpc>
              <a:spcBef>
                <a:spcPct val="50000"/>
              </a:spcBef>
              <a:buSzPct val="60000"/>
              <a:buFont typeface="Webdings" pitchFamily="18" charset="2"/>
              <a:buChar char="4"/>
            </a:pPr>
            <a:r>
              <a:rPr lang="es-CR" altLang="en-US" sz="1100" b="0">
                <a:solidFill>
                  <a:srgbClr val="003300"/>
                </a:solidFill>
                <a:effectLst/>
                <a:latin typeface="Arial" charset="0"/>
              </a:rPr>
              <a:t>Arbol Temático, </a:t>
            </a:r>
          </a:p>
          <a:p>
            <a:pPr lvl="1" algn="l">
              <a:lnSpc>
                <a:spcPct val="70000"/>
              </a:lnSpc>
              <a:spcBef>
                <a:spcPct val="50000"/>
              </a:spcBef>
              <a:buSzPct val="60000"/>
              <a:buFont typeface="Webdings" pitchFamily="18" charset="2"/>
              <a:buChar char="4"/>
            </a:pPr>
            <a:r>
              <a:rPr lang="es-CR" altLang="en-US" sz="1100" b="0">
                <a:solidFill>
                  <a:srgbClr val="003300"/>
                </a:solidFill>
                <a:effectLst/>
                <a:latin typeface="Arial" charset="0"/>
              </a:rPr>
              <a:t>Insumos</a:t>
            </a:r>
          </a:p>
          <a:p>
            <a:pPr lvl="1" algn="l">
              <a:lnSpc>
                <a:spcPct val="70000"/>
              </a:lnSpc>
              <a:spcBef>
                <a:spcPct val="50000"/>
              </a:spcBef>
              <a:buSzPct val="60000"/>
              <a:buFont typeface="Webdings" pitchFamily="18" charset="2"/>
              <a:buChar char="4"/>
            </a:pPr>
            <a:r>
              <a:rPr lang="es-CR" altLang="en-US" sz="1100" b="0">
                <a:solidFill>
                  <a:srgbClr val="003300"/>
                </a:solidFill>
                <a:effectLst/>
                <a:latin typeface="Arial" charset="0"/>
              </a:rPr>
              <a:t>Productos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SzPct val="60000"/>
              <a:buFont typeface="Webdings" pitchFamily="18" charset="2"/>
              <a:buChar char="4"/>
            </a:pPr>
            <a:r>
              <a:rPr lang="es-CR" altLang="en-US" sz="1100" b="0">
                <a:solidFill>
                  <a:srgbClr val="003300"/>
                </a:solidFill>
                <a:effectLst/>
                <a:latin typeface="Arial" charset="0"/>
              </a:rPr>
              <a:t>Programas para generación de productos finales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SzPct val="60000"/>
              <a:buFont typeface="Webdings" pitchFamily="18" charset="2"/>
              <a:buChar char="4"/>
            </a:pPr>
            <a:r>
              <a:rPr lang="es-CR" altLang="en-US" sz="1100" b="0">
                <a:solidFill>
                  <a:srgbClr val="003300"/>
                </a:solidFill>
                <a:effectLst/>
                <a:latin typeface="Arial" charset="0"/>
              </a:rPr>
              <a:t>Sitio Web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SzPct val="60000"/>
              <a:buFont typeface="Webdings" pitchFamily="18" charset="2"/>
              <a:buChar char="4"/>
            </a:pPr>
            <a:r>
              <a:rPr lang="es-CR" altLang="en-US" sz="1100" b="0">
                <a:solidFill>
                  <a:srgbClr val="003300"/>
                </a:solidFill>
                <a:effectLst/>
                <a:latin typeface="Arial" charset="0"/>
              </a:rPr>
              <a:t>Reportes e informes</a:t>
            </a:r>
            <a:endParaRPr lang="es-CR" altLang="en-US" sz="1000" b="0">
              <a:solidFill>
                <a:srgbClr val="003300"/>
              </a:solidFill>
              <a:effectLst/>
              <a:latin typeface="Arial" charset="0"/>
            </a:endParaRPr>
          </a:p>
        </p:txBody>
      </p:sp>
      <p:sp>
        <p:nvSpPr>
          <p:cNvPr id="259084" name="Line 12"/>
          <p:cNvSpPr>
            <a:spLocks noChangeShapeType="1"/>
          </p:cNvSpPr>
          <p:nvPr/>
        </p:nvSpPr>
        <p:spPr bwMode="auto">
          <a:xfrm>
            <a:off x="4800600" y="2971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85" name="AutoShape 13"/>
          <p:cNvSpPr>
            <a:spLocks noChangeArrowheads="1"/>
          </p:cNvSpPr>
          <p:nvPr/>
        </p:nvSpPr>
        <p:spPr bwMode="auto">
          <a:xfrm>
            <a:off x="76200" y="3733800"/>
            <a:ext cx="2514600" cy="2743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86" name="Text Box 14"/>
          <p:cNvSpPr txBox="1">
            <a:spLocks noChangeArrowheads="1"/>
          </p:cNvSpPr>
          <p:nvPr/>
        </p:nvSpPr>
        <p:spPr bwMode="auto">
          <a:xfrm>
            <a:off x="3048000" y="3657600"/>
            <a:ext cx="4038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R" altLang="en-US" sz="1400" u="sng">
                <a:solidFill>
                  <a:srgbClr val="000099"/>
                </a:solidFill>
                <a:effectLst/>
                <a:latin typeface="Arial" charset="0"/>
              </a:rPr>
              <a:t>Incluir información en Base de Datos</a:t>
            </a:r>
            <a:endParaRPr lang="es-CR" altLang="en-US" sz="1100">
              <a:solidFill>
                <a:srgbClr val="000099"/>
              </a:solidFill>
              <a:effectLst/>
              <a:latin typeface="Arial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  <a:buSzPct val="70000"/>
              <a:buFont typeface="Webdings" pitchFamily="18" charset="2"/>
              <a:buChar char="4"/>
            </a:pPr>
            <a:r>
              <a:rPr lang="es-CR" altLang="en-US" sz="1400" b="0">
                <a:solidFill>
                  <a:schemeClr val="tx1"/>
                </a:solidFill>
                <a:effectLst/>
                <a:latin typeface="Arial" charset="0"/>
              </a:rPr>
              <a:t>Arbol temático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SzPct val="70000"/>
              <a:buFont typeface="Webdings" pitchFamily="18" charset="2"/>
              <a:buChar char="4"/>
            </a:pPr>
            <a:r>
              <a:rPr lang="es-CR" altLang="en-US" sz="1400" b="0">
                <a:solidFill>
                  <a:schemeClr val="tx1"/>
                </a:solidFill>
                <a:effectLst/>
                <a:latin typeface="Arial" charset="0"/>
              </a:rPr>
              <a:t>Insumos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SzPct val="70000"/>
              <a:buFont typeface="Webdings" pitchFamily="18" charset="2"/>
              <a:buChar char="4"/>
            </a:pPr>
            <a:r>
              <a:rPr lang="es-CR" altLang="en-US" sz="1400" b="0">
                <a:solidFill>
                  <a:schemeClr val="tx1"/>
                </a:solidFill>
                <a:effectLst/>
                <a:latin typeface="Arial" charset="0"/>
              </a:rPr>
              <a:t>Productos</a:t>
            </a:r>
            <a:endParaRPr lang="es-CR" altLang="en-US" sz="1100" b="0">
              <a:solidFill>
                <a:srgbClr val="000099"/>
              </a:solidFill>
              <a:effectLst/>
              <a:latin typeface="Arial" charset="0"/>
            </a:endParaRPr>
          </a:p>
        </p:txBody>
      </p:sp>
      <p:sp>
        <p:nvSpPr>
          <p:cNvPr id="259087" name="Text Box 15"/>
          <p:cNvSpPr txBox="1">
            <a:spLocks noChangeArrowheads="1"/>
          </p:cNvSpPr>
          <p:nvPr/>
        </p:nvSpPr>
        <p:spPr bwMode="auto">
          <a:xfrm>
            <a:off x="3048000" y="5862638"/>
            <a:ext cx="2743200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R" altLang="en-US" sz="1400" u="sng">
                <a:solidFill>
                  <a:srgbClr val="000099"/>
                </a:solidFill>
                <a:effectLst/>
                <a:latin typeface="Arial" charset="0"/>
              </a:rPr>
              <a:t>Publicar Producto</a:t>
            </a:r>
            <a:endParaRPr lang="es-CR" altLang="en-US" sz="1400" b="0">
              <a:solidFill>
                <a:srgbClr val="003300"/>
              </a:solidFill>
              <a:effectLst/>
              <a:latin typeface="Arial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  <a:buSzPct val="70000"/>
              <a:buFont typeface="Webdings" pitchFamily="18" charset="2"/>
              <a:buChar char="4"/>
            </a:pPr>
            <a:r>
              <a:rPr lang="es-CR" altLang="en-US" sz="1400" b="0">
                <a:solidFill>
                  <a:srgbClr val="003300"/>
                </a:solidFill>
                <a:effectLst/>
                <a:latin typeface="Arial" charset="0"/>
              </a:rPr>
              <a:t>Pasar Producto a Sitio Web</a:t>
            </a:r>
            <a:endParaRPr lang="es-CR" altLang="en-US" sz="1100" b="0">
              <a:solidFill>
                <a:srgbClr val="000099"/>
              </a:solidFill>
              <a:effectLst/>
              <a:latin typeface="Arial" charset="0"/>
            </a:endParaRPr>
          </a:p>
        </p:txBody>
      </p:sp>
      <p:sp>
        <p:nvSpPr>
          <p:cNvPr id="259088" name="Text Box 16"/>
          <p:cNvSpPr txBox="1">
            <a:spLocks noChangeArrowheads="1"/>
          </p:cNvSpPr>
          <p:nvPr/>
        </p:nvSpPr>
        <p:spPr bwMode="auto">
          <a:xfrm>
            <a:off x="381000" y="3352800"/>
            <a:ext cx="1828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R" altLang="en-US" sz="1600">
                <a:solidFill>
                  <a:srgbClr val="003300"/>
                </a:solidFill>
                <a:effectLst/>
                <a:latin typeface="Arial" charset="0"/>
              </a:rPr>
              <a:t>ENTRADAS</a:t>
            </a:r>
            <a:endParaRPr lang="es-CR" altLang="en-US" sz="1100" b="0">
              <a:solidFill>
                <a:srgbClr val="000099"/>
              </a:solidFill>
              <a:effectLst/>
              <a:latin typeface="Arial" charset="0"/>
            </a:endParaRPr>
          </a:p>
        </p:txBody>
      </p:sp>
      <p:sp>
        <p:nvSpPr>
          <p:cNvPr id="259089" name="Text Box 17"/>
          <p:cNvSpPr txBox="1">
            <a:spLocks noChangeArrowheads="1"/>
          </p:cNvSpPr>
          <p:nvPr/>
        </p:nvSpPr>
        <p:spPr bwMode="auto">
          <a:xfrm>
            <a:off x="3505200" y="3352800"/>
            <a:ext cx="289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R" altLang="en-US" sz="1600">
                <a:solidFill>
                  <a:srgbClr val="003300"/>
                </a:solidFill>
                <a:effectLst/>
                <a:latin typeface="Arial" charset="0"/>
              </a:rPr>
              <a:t>SISTEMA INFORMÁTICO</a:t>
            </a:r>
            <a:endParaRPr lang="es-CR" altLang="en-US" sz="1100" b="0">
              <a:solidFill>
                <a:srgbClr val="000099"/>
              </a:solidFill>
              <a:effectLst/>
              <a:latin typeface="Arial" charset="0"/>
            </a:endParaRPr>
          </a:p>
        </p:txBody>
      </p:sp>
      <p:sp>
        <p:nvSpPr>
          <p:cNvPr id="259090" name="Text Box 18"/>
          <p:cNvSpPr txBox="1">
            <a:spLocks noChangeArrowheads="1"/>
          </p:cNvSpPr>
          <p:nvPr/>
        </p:nvSpPr>
        <p:spPr bwMode="auto">
          <a:xfrm>
            <a:off x="76200" y="3810000"/>
            <a:ext cx="2362200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ebdings" pitchFamily="18" charset="2"/>
              <a:buChar char="4"/>
            </a:pPr>
            <a:r>
              <a:rPr lang="es-CR" altLang="en-US" sz="1600" b="0">
                <a:solidFill>
                  <a:srgbClr val="003300"/>
                </a:solidFill>
                <a:effectLst/>
                <a:latin typeface="Arial" charset="0"/>
              </a:rPr>
              <a:t>Insumos verificados de Registros, Censos y Encuestas</a:t>
            </a:r>
          </a:p>
          <a:p>
            <a:pPr algn="l">
              <a:spcBef>
                <a:spcPct val="50000"/>
              </a:spcBef>
              <a:buFont typeface="Webdings" pitchFamily="18" charset="2"/>
              <a:buChar char="4"/>
            </a:pPr>
            <a:r>
              <a:rPr lang="es-CR" altLang="en-US" sz="1600" b="0">
                <a:solidFill>
                  <a:srgbClr val="003300"/>
                </a:solidFill>
                <a:effectLst/>
                <a:latin typeface="Arial" charset="0"/>
              </a:rPr>
              <a:t>Formato del producto      con fórmulas de cálculo</a:t>
            </a:r>
          </a:p>
          <a:p>
            <a:pPr algn="l">
              <a:spcBef>
                <a:spcPct val="50000"/>
              </a:spcBef>
              <a:buFont typeface="Webdings" pitchFamily="18" charset="2"/>
              <a:buChar char="4"/>
            </a:pPr>
            <a:r>
              <a:rPr lang="es-CR" altLang="en-US" sz="1600" b="0">
                <a:solidFill>
                  <a:srgbClr val="003300"/>
                </a:solidFill>
                <a:effectLst/>
                <a:latin typeface="Arial" charset="0"/>
              </a:rPr>
              <a:t>Fórmulario de características de productos</a:t>
            </a:r>
            <a:endParaRPr lang="es-CR" altLang="en-US" sz="1100" b="0">
              <a:solidFill>
                <a:srgbClr val="000099"/>
              </a:solidFill>
              <a:effectLst/>
              <a:latin typeface="Arial" charset="0"/>
            </a:endParaRPr>
          </a:p>
        </p:txBody>
      </p:sp>
      <p:sp>
        <p:nvSpPr>
          <p:cNvPr id="259091" name="Line 19"/>
          <p:cNvSpPr>
            <a:spLocks noChangeShapeType="1"/>
          </p:cNvSpPr>
          <p:nvPr/>
        </p:nv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92" name="Line 20"/>
          <p:cNvSpPr>
            <a:spLocks noChangeShapeType="1"/>
          </p:cNvSpPr>
          <p:nvPr/>
        </p:nvSpPr>
        <p:spPr bwMode="auto">
          <a:xfrm>
            <a:off x="2590800" y="4953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094" name="Text Box 22"/>
          <p:cNvSpPr txBox="1">
            <a:spLocks noChangeArrowheads="1"/>
          </p:cNvSpPr>
          <p:nvPr/>
        </p:nvSpPr>
        <p:spPr bwMode="auto">
          <a:xfrm>
            <a:off x="3124200" y="619125"/>
            <a:ext cx="3048000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s-CR" altLang="en-US" sz="1400">
                <a:solidFill>
                  <a:srgbClr val="000099"/>
                </a:solidFill>
                <a:effectLst/>
                <a:latin typeface="Arial" charset="0"/>
              </a:rPr>
              <a:t>Diseño y construcción de:</a:t>
            </a:r>
            <a:endParaRPr lang="es-CR" altLang="en-US" sz="14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9095" name="Text Box 23"/>
          <p:cNvSpPr txBox="1">
            <a:spLocks noChangeArrowheads="1"/>
          </p:cNvSpPr>
          <p:nvPr/>
        </p:nvSpPr>
        <p:spPr bwMode="auto">
          <a:xfrm>
            <a:off x="1600200" y="2438400"/>
            <a:ext cx="670560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buSzPct val="70000"/>
              <a:buFont typeface="Webdings" pitchFamily="18" charset="2"/>
              <a:buChar char="4"/>
            </a:pPr>
            <a:r>
              <a:rPr lang="es-CR" altLang="en-US" sz="1100" b="0">
                <a:solidFill>
                  <a:srgbClr val="003300"/>
                </a:solidFill>
                <a:effectLst/>
                <a:latin typeface="Arial" charset="0"/>
              </a:rPr>
              <a:t>Implementación de la Base de Datos y  Sitio Web, 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buSzPct val="60000"/>
              <a:buFont typeface="Webdings" pitchFamily="18" charset="2"/>
              <a:buChar char="4"/>
            </a:pPr>
            <a:r>
              <a:rPr lang="es-CR" altLang="en-US" sz="1100" b="0">
                <a:solidFill>
                  <a:srgbClr val="003300"/>
                </a:solidFill>
                <a:effectLst/>
                <a:latin typeface="Arial" charset="0"/>
              </a:rPr>
              <a:t>Documentación del Sistema: Manual Técnico del Sistema, Manual de Operación y Manual de Usuario</a:t>
            </a:r>
            <a:endParaRPr lang="es-CR" altLang="en-US" sz="12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152400"/>
            <a:ext cx="4191000" cy="457200"/>
          </a:xfrm>
        </p:spPr>
        <p:txBody>
          <a:bodyPr/>
          <a:lstStyle/>
          <a:p>
            <a:r>
              <a:rPr lang="es-ES" alt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ESQUEMA DEL SISTEMA</a:t>
            </a:r>
            <a:endParaRPr lang="es-ES_tradnl" altLang="es-ES_tradnl">
              <a:solidFill>
                <a:srgbClr val="000000"/>
              </a:solidFill>
            </a:endParaRPr>
          </a:p>
        </p:txBody>
      </p:sp>
      <p:sp>
        <p:nvSpPr>
          <p:cNvPr id="192515" name="AutoShape 3"/>
          <p:cNvSpPr>
            <a:spLocks noChangeArrowheads="1"/>
          </p:cNvSpPr>
          <p:nvPr/>
        </p:nvSpPr>
        <p:spPr bwMode="auto">
          <a:xfrm>
            <a:off x="381000" y="1295400"/>
            <a:ext cx="2133600" cy="2514600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666699"/>
            </a:solidFill>
            <a:miter lim="800000"/>
            <a:headEnd/>
            <a:tailEnd/>
          </a:ln>
        </p:spPr>
        <p:txBody>
          <a:bodyPr/>
          <a:lstStyle/>
          <a:p>
            <a:pPr algn="l"/>
            <a:endParaRPr lang="es-CR" altLang="en-US" sz="10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16" name="WordArt 4"/>
          <p:cNvSpPr>
            <a:spLocks noChangeArrowheads="1" noChangeShapeType="1"/>
          </p:cNvSpPr>
          <p:nvPr/>
        </p:nvSpPr>
        <p:spPr bwMode="auto">
          <a:xfrm>
            <a:off x="565150" y="1600200"/>
            <a:ext cx="1797050" cy="13255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600" kern="10">
                <a:solidFill>
                  <a:srgbClr val="000080"/>
                </a:solidFill>
                <a:effectLst/>
                <a:latin typeface="Arial TUR"/>
                <a:cs typeface="Arial TUR"/>
              </a:rPr>
              <a:t>Estadísticas sobre</a:t>
            </a:r>
          </a:p>
          <a:p>
            <a:pPr algn="ctr"/>
            <a:r>
              <a:rPr lang="en-US" sz="1600" kern="10">
                <a:solidFill>
                  <a:srgbClr val="000080"/>
                </a:solidFill>
                <a:effectLst/>
                <a:latin typeface="Arial TUR"/>
                <a:cs typeface="Arial TUR"/>
              </a:rPr>
              <a:t>Migraciones</a:t>
            </a:r>
          </a:p>
          <a:p>
            <a:pPr algn="ctr"/>
            <a:r>
              <a:rPr lang="en-US" sz="1600" kern="10">
                <a:solidFill>
                  <a:srgbClr val="000080"/>
                </a:solidFill>
                <a:effectLst/>
                <a:latin typeface="Arial TUR"/>
                <a:cs typeface="Arial TUR"/>
              </a:rPr>
              <a:t>Internacionales</a:t>
            </a:r>
          </a:p>
        </p:txBody>
      </p:sp>
      <p:sp>
        <p:nvSpPr>
          <p:cNvPr id="192517" name="AutoShape 5"/>
          <p:cNvSpPr>
            <a:spLocks noChangeArrowheads="1"/>
          </p:cNvSpPr>
          <p:nvPr/>
        </p:nvSpPr>
        <p:spPr bwMode="auto">
          <a:xfrm>
            <a:off x="304800" y="4648200"/>
            <a:ext cx="2286000" cy="1920875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666699"/>
            </a:solidFill>
            <a:miter lim="800000"/>
            <a:headEnd/>
            <a:tailEnd/>
          </a:ln>
        </p:spPr>
        <p:txBody>
          <a:bodyPr/>
          <a:lstStyle/>
          <a:p>
            <a:pPr algn="l"/>
            <a:endParaRPr lang="es-CR" altLang="en-US" sz="10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18" name="WordArt 6"/>
          <p:cNvSpPr>
            <a:spLocks noChangeArrowheads="1" noChangeShapeType="1"/>
          </p:cNvSpPr>
          <p:nvPr/>
        </p:nvSpPr>
        <p:spPr bwMode="auto">
          <a:xfrm>
            <a:off x="487363" y="4876800"/>
            <a:ext cx="2011362" cy="15081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R" sz="1000" kern="10">
                <a:solidFill>
                  <a:srgbClr val="333399"/>
                </a:solidFill>
                <a:effectLst/>
                <a:latin typeface="Arial Narrow"/>
              </a:rPr>
              <a:t>Historia del SIEMCA</a:t>
            </a:r>
          </a:p>
          <a:p>
            <a:pPr algn="ctr"/>
            <a:r>
              <a:rPr lang="es-CR" sz="1000" kern="10">
                <a:solidFill>
                  <a:srgbClr val="333399"/>
                </a:solidFill>
                <a:effectLst/>
                <a:latin typeface="Arial Narrow"/>
              </a:rPr>
              <a:t>Marco Metodológico</a:t>
            </a:r>
          </a:p>
          <a:p>
            <a:pPr algn="ctr"/>
            <a:r>
              <a:rPr lang="es-CR" sz="1000" kern="10">
                <a:solidFill>
                  <a:srgbClr val="333399"/>
                </a:solidFill>
                <a:effectLst/>
                <a:latin typeface="Arial Narrow"/>
              </a:rPr>
              <a:t>Estudios Especiales</a:t>
            </a:r>
          </a:p>
          <a:p>
            <a:pPr algn="ctr"/>
            <a:r>
              <a:rPr lang="es-CR" sz="1000" kern="10">
                <a:solidFill>
                  <a:srgbClr val="333399"/>
                </a:solidFill>
                <a:effectLst/>
                <a:latin typeface="Arial Narrow"/>
              </a:rPr>
              <a:t>Sitios de Interés</a:t>
            </a:r>
          </a:p>
          <a:p>
            <a:pPr algn="ctr"/>
            <a:r>
              <a:rPr lang="es-CR" sz="1000" kern="10">
                <a:solidFill>
                  <a:srgbClr val="333399"/>
                </a:solidFill>
                <a:effectLst/>
                <a:latin typeface="Arial Narrow"/>
              </a:rPr>
              <a:t>Noticias</a:t>
            </a:r>
          </a:p>
          <a:p>
            <a:pPr algn="ctr"/>
            <a:r>
              <a:rPr lang="es-CR" sz="1000" kern="10">
                <a:solidFill>
                  <a:srgbClr val="333399"/>
                </a:solidFill>
                <a:effectLst/>
                <a:latin typeface="Arial Narrow"/>
              </a:rPr>
              <a:t>Contactos y Sugerencias</a:t>
            </a:r>
            <a:endParaRPr lang="en-US" sz="1000" kern="10">
              <a:solidFill>
                <a:srgbClr val="333399"/>
              </a:solidFill>
              <a:effectLst/>
              <a:latin typeface="Arial Narrow"/>
            </a:endParaRPr>
          </a:p>
        </p:txBody>
      </p:sp>
      <p:sp>
        <p:nvSpPr>
          <p:cNvPr id="192519" name="AutoShape 7"/>
          <p:cNvSpPr>
            <a:spLocks noChangeArrowheads="1"/>
          </p:cNvSpPr>
          <p:nvPr/>
        </p:nvSpPr>
        <p:spPr bwMode="auto">
          <a:xfrm>
            <a:off x="2514600" y="1004888"/>
            <a:ext cx="1736725" cy="366712"/>
          </a:xfrm>
          <a:prstGeom prst="curvedDownArrow">
            <a:avLst>
              <a:gd name="adj1" fmla="val 94719"/>
              <a:gd name="adj2" fmla="val 189437"/>
              <a:gd name="adj3" fmla="val 33333"/>
            </a:avLst>
          </a:prstGeom>
          <a:solidFill>
            <a:srgbClr val="FFFF0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2520" name="AutoShape 8"/>
          <p:cNvSpPr>
            <a:spLocks noChangeArrowheads="1"/>
          </p:cNvSpPr>
          <p:nvPr/>
        </p:nvSpPr>
        <p:spPr bwMode="auto">
          <a:xfrm>
            <a:off x="2895600" y="3657600"/>
            <a:ext cx="2103438" cy="914400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666699"/>
            </a:solidFill>
            <a:miter lim="800000"/>
            <a:headEnd/>
            <a:tailEnd/>
          </a:ln>
        </p:spPr>
        <p:txBody>
          <a:bodyPr/>
          <a:lstStyle/>
          <a:p>
            <a:pPr algn="l"/>
            <a:endParaRPr lang="es-CR" altLang="en-US" sz="10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21" name="AutoShape 9"/>
          <p:cNvSpPr>
            <a:spLocks noChangeArrowheads="1"/>
          </p:cNvSpPr>
          <p:nvPr/>
        </p:nvSpPr>
        <p:spPr bwMode="auto">
          <a:xfrm>
            <a:off x="3170238" y="1919288"/>
            <a:ext cx="1554162" cy="914400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666699"/>
            </a:solidFill>
            <a:miter lim="800000"/>
            <a:headEnd/>
            <a:tailEnd/>
          </a:ln>
        </p:spPr>
        <p:txBody>
          <a:bodyPr/>
          <a:lstStyle/>
          <a:p>
            <a:pPr algn="l"/>
            <a:endParaRPr lang="es-CR" altLang="en-US" sz="10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22" name="AutoShape 10"/>
          <p:cNvSpPr>
            <a:spLocks noChangeArrowheads="1"/>
          </p:cNvSpPr>
          <p:nvPr/>
        </p:nvSpPr>
        <p:spPr bwMode="auto">
          <a:xfrm>
            <a:off x="6019800" y="3643313"/>
            <a:ext cx="2743200" cy="914400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666699"/>
            </a:solidFill>
            <a:miter lim="800000"/>
            <a:headEnd/>
            <a:tailEnd/>
          </a:ln>
        </p:spPr>
        <p:txBody>
          <a:bodyPr/>
          <a:lstStyle/>
          <a:p>
            <a:pPr algn="l"/>
            <a:endParaRPr lang="es-CR" altLang="en-US" sz="10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23" name="AutoShape 11"/>
          <p:cNvSpPr>
            <a:spLocks noChangeArrowheads="1"/>
          </p:cNvSpPr>
          <p:nvPr/>
        </p:nvSpPr>
        <p:spPr bwMode="auto">
          <a:xfrm rot="20580000">
            <a:off x="4876800" y="1828800"/>
            <a:ext cx="1004888" cy="1825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2524" name="AutoShape 12"/>
          <p:cNvSpPr>
            <a:spLocks noChangeArrowheads="1"/>
          </p:cNvSpPr>
          <p:nvPr/>
        </p:nvSpPr>
        <p:spPr bwMode="auto">
          <a:xfrm>
            <a:off x="6019800" y="2544763"/>
            <a:ext cx="2743200" cy="823912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666699"/>
            </a:solidFill>
            <a:miter lim="800000"/>
            <a:headEnd/>
            <a:tailEnd/>
          </a:ln>
        </p:spPr>
        <p:txBody>
          <a:bodyPr/>
          <a:lstStyle/>
          <a:p>
            <a:pPr algn="l"/>
            <a:endParaRPr lang="es-CR" altLang="en-US" sz="10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25" name="AutoShape 13"/>
          <p:cNvSpPr>
            <a:spLocks noChangeArrowheads="1"/>
          </p:cNvSpPr>
          <p:nvPr/>
        </p:nvSpPr>
        <p:spPr bwMode="auto">
          <a:xfrm>
            <a:off x="6019800" y="914400"/>
            <a:ext cx="2743200" cy="1447800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666699"/>
            </a:solidFill>
            <a:miter lim="800000"/>
            <a:headEnd/>
            <a:tailEnd/>
          </a:ln>
        </p:spPr>
        <p:txBody>
          <a:bodyPr/>
          <a:lstStyle/>
          <a:p>
            <a:pPr algn="l"/>
            <a:endParaRPr lang="es-CR" altLang="en-US" sz="10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26" name="AutoShape 14"/>
          <p:cNvSpPr>
            <a:spLocks noChangeArrowheads="1"/>
          </p:cNvSpPr>
          <p:nvPr/>
        </p:nvSpPr>
        <p:spPr bwMode="auto">
          <a:xfrm>
            <a:off x="1370013" y="3886200"/>
            <a:ext cx="184150" cy="639763"/>
          </a:xfrm>
          <a:prstGeom prst="upDownArrow">
            <a:avLst>
              <a:gd name="adj1" fmla="val 50000"/>
              <a:gd name="adj2" fmla="val 69483"/>
            </a:avLst>
          </a:prstGeom>
          <a:solidFill>
            <a:schemeClr val="folHlink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2527" name="WordArt 15"/>
          <p:cNvSpPr>
            <a:spLocks noChangeArrowheads="1" noChangeShapeType="1"/>
          </p:cNvSpPr>
          <p:nvPr/>
        </p:nvSpPr>
        <p:spPr bwMode="auto">
          <a:xfrm>
            <a:off x="3124200" y="1447800"/>
            <a:ext cx="1752600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Comic Sans MS"/>
              </a:rPr>
              <a:t>Formas de Búsqueda</a:t>
            </a:r>
          </a:p>
        </p:txBody>
      </p:sp>
      <p:sp>
        <p:nvSpPr>
          <p:cNvPr id="192528" name="AutoShape 16"/>
          <p:cNvSpPr>
            <a:spLocks noChangeArrowheads="1"/>
          </p:cNvSpPr>
          <p:nvPr/>
        </p:nvSpPr>
        <p:spPr bwMode="auto">
          <a:xfrm>
            <a:off x="2895600" y="4754563"/>
            <a:ext cx="2103438" cy="914400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666699"/>
            </a:solidFill>
            <a:miter lim="800000"/>
            <a:headEnd/>
            <a:tailEnd/>
          </a:ln>
        </p:spPr>
        <p:txBody>
          <a:bodyPr/>
          <a:lstStyle/>
          <a:p>
            <a:pPr algn="l"/>
            <a:endParaRPr lang="es-CR" altLang="en-US" sz="10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29" name="AutoShape 17"/>
          <p:cNvSpPr>
            <a:spLocks noChangeArrowheads="1"/>
          </p:cNvSpPr>
          <p:nvPr/>
        </p:nvSpPr>
        <p:spPr bwMode="auto">
          <a:xfrm>
            <a:off x="2895600" y="5867400"/>
            <a:ext cx="2103438" cy="731838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666699"/>
            </a:solidFill>
            <a:miter lim="800000"/>
            <a:headEnd/>
            <a:tailEnd/>
          </a:ln>
        </p:spPr>
        <p:txBody>
          <a:bodyPr/>
          <a:lstStyle/>
          <a:p>
            <a:pPr algn="l"/>
            <a:endParaRPr lang="es-CR" altLang="en-US" sz="10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30" name="AutoShape 18"/>
          <p:cNvSpPr>
            <a:spLocks noChangeArrowheads="1"/>
          </p:cNvSpPr>
          <p:nvPr/>
        </p:nvSpPr>
        <p:spPr bwMode="auto">
          <a:xfrm>
            <a:off x="5151438" y="4022725"/>
            <a:ext cx="730250" cy="1825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2531" name="AutoShape 19"/>
          <p:cNvSpPr>
            <a:spLocks noChangeArrowheads="1"/>
          </p:cNvSpPr>
          <p:nvPr/>
        </p:nvSpPr>
        <p:spPr bwMode="auto">
          <a:xfrm>
            <a:off x="6019800" y="4740275"/>
            <a:ext cx="2743200" cy="914400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666699"/>
            </a:solidFill>
            <a:miter lim="800000"/>
            <a:headEnd/>
            <a:tailEnd/>
          </a:ln>
        </p:spPr>
        <p:txBody>
          <a:bodyPr/>
          <a:lstStyle/>
          <a:p>
            <a:pPr algn="l"/>
            <a:endParaRPr lang="es-CR" altLang="en-US" sz="10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32" name="AutoShape 20"/>
          <p:cNvSpPr>
            <a:spLocks noChangeArrowheads="1"/>
          </p:cNvSpPr>
          <p:nvPr/>
        </p:nvSpPr>
        <p:spPr bwMode="auto">
          <a:xfrm>
            <a:off x="6019800" y="5837238"/>
            <a:ext cx="2743200" cy="914400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666699"/>
            </a:solidFill>
            <a:miter lim="800000"/>
            <a:headEnd/>
            <a:tailEnd/>
          </a:ln>
        </p:spPr>
        <p:txBody>
          <a:bodyPr/>
          <a:lstStyle/>
          <a:p>
            <a:pPr algn="l"/>
            <a:endParaRPr lang="es-CR" altLang="en-US" sz="10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33" name="WordArt 21"/>
          <p:cNvSpPr>
            <a:spLocks noChangeArrowheads="1" noChangeShapeType="1"/>
          </p:cNvSpPr>
          <p:nvPr/>
        </p:nvSpPr>
        <p:spPr bwMode="auto">
          <a:xfrm>
            <a:off x="762000" y="3200400"/>
            <a:ext cx="144780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600" kern="10">
                <a:solidFill>
                  <a:srgbClr val="FF0000"/>
                </a:solidFill>
                <a:effectLst/>
                <a:latin typeface="Arial TUR"/>
                <a:cs typeface="Arial TUR"/>
              </a:rPr>
              <a:t>Cuadros y Gráficos</a:t>
            </a:r>
          </a:p>
        </p:txBody>
      </p:sp>
      <p:sp>
        <p:nvSpPr>
          <p:cNvPr id="192534" name="AutoShape 22"/>
          <p:cNvSpPr>
            <a:spLocks noChangeArrowheads="1"/>
          </p:cNvSpPr>
          <p:nvPr/>
        </p:nvSpPr>
        <p:spPr bwMode="auto">
          <a:xfrm rot="1200000">
            <a:off x="4876800" y="2651125"/>
            <a:ext cx="1004888" cy="1825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2535" name="AutoShape 23"/>
          <p:cNvSpPr>
            <a:spLocks noChangeArrowheads="1"/>
          </p:cNvSpPr>
          <p:nvPr/>
        </p:nvSpPr>
        <p:spPr bwMode="auto">
          <a:xfrm>
            <a:off x="5151438" y="5119688"/>
            <a:ext cx="730250" cy="1825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2536" name="AutoShape 24"/>
          <p:cNvSpPr>
            <a:spLocks noChangeArrowheads="1"/>
          </p:cNvSpPr>
          <p:nvPr/>
        </p:nvSpPr>
        <p:spPr bwMode="auto">
          <a:xfrm>
            <a:off x="5151438" y="6126163"/>
            <a:ext cx="730250" cy="1825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2537" name="WordArt 25"/>
          <p:cNvSpPr>
            <a:spLocks noChangeArrowheads="1" noChangeShapeType="1"/>
          </p:cNvSpPr>
          <p:nvPr/>
        </p:nvSpPr>
        <p:spPr bwMode="auto">
          <a:xfrm>
            <a:off x="3276600" y="2209800"/>
            <a:ext cx="129540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600" kern="10">
                <a:solidFill>
                  <a:srgbClr val="000080"/>
                </a:solidFill>
                <a:effectLst/>
                <a:latin typeface="Arial TUR"/>
                <a:cs typeface="Arial TUR"/>
              </a:rPr>
              <a:t>Por temas</a:t>
            </a:r>
          </a:p>
        </p:txBody>
      </p:sp>
      <p:sp>
        <p:nvSpPr>
          <p:cNvPr id="192538" name="WordArt 26"/>
          <p:cNvSpPr>
            <a:spLocks noChangeArrowheads="1" noChangeShapeType="1"/>
          </p:cNvSpPr>
          <p:nvPr/>
        </p:nvSpPr>
        <p:spPr bwMode="auto">
          <a:xfrm>
            <a:off x="3049588" y="3810000"/>
            <a:ext cx="1827212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600" kern="10">
                <a:solidFill>
                  <a:srgbClr val="000080"/>
                </a:solidFill>
                <a:effectLst/>
                <a:latin typeface="Arial TUR"/>
                <a:cs typeface="Arial TUR"/>
              </a:rPr>
              <a:t>Área geográfica</a:t>
            </a:r>
          </a:p>
        </p:txBody>
      </p:sp>
      <p:sp>
        <p:nvSpPr>
          <p:cNvPr id="192539" name="WordArt 27"/>
          <p:cNvSpPr>
            <a:spLocks noChangeArrowheads="1" noChangeShapeType="1"/>
          </p:cNvSpPr>
          <p:nvPr/>
        </p:nvSpPr>
        <p:spPr bwMode="auto">
          <a:xfrm>
            <a:off x="3049588" y="4953000"/>
            <a:ext cx="1827212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600" kern="10">
                <a:solidFill>
                  <a:srgbClr val="000080"/>
                </a:solidFill>
                <a:effectLst/>
                <a:latin typeface="Arial TUR"/>
                <a:cs typeface="Arial TUR"/>
              </a:rPr>
              <a:t>Fuente y período</a:t>
            </a:r>
          </a:p>
        </p:txBody>
      </p:sp>
      <p:sp>
        <p:nvSpPr>
          <p:cNvPr id="192540" name="WordArt 28"/>
          <p:cNvSpPr>
            <a:spLocks noChangeArrowheads="1" noChangeShapeType="1"/>
          </p:cNvSpPr>
          <p:nvPr/>
        </p:nvSpPr>
        <p:spPr bwMode="auto">
          <a:xfrm>
            <a:off x="3200400" y="5943600"/>
            <a:ext cx="15240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600" kern="10">
                <a:solidFill>
                  <a:srgbClr val="000080"/>
                </a:solidFill>
                <a:effectLst/>
                <a:latin typeface="Arial TUR"/>
                <a:cs typeface="Arial TUR"/>
              </a:rPr>
              <a:t>Indicadores</a:t>
            </a:r>
          </a:p>
          <a:p>
            <a:pPr algn="ctr"/>
            <a:r>
              <a:rPr lang="en-US" sz="1600" kern="10">
                <a:solidFill>
                  <a:srgbClr val="000080"/>
                </a:solidFill>
                <a:effectLst/>
                <a:latin typeface="Arial TUR"/>
                <a:cs typeface="Arial TUR"/>
              </a:rPr>
              <a:t>Específicos</a:t>
            </a:r>
          </a:p>
        </p:txBody>
      </p:sp>
      <p:sp>
        <p:nvSpPr>
          <p:cNvPr id="192541" name="Text Box 29"/>
          <p:cNvSpPr txBox="1">
            <a:spLocks noChangeArrowheads="1"/>
          </p:cNvSpPr>
          <p:nvPr/>
        </p:nvSpPr>
        <p:spPr bwMode="auto">
          <a:xfrm>
            <a:off x="6400800" y="1308100"/>
            <a:ext cx="20574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en-US" sz="1500">
                <a:solidFill>
                  <a:srgbClr val="000099"/>
                </a:solidFill>
                <a:effectLst/>
              </a:rPr>
              <a:t>Perfil Demográfico</a:t>
            </a:r>
          </a:p>
          <a:p>
            <a:pPr algn="ctr">
              <a:lnSpc>
                <a:spcPct val="70000"/>
              </a:lnSpc>
            </a:pPr>
            <a:r>
              <a:rPr lang="en-US" altLang="en-US" sz="1500">
                <a:solidFill>
                  <a:srgbClr val="000099"/>
                </a:solidFill>
                <a:effectLst/>
              </a:rPr>
              <a:t>Mercado de Trabajo</a:t>
            </a:r>
          </a:p>
          <a:p>
            <a:pPr algn="ctr">
              <a:lnSpc>
                <a:spcPct val="70000"/>
              </a:lnSpc>
            </a:pPr>
            <a:r>
              <a:rPr lang="en-US" altLang="en-US" sz="1500">
                <a:solidFill>
                  <a:srgbClr val="000099"/>
                </a:solidFill>
                <a:effectLst/>
              </a:rPr>
              <a:t>Educación</a:t>
            </a:r>
          </a:p>
          <a:p>
            <a:pPr algn="ctr">
              <a:lnSpc>
                <a:spcPct val="70000"/>
              </a:lnSpc>
            </a:pPr>
            <a:r>
              <a:rPr lang="en-US" altLang="en-US" sz="1500">
                <a:solidFill>
                  <a:srgbClr val="000099"/>
                </a:solidFill>
                <a:effectLst/>
              </a:rPr>
              <a:t>Hogares y Familia</a:t>
            </a:r>
          </a:p>
          <a:p>
            <a:pPr algn="ctr">
              <a:lnSpc>
                <a:spcPct val="70000"/>
              </a:lnSpc>
            </a:pPr>
            <a:r>
              <a:rPr lang="en-US" altLang="en-US" sz="1500">
                <a:solidFill>
                  <a:srgbClr val="000099"/>
                </a:solidFill>
                <a:effectLst/>
              </a:rPr>
              <a:t>Ingresos y Remesas</a:t>
            </a:r>
          </a:p>
          <a:p>
            <a:pPr algn="ctr">
              <a:lnSpc>
                <a:spcPct val="70000"/>
              </a:lnSpc>
            </a:pPr>
            <a:r>
              <a:rPr lang="en-US" altLang="en-US" sz="1500">
                <a:solidFill>
                  <a:srgbClr val="000099"/>
                </a:solidFill>
                <a:effectLst/>
              </a:rPr>
              <a:t>Condiciones de Vida</a:t>
            </a:r>
            <a:endParaRPr lang="en-US" altLang="en-US" sz="24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42" name="Text Box 30"/>
          <p:cNvSpPr txBox="1">
            <a:spLocks noChangeArrowheads="1"/>
          </p:cNvSpPr>
          <p:nvPr/>
        </p:nvSpPr>
        <p:spPr bwMode="auto">
          <a:xfrm>
            <a:off x="5867400" y="936625"/>
            <a:ext cx="312420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en-US" sz="1600">
                <a:solidFill>
                  <a:srgbClr val="993366"/>
                </a:solidFill>
                <a:effectLst/>
              </a:rPr>
              <a:t>POBLACIÓN MIGRANTE Y SUS CARACTERÍSTICAS</a:t>
            </a:r>
            <a:endParaRPr lang="en-US" altLang="en-US" sz="24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43" name="Text Box 31"/>
          <p:cNvSpPr txBox="1">
            <a:spLocks noChangeArrowheads="1"/>
          </p:cNvSpPr>
          <p:nvPr/>
        </p:nvSpPr>
        <p:spPr bwMode="auto">
          <a:xfrm>
            <a:off x="5867400" y="2590800"/>
            <a:ext cx="3048000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en-US" sz="1500">
                <a:solidFill>
                  <a:srgbClr val="993366"/>
                </a:solidFill>
                <a:effectLst/>
              </a:rPr>
              <a:t>MOVIMIENTOS INTERNACIONALES</a:t>
            </a:r>
            <a:endParaRPr lang="en-US" altLang="en-US" sz="15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44" name="Text Box 32"/>
          <p:cNvSpPr txBox="1">
            <a:spLocks noChangeArrowheads="1"/>
          </p:cNvSpPr>
          <p:nvPr/>
        </p:nvSpPr>
        <p:spPr bwMode="auto">
          <a:xfrm>
            <a:off x="6248400" y="2819400"/>
            <a:ext cx="2362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Flujos Migratorios</a:t>
            </a:r>
          </a:p>
          <a:p>
            <a:pPr algn="ctr">
              <a:lnSpc>
                <a:spcPct val="9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Indicadores Seleccionados</a:t>
            </a:r>
            <a:endParaRPr lang="en-US" altLang="en-US" sz="24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45" name="Text Box 33"/>
          <p:cNvSpPr txBox="1">
            <a:spLocks noChangeArrowheads="1"/>
          </p:cNvSpPr>
          <p:nvPr/>
        </p:nvSpPr>
        <p:spPr bwMode="auto">
          <a:xfrm>
            <a:off x="6172200" y="3733800"/>
            <a:ext cx="11430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Belice</a:t>
            </a:r>
          </a:p>
          <a:p>
            <a:pPr algn="ctr">
              <a:lnSpc>
                <a:spcPct val="7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Guatemala</a:t>
            </a:r>
          </a:p>
          <a:p>
            <a:pPr algn="ctr">
              <a:lnSpc>
                <a:spcPct val="7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Honduras</a:t>
            </a:r>
          </a:p>
          <a:p>
            <a:pPr algn="ctr">
              <a:lnSpc>
                <a:spcPct val="7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El Salvador</a:t>
            </a:r>
            <a:endParaRPr lang="en-US" altLang="en-US" sz="24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46" name="Text Box 34"/>
          <p:cNvSpPr txBox="1">
            <a:spLocks noChangeArrowheads="1"/>
          </p:cNvSpPr>
          <p:nvPr/>
        </p:nvSpPr>
        <p:spPr bwMode="auto">
          <a:xfrm>
            <a:off x="7467600" y="3733800"/>
            <a:ext cx="11430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Nicaragua</a:t>
            </a:r>
          </a:p>
          <a:p>
            <a:pPr algn="ctr">
              <a:lnSpc>
                <a:spcPct val="7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Costa Rica</a:t>
            </a:r>
          </a:p>
          <a:p>
            <a:pPr algn="ctr">
              <a:lnSpc>
                <a:spcPct val="7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Panamá</a:t>
            </a:r>
          </a:p>
          <a:p>
            <a:pPr algn="ctr">
              <a:lnSpc>
                <a:spcPct val="7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La Región</a:t>
            </a:r>
            <a:endParaRPr lang="en-US" altLang="en-US" sz="24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47" name="Text Box 35"/>
          <p:cNvSpPr txBox="1">
            <a:spLocks noChangeArrowheads="1"/>
          </p:cNvSpPr>
          <p:nvPr/>
        </p:nvSpPr>
        <p:spPr bwMode="auto">
          <a:xfrm>
            <a:off x="5943600" y="4724400"/>
            <a:ext cx="28956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Registros de Entradas y Salidas Internacionales</a:t>
            </a:r>
          </a:p>
          <a:p>
            <a:pPr algn="ctr">
              <a:lnSpc>
                <a:spcPct val="9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Censos de Población</a:t>
            </a:r>
          </a:p>
          <a:p>
            <a:pPr algn="ctr">
              <a:lnSpc>
                <a:spcPct val="9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Encuestas a Hogares</a:t>
            </a:r>
            <a:endParaRPr lang="en-US" altLang="en-US" sz="24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2548" name="Text Box 36"/>
          <p:cNvSpPr txBox="1">
            <a:spLocks noChangeArrowheads="1"/>
          </p:cNvSpPr>
          <p:nvPr/>
        </p:nvSpPr>
        <p:spPr bwMode="auto">
          <a:xfrm>
            <a:off x="6326188" y="5807075"/>
            <a:ext cx="2894012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Ejemplos:</a:t>
            </a:r>
          </a:p>
          <a:p>
            <a:pPr algn="l">
              <a:lnSpc>
                <a:spcPct val="9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   - Tasa de actividad</a:t>
            </a:r>
          </a:p>
          <a:p>
            <a:pPr algn="l">
              <a:lnSpc>
                <a:spcPct val="9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   - Tasa de desocupación</a:t>
            </a:r>
          </a:p>
          <a:p>
            <a:pPr algn="l">
              <a:lnSpc>
                <a:spcPct val="90000"/>
              </a:lnSpc>
            </a:pPr>
            <a:r>
              <a:rPr lang="en-US" altLang="en-US" sz="1600">
                <a:solidFill>
                  <a:srgbClr val="000099"/>
                </a:solidFill>
                <a:effectLst/>
              </a:rPr>
              <a:t>   - Nivel de educación</a:t>
            </a:r>
            <a:endParaRPr lang="en-US" altLang="en-US" sz="24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926388" cy="762000"/>
          </a:xfrm>
        </p:spPr>
        <p:txBody>
          <a:bodyPr/>
          <a:lstStyle/>
          <a:p>
            <a:r>
              <a:rPr lang="es-ES" alt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SISTEMA DE INFORMACION MIGRATORIA EN EL PLAN PUEBLA - PANAMÁ</a:t>
            </a:r>
            <a:endParaRPr lang="en-US" altLang="en-US" b="1">
              <a:solidFill>
                <a:schemeClr val="tx1"/>
              </a:solidFill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610600" cy="5181600"/>
          </a:xfrm>
        </p:spPr>
        <p:txBody>
          <a:bodyPr/>
          <a:lstStyle/>
          <a:p>
            <a:pPr lvl="2">
              <a:buFont typeface="Monotype Sorts" pitchFamily="2" charset="2"/>
              <a:buChar char="3"/>
            </a:pPr>
            <a:r>
              <a:rPr lang="es-CR" altLang="en-US" sz="2000">
                <a:latin typeface="Arial Narrow" pitchFamily="34" charset="0"/>
              </a:rPr>
              <a:t>Extensión del SIEMCA a los estados del sur-sureste mexicanos, en el Plan Puebla - Panamá, a través del proyecto “Sistema de Información Estadística sobre las Migraciones en Mesoamérica” (SIEMMES)</a:t>
            </a:r>
          </a:p>
          <a:p>
            <a:endParaRPr lang="es-CR" altLang="en-US" sz="2000">
              <a:latin typeface="Arial Narrow" pitchFamily="34" charset="0"/>
            </a:endParaRPr>
          </a:p>
          <a:p>
            <a:pPr lvl="2">
              <a:buFont typeface="Monotype Sorts" pitchFamily="2" charset="2"/>
              <a:buChar char="3"/>
            </a:pPr>
            <a:r>
              <a:rPr lang="es-CR" altLang="en-US" sz="2000">
                <a:latin typeface="Arial Narrow" pitchFamily="34" charset="0"/>
              </a:rPr>
              <a:t>El BID, como integrante del Grupo Técnico Interinstitucional (GTI), gestiona y obtiene financiamiento para realizar un diagnóstico sobre la situación de las fuentes de información migratoria de México, y para elaborar una propuesta para incorporar a México al Sistema.  </a:t>
            </a:r>
            <a:r>
              <a:rPr lang="es-CR" altLang="en-US"/>
              <a:t> </a:t>
            </a:r>
            <a:endParaRPr lang="es-CR" altLang="en-US" sz="2000">
              <a:latin typeface="Arial Narrow" pitchFamily="34" charset="0"/>
            </a:endParaRPr>
          </a:p>
          <a:p>
            <a:endParaRPr lang="es-CR" altLang="en-US" sz="2000">
              <a:latin typeface="Arial Narrow" pitchFamily="34" charset="0"/>
            </a:endParaRPr>
          </a:p>
          <a:p>
            <a:pPr lvl="2">
              <a:buFont typeface="Monotype Sorts" pitchFamily="2" charset="2"/>
              <a:buChar char="3"/>
            </a:pPr>
            <a:r>
              <a:rPr lang="es-CR" altLang="en-US" sz="2000">
                <a:latin typeface="Arial Narrow" pitchFamily="34" charset="0"/>
              </a:rPr>
              <a:t>En el mes de noviembre se prevé que la OIM realice una misión a México a fin de acordar con las autoridades de ese país las acciones requeridas para transformar el SIEMCA en SIEMMES.</a:t>
            </a:r>
          </a:p>
          <a:p>
            <a:pPr lvl="2">
              <a:buFont typeface="Monotype Sorts" pitchFamily="2" charset="2"/>
              <a:buNone/>
            </a:pPr>
            <a:endParaRPr lang="es-CR" altLang="en-US" sz="2000">
              <a:latin typeface="Arial Narrow" pitchFamily="34" charset="0"/>
            </a:endParaRPr>
          </a:p>
          <a:p>
            <a:endParaRPr lang="en-US" altLang="en-US">
              <a:latin typeface="Arial Narrow" pitchFamily="34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00088" y="228600"/>
            <a:ext cx="7926387" cy="1219200"/>
          </a:xfrm>
        </p:spPr>
        <p:txBody>
          <a:bodyPr/>
          <a:lstStyle/>
          <a:p>
            <a:r>
              <a:rPr lang="en-US" altLang="en-US" sz="4000" b="1">
                <a:solidFill>
                  <a:srgbClr val="FF3300"/>
                </a:solidFill>
                <a:latin typeface="Arial Narrow" pitchFamily="34" charset="0"/>
              </a:rPr>
              <a:t>ESTADO FINANCIERO DEL PROYECTO</a:t>
            </a:r>
            <a:endParaRPr lang="en-US" altLang="en-US"/>
          </a:p>
        </p:txBody>
      </p:sp>
      <p:sp>
        <p:nvSpPr>
          <p:cNvPr id="194563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4191000" cy="4800600"/>
          </a:xfr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s-CR" altLang="en-US" sz="2400" b="1" u="sng"/>
              <a:t>Contribuciones en efectivo</a:t>
            </a:r>
            <a:r>
              <a:rPr lang="es-CR" altLang="en-US" sz="1600" b="1"/>
              <a:t>	</a:t>
            </a:r>
          </a:p>
          <a:p>
            <a:pPr>
              <a:buFontTx/>
              <a:buNone/>
            </a:pPr>
            <a:r>
              <a:rPr lang="es-CR" altLang="en-US" sz="1600" b="1"/>
              <a:t>	</a:t>
            </a:r>
          </a:p>
          <a:p>
            <a:pPr>
              <a:buFontTx/>
              <a:buNone/>
            </a:pPr>
            <a:r>
              <a:rPr lang="es-CR" altLang="en-US" sz="1600" b="1"/>
              <a:t>	</a:t>
            </a:r>
            <a:r>
              <a:rPr lang="es-CR" altLang="en-US" sz="2000" b="1"/>
              <a:t>Donante	         Aporte (us$)</a:t>
            </a:r>
            <a:endParaRPr lang="es-CR" altLang="en-US" b="1"/>
          </a:p>
          <a:p>
            <a:pPr>
              <a:buFontTx/>
              <a:buNone/>
            </a:pPr>
            <a:r>
              <a:rPr lang="es-CR" altLang="en-US"/>
              <a:t>	</a:t>
            </a:r>
            <a:r>
              <a:rPr lang="es-CR" altLang="en-US" sz="2000" b="1"/>
              <a:t>Estados Unidos</a:t>
            </a:r>
            <a:r>
              <a:rPr lang="es-CR" altLang="en-US" b="1"/>
              <a:t>	</a:t>
            </a:r>
            <a:r>
              <a:rPr lang="es-CR" altLang="en-US" sz="2000" b="1"/>
              <a:t>1.000.000</a:t>
            </a:r>
            <a:endParaRPr lang="es-CR" altLang="en-US" b="1"/>
          </a:p>
          <a:p>
            <a:pPr>
              <a:buFontTx/>
              <a:buNone/>
            </a:pPr>
            <a:r>
              <a:rPr lang="es-CR" altLang="en-US" b="1"/>
              <a:t>	</a:t>
            </a:r>
            <a:r>
              <a:rPr lang="es-CR" altLang="en-US" sz="2000" b="1"/>
              <a:t>El Salvador		    25.000</a:t>
            </a:r>
          </a:p>
          <a:p>
            <a:pPr>
              <a:buFontTx/>
              <a:buNone/>
            </a:pPr>
            <a:r>
              <a:rPr lang="es-CR" altLang="en-US" sz="2000" b="1"/>
              <a:t>	Canadá		    12.485</a:t>
            </a:r>
            <a:r>
              <a:rPr lang="es-CR" altLang="en-US" sz="2000"/>
              <a:t>	</a:t>
            </a:r>
          </a:p>
          <a:p>
            <a:pPr>
              <a:buFontTx/>
              <a:buNone/>
            </a:pPr>
            <a:r>
              <a:rPr lang="es-CR" altLang="en-US" sz="2000"/>
              <a:t>	</a:t>
            </a:r>
            <a:r>
              <a:rPr lang="es-CR" altLang="en-US" sz="2000" b="1"/>
              <a:t>Total 	           $1.037.485 a/</a:t>
            </a:r>
          </a:p>
          <a:p>
            <a:pPr>
              <a:buFontTx/>
              <a:buNone/>
            </a:pPr>
            <a:endParaRPr lang="es-CR" altLang="en-US" sz="2000" b="1"/>
          </a:p>
          <a:p>
            <a:pPr>
              <a:buFontTx/>
              <a:buNone/>
            </a:pPr>
            <a:r>
              <a:rPr lang="es-CR" altLang="en-US" sz="2000" b="1"/>
              <a:t>	</a:t>
            </a:r>
            <a:r>
              <a:rPr lang="es-CR" altLang="en-US" sz="2000" b="1">
                <a:solidFill>
                  <a:srgbClr val="FF3300"/>
                </a:solidFill>
              </a:rPr>
              <a:t>a/</a:t>
            </a:r>
            <a:r>
              <a:rPr lang="es-CR" altLang="en-US" sz="2000" b="1"/>
              <a:t> </a:t>
            </a:r>
            <a:r>
              <a:rPr lang="es-CR" altLang="en-US" sz="2000" b="1">
                <a:solidFill>
                  <a:srgbClr val="FF3300"/>
                </a:solidFill>
              </a:rPr>
              <a:t>Costa Rica y Honduras 	comprometieron un aporte de US$10.000 cada uno.</a:t>
            </a:r>
            <a:endParaRPr lang="en-US" altLang="en-US" b="1"/>
          </a:p>
        </p:txBody>
      </p:sp>
      <p:sp>
        <p:nvSpPr>
          <p:cNvPr id="194564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676400"/>
            <a:ext cx="4343400" cy="4800600"/>
          </a:xfr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400" b="1" u="sng"/>
              <a:t>Situación actual</a:t>
            </a:r>
            <a:endParaRPr lang="en-US" altLang="en-US"/>
          </a:p>
          <a:p>
            <a:pPr>
              <a:buFontTx/>
              <a:buNone/>
            </a:pPr>
            <a:endParaRPr lang="en-US" altLang="en-US" sz="2400" b="1"/>
          </a:p>
          <a:p>
            <a:pPr>
              <a:buFontTx/>
              <a:buNone/>
            </a:pPr>
            <a:r>
              <a:rPr lang="en-US" altLang="en-US" sz="2000" b="1"/>
              <a:t>Presupuesto      	           US$ 1.684.848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Financiam. obtenido            1.037.485</a:t>
            </a:r>
          </a:p>
          <a:p>
            <a:pPr>
              <a:buFontTx/>
              <a:buNone/>
            </a:pPr>
            <a:endParaRPr lang="en-US" altLang="en-US" sz="2000" b="1"/>
          </a:p>
          <a:p>
            <a:pPr>
              <a:buFontTx/>
              <a:buNone/>
            </a:pPr>
            <a:r>
              <a:rPr lang="en-US" altLang="en-US" sz="2000" b="1"/>
              <a:t>Diferencia	             US$  647.363</a:t>
            </a:r>
            <a:r>
              <a:rPr lang="en-US" altLang="en-US"/>
              <a:t>	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514600"/>
            <a:ext cx="7926388" cy="1905000"/>
          </a:xfrm>
        </p:spPr>
        <p:txBody>
          <a:bodyPr/>
          <a:lstStyle/>
          <a:p>
            <a:r>
              <a:rPr lang="en-US" altLang="en-US" sz="3200" b="1">
                <a:solidFill>
                  <a:srgbClr val="FF3300"/>
                </a:solidFill>
                <a:latin typeface="Arial Narrow" pitchFamily="34" charset="0"/>
              </a:rPr>
              <a:t>EJEMPLO DE ALGUNOS PRODUCTOS A LOGRAR PARA TODOS LOS PAÍSES A PARTIR DE INSUMOS SIEMCA</a:t>
            </a:r>
            <a:endParaRPr lang="en-US" altLang="en-US" sz="2000">
              <a:latin typeface="Arial Narrow" pitchFamily="34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2450" name="Object 2"/>
          <p:cNvGraphicFramePr>
            <a:graphicFrameLocks noChangeAspect="1"/>
          </p:cNvGraphicFramePr>
          <p:nvPr/>
        </p:nvGraphicFramePr>
        <p:xfrm>
          <a:off x="152400" y="152400"/>
          <a:ext cx="8991600" cy="647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51" name="Worksheet" r:id="rId3" imgW="8677772" imgH="5934557" progId="Excel.Sheet.8">
                  <p:embed/>
                </p:oleObj>
              </mc:Choice>
              <mc:Fallback>
                <p:oleObj name="Worksheet" r:id="rId3" imgW="8677772" imgH="5934557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"/>
                        <a:ext cx="8991600" cy="64770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642" name="Object 2"/>
          <p:cNvGraphicFramePr>
            <a:graphicFrameLocks noChangeAspect="1"/>
          </p:cNvGraphicFramePr>
          <p:nvPr/>
        </p:nvGraphicFramePr>
        <p:xfrm>
          <a:off x="152400" y="152400"/>
          <a:ext cx="8991600" cy="654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43" name="Worksheet" r:id="rId3" imgW="9544507" imgH="7277405" progId="Excel.Sheet.8">
                  <p:embed/>
                </p:oleObj>
              </mc:Choice>
              <mc:Fallback>
                <p:oleObj name="Worksheet" r:id="rId3" imgW="9544507" imgH="7277405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"/>
                        <a:ext cx="8991600" cy="65436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781800" cy="457200"/>
          </a:xfrm>
          <a:noFill/>
          <a:ln/>
        </p:spPr>
        <p:txBody>
          <a:bodyPr/>
          <a:lstStyle/>
          <a:p>
            <a:r>
              <a:rPr lang="es-CR" altLang="en-US" sz="2800" b="1">
                <a:solidFill>
                  <a:srgbClr val="FF3300"/>
                </a:solidFill>
                <a:latin typeface="Arial Narrow" pitchFamily="34" charset="0"/>
              </a:rPr>
              <a:t>¿ QUÉ RESULTADOS SE ESPERA LOGRAR ?</a:t>
            </a:r>
            <a:endParaRPr lang="es-CR" altLang="en-US"/>
          </a:p>
        </p:txBody>
      </p:sp>
      <p:sp>
        <p:nvSpPr>
          <p:cNvPr id="153606" name="AutoShape 6"/>
          <p:cNvSpPr>
            <a:spLocks noChangeArrowheads="1"/>
          </p:cNvSpPr>
          <p:nvPr/>
        </p:nvSpPr>
        <p:spPr bwMode="auto">
          <a:xfrm>
            <a:off x="839788" y="914400"/>
            <a:ext cx="8075612" cy="1676400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10" name="AutoShape 10"/>
          <p:cNvSpPr>
            <a:spLocks noChangeArrowheads="1"/>
          </p:cNvSpPr>
          <p:nvPr/>
        </p:nvSpPr>
        <p:spPr bwMode="auto">
          <a:xfrm>
            <a:off x="5486400" y="3124200"/>
            <a:ext cx="2514600" cy="1295400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12" name="AutoShape 12"/>
          <p:cNvSpPr>
            <a:spLocks noChangeArrowheads="1"/>
          </p:cNvSpPr>
          <p:nvPr/>
        </p:nvSpPr>
        <p:spPr bwMode="auto">
          <a:xfrm>
            <a:off x="1524000" y="3124200"/>
            <a:ext cx="2514600" cy="1295400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13" name="Rectangle 13"/>
          <p:cNvSpPr>
            <a:spLocks noChangeArrowheads="1"/>
          </p:cNvSpPr>
          <p:nvPr/>
        </p:nvSpPr>
        <p:spPr bwMode="auto">
          <a:xfrm>
            <a:off x="1676400" y="3352800"/>
            <a:ext cx="2286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CR" altLang="en-US" sz="1800">
                <a:effectLst/>
              </a:rPr>
              <a:t>MEJORAMIENTO DE </a:t>
            </a:r>
            <a:br>
              <a:rPr lang="es-CR" altLang="en-US" sz="1800">
                <a:effectLst/>
              </a:rPr>
            </a:br>
            <a:r>
              <a:rPr lang="es-CR" altLang="en-US" sz="1800">
                <a:effectLst/>
              </a:rPr>
              <a:t>LAS FUENTES</a:t>
            </a:r>
            <a:endParaRPr lang="es-CR" altLang="en-US" sz="20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3614" name="Rectangle 14"/>
          <p:cNvSpPr>
            <a:spLocks noChangeArrowheads="1"/>
          </p:cNvSpPr>
          <p:nvPr/>
        </p:nvSpPr>
        <p:spPr bwMode="auto">
          <a:xfrm>
            <a:off x="5715000" y="3352800"/>
            <a:ext cx="2133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CR" altLang="en-US" sz="1800">
                <a:effectLst/>
              </a:rPr>
              <a:t>BANCO DE DATOS</a:t>
            </a:r>
            <a:br>
              <a:rPr lang="es-CR" altLang="en-US" sz="1800">
                <a:effectLst/>
              </a:rPr>
            </a:br>
            <a:r>
              <a:rPr lang="es-CR" altLang="en-US" sz="1800">
                <a:effectLst/>
              </a:rPr>
              <a:t>Y DIFUSIÓN DE RESULTADOS</a:t>
            </a:r>
            <a:endParaRPr lang="es-CR" altLang="en-US" sz="20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3616" name="AutoShape 16"/>
          <p:cNvSpPr>
            <a:spLocks noChangeArrowheads="1"/>
          </p:cNvSpPr>
          <p:nvPr/>
        </p:nvSpPr>
        <p:spPr bwMode="auto">
          <a:xfrm>
            <a:off x="839788" y="4800600"/>
            <a:ext cx="7770812" cy="1066800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1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839788" y="914400"/>
            <a:ext cx="7999412" cy="1524000"/>
          </a:xfrm>
          <a:noFill/>
          <a:ln/>
        </p:spPr>
        <p:txBody>
          <a:bodyPr/>
          <a:lstStyle/>
          <a:p>
            <a:pPr algn="just">
              <a:buSzPct val="120000"/>
              <a:buFont typeface="Monotype Sorts" pitchFamily="2" charset="2"/>
              <a:buChar char="3"/>
            </a:pPr>
            <a:r>
              <a:rPr lang="en-US" altLang="en-US" sz="1600" b="1">
                <a:solidFill>
                  <a:srgbClr val="000099"/>
                </a:solidFill>
                <a:latin typeface="Arial Narrow" pitchFamily="34" charset="0"/>
              </a:rPr>
              <a:t>Sistema de Información Estadística sobre las migraciones internacionales establecido, que permita conocer y monitorear la magnitud y las características de  los movimientos tanto dentro de Centroamérica, como desde y hacia la Región</a:t>
            </a:r>
          </a:p>
          <a:p>
            <a:pPr algn="just">
              <a:buSzPct val="120000"/>
              <a:buFont typeface="Monotype Sorts" pitchFamily="2" charset="2"/>
              <a:buChar char="3"/>
            </a:pPr>
            <a:r>
              <a:rPr lang="en-US" altLang="en-US" sz="1600" b="1">
                <a:solidFill>
                  <a:srgbClr val="000099"/>
                </a:solidFill>
                <a:latin typeface="Arial Narrow" pitchFamily="34" charset="0"/>
              </a:rPr>
              <a:t>Sistema presentado en sitio Web para su consulta permanente</a:t>
            </a:r>
            <a:endParaRPr lang="en-US" altLang="en-US" sz="1600">
              <a:solidFill>
                <a:srgbClr val="000099"/>
              </a:solidFill>
              <a:latin typeface="Arial Narrow" pitchFamily="34" charset="0"/>
            </a:endParaRPr>
          </a:p>
          <a:p>
            <a:pPr algn="just">
              <a:buSzPct val="120000"/>
              <a:buFont typeface="Monotype Sorts" pitchFamily="2" charset="2"/>
              <a:buChar char="3"/>
            </a:pPr>
            <a:r>
              <a:rPr lang="en-US" altLang="en-US" sz="1600" b="1">
                <a:solidFill>
                  <a:srgbClr val="000099"/>
                </a:solidFill>
                <a:latin typeface="Arial Narrow" pitchFamily="34" charset="0"/>
              </a:rPr>
              <a:t>Se podrá acceder a distintos tipos de datos seleccionando el país, el tema, el tipo de fuente o el período temporal de interés</a:t>
            </a:r>
            <a:endParaRPr lang="en-US" altLang="en-US" sz="2400" b="1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53619" name="Freeform 19"/>
          <p:cNvSpPr>
            <a:spLocks/>
          </p:cNvSpPr>
          <p:nvPr/>
        </p:nvSpPr>
        <p:spPr bwMode="auto">
          <a:xfrm>
            <a:off x="4724400" y="2590800"/>
            <a:ext cx="2057400" cy="533400"/>
          </a:xfrm>
          <a:custGeom>
            <a:avLst/>
            <a:gdLst>
              <a:gd name="T0" fmla="*/ 0 w 1248"/>
              <a:gd name="T1" fmla="*/ 0 h 384"/>
              <a:gd name="T2" fmla="*/ 0 w 1248"/>
              <a:gd name="T3" fmla="*/ 240 h 384"/>
              <a:gd name="T4" fmla="*/ 1248 w 1248"/>
              <a:gd name="T5" fmla="*/ 240 h 384"/>
              <a:gd name="T6" fmla="*/ 1248 w 1248"/>
              <a:gd name="T7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8" h="384">
                <a:moveTo>
                  <a:pt x="0" y="0"/>
                </a:moveTo>
                <a:lnTo>
                  <a:pt x="0" y="240"/>
                </a:lnTo>
                <a:lnTo>
                  <a:pt x="1248" y="240"/>
                </a:lnTo>
                <a:lnTo>
                  <a:pt x="1248" y="384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0" name="Freeform 20"/>
          <p:cNvSpPr>
            <a:spLocks/>
          </p:cNvSpPr>
          <p:nvPr/>
        </p:nvSpPr>
        <p:spPr bwMode="auto">
          <a:xfrm flipH="1">
            <a:off x="2743200" y="2590800"/>
            <a:ext cx="1981200" cy="533400"/>
          </a:xfrm>
          <a:custGeom>
            <a:avLst/>
            <a:gdLst>
              <a:gd name="T0" fmla="*/ 0 w 1248"/>
              <a:gd name="T1" fmla="*/ 0 h 384"/>
              <a:gd name="T2" fmla="*/ 0 w 1248"/>
              <a:gd name="T3" fmla="*/ 240 h 384"/>
              <a:gd name="T4" fmla="*/ 1248 w 1248"/>
              <a:gd name="T5" fmla="*/ 240 h 384"/>
              <a:gd name="T6" fmla="*/ 1248 w 1248"/>
              <a:gd name="T7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8" h="384">
                <a:moveTo>
                  <a:pt x="0" y="0"/>
                </a:moveTo>
                <a:lnTo>
                  <a:pt x="0" y="240"/>
                </a:lnTo>
                <a:lnTo>
                  <a:pt x="1248" y="240"/>
                </a:lnTo>
                <a:lnTo>
                  <a:pt x="1248" y="384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1" name="Line 21"/>
          <p:cNvSpPr>
            <a:spLocks noChangeShapeType="1"/>
          </p:cNvSpPr>
          <p:nvPr/>
        </p:nvSpPr>
        <p:spPr bwMode="auto">
          <a:xfrm>
            <a:off x="4191000" y="3505200"/>
            <a:ext cx="1143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2" name="Line 22"/>
          <p:cNvSpPr>
            <a:spLocks noChangeShapeType="1"/>
          </p:cNvSpPr>
          <p:nvPr/>
        </p:nvSpPr>
        <p:spPr bwMode="auto">
          <a:xfrm>
            <a:off x="4191000" y="3810000"/>
            <a:ext cx="1143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3" name="Rectangle 23"/>
          <p:cNvSpPr>
            <a:spLocks noChangeArrowheads="1"/>
          </p:cNvSpPr>
          <p:nvPr/>
        </p:nvSpPr>
        <p:spPr bwMode="auto">
          <a:xfrm>
            <a:off x="914400" y="4876800"/>
            <a:ext cx="7467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buFont typeface="Monotype Sorts" pitchFamily="2" charset="2"/>
              <a:buNone/>
            </a:pPr>
            <a:r>
              <a:rPr lang="en-US" altLang="en-US" sz="1800">
                <a:solidFill>
                  <a:srgbClr val="000066"/>
                </a:solidFill>
                <a:effectLst/>
              </a:rPr>
              <a:t>Garantizar la sostenibilidad del Sistema, una vez concluído el proyecto, a través del fortalecimiento de los recursos humanos y computacionales de los organismos productores de información migratoria de los países de la región</a:t>
            </a:r>
            <a:endParaRPr lang="en-US" altLang="en-US" sz="2000" b="0">
              <a:solidFill>
                <a:srgbClr val="336600"/>
              </a:solidFill>
              <a:effectLst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1666" name="Object 2"/>
          <p:cNvGraphicFramePr>
            <a:graphicFrameLocks noChangeAspect="1"/>
          </p:cNvGraphicFramePr>
          <p:nvPr/>
        </p:nvGraphicFramePr>
        <p:xfrm>
          <a:off x="152400" y="144463"/>
          <a:ext cx="8991600" cy="663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67" name="Worksheet" r:id="rId3" imgW="9544507" imgH="7277405" progId="Excel.Sheet.8">
                  <p:embed/>
                </p:oleObj>
              </mc:Choice>
              <mc:Fallback>
                <p:oleObj name="Worksheet" r:id="rId3" imgW="9544507" imgH="7277405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44463"/>
                        <a:ext cx="8991600" cy="66373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2690" name="Object 2"/>
          <p:cNvGraphicFramePr>
            <a:graphicFrameLocks noChangeAspect="1"/>
          </p:cNvGraphicFramePr>
          <p:nvPr/>
        </p:nvGraphicFramePr>
        <p:xfrm>
          <a:off x="76200" y="152400"/>
          <a:ext cx="9220200" cy="655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91" name="Worksheet" r:id="rId3" imgW="8830056" imgH="6744005" progId="Excel.Sheet.8">
                  <p:embed/>
                </p:oleObj>
              </mc:Choice>
              <mc:Fallback>
                <p:oleObj name="Worksheet" r:id="rId3" imgW="8830056" imgH="6744005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52400"/>
                        <a:ext cx="9220200" cy="655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62" name="Object 2"/>
          <p:cNvGraphicFramePr>
            <a:graphicFrameLocks noChangeAspect="1"/>
          </p:cNvGraphicFramePr>
          <p:nvPr/>
        </p:nvGraphicFramePr>
        <p:xfrm>
          <a:off x="152400" y="152400"/>
          <a:ext cx="9097963" cy="654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63" name="Worksheet" r:id="rId3" imgW="8782507" imgH="6201156" progId="Excel.Sheet.8">
                  <p:embed/>
                </p:oleObj>
              </mc:Choice>
              <mc:Fallback>
                <p:oleObj name="Worksheet" r:id="rId3" imgW="8782507" imgH="6201156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"/>
                        <a:ext cx="9097963" cy="65484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8834" name="Object 2"/>
          <p:cNvGraphicFramePr>
            <a:graphicFrameLocks noChangeAspect="1"/>
          </p:cNvGraphicFramePr>
          <p:nvPr/>
        </p:nvGraphicFramePr>
        <p:xfrm>
          <a:off x="228600" y="168275"/>
          <a:ext cx="9097963" cy="668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64" name="Worksheet" r:id="rId3" imgW="8677656" imgH="5782056" progId="Excel.Sheet.8">
                  <p:embed/>
                </p:oleObj>
              </mc:Choice>
              <mc:Fallback>
                <p:oleObj name="Worksheet" r:id="rId3" imgW="8677656" imgH="5782056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8275"/>
                        <a:ext cx="9097963" cy="66897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8770" name="Object 2"/>
          <p:cNvGraphicFramePr>
            <a:graphicFrameLocks noChangeAspect="1"/>
          </p:cNvGraphicFramePr>
          <p:nvPr/>
        </p:nvGraphicFramePr>
        <p:xfrm>
          <a:off x="152400" y="76200"/>
          <a:ext cx="9067800" cy="662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71" name="Worksheet" r:id="rId3" imgW="6086856" imgH="5572354" progId="Excel.Sheet.8">
                  <p:embed/>
                </p:oleObj>
              </mc:Choice>
              <mc:Fallback>
                <p:oleObj name="Worksheet" r:id="rId3" imgW="6086856" imgH="5572354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76200"/>
                        <a:ext cx="9067800" cy="662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9794" name="Object 2"/>
          <p:cNvGraphicFramePr>
            <a:graphicFrameLocks noChangeAspect="1"/>
          </p:cNvGraphicFramePr>
          <p:nvPr/>
        </p:nvGraphicFramePr>
        <p:xfrm>
          <a:off x="76200" y="76200"/>
          <a:ext cx="9144000" cy="655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795" name="Worksheet" r:id="rId3" imgW="5743956" imgH="3448507" progId="Excel.Sheet.8">
                  <p:embed/>
                </p:oleObj>
              </mc:Choice>
              <mc:Fallback>
                <p:oleObj name="Worksheet" r:id="rId3" imgW="5743956" imgH="3448507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76200"/>
                        <a:ext cx="9144000" cy="655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0818" name="Object 2"/>
          <p:cNvGraphicFramePr>
            <a:graphicFrameLocks noChangeAspect="1"/>
          </p:cNvGraphicFramePr>
          <p:nvPr/>
        </p:nvGraphicFramePr>
        <p:xfrm>
          <a:off x="76200" y="152400"/>
          <a:ext cx="9174163" cy="655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19" name="Worksheet" r:id="rId3" imgW="6696456" imgH="4058107" progId="Excel.Sheet.8">
                  <p:embed/>
                </p:oleObj>
              </mc:Choice>
              <mc:Fallback>
                <p:oleObj name="Worksheet" r:id="rId3" imgW="6696456" imgH="4058107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52400"/>
                        <a:ext cx="9174163" cy="655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858" name="Object 1026"/>
          <p:cNvGraphicFramePr>
            <a:graphicFrameLocks noChangeAspect="1"/>
          </p:cNvGraphicFramePr>
          <p:nvPr/>
        </p:nvGraphicFramePr>
        <p:xfrm>
          <a:off x="0" y="0"/>
          <a:ext cx="932656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59" name="Bitmap Image" r:id="rId3" imgW="7542857" imgH="5372850" progId="Paint.Picture">
                  <p:embed/>
                </p:oleObj>
              </mc:Choice>
              <mc:Fallback>
                <p:oleObj name="Bitmap Image" r:id="rId3" imgW="7542857" imgH="5372850" progId="Paint.Picture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326563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6324600" cy="579438"/>
          </a:xfrm>
          <a:noFill/>
          <a:ln/>
        </p:spPr>
        <p:txBody>
          <a:bodyPr>
            <a:spAutoFit/>
          </a:bodyPr>
          <a:lstStyle/>
          <a:p>
            <a:r>
              <a:rPr lang="es-ES" altLang="en-US" sz="3200" b="1">
                <a:solidFill>
                  <a:srgbClr val="FF3300"/>
                </a:solidFill>
                <a:latin typeface="Arial Narrow" pitchFamily="34" charset="0"/>
              </a:rPr>
              <a:t>PRINCIPALES AVANCES DEL SIEMCA</a:t>
            </a:r>
            <a:endParaRPr lang="en-US" altLang="en-US" b="1">
              <a:solidFill>
                <a:schemeClr val="tx1"/>
              </a:solidFill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7910513" cy="5105400"/>
          </a:xfrm>
        </p:spPr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s-CR" altLang="en-US" sz="2000">
                <a:solidFill>
                  <a:srgbClr val="000099"/>
                </a:solidFill>
                <a:latin typeface="Arial Narrow" pitchFamily="34" charset="0"/>
              </a:rPr>
              <a:t>Enlaces técnicos designados en 14 organismos contraparte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s-CR" altLang="en-US" sz="1800">
              <a:solidFill>
                <a:srgbClr val="000099"/>
              </a:solidFill>
              <a:latin typeface="Arial Narrow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s-CR" altLang="en-US" sz="1800">
                <a:solidFill>
                  <a:srgbClr val="000099"/>
                </a:solidFill>
                <a:latin typeface="Arial Narrow" pitchFamily="34" charset="0"/>
              </a:rPr>
              <a:t>Acuerdos de Cooperación firmados con :  Direcciones de Estadística de todos los países y Direcciones de Migración de Belice, Costa Rica, El Salvador, Honduras y Nicaragua.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s-CR" altLang="en-US" sz="1800">
              <a:solidFill>
                <a:srgbClr val="000099"/>
              </a:solidFill>
              <a:latin typeface="Arial Narrow" pitchFamily="34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CR" altLang="en-US" sz="1800">
                <a:solidFill>
                  <a:srgbClr val="000099"/>
                </a:solidFill>
                <a:latin typeface="Arial Narrow" pitchFamily="34" charset="0"/>
              </a:rPr>
              <a:t>Diagnóstico sobre las fuentes estadísticas nacionales y definición de los insumos y productos del Sistema.</a:t>
            </a:r>
          </a:p>
          <a:p>
            <a:pPr algn="just">
              <a:lnSpc>
                <a:spcPct val="90000"/>
              </a:lnSpc>
              <a:spcBef>
                <a:spcPts val="400"/>
              </a:spcBef>
              <a:spcAft>
                <a:spcPts val="1000"/>
              </a:spcAft>
            </a:pPr>
            <a:endParaRPr lang="es-AR" altLang="en-US" sz="1800">
              <a:solidFill>
                <a:srgbClr val="000099"/>
              </a:solidFill>
              <a:latin typeface="Arial Narrow" pitchFamily="34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altLang="en-US" sz="1800">
                <a:solidFill>
                  <a:srgbClr val="000099"/>
                </a:solidFill>
                <a:latin typeface="Arial Narrow" pitchFamily="34" charset="0"/>
              </a:rPr>
              <a:t>Realización de talleres de capacitación dirigidos a técnicos de las Direcciones de Migración y de Estadística de los siete países</a:t>
            </a:r>
            <a:r>
              <a:rPr lang="es-AR" altLang="en-US" sz="2000">
                <a:solidFill>
                  <a:srgbClr val="000099"/>
                </a:solidFill>
                <a:latin typeface="Arial Narrow" pitchFamily="34" charset="0"/>
              </a:rPr>
              <a:t>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AR" altLang="en-US" sz="2000">
              <a:solidFill>
                <a:srgbClr val="000099"/>
              </a:solidFill>
              <a:latin typeface="Arial Narrow" pitchFamily="34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altLang="en-US" sz="1800">
                <a:solidFill>
                  <a:srgbClr val="000099"/>
                </a:solidFill>
                <a:latin typeface="Arial Narrow" pitchFamily="34" charset="0"/>
              </a:rPr>
              <a:t>Asistencia técnica a la OCAM para el diseño y aplicación de la (TIE).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ü"/>
            </a:pPr>
            <a:endParaRPr lang="es-AR" altLang="en-US" sz="1800">
              <a:solidFill>
                <a:srgbClr val="000099"/>
              </a:solidFill>
              <a:latin typeface="Arial Narrow" pitchFamily="34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AR" altLang="en-US" sz="1800">
                <a:solidFill>
                  <a:srgbClr val="000099"/>
                </a:solidFill>
                <a:latin typeface="Arial Narrow" pitchFamily="34" charset="0"/>
              </a:rPr>
              <a:t>Taller sobre “Administración y Procesamiento de Bases de Datos sobre Movimientos Migratorios” dirigido a técnicos de las Direcciones de Migración  (octubre 2002)</a:t>
            </a:r>
            <a:endParaRPr lang="es-AR" alt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926388" cy="533400"/>
          </a:xfrm>
        </p:spPr>
        <p:txBody>
          <a:bodyPr/>
          <a:lstStyle/>
          <a:p>
            <a:r>
              <a:rPr lang="es-ES" altLang="en-US" sz="3000" b="1">
                <a:solidFill>
                  <a:srgbClr val="FF3300"/>
                </a:solidFill>
                <a:latin typeface="Arial Narrow" pitchFamily="34" charset="0"/>
              </a:rPr>
              <a:t>PRINCIPALES AVANCES DEL SIEMCA</a:t>
            </a:r>
            <a:endParaRPr lang="en-US" altLang="en-US" sz="3600" b="1">
              <a:solidFill>
                <a:srgbClr val="FF3300"/>
              </a:solidFill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8382000" cy="525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s-AR" altLang="en-US" sz="1600">
                <a:solidFill>
                  <a:srgbClr val="000099"/>
                </a:solidFill>
                <a:latin typeface="Arial Narrow" pitchFamily="34" charset="0"/>
              </a:rPr>
              <a:t>Diseño de cuadros estadísticos comunes entre países (INSUMOS), con datos de la TIE, de los Censos y de las Encuestas a Hogares. </a:t>
            </a:r>
          </a:p>
          <a:p>
            <a:pPr>
              <a:lnSpc>
                <a:spcPct val="90000"/>
              </a:lnSpc>
            </a:pPr>
            <a:endParaRPr lang="es-AR" altLang="en-US" sz="1600">
              <a:solidFill>
                <a:srgbClr val="000099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s-AR" altLang="en-US" sz="1600">
                <a:solidFill>
                  <a:srgbClr val="000099"/>
                </a:solidFill>
                <a:latin typeface="Arial Narrow" pitchFamily="34" charset="0"/>
              </a:rPr>
              <a:t>Diseño de los PRODUCTOS que generará el Sistema: cuadros, gráficos e indicadores sobre características de los migrantes internacionales.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AR" altLang="en-US" sz="1600">
              <a:solidFill>
                <a:srgbClr val="000099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s-AR" altLang="en-US" sz="1600">
                <a:solidFill>
                  <a:srgbClr val="000099"/>
                </a:solidFill>
                <a:latin typeface="Arial Narrow" pitchFamily="34" charset="0"/>
              </a:rPr>
              <a:t>Incorporación de módulos migratorios en las Encuestas de Hogares y producción de tabulados comunes entre  países.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es-AR" altLang="en-US" sz="1600">
              <a:solidFill>
                <a:srgbClr val="000099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s-AR" altLang="en-US" sz="1600">
                <a:solidFill>
                  <a:srgbClr val="000099"/>
                </a:solidFill>
                <a:latin typeface="Arial Narrow" pitchFamily="34" charset="0"/>
              </a:rPr>
              <a:t>Diseño del Sistema Informático de Consulta y  generación de un banco de datos para la difusión de resultados en página Web.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es-AR" altLang="en-US" sz="1600">
              <a:solidFill>
                <a:srgbClr val="000099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s-AR" altLang="en-US" sz="1600">
                <a:solidFill>
                  <a:srgbClr val="000099"/>
                </a:solidFill>
                <a:latin typeface="Arial Narrow" pitchFamily="34" charset="0"/>
              </a:rPr>
              <a:t>Definición del árbol temático y de formas de búsqueda: por tema, país o región, fuente, año o período de interés.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es-AR" altLang="en-US" sz="1600">
              <a:solidFill>
                <a:srgbClr val="000099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s-AR" altLang="en-US" sz="1600">
                <a:solidFill>
                  <a:srgbClr val="000099"/>
                </a:solidFill>
                <a:latin typeface="Arial Narrow" pitchFamily="34" charset="0"/>
              </a:rPr>
              <a:t>Organización de los productos dentro del árbol temático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es-AR" altLang="en-US" sz="1600">
              <a:solidFill>
                <a:srgbClr val="000099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s-AR" altLang="en-US" sz="1600">
                <a:solidFill>
                  <a:srgbClr val="000099"/>
                </a:solidFill>
                <a:latin typeface="Arial Narrow" pitchFamily="34" charset="0"/>
              </a:rPr>
              <a:t>Selección y aplicación de herramientas para:</a:t>
            </a:r>
          </a:p>
          <a:p>
            <a:pPr lvl="1">
              <a:lnSpc>
                <a:spcPct val="90000"/>
              </a:lnSpc>
              <a:buSzPct val="75000"/>
              <a:buFont typeface="Wingdings" pitchFamily="2" charset="2"/>
              <a:buChar char="t"/>
            </a:pPr>
            <a:r>
              <a:rPr lang="es-AR" altLang="en-US" sz="1600">
                <a:solidFill>
                  <a:srgbClr val="000099"/>
                </a:solidFill>
                <a:latin typeface="Arial Narrow" pitchFamily="34" charset="0"/>
              </a:rPr>
              <a:t>la elaboración automática de productos e indicadores y</a:t>
            </a:r>
          </a:p>
          <a:p>
            <a:pPr lvl="1">
              <a:lnSpc>
                <a:spcPct val="90000"/>
              </a:lnSpc>
              <a:buSzPct val="75000"/>
              <a:buFont typeface="Wingdings" pitchFamily="2" charset="2"/>
              <a:buChar char="t"/>
            </a:pPr>
            <a:r>
              <a:rPr lang="es-AR" altLang="en-US" sz="1600">
                <a:solidFill>
                  <a:srgbClr val="000099"/>
                </a:solidFill>
                <a:latin typeface="Arial Narrow" pitchFamily="34" charset="0"/>
              </a:rPr>
              <a:t>el diseño y desarrollo de páginas Web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1676400"/>
            <a:ext cx="7926387" cy="2667000"/>
          </a:xfrm>
        </p:spPr>
        <p:txBody>
          <a:bodyPr/>
          <a:lstStyle/>
          <a:p>
            <a:r>
              <a:rPr lang="es-ES" alt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PRODUCTOS E INSUMOS DEL SIEMCA </a:t>
            </a:r>
            <a:br>
              <a:rPr lang="es-ES" alt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</a:br>
            <a:r>
              <a:rPr lang="es-ES" alt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A PARTIR DE CADA FUENTE</a:t>
            </a:r>
            <a:endParaRPr lang="en-US" altLang="en-US" sz="2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41" name="AutoShape 13"/>
          <p:cNvSpPr>
            <a:spLocks noChangeArrowheads="1"/>
          </p:cNvSpPr>
          <p:nvPr/>
        </p:nvSpPr>
        <p:spPr bwMode="auto">
          <a:xfrm>
            <a:off x="6705600" y="1143000"/>
            <a:ext cx="2514600" cy="5562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8539" name="AutoShape 11"/>
          <p:cNvSpPr>
            <a:spLocks noChangeArrowheads="1"/>
          </p:cNvSpPr>
          <p:nvPr/>
        </p:nvSpPr>
        <p:spPr bwMode="auto">
          <a:xfrm>
            <a:off x="76200" y="1143000"/>
            <a:ext cx="3276600" cy="5562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4" name="Text Box 6"/>
          <p:cNvSpPr txBox="1">
            <a:spLocks noChangeArrowheads="1"/>
          </p:cNvSpPr>
          <p:nvPr/>
        </p:nvSpPr>
        <p:spPr bwMode="auto">
          <a:xfrm>
            <a:off x="1219200" y="152400"/>
            <a:ext cx="7162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R" altLang="en-US" sz="2000">
                <a:solidFill>
                  <a:srgbClr val="FF0000"/>
                </a:solidFill>
                <a:effectLst/>
              </a:rPr>
              <a:t>CENSOS NACIONALES DE POBLACION DE LA RONDA DE 2000</a:t>
            </a:r>
            <a:endParaRPr lang="en-US" altLang="en-US" sz="2000" b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78535" name="AutoShape 7"/>
          <p:cNvSpPr>
            <a:spLocks noChangeArrowheads="1"/>
          </p:cNvSpPr>
          <p:nvPr/>
        </p:nvSpPr>
        <p:spPr bwMode="auto">
          <a:xfrm>
            <a:off x="3429000" y="1143000"/>
            <a:ext cx="3200400" cy="5562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6" name="Text Box 8"/>
          <p:cNvSpPr txBox="1">
            <a:spLocks noChangeArrowheads="1"/>
          </p:cNvSpPr>
          <p:nvPr/>
        </p:nvSpPr>
        <p:spPr bwMode="auto">
          <a:xfrm>
            <a:off x="76200" y="1219200"/>
            <a:ext cx="3352800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R" altLang="en-US" sz="1800">
                <a:solidFill>
                  <a:srgbClr val="FF3300"/>
                </a:solidFill>
                <a:effectLst/>
              </a:rPr>
              <a:t>INMIGRANTES</a:t>
            </a:r>
            <a:endParaRPr lang="es-CR" altLang="en-US" sz="1800">
              <a:solidFill>
                <a:srgbClr val="000080"/>
              </a:solidFill>
              <a:effectLst/>
              <a:latin typeface="Times New Roman" pitchFamily="18" charset="0"/>
            </a:endParaRPr>
          </a:p>
          <a:p>
            <a:pPr algn="l"/>
            <a:r>
              <a:rPr lang="es-CR" altLang="en-US" sz="1600" b="0">
                <a:solidFill>
                  <a:srgbClr val="000080"/>
                </a:solidFill>
                <a:effectLst/>
              </a:rPr>
              <a:t>17 cuadros de Censos de: Belice, Costa Rica, Panamá, Honduras y Nicaragua.</a:t>
            </a:r>
          </a:p>
          <a:p>
            <a:pPr algn="l"/>
            <a:endParaRPr lang="es-CR" altLang="en-US" sz="1600" b="0">
              <a:solidFill>
                <a:srgbClr val="000080"/>
              </a:solidFill>
              <a:effectLst/>
            </a:endParaRPr>
          </a:p>
          <a:p>
            <a:pPr algn="l"/>
            <a:r>
              <a:rPr lang="es-CR" altLang="en-US" sz="1600" b="0">
                <a:solidFill>
                  <a:srgbClr val="000080"/>
                </a:solidFill>
                <a:effectLst/>
              </a:rPr>
              <a:t>Los cuadros presentan las características sociodemográficas, educativas, laborales y sociales para:</a:t>
            </a:r>
            <a:r>
              <a:rPr lang="es-CR" altLang="en-US" sz="1400" b="0">
                <a:solidFill>
                  <a:srgbClr val="000080"/>
                </a:solidFill>
                <a:effectLst/>
              </a:rPr>
              <a:t> </a:t>
            </a:r>
          </a:p>
          <a:p>
            <a:pPr algn="l"/>
            <a:endParaRPr lang="es-CR" altLang="en-US" sz="1400" b="0">
              <a:solidFill>
                <a:srgbClr val="000080"/>
              </a:solidFill>
              <a:effectLst/>
            </a:endParaRPr>
          </a:p>
          <a:p>
            <a:pPr algn="l"/>
            <a:r>
              <a:rPr lang="es-CR" altLang="en-US" sz="1600">
                <a:solidFill>
                  <a:srgbClr val="000080"/>
                </a:solidFill>
                <a:effectLst/>
              </a:rPr>
              <a:t>1. Nativos</a:t>
            </a:r>
            <a:endParaRPr lang="es-CR" altLang="en-US" sz="1600" b="0">
              <a:solidFill>
                <a:srgbClr val="000080"/>
              </a:solidFill>
              <a:effectLst/>
            </a:endParaRPr>
          </a:p>
          <a:p>
            <a:pPr algn="l"/>
            <a:r>
              <a:rPr lang="es-CR" altLang="en-US" sz="1600">
                <a:solidFill>
                  <a:srgbClr val="000080"/>
                </a:solidFill>
                <a:effectLst/>
              </a:rPr>
              <a:t>2. Extranjeros:</a:t>
            </a:r>
            <a:endParaRPr lang="es-CR" altLang="en-US" sz="1600" b="0">
              <a:solidFill>
                <a:srgbClr val="000080"/>
              </a:solidFill>
              <a:effectLst/>
            </a:endParaRPr>
          </a:p>
          <a:p>
            <a:pPr algn="l">
              <a:buFont typeface="Webdings" pitchFamily="18" charset="2"/>
              <a:buChar char="4"/>
            </a:pPr>
            <a:r>
              <a:rPr lang="es-CR" altLang="en-US" sz="1600" b="0">
                <a:solidFill>
                  <a:srgbClr val="000080"/>
                </a:solidFill>
                <a:effectLst/>
              </a:rPr>
              <a:t>País de Centroamérica,</a:t>
            </a:r>
          </a:p>
          <a:p>
            <a:pPr algn="l">
              <a:buFont typeface="Webdings" pitchFamily="18" charset="2"/>
              <a:buChar char="4"/>
            </a:pPr>
            <a:r>
              <a:rPr lang="es-CR" altLang="en-US" sz="1600" b="0">
                <a:solidFill>
                  <a:srgbClr val="000080"/>
                </a:solidFill>
                <a:effectLst/>
              </a:rPr>
              <a:t>México, Estados Unidos y Canadá </a:t>
            </a:r>
          </a:p>
          <a:p>
            <a:pPr algn="l">
              <a:buFont typeface="Webdings" pitchFamily="18" charset="2"/>
              <a:buChar char="4"/>
            </a:pPr>
            <a:r>
              <a:rPr lang="es-CR" altLang="en-US" sz="1600" b="0">
                <a:solidFill>
                  <a:srgbClr val="000080"/>
                </a:solidFill>
                <a:effectLst/>
              </a:rPr>
              <a:t>Los 5 países con mayor presencia</a:t>
            </a:r>
          </a:p>
          <a:p>
            <a:pPr algn="l">
              <a:buFont typeface="Webdings" pitchFamily="18" charset="2"/>
              <a:buChar char="4"/>
            </a:pPr>
            <a:r>
              <a:rPr lang="es-CR" altLang="en-US" sz="1600" b="0">
                <a:solidFill>
                  <a:srgbClr val="000080"/>
                </a:solidFill>
                <a:effectLst/>
              </a:rPr>
              <a:t>Resto de extranjeros</a:t>
            </a:r>
            <a:endParaRPr lang="es-CR" altLang="en-US" sz="1400">
              <a:solidFill>
                <a:srgbClr val="000080"/>
              </a:solidFill>
              <a:effectLst/>
            </a:endParaRPr>
          </a:p>
          <a:p>
            <a:pPr algn="l"/>
            <a:endParaRPr lang="es-CR" altLang="en-US" sz="1200">
              <a:solidFill>
                <a:srgbClr val="000080"/>
              </a:solidFill>
              <a:effectLst/>
            </a:endParaRPr>
          </a:p>
          <a:p>
            <a:pPr algn="ctr"/>
            <a:r>
              <a:rPr lang="es-CR" altLang="en-US" sz="1800">
                <a:solidFill>
                  <a:srgbClr val="FF3300"/>
                </a:solidFill>
                <a:effectLst/>
              </a:rPr>
              <a:t>EMIGRANTES</a:t>
            </a:r>
            <a:endParaRPr lang="es-CR" altLang="en-US" sz="1200">
              <a:solidFill>
                <a:srgbClr val="000080"/>
              </a:solidFill>
              <a:effectLst/>
            </a:endParaRPr>
          </a:p>
          <a:p>
            <a:pPr algn="l"/>
            <a:endParaRPr lang="es-CR" altLang="en-US" sz="1200">
              <a:solidFill>
                <a:srgbClr val="000080"/>
              </a:solidFill>
              <a:effectLst/>
            </a:endParaRPr>
          </a:p>
          <a:p>
            <a:pPr algn="l"/>
            <a:r>
              <a:rPr lang="es-CR" altLang="en-US" sz="1600" b="0">
                <a:solidFill>
                  <a:srgbClr val="000080"/>
                </a:solidFill>
                <a:effectLst/>
              </a:rPr>
              <a:t>Censos de Estados Unidos, México y Canadá: Características de los nacidos en países de Centroamérica.</a:t>
            </a:r>
            <a:r>
              <a:rPr lang="es-CR" altLang="en-US" sz="1800">
                <a:solidFill>
                  <a:srgbClr val="000080"/>
                </a:solidFill>
                <a:effectLst/>
                <a:latin typeface="Times New Roman" pitchFamily="18" charset="0"/>
              </a:rPr>
              <a:t> </a:t>
            </a:r>
            <a:endParaRPr lang="en-US" altLang="en-US" sz="1800">
              <a:solidFill>
                <a:srgbClr val="000080"/>
              </a:solidFill>
              <a:effectLst/>
              <a:latin typeface="Times New Roman" pitchFamily="18" charset="0"/>
            </a:endParaRPr>
          </a:p>
        </p:txBody>
      </p:sp>
      <p:sp>
        <p:nvSpPr>
          <p:cNvPr id="278538" name="Text Box 10"/>
          <p:cNvSpPr txBox="1">
            <a:spLocks noChangeArrowheads="1"/>
          </p:cNvSpPr>
          <p:nvPr/>
        </p:nvSpPr>
        <p:spPr bwMode="auto">
          <a:xfrm>
            <a:off x="3505200" y="1482725"/>
            <a:ext cx="3200400" cy="512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ebdings" pitchFamily="18" charset="2"/>
              <a:buNone/>
            </a:pPr>
            <a:r>
              <a:rPr lang="es-CR" altLang="en-US" sz="1400" u="sng">
                <a:solidFill>
                  <a:srgbClr val="000080"/>
                </a:solidFill>
                <a:effectLst/>
              </a:rPr>
              <a:t>Cantidad e impacto poblacional de los inmigrantes internacionales:</a:t>
            </a:r>
            <a:endParaRPr lang="es-CR" altLang="en-US" sz="1200">
              <a:solidFill>
                <a:srgbClr val="000080"/>
              </a:solidFill>
              <a:effectLst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s-CR" altLang="en-US" sz="1200" b="0">
                <a:solidFill>
                  <a:srgbClr val="000080"/>
                </a:solidFill>
                <a:effectLst/>
              </a:rPr>
              <a:t> </a:t>
            </a:r>
            <a:r>
              <a:rPr lang="es-CR" altLang="en-US" sz="1400" b="0">
                <a:solidFill>
                  <a:srgbClr val="000080"/>
                </a:solidFill>
                <a:effectLst/>
              </a:rPr>
              <a:t>Porcentaje de extranjeros sobre la población total.</a:t>
            </a: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 Período de llegada.</a:t>
            </a: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 Patrones de asentamiento.</a:t>
            </a:r>
            <a:endParaRPr lang="es-CR" altLang="en-US" sz="1200" b="0">
              <a:solidFill>
                <a:srgbClr val="000080"/>
              </a:solidFill>
              <a:effectLst/>
            </a:endParaRPr>
          </a:p>
          <a:p>
            <a:pPr algn="l"/>
            <a:r>
              <a:rPr lang="es-CR" altLang="en-US" sz="1200" b="0">
                <a:solidFill>
                  <a:srgbClr val="000080"/>
                </a:solidFill>
                <a:effectLst/>
              </a:rPr>
              <a:t> </a:t>
            </a:r>
          </a:p>
          <a:p>
            <a:pPr algn="l"/>
            <a:r>
              <a:rPr lang="es-CR" altLang="en-US" sz="1400" u="sng">
                <a:solidFill>
                  <a:srgbClr val="000080"/>
                </a:solidFill>
                <a:effectLst/>
              </a:rPr>
              <a:t>Perfil Sociodemográfico:</a:t>
            </a:r>
            <a:endParaRPr lang="es-CR" altLang="en-US" sz="1200">
              <a:solidFill>
                <a:srgbClr val="000080"/>
              </a:solidFill>
              <a:effectLst/>
            </a:endParaRP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 Estructura por sexo y edad.</a:t>
            </a: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 Tasa de analfabetismo.</a:t>
            </a: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 Nivel de educación alcanzado. </a:t>
            </a: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 Acceso actual a la educación.</a:t>
            </a:r>
            <a:endParaRPr lang="es-CR" altLang="en-US" sz="1200" b="0">
              <a:solidFill>
                <a:srgbClr val="000080"/>
              </a:solidFill>
              <a:effectLst/>
            </a:endParaRPr>
          </a:p>
          <a:p>
            <a:pPr algn="l"/>
            <a:endParaRPr lang="es-CR" altLang="en-US" sz="1200">
              <a:solidFill>
                <a:srgbClr val="000080"/>
              </a:solidFill>
              <a:effectLst/>
            </a:endParaRPr>
          </a:p>
          <a:p>
            <a:pPr algn="l"/>
            <a:r>
              <a:rPr lang="es-CR" altLang="en-US" sz="1400" u="sng">
                <a:solidFill>
                  <a:srgbClr val="000080"/>
                </a:solidFill>
                <a:effectLst/>
              </a:rPr>
              <a:t>Inserción en el mercado de trabajo:</a:t>
            </a:r>
            <a:endParaRPr lang="es-CR" altLang="en-US" sz="1200" u="sng">
              <a:solidFill>
                <a:srgbClr val="000080"/>
              </a:solidFill>
              <a:effectLst/>
            </a:endParaRP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Tasas de actividad y de desocupación. </a:t>
            </a: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Relación de dependencia: Inactivos/Activos</a:t>
            </a:r>
            <a:endParaRPr lang="es-CR" altLang="en-US" sz="1400">
              <a:solidFill>
                <a:srgbClr val="000080"/>
              </a:solidFill>
              <a:effectLst/>
            </a:endParaRP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Categoría ocupacional, Rama de Actividad y Ocupación.</a:t>
            </a:r>
            <a:endParaRPr lang="es-CR" altLang="en-US" sz="1200" b="0">
              <a:solidFill>
                <a:srgbClr val="000080"/>
              </a:solidFill>
              <a:effectLst/>
            </a:endParaRPr>
          </a:p>
          <a:p>
            <a:pPr algn="l"/>
            <a:endParaRPr lang="es-CR" altLang="en-US" sz="1200">
              <a:solidFill>
                <a:srgbClr val="000080"/>
              </a:solidFill>
              <a:effectLst/>
            </a:endParaRPr>
          </a:p>
          <a:p>
            <a:pPr algn="l"/>
            <a:r>
              <a:rPr lang="es-CR" altLang="en-US" sz="1400" u="sng">
                <a:solidFill>
                  <a:srgbClr val="000080"/>
                </a:solidFill>
                <a:effectLst/>
              </a:rPr>
              <a:t>Condiciones de Vida:</a:t>
            </a:r>
            <a:endParaRPr lang="es-CR" altLang="en-US" sz="1200" u="sng">
              <a:solidFill>
                <a:srgbClr val="000080"/>
              </a:solidFill>
              <a:effectLst/>
            </a:endParaRP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Acceso a la salud.</a:t>
            </a: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Condiciones habitacionales, acceso al agua y saneamiento básico.</a:t>
            </a: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Necesidades básicas insatisfechas.</a:t>
            </a:r>
            <a:endParaRPr lang="en-US" altLang="en-US" sz="1200" b="0">
              <a:solidFill>
                <a:srgbClr val="000080"/>
              </a:solidFill>
              <a:effectLst/>
            </a:endParaRPr>
          </a:p>
        </p:txBody>
      </p:sp>
      <p:sp>
        <p:nvSpPr>
          <p:cNvPr id="278540" name="Text Box 12"/>
          <p:cNvSpPr txBox="1">
            <a:spLocks noChangeArrowheads="1"/>
          </p:cNvSpPr>
          <p:nvPr/>
        </p:nvSpPr>
        <p:spPr bwMode="auto">
          <a:xfrm>
            <a:off x="6705600" y="1509713"/>
            <a:ext cx="2544763" cy="428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Magnitud y presencia de los centroamericanos en Estados Unidos, Canadá y México.</a:t>
            </a:r>
          </a:p>
          <a:p>
            <a:pPr algn="l"/>
            <a:endParaRPr lang="es-CR" altLang="en-US" sz="1400" b="0">
              <a:solidFill>
                <a:srgbClr val="000080"/>
              </a:solidFill>
              <a:effectLst/>
            </a:endParaRPr>
          </a:p>
          <a:p>
            <a:pPr algn="l"/>
            <a:r>
              <a:rPr lang="es-CR" altLang="en-US" sz="1400" b="0">
                <a:solidFill>
                  <a:srgbClr val="000080"/>
                </a:solidFill>
                <a:effectLst/>
              </a:rPr>
              <a:t>PARA LOS CENTROAMERICANOS RESIDENTES  EN ESOS PAÍSES:</a:t>
            </a:r>
          </a:p>
          <a:p>
            <a:pPr algn="l"/>
            <a:endParaRPr lang="es-CR" altLang="en-US" sz="1400" b="0">
              <a:solidFill>
                <a:srgbClr val="000080"/>
              </a:solidFill>
              <a:effectLst/>
            </a:endParaRP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Características sociodemográficas</a:t>
            </a:r>
          </a:p>
          <a:p>
            <a:pPr algn="l"/>
            <a:endParaRPr lang="es-CR" altLang="en-US" sz="1400" b="0">
              <a:solidFill>
                <a:srgbClr val="000080"/>
              </a:solidFill>
              <a:effectLst/>
            </a:endParaRP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Actividad económica e inserción en el mercado de trabajo.</a:t>
            </a:r>
          </a:p>
          <a:p>
            <a:pPr algn="l"/>
            <a:endParaRPr lang="es-CR" altLang="en-US" sz="1400" b="0">
              <a:solidFill>
                <a:srgbClr val="000080"/>
              </a:solidFill>
              <a:effectLst/>
            </a:endParaRP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Condiciones de Vida</a:t>
            </a:r>
          </a:p>
          <a:p>
            <a:pPr algn="l"/>
            <a:endParaRPr lang="es-CR" altLang="en-US" sz="1400" b="0">
              <a:solidFill>
                <a:srgbClr val="000080"/>
              </a:solidFill>
              <a:effectLst/>
            </a:endParaRP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Características de los hogares y las familias </a:t>
            </a:r>
          </a:p>
          <a:p>
            <a:pPr algn="l"/>
            <a:endParaRPr lang="es-CR" altLang="en-US" sz="1400" b="0">
              <a:solidFill>
                <a:srgbClr val="000080"/>
              </a:solidFill>
              <a:effectLst/>
            </a:endParaRPr>
          </a:p>
          <a:p>
            <a:pPr algn="l">
              <a:buFontTx/>
              <a:buChar char="•"/>
            </a:pPr>
            <a:r>
              <a:rPr lang="es-CR" altLang="en-US" sz="1400" b="0">
                <a:solidFill>
                  <a:srgbClr val="000080"/>
                </a:solidFill>
                <a:effectLst/>
              </a:rPr>
              <a:t>Ingreso total y per cápita familiar(*)</a:t>
            </a:r>
            <a:endParaRPr lang="es-CR" altLang="en-US" sz="1200" b="0">
              <a:solidFill>
                <a:srgbClr val="000080"/>
              </a:solidFill>
              <a:effectLst/>
            </a:endParaRPr>
          </a:p>
          <a:p>
            <a:pPr algn="l"/>
            <a:endParaRPr lang="es-CR" altLang="en-US" sz="1200" b="0">
              <a:solidFill>
                <a:srgbClr val="000080"/>
              </a:solidFill>
              <a:effectLst/>
            </a:endParaRPr>
          </a:p>
          <a:p>
            <a:pPr algn="l"/>
            <a:r>
              <a:rPr lang="es-CR" altLang="en-US" sz="1200" b="0">
                <a:solidFill>
                  <a:srgbClr val="000080"/>
                </a:solidFill>
                <a:effectLst/>
              </a:rPr>
              <a:t>* Censo de Estados Unidos</a:t>
            </a:r>
            <a:endParaRPr lang="en-US" altLang="en-US" sz="1000" b="0">
              <a:solidFill>
                <a:srgbClr val="000080"/>
              </a:solidFill>
              <a:effectLst/>
            </a:endParaRPr>
          </a:p>
        </p:txBody>
      </p:sp>
      <p:sp>
        <p:nvSpPr>
          <p:cNvPr id="278542" name="Text Box 14"/>
          <p:cNvSpPr txBox="1">
            <a:spLocks noChangeArrowheads="1"/>
          </p:cNvSpPr>
          <p:nvPr/>
        </p:nvSpPr>
        <p:spPr bwMode="auto">
          <a:xfrm>
            <a:off x="228600" y="657225"/>
            <a:ext cx="3124200" cy="40957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R" altLang="en-US" sz="2000">
                <a:solidFill>
                  <a:srgbClr val="FF0000"/>
                </a:solidFill>
                <a:effectLst/>
              </a:rPr>
              <a:t>INSUMOS</a:t>
            </a:r>
            <a:endParaRPr lang="en-US" altLang="en-US" sz="1600" b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78543" name="Text Box 15"/>
          <p:cNvSpPr txBox="1">
            <a:spLocks noChangeArrowheads="1"/>
          </p:cNvSpPr>
          <p:nvPr/>
        </p:nvSpPr>
        <p:spPr bwMode="auto">
          <a:xfrm>
            <a:off x="3505200" y="657225"/>
            <a:ext cx="5638800" cy="40957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>
                <a:solidFill>
                  <a:srgbClr val="FF0000"/>
                </a:solidFill>
                <a:effectLst/>
              </a:rPr>
              <a:t>INDICADORES O PRODUCTOS SOBRE:</a:t>
            </a:r>
          </a:p>
        </p:txBody>
      </p:sp>
      <p:sp>
        <p:nvSpPr>
          <p:cNvPr id="278544" name="Text Box 16"/>
          <p:cNvSpPr txBox="1">
            <a:spLocks noChangeArrowheads="1"/>
          </p:cNvSpPr>
          <p:nvPr/>
        </p:nvSpPr>
        <p:spPr bwMode="auto">
          <a:xfrm>
            <a:off x="4267200" y="11430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R" altLang="en-US" sz="1800">
                <a:solidFill>
                  <a:srgbClr val="FF0000"/>
                </a:solidFill>
                <a:effectLst/>
              </a:rPr>
              <a:t>INMIGRANTES</a:t>
            </a:r>
            <a:endParaRPr lang="en-US" altLang="en-US" sz="1600" b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78545" name="Text Box 17"/>
          <p:cNvSpPr txBox="1">
            <a:spLocks noChangeArrowheads="1"/>
          </p:cNvSpPr>
          <p:nvPr/>
        </p:nvSpPr>
        <p:spPr bwMode="auto">
          <a:xfrm>
            <a:off x="7162800" y="11430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R" altLang="en-US" sz="1800">
                <a:solidFill>
                  <a:srgbClr val="FF0000"/>
                </a:solidFill>
                <a:effectLst/>
              </a:rPr>
              <a:t>EMIGRANTES</a:t>
            </a:r>
            <a:endParaRPr lang="en-US" altLang="en-US" sz="1600" b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60" name="AutoShape 8"/>
          <p:cNvSpPr>
            <a:spLocks noChangeArrowheads="1"/>
          </p:cNvSpPr>
          <p:nvPr/>
        </p:nvSpPr>
        <p:spPr bwMode="auto">
          <a:xfrm>
            <a:off x="6705600" y="1371600"/>
            <a:ext cx="2514600" cy="5257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9558" name="AutoShape 6"/>
          <p:cNvSpPr>
            <a:spLocks noChangeArrowheads="1"/>
          </p:cNvSpPr>
          <p:nvPr/>
        </p:nvSpPr>
        <p:spPr bwMode="auto">
          <a:xfrm>
            <a:off x="76200" y="1371600"/>
            <a:ext cx="3048000" cy="5257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54" name="Text Box 2"/>
          <p:cNvSpPr txBox="1">
            <a:spLocks noChangeArrowheads="1"/>
          </p:cNvSpPr>
          <p:nvPr/>
        </p:nvSpPr>
        <p:spPr bwMode="auto">
          <a:xfrm>
            <a:off x="228600" y="125413"/>
            <a:ext cx="8915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s-CR" altLang="en-US" sz="1800">
                <a:solidFill>
                  <a:srgbClr val="FF0000"/>
                </a:solidFill>
                <a:effectLst/>
              </a:rPr>
              <a:t>ENCUESTAS A HOGARES: MÓDULOS MIGRATORIOS  INCORPORADOS EN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s-CR" altLang="en-US" sz="1800">
                <a:solidFill>
                  <a:srgbClr val="FF0000"/>
                </a:solidFill>
                <a:effectLst/>
              </a:rPr>
              <a:t>RELEVAMIENTOS DEL 2002 </a:t>
            </a:r>
            <a:endParaRPr lang="en-US" altLang="en-US" sz="2400" b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79555" name="AutoShape 3"/>
          <p:cNvSpPr>
            <a:spLocks noChangeArrowheads="1"/>
          </p:cNvSpPr>
          <p:nvPr/>
        </p:nvSpPr>
        <p:spPr bwMode="auto">
          <a:xfrm>
            <a:off x="3200400" y="1371600"/>
            <a:ext cx="3429000" cy="5257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76200" y="1473200"/>
            <a:ext cx="3124200" cy="46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R" altLang="en-US" sz="1800">
                <a:solidFill>
                  <a:srgbClr val="FF3300"/>
                </a:solidFill>
                <a:effectLst/>
              </a:rPr>
              <a:t>INMIGRANTES</a:t>
            </a:r>
            <a:endParaRPr lang="es-CR" altLang="en-US" sz="1400">
              <a:solidFill>
                <a:srgbClr val="000080"/>
              </a:solidFill>
              <a:effectLst/>
              <a:latin typeface="Arial" charset="0"/>
            </a:endParaRPr>
          </a:p>
          <a:p>
            <a:pPr algn="l"/>
            <a:endParaRPr lang="es-CR" altLang="en-US" sz="1400">
              <a:solidFill>
                <a:srgbClr val="000080"/>
              </a:solidFill>
              <a:effectLst/>
              <a:latin typeface="Arial" charset="0"/>
            </a:endParaRPr>
          </a:p>
          <a:p>
            <a:pPr algn="l">
              <a:buSzPct val="70000"/>
              <a:buFont typeface="Webdings" pitchFamily="18" charset="2"/>
              <a:buChar char="4"/>
            </a:pPr>
            <a:r>
              <a:rPr lang="es-CR" altLang="en-US" sz="1400" b="0">
                <a:solidFill>
                  <a:srgbClr val="000080"/>
                </a:solidFill>
                <a:effectLst/>
                <a:latin typeface="Arial" charset="0"/>
              </a:rPr>
              <a:t>Cuadros con características sociodemográficas, educativas, laborales y sociales comparando nativos y total de extranjeros. </a:t>
            </a:r>
          </a:p>
          <a:p>
            <a:pPr algn="l"/>
            <a:endParaRPr lang="es-CR" altLang="en-US" sz="1400" b="0">
              <a:solidFill>
                <a:srgbClr val="000080"/>
              </a:solidFill>
              <a:effectLst/>
              <a:latin typeface="Arial" charset="0"/>
            </a:endParaRPr>
          </a:p>
          <a:p>
            <a:pPr algn="l">
              <a:buSzPct val="80000"/>
              <a:buFont typeface="Webdings" pitchFamily="18" charset="2"/>
              <a:buChar char="4"/>
            </a:pPr>
            <a:r>
              <a:rPr lang="es-CR" altLang="en-US" sz="1400" b="0">
                <a:solidFill>
                  <a:srgbClr val="000080"/>
                </a:solidFill>
                <a:effectLst/>
                <a:latin typeface="Arial" charset="0"/>
              </a:rPr>
              <a:t>Algunos países, como Costa Rica pueden permitir distinguir la nacionalidad más importante.</a:t>
            </a:r>
            <a:endParaRPr lang="es-CR" altLang="en-US" sz="1400">
              <a:solidFill>
                <a:srgbClr val="000080"/>
              </a:solidFill>
              <a:effectLst/>
              <a:latin typeface="Arial" charset="0"/>
            </a:endParaRPr>
          </a:p>
          <a:p>
            <a:pPr algn="l"/>
            <a:endParaRPr lang="es-CR" altLang="en-US" sz="1400">
              <a:solidFill>
                <a:srgbClr val="000080"/>
              </a:solidFill>
              <a:effectLst/>
              <a:latin typeface="Arial" charset="0"/>
            </a:endParaRPr>
          </a:p>
          <a:p>
            <a:pPr algn="ctr"/>
            <a:r>
              <a:rPr lang="es-CR" altLang="en-US" sz="1800">
                <a:solidFill>
                  <a:srgbClr val="FF3300"/>
                </a:solidFill>
                <a:effectLst/>
              </a:rPr>
              <a:t>EMIGRANTES</a:t>
            </a:r>
            <a:endParaRPr lang="es-CR" altLang="en-US" sz="1400">
              <a:solidFill>
                <a:srgbClr val="000080"/>
              </a:solidFill>
              <a:effectLst/>
              <a:latin typeface="Arial" charset="0"/>
            </a:endParaRPr>
          </a:p>
          <a:p>
            <a:pPr algn="l"/>
            <a:endParaRPr lang="es-CR" altLang="en-US" sz="1400" b="0">
              <a:solidFill>
                <a:srgbClr val="000080"/>
              </a:solidFill>
              <a:effectLst/>
              <a:latin typeface="Arial" charset="0"/>
            </a:endParaRPr>
          </a:p>
          <a:p>
            <a:pPr algn="l"/>
            <a:r>
              <a:rPr lang="es-CR" altLang="en-US" sz="1400" b="0">
                <a:solidFill>
                  <a:srgbClr val="000080"/>
                </a:solidFill>
                <a:effectLst/>
                <a:latin typeface="Arial" charset="0"/>
              </a:rPr>
              <a:t>Cuadros sobre: </a:t>
            </a:r>
          </a:p>
          <a:p>
            <a:pPr algn="l">
              <a:buSzPct val="80000"/>
              <a:buFont typeface="Webdings" pitchFamily="18" charset="2"/>
              <a:buChar char="4"/>
            </a:pPr>
            <a:endParaRPr lang="es-CR" altLang="en-US" sz="1400" b="0">
              <a:solidFill>
                <a:srgbClr val="000080"/>
              </a:solidFill>
              <a:effectLst/>
              <a:latin typeface="Arial" charset="0"/>
            </a:endParaRPr>
          </a:p>
          <a:p>
            <a:pPr algn="l">
              <a:buSzPct val="80000"/>
              <a:buFont typeface="Webdings" pitchFamily="18" charset="2"/>
              <a:buChar char="4"/>
            </a:pPr>
            <a:r>
              <a:rPr lang="es-CR" altLang="en-US" sz="1400" b="0">
                <a:solidFill>
                  <a:srgbClr val="000080"/>
                </a:solidFill>
                <a:effectLst/>
                <a:latin typeface="Arial" charset="0"/>
              </a:rPr>
              <a:t>Total de miembros del hogar en el extranjero.</a:t>
            </a:r>
          </a:p>
          <a:p>
            <a:pPr algn="l">
              <a:buSzPct val="80000"/>
              <a:buFont typeface="Webdings" pitchFamily="18" charset="2"/>
              <a:buChar char="4"/>
            </a:pPr>
            <a:endParaRPr lang="es-CR" altLang="en-US" sz="1400" b="0">
              <a:solidFill>
                <a:srgbClr val="000080"/>
              </a:solidFill>
              <a:effectLst/>
              <a:latin typeface="Arial" charset="0"/>
            </a:endParaRPr>
          </a:p>
          <a:p>
            <a:pPr algn="l">
              <a:buSzPct val="80000"/>
              <a:buFont typeface="Webdings" pitchFamily="18" charset="2"/>
              <a:buChar char="4"/>
            </a:pPr>
            <a:r>
              <a:rPr lang="es-CR" altLang="en-US" sz="1400" b="0">
                <a:solidFill>
                  <a:srgbClr val="000080"/>
                </a:solidFill>
                <a:effectLst/>
                <a:latin typeface="Arial" charset="0"/>
              </a:rPr>
              <a:t>Recepción de remesas en el hogar</a:t>
            </a:r>
          </a:p>
          <a:p>
            <a:pPr algn="l">
              <a:buSzPct val="80000"/>
              <a:buFont typeface="Webdings" pitchFamily="18" charset="2"/>
              <a:buChar char="4"/>
            </a:pPr>
            <a:endParaRPr lang="es-CR" altLang="en-US" sz="1400" b="0">
              <a:solidFill>
                <a:srgbClr val="000080"/>
              </a:solidFill>
              <a:effectLst/>
              <a:latin typeface="Arial" charset="0"/>
            </a:endParaRPr>
          </a:p>
          <a:p>
            <a:pPr algn="l">
              <a:buSzPct val="80000"/>
              <a:buFont typeface="Webdings" pitchFamily="18" charset="2"/>
              <a:buChar char="4"/>
            </a:pPr>
            <a:r>
              <a:rPr lang="es-CR" altLang="en-US" sz="1400" b="0">
                <a:solidFill>
                  <a:srgbClr val="000080"/>
                </a:solidFill>
                <a:effectLst/>
                <a:latin typeface="Arial" charset="0"/>
              </a:rPr>
              <a:t>Monto mensual de las remesas.</a:t>
            </a:r>
            <a:endParaRPr lang="en-US" altLang="en-US" sz="1000" b="0">
              <a:solidFill>
                <a:srgbClr val="000080"/>
              </a:solidFill>
              <a:effectLst/>
              <a:latin typeface="Times New Roman" pitchFamily="18" charset="0"/>
            </a:endParaRPr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3352800" y="1698625"/>
            <a:ext cx="3200400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SzPct val="90000"/>
              <a:buFont typeface="Webdings" pitchFamily="18" charset="2"/>
              <a:buChar char="4"/>
            </a:pPr>
            <a:r>
              <a:rPr lang="es-CR" altLang="en-US" sz="1300" b="0">
                <a:solidFill>
                  <a:srgbClr val="000080"/>
                </a:solidFill>
                <a:effectLst/>
                <a:latin typeface="Arial" charset="0"/>
              </a:rPr>
              <a:t>Indicadores similares a los provenientes de los Censos, pero con menor grado de desagregación debido a que las Encuestas se aplican a una muestra de la población.</a:t>
            </a:r>
          </a:p>
          <a:p>
            <a:pPr algn="l">
              <a:buSzPct val="90000"/>
              <a:buFont typeface="Webdings" pitchFamily="18" charset="2"/>
              <a:buChar char="4"/>
            </a:pPr>
            <a:endParaRPr lang="es-CR" altLang="en-US" sz="1300" b="0">
              <a:solidFill>
                <a:srgbClr val="000080"/>
              </a:solidFill>
              <a:effectLst/>
              <a:latin typeface="Arial" charset="0"/>
            </a:endParaRPr>
          </a:p>
          <a:p>
            <a:pPr algn="l">
              <a:buSzPct val="90000"/>
              <a:buFont typeface="Webdings" pitchFamily="18" charset="2"/>
              <a:buChar char="4"/>
            </a:pPr>
            <a:r>
              <a:rPr lang="es-CR" altLang="en-US" sz="1300" b="0">
                <a:solidFill>
                  <a:srgbClr val="000080"/>
                </a:solidFill>
                <a:effectLst/>
                <a:latin typeface="Arial" charset="0"/>
              </a:rPr>
              <a:t>El grado de detalle posible para mostrar las características sociodemográficas, educativas y económicas, depende de la importancia numérica de los inmigrantes en  cada país.</a:t>
            </a:r>
          </a:p>
          <a:p>
            <a:pPr algn="l">
              <a:buSzPct val="90000"/>
              <a:buFont typeface="Webdings" pitchFamily="18" charset="2"/>
              <a:buChar char="4"/>
            </a:pPr>
            <a:endParaRPr lang="es-CR" altLang="en-US" sz="1300" b="0">
              <a:solidFill>
                <a:srgbClr val="000080"/>
              </a:solidFill>
              <a:effectLst/>
              <a:latin typeface="Arial" charset="0"/>
            </a:endParaRPr>
          </a:p>
          <a:p>
            <a:pPr algn="l">
              <a:buSzPct val="90000"/>
              <a:buFont typeface="Webdings" pitchFamily="18" charset="2"/>
              <a:buChar char="4"/>
            </a:pPr>
            <a:r>
              <a:rPr lang="es-CR" altLang="en-US" sz="1300" b="0">
                <a:solidFill>
                  <a:srgbClr val="000080"/>
                </a:solidFill>
                <a:effectLst/>
                <a:latin typeface="Arial" charset="0"/>
              </a:rPr>
              <a:t>Las encuestas permiten profundizar aspectos del mercado laboral y disponer de indicadores sobre el nivel de ingreso de los hogares, que generalmente no contemplan los censos.</a:t>
            </a:r>
          </a:p>
          <a:p>
            <a:pPr algn="l">
              <a:buSzPct val="90000"/>
              <a:buFont typeface="Webdings" pitchFamily="18" charset="2"/>
              <a:buChar char="4"/>
            </a:pPr>
            <a:endParaRPr lang="es-CR" altLang="en-US" sz="1300" b="0">
              <a:solidFill>
                <a:srgbClr val="000080"/>
              </a:solidFill>
              <a:effectLst/>
              <a:latin typeface="Arial" charset="0"/>
            </a:endParaRPr>
          </a:p>
          <a:p>
            <a:pPr algn="l">
              <a:buSzPct val="90000"/>
              <a:buFont typeface="Webdings" pitchFamily="18" charset="2"/>
              <a:buChar char="4"/>
            </a:pPr>
            <a:r>
              <a:rPr lang="es-CR" altLang="en-US" sz="1300" b="0">
                <a:solidFill>
                  <a:srgbClr val="000080"/>
                </a:solidFill>
                <a:effectLst/>
                <a:latin typeface="Arial" charset="0"/>
              </a:rPr>
              <a:t>Las encuestas permiten aproximarse a la evolución de la migración internacional durante los períodos intercensales, cuando el número de migrantes es significativo.</a:t>
            </a:r>
            <a:endParaRPr lang="en-US" altLang="en-US" sz="1400" b="0">
              <a:solidFill>
                <a:srgbClr val="000080"/>
              </a:solidFill>
              <a:effectLst/>
              <a:latin typeface="Arial" charset="0"/>
            </a:endParaRPr>
          </a:p>
        </p:txBody>
      </p:sp>
      <p:sp>
        <p:nvSpPr>
          <p:cNvPr id="279559" name="Text Box 7"/>
          <p:cNvSpPr txBox="1">
            <a:spLocks noChangeArrowheads="1"/>
          </p:cNvSpPr>
          <p:nvPr/>
        </p:nvSpPr>
        <p:spPr bwMode="auto">
          <a:xfrm>
            <a:off x="6781800" y="1762125"/>
            <a:ext cx="2362200" cy="364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SzPct val="80000"/>
              <a:buFont typeface="Webdings" pitchFamily="18" charset="2"/>
              <a:buChar char="4"/>
            </a:pPr>
            <a:r>
              <a:rPr lang="es-CR" altLang="en-US" sz="1400" b="0">
                <a:solidFill>
                  <a:srgbClr val="000080"/>
                </a:solidFill>
                <a:effectLst/>
                <a:latin typeface="Arial" charset="0"/>
              </a:rPr>
              <a:t>Número de miembros del hogar en el exterior por sexo.</a:t>
            </a:r>
          </a:p>
          <a:p>
            <a:pPr algn="l">
              <a:buSzPct val="80000"/>
              <a:buFont typeface="Webdings" pitchFamily="18" charset="2"/>
              <a:buChar char="4"/>
            </a:pPr>
            <a:endParaRPr lang="es-CR" altLang="en-US" sz="1400" b="0">
              <a:solidFill>
                <a:srgbClr val="000080"/>
              </a:solidFill>
              <a:effectLst/>
              <a:latin typeface="Arial" charset="0"/>
            </a:endParaRPr>
          </a:p>
          <a:p>
            <a:pPr algn="l">
              <a:buSzPct val="80000"/>
              <a:buFont typeface="Webdings" pitchFamily="18" charset="2"/>
              <a:buChar char="4"/>
            </a:pPr>
            <a:r>
              <a:rPr lang="es-CR" altLang="en-US" sz="1400" b="0">
                <a:solidFill>
                  <a:srgbClr val="000080"/>
                </a:solidFill>
                <a:effectLst/>
                <a:latin typeface="Arial" charset="0"/>
              </a:rPr>
              <a:t>Miembros del hogar que emigraron en los últimos diez años por sexo.</a:t>
            </a:r>
          </a:p>
          <a:p>
            <a:pPr algn="l">
              <a:buSzPct val="80000"/>
              <a:buFont typeface="Webdings" pitchFamily="18" charset="2"/>
              <a:buChar char="4"/>
            </a:pPr>
            <a:endParaRPr lang="es-CR" altLang="en-US" sz="1400" b="0">
              <a:solidFill>
                <a:srgbClr val="000080"/>
              </a:solidFill>
              <a:effectLst/>
              <a:latin typeface="Arial" charset="0"/>
            </a:endParaRPr>
          </a:p>
          <a:p>
            <a:pPr algn="l">
              <a:buSzPct val="80000"/>
              <a:buFont typeface="Webdings" pitchFamily="18" charset="2"/>
              <a:buChar char="4"/>
            </a:pPr>
            <a:r>
              <a:rPr lang="es-CR" altLang="en-US" sz="1400" b="0">
                <a:solidFill>
                  <a:srgbClr val="000080"/>
                </a:solidFill>
                <a:effectLst/>
                <a:latin typeface="Arial" charset="0"/>
              </a:rPr>
              <a:t>Algunas características sociodemográficas antes de emigrar.</a:t>
            </a:r>
          </a:p>
          <a:p>
            <a:pPr algn="l">
              <a:buSzPct val="80000"/>
              <a:buFont typeface="Webdings" pitchFamily="18" charset="2"/>
              <a:buChar char="4"/>
            </a:pPr>
            <a:endParaRPr lang="es-CR" altLang="en-US" sz="1400" b="0">
              <a:solidFill>
                <a:srgbClr val="000080"/>
              </a:solidFill>
              <a:effectLst/>
              <a:latin typeface="Arial" charset="0"/>
            </a:endParaRPr>
          </a:p>
          <a:p>
            <a:pPr algn="l">
              <a:buSzPct val="80000"/>
              <a:buFont typeface="Webdings" pitchFamily="18" charset="2"/>
              <a:buChar char="4"/>
            </a:pPr>
            <a:r>
              <a:rPr lang="es-CR" altLang="en-US" sz="1400" b="0">
                <a:solidFill>
                  <a:srgbClr val="000080"/>
                </a:solidFill>
                <a:effectLst/>
                <a:latin typeface="Arial" charset="0"/>
              </a:rPr>
              <a:t>Envío de remesas.</a:t>
            </a:r>
          </a:p>
          <a:p>
            <a:pPr algn="l">
              <a:buSzPct val="80000"/>
              <a:buFont typeface="Webdings" pitchFamily="18" charset="2"/>
              <a:buChar char="4"/>
            </a:pPr>
            <a:endParaRPr lang="es-CR" altLang="en-US" sz="1400" b="0">
              <a:solidFill>
                <a:srgbClr val="000080"/>
              </a:solidFill>
              <a:effectLst/>
              <a:latin typeface="Arial" charset="0"/>
            </a:endParaRPr>
          </a:p>
          <a:p>
            <a:pPr algn="l">
              <a:buSzPct val="80000"/>
              <a:buFont typeface="Webdings" pitchFamily="18" charset="2"/>
              <a:buChar char="4"/>
            </a:pPr>
            <a:r>
              <a:rPr lang="es-CR" altLang="en-US" sz="1400" b="0">
                <a:solidFill>
                  <a:srgbClr val="000080"/>
                </a:solidFill>
                <a:effectLst/>
                <a:latin typeface="Arial" charset="0"/>
              </a:rPr>
              <a:t>Impacto de las remesas en la economía familiar.</a:t>
            </a:r>
            <a:endParaRPr lang="es-CR" altLang="en-US" sz="1200" b="0">
              <a:solidFill>
                <a:srgbClr val="000080"/>
              </a:solidFill>
              <a:effectLst/>
              <a:latin typeface="Times New Roman" pitchFamily="18" charset="0"/>
            </a:endParaRPr>
          </a:p>
          <a:p>
            <a:pPr lvl="3" algn="l">
              <a:buFont typeface="Symbol" pitchFamily="18" charset="2"/>
              <a:buChar char="¨"/>
            </a:pPr>
            <a:endParaRPr lang="en-US" altLang="en-US" sz="1000" b="0">
              <a:solidFill>
                <a:srgbClr val="000080"/>
              </a:solidFill>
              <a:effectLst/>
            </a:endParaRPr>
          </a:p>
        </p:txBody>
      </p:sp>
      <p:sp>
        <p:nvSpPr>
          <p:cNvPr id="279563" name="Text Box 11"/>
          <p:cNvSpPr txBox="1">
            <a:spLocks noChangeArrowheads="1"/>
          </p:cNvSpPr>
          <p:nvPr/>
        </p:nvSpPr>
        <p:spPr bwMode="auto">
          <a:xfrm>
            <a:off x="4267200" y="1385888"/>
            <a:ext cx="1676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R" altLang="en-US" sz="1800">
                <a:solidFill>
                  <a:srgbClr val="FF0000"/>
                </a:solidFill>
                <a:effectLst/>
              </a:rPr>
              <a:t>INMIGRANTES</a:t>
            </a:r>
            <a:endParaRPr lang="en-US" altLang="en-US" sz="1600" b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79564" name="Text Box 12"/>
          <p:cNvSpPr txBox="1">
            <a:spLocks noChangeArrowheads="1"/>
          </p:cNvSpPr>
          <p:nvPr/>
        </p:nvSpPr>
        <p:spPr bwMode="auto">
          <a:xfrm>
            <a:off x="7162800" y="1385888"/>
            <a:ext cx="1676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R" altLang="en-US" sz="1800">
                <a:solidFill>
                  <a:srgbClr val="FF0000"/>
                </a:solidFill>
                <a:effectLst/>
              </a:rPr>
              <a:t>EMIGRANTES</a:t>
            </a:r>
            <a:endParaRPr lang="en-US" altLang="en-US" sz="1600" b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79565" name="Text Box 13"/>
          <p:cNvSpPr txBox="1">
            <a:spLocks noChangeArrowheads="1"/>
          </p:cNvSpPr>
          <p:nvPr/>
        </p:nvSpPr>
        <p:spPr bwMode="auto">
          <a:xfrm>
            <a:off x="228600" y="809625"/>
            <a:ext cx="2895600" cy="40957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R" altLang="en-US" sz="2000">
                <a:solidFill>
                  <a:srgbClr val="FF0000"/>
                </a:solidFill>
                <a:effectLst/>
              </a:rPr>
              <a:t>INSUMOS</a:t>
            </a:r>
            <a:endParaRPr lang="en-US" altLang="en-US" sz="1600" b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79566" name="Text Box 14"/>
          <p:cNvSpPr txBox="1">
            <a:spLocks noChangeArrowheads="1"/>
          </p:cNvSpPr>
          <p:nvPr/>
        </p:nvSpPr>
        <p:spPr bwMode="auto">
          <a:xfrm>
            <a:off x="3276600" y="809625"/>
            <a:ext cx="5867400" cy="40957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>
                <a:solidFill>
                  <a:srgbClr val="FF0000"/>
                </a:solidFill>
                <a:effectLst/>
              </a:rPr>
              <a:t>INDICADORES O PRODUCTOS SOBRE: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AutoShape 2"/>
          <p:cNvSpPr>
            <a:spLocks noChangeArrowheads="1"/>
          </p:cNvSpPr>
          <p:nvPr/>
        </p:nvSpPr>
        <p:spPr bwMode="auto">
          <a:xfrm>
            <a:off x="304800" y="457200"/>
            <a:ext cx="1752600" cy="6096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3955" name="AutoShape 3"/>
          <p:cNvSpPr>
            <a:spLocks noChangeArrowheads="1"/>
          </p:cNvSpPr>
          <p:nvPr/>
        </p:nvSpPr>
        <p:spPr bwMode="auto">
          <a:xfrm>
            <a:off x="2743200" y="457200"/>
            <a:ext cx="3581400" cy="6172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304800" y="685800"/>
            <a:ext cx="1981200" cy="574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R" altLang="en-US" sz="1800">
                <a:solidFill>
                  <a:schemeClr val="tx1"/>
                </a:solidFill>
                <a:effectLst/>
              </a:rPr>
              <a:t>INSUMOS</a:t>
            </a:r>
            <a:endParaRPr lang="es-CR" altLang="en-US" sz="1600"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algn="l"/>
            <a:endParaRPr lang="es-CR" altLang="en-US" sz="1600">
              <a:solidFill>
                <a:schemeClr val="tx1"/>
              </a:solidFill>
              <a:effectLst/>
            </a:endParaRP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Cuatro cuadros:</a:t>
            </a: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IM1: Entradas y</a:t>
            </a: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Salidas por sexo y</a:t>
            </a: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grupos de nacionalidad</a:t>
            </a: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1980- 2002.</a:t>
            </a:r>
            <a:endParaRPr lang="es-CR" altLang="en-US" sz="1600" b="0">
              <a:solidFill>
                <a:srgbClr val="0066FF"/>
              </a:solidFill>
              <a:effectLst/>
            </a:endParaRPr>
          </a:p>
          <a:p>
            <a:pPr algn="l"/>
            <a:endParaRPr lang="es-CR" altLang="en-US" sz="1600" b="0">
              <a:solidFill>
                <a:srgbClr val="0066FF"/>
              </a:solidFill>
              <a:effectLst/>
            </a:endParaRP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IM2: Entradas y </a:t>
            </a: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Salidas por sexo y</a:t>
            </a: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nacionalidad abierta.</a:t>
            </a: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1995-2002.</a:t>
            </a:r>
            <a:endParaRPr lang="es-CR" altLang="en-US" sz="1600" b="0">
              <a:solidFill>
                <a:srgbClr val="0066FF"/>
              </a:solidFill>
              <a:effectLst/>
            </a:endParaRPr>
          </a:p>
          <a:p>
            <a:pPr algn="l"/>
            <a:endParaRPr lang="es-CR" altLang="en-US" sz="1600" b="0">
              <a:solidFill>
                <a:srgbClr val="0066FF"/>
              </a:solidFill>
              <a:effectLst/>
            </a:endParaRP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IM3: Entradas y </a:t>
            </a: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Salidas por paso </a:t>
            </a: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y nacionalidad. </a:t>
            </a: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2000 en adelante.</a:t>
            </a:r>
            <a:endParaRPr lang="es-CR" altLang="en-US" sz="1600" b="0">
              <a:solidFill>
                <a:srgbClr val="0066FF"/>
              </a:solidFill>
              <a:effectLst/>
            </a:endParaRPr>
          </a:p>
          <a:p>
            <a:pPr algn="l"/>
            <a:endParaRPr lang="es-CR" altLang="en-US" sz="1600" b="0">
              <a:solidFill>
                <a:srgbClr val="0066FF"/>
              </a:solidFill>
              <a:effectLst/>
            </a:endParaRP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IM4: Entradas y</a:t>
            </a: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Salidas por sexo </a:t>
            </a: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y grupos de edad.</a:t>
            </a:r>
          </a:p>
          <a:p>
            <a:pPr algn="l"/>
            <a:r>
              <a:rPr lang="es-CR" altLang="en-US" sz="1600">
                <a:solidFill>
                  <a:srgbClr val="0066FF"/>
                </a:solidFill>
                <a:effectLst/>
              </a:rPr>
              <a:t>2000 en adelante.</a:t>
            </a:r>
            <a:endParaRPr lang="en-US" altLang="en-US" sz="18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3957" name="Text Box 5"/>
          <p:cNvSpPr txBox="1">
            <a:spLocks noChangeArrowheads="1"/>
          </p:cNvSpPr>
          <p:nvPr/>
        </p:nvSpPr>
        <p:spPr bwMode="auto">
          <a:xfrm>
            <a:off x="2971800" y="457200"/>
            <a:ext cx="335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R" altLang="en-US" sz="1800">
                <a:solidFill>
                  <a:schemeClr val="tx1"/>
                </a:solidFill>
                <a:effectLst/>
              </a:rPr>
              <a:t>INDICADORES O PRODUCTOS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3958" name="Text Box 6"/>
          <p:cNvSpPr txBox="1">
            <a:spLocks noChangeArrowheads="1"/>
          </p:cNvSpPr>
          <p:nvPr/>
        </p:nvSpPr>
        <p:spPr bwMode="auto">
          <a:xfrm>
            <a:off x="3048000" y="990600"/>
            <a:ext cx="30480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R" altLang="en-US" sz="1600">
                <a:solidFill>
                  <a:srgbClr val="FF3300"/>
                </a:solidFill>
                <a:effectLst/>
              </a:rPr>
              <a:t>MAGNITUD E INTENSIDAD DE LOS MOVIMIENTOS</a:t>
            </a:r>
            <a:endParaRPr lang="es-CR" altLang="en-US" sz="1600"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algn="l"/>
            <a:endParaRPr lang="es-CR" altLang="en-US" sz="1600"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algn="l"/>
            <a:r>
              <a:rPr lang="es-CR" altLang="en-US" sz="1600">
                <a:solidFill>
                  <a:schemeClr val="tx1"/>
                </a:solidFill>
                <a:effectLst/>
              </a:rPr>
              <a:t>- Saldos migratorios</a:t>
            </a:r>
          </a:p>
          <a:p>
            <a:pPr algn="l"/>
            <a:r>
              <a:rPr lang="es-CR" altLang="en-US" sz="1600">
                <a:solidFill>
                  <a:schemeClr val="tx1"/>
                </a:solidFill>
                <a:effectLst/>
              </a:rPr>
              <a:t>- Migración bruta</a:t>
            </a:r>
          </a:p>
          <a:p>
            <a:pPr algn="l"/>
            <a:r>
              <a:rPr lang="es-CR" altLang="en-US" sz="1600">
                <a:solidFill>
                  <a:schemeClr val="tx1"/>
                </a:solidFill>
                <a:effectLst/>
              </a:rPr>
              <a:t>- Migración neta</a:t>
            </a:r>
          </a:p>
          <a:p>
            <a:pPr algn="l"/>
            <a:r>
              <a:rPr lang="es-CR" altLang="en-US" sz="1600">
                <a:solidFill>
                  <a:schemeClr val="tx1"/>
                </a:solidFill>
                <a:effectLst/>
              </a:rPr>
              <a:t>- Indice de efectividad</a:t>
            </a:r>
          </a:p>
          <a:p>
            <a:pPr algn="l"/>
            <a:r>
              <a:rPr lang="es-CR" altLang="en-US" sz="1600">
                <a:solidFill>
                  <a:schemeClr val="tx1"/>
                </a:solidFill>
                <a:effectLst/>
              </a:rPr>
              <a:t> migratoria.</a:t>
            </a:r>
            <a:endParaRPr lang="en-US" altLang="en-US" sz="240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3959" name="Text Box 7"/>
          <p:cNvSpPr txBox="1">
            <a:spLocks noChangeArrowheads="1"/>
          </p:cNvSpPr>
          <p:nvPr/>
        </p:nvSpPr>
        <p:spPr bwMode="auto">
          <a:xfrm>
            <a:off x="2971800" y="3117850"/>
            <a:ext cx="33528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R" altLang="en-US" sz="1600">
                <a:solidFill>
                  <a:srgbClr val="FF3300"/>
                </a:solidFill>
                <a:effectLst/>
              </a:rPr>
              <a:t>COMPOSICION</a:t>
            </a:r>
          </a:p>
          <a:p>
            <a:pPr algn="ctr"/>
            <a:r>
              <a:rPr lang="es-CR" altLang="en-US" sz="1600">
                <a:solidFill>
                  <a:srgbClr val="FF3300"/>
                </a:solidFill>
                <a:effectLst/>
              </a:rPr>
              <a:t>DE LOS FLUJOS</a:t>
            </a:r>
            <a:endParaRPr lang="es-CR" altLang="en-US" sz="1600"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algn="ctr"/>
            <a:endParaRPr lang="es-CR" altLang="en-US" sz="1200"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algn="l"/>
            <a:r>
              <a:rPr lang="es-CR" altLang="en-US" sz="1400">
                <a:solidFill>
                  <a:schemeClr val="tx1"/>
                </a:solidFill>
                <a:effectLst/>
              </a:rPr>
              <a:t>Composición de entradas, salidas y saldos por nacionalidad: Porcentaje de cada nacionalidad. </a:t>
            </a:r>
          </a:p>
          <a:p>
            <a:pPr algn="l"/>
            <a:endParaRPr lang="es-CR" altLang="en-US" sz="1400">
              <a:solidFill>
                <a:schemeClr val="tx1"/>
              </a:solidFill>
              <a:effectLst/>
            </a:endParaRPr>
          </a:p>
          <a:p>
            <a:pPr algn="l"/>
            <a:r>
              <a:rPr lang="es-CR" altLang="en-US" sz="1400">
                <a:solidFill>
                  <a:schemeClr val="tx1"/>
                </a:solidFill>
                <a:effectLst/>
              </a:rPr>
              <a:t>Composición de las entradas, salidas y saldos por sexo y grupos de edad: porcentaje de cada grupo de edad y sexo.</a:t>
            </a:r>
          </a:p>
          <a:p>
            <a:pPr algn="l"/>
            <a:endParaRPr lang="es-CR" altLang="en-US" sz="1400">
              <a:solidFill>
                <a:schemeClr val="tx1"/>
              </a:solidFill>
              <a:effectLst/>
            </a:endParaRPr>
          </a:p>
          <a:p>
            <a:pPr algn="l"/>
            <a:r>
              <a:rPr lang="es-CR" altLang="en-US" sz="1400">
                <a:solidFill>
                  <a:schemeClr val="tx1"/>
                </a:solidFill>
                <a:effectLst/>
              </a:rPr>
              <a:t>Indice de masculinidad en las entradas, salidas y saldos migratorios.</a:t>
            </a:r>
          </a:p>
          <a:p>
            <a:pPr algn="l"/>
            <a:endParaRPr lang="es-CR" altLang="en-US" sz="1400">
              <a:solidFill>
                <a:schemeClr val="tx1"/>
              </a:solidFill>
              <a:effectLst/>
            </a:endParaRPr>
          </a:p>
          <a:p>
            <a:pPr algn="l"/>
            <a:r>
              <a:rPr lang="es-CR" altLang="en-US" sz="1400">
                <a:solidFill>
                  <a:schemeClr val="tx1"/>
                </a:solidFill>
                <a:effectLst/>
              </a:rPr>
              <a:t>Porcentaje de entradas, salidas y migración bruta de cada paso sobre el total.</a:t>
            </a:r>
            <a:endParaRPr lang="en-US" altLang="en-US" sz="16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3960" name="Text Box 8"/>
          <p:cNvSpPr txBox="1">
            <a:spLocks noChangeArrowheads="1"/>
          </p:cNvSpPr>
          <p:nvPr/>
        </p:nvSpPr>
        <p:spPr bwMode="auto">
          <a:xfrm>
            <a:off x="6248400" y="25146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3961" name="Rectangle 9"/>
          <p:cNvSpPr>
            <a:spLocks noChangeArrowheads="1"/>
          </p:cNvSpPr>
          <p:nvPr/>
        </p:nvSpPr>
        <p:spPr bwMode="auto">
          <a:xfrm>
            <a:off x="4953000" y="1828800"/>
            <a:ext cx="1219200" cy="121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/>
            <a:r>
              <a:rPr lang="en-US" altLang="en-US" sz="1200">
                <a:solidFill>
                  <a:schemeClr val="tx1"/>
                </a:solidFill>
                <a:effectLst/>
              </a:rPr>
              <a:t>Total y por:</a:t>
            </a:r>
          </a:p>
          <a:p>
            <a:pPr algn="l"/>
            <a:r>
              <a:rPr lang="en-US" altLang="en-US" sz="1200" b="0">
                <a:solidFill>
                  <a:schemeClr val="tx1"/>
                </a:solidFill>
                <a:effectLst/>
              </a:rPr>
              <a:t>Nacionalidad,</a:t>
            </a:r>
          </a:p>
          <a:p>
            <a:pPr algn="l"/>
            <a:r>
              <a:rPr lang="en-US" altLang="en-US" sz="1200" b="0">
                <a:solidFill>
                  <a:schemeClr val="tx1"/>
                </a:solidFill>
                <a:effectLst/>
              </a:rPr>
              <a:t>Sexo,</a:t>
            </a:r>
          </a:p>
          <a:p>
            <a:pPr algn="l"/>
            <a:r>
              <a:rPr lang="en-US" altLang="en-US" sz="1200" b="0">
                <a:solidFill>
                  <a:schemeClr val="tx1"/>
                </a:solidFill>
                <a:effectLst/>
              </a:rPr>
              <a:t>Grupos de edad,</a:t>
            </a:r>
          </a:p>
          <a:p>
            <a:pPr algn="l"/>
            <a:r>
              <a:rPr lang="en-US" altLang="en-US" sz="1200" b="0">
                <a:solidFill>
                  <a:schemeClr val="tx1"/>
                </a:solidFill>
                <a:effectLst/>
              </a:rPr>
              <a:t>Pasos de frontera,</a:t>
            </a:r>
          </a:p>
          <a:p>
            <a:pPr algn="l"/>
            <a:r>
              <a:rPr lang="en-US" altLang="en-US" sz="1200" b="0">
                <a:solidFill>
                  <a:schemeClr val="tx1"/>
                </a:solidFill>
                <a:effectLst/>
              </a:rPr>
              <a:t>Año o período</a:t>
            </a:r>
            <a:endParaRPr lang="en-US" altLang="en-US" sz="1000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3962" name="AutoShape 10"/>
          <p:cNvSpPr>
            <a:spLocks noChangeArrowheads="1"/>
          </p:cNvSpPr>
          <p:nvPr/>
        </p:nvSpPr>
        <p:spPr bwMode="auto">
          <a:xfrm>
            <a:off x="7010400" y="457200"/>
            <a:ext cx="2057400" cy="5943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3963" name="Text Box 11"/>
          <p:cNvSpPr txBox="1">
            <a:spLocks noChangeArrowheads="1"/>
          </p:cNvSpPr>
          <p:nvPr/>
        </p:nvSpPr>
        <p:spPr bwMode="auto">
          <a:xfrm>
            <a:off x="7086600" y="457200"/>
            <a:ext cx="1981200" cy="577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R" altLang="en-US" sz="1800">
                <a:solidFill>
                  <a:srgbClr val="000000"/>
                </a:solidFill>
                <a:effectLst/>
              </a:rPr>
              <a:t>POTENCIALIDAD ANALÍTICA</a:t>
            </a:r>
            <a:endParaRPr lang="es-CR" altLang="en-US" sz="1600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algn="ctr"/>
            <a:endParaRPr lang="es-CR" altLang="en-US" sz="1600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algn="l"/>
            <a:r>
              <a:rPr lang="es-CR" altLang="en-US" sz="1600" u="sng">
                <a:solidFill>
                  <a:srgbClr val="FF3300"/>
                </a:solidFill>
                <a:effectLst/>
              </a:rPr>
              <a:t>En cada país:</a:t>
            </a:r>
            <a:endParaRPr lang="es-CR" altLang="en-US" sz="1600">
              <a:solidFill>
                <a:srgbClr val="000000"/>
              </a:solidFill>
              <a:effectLst/>
            </a:endParaRPr>
          </a:p>
          <a:p>
            <a:pPr algn="l"/>
            <a:endParaRPr lang="es-CR" altLang="en-US" sz="1600">
              <a:solidFill>
                <a:schemeClr val="tx1"/>
              </a:solidFill>
              <a:effectLst/>
            </a:endParaRPr>
          </a:p>
          <a:p>
            <a:pPr algn="l"/>
            <a:r>
              <a:rPr lang="es-CR" altLang="en-US" sz="1600">
                <a:solidFill>
                  <a:srgbClr val="800080"/>
                </a:solidFill>
                <a:effectLst/>
              </a:rPr>
              <a:t>Análisis de cambios en el tiempo:  en la magnitud de los movimientos y en el balance migratorio</a:t>
            </a:r>
            <a:r>
              <a:rPr lang="es-CR" altLang="en-US" sz="1600">
                <a:solidFill>
                  <a:schemeClr val="tx1"/>
                </a:solidFill>
                <a:effectLst/>
              </a:rPr>
              <a:t>.</a:t>
            </a:r>
          </a:p>
          <a:p>
            <a:pPr algn="l"/>
            <a:endParaRPr lang="es-CR" altLang="en-US" sz="1600">
              <a:solidFill>
                <a:schemeClr val="tx1"/>
              </a:solidFill>
              <a:effectLst/>
            </a:endParaRPr>
          </a:p>
          <a:p>
            <a:pPr algn="l"/>
            <a:r>
              <a:rPr lang="es-CR" altLang="en-US" sz="1600">
                <a:solidFill>
                  <a:srgbClr val="800080"/>
                </a:solidFill>
                <a:effectLst/>
              </a:rPr>
              <a:t> Análisis de   </a:t>
            </a:r>
          </a:p>
          <a:p>
            <a:pPr algn="l"/>
            <a:r>
              <a:rPr lang="es-CR" altLang="en-US" sz="1600">
                <a:solidFill>
                  <a:srgbClr val="800080"/>
                </a:solidFill>
                <a:effectLst/>
              </a:rPr>
              <a:t> diferencias según:</a:t>
            </a:r>
          </a:p>
          <a:p>
            <a:pPr algn="l"/>
            <a:r>
              <a:rPr lang="es-CR" altLang="en-US" sz="1600">
                <a:solidFill>
                  <a:srgbClr val="800080"/>
                </a:solidFill>
                <a:effectLst/>
              </a:rPr>
              <a:t>     Nacionalidad</a:t>
            </a:r>
          </a:p>
          <a:p>
            <a:pPr algn="l"/>
            <a:r>
              <a:rPr lang="es-CR" altLang="en-US" sz="1600">
                <a:solidFill>
                  <a:srgbClr val="800080"/>
                </a:solidFill>
                <a:effectLst/>
              </a:rPr>
              <a:t>     Sexo</a:t>
            </a:r>
          </a:p>
          <a:p>
            <a:pPr algn="l"/>
            <a:r>
              <a:rPr lang="es-CR" altLang="en-US" sz="1600">
                <a:solidFill>
                  <a:srgbClr val="800080"/>
                </a:solidFill>
                <a:effectLst/>
              </a:rPr>
              <a:t>     Grupos de edad</a:t>
            </a:r>
          </a:p>
          <a:p>
            <a:pPr algn="l"/>
            <a:r>
              <a:rPr lang="es-CR" altLang="en-US" sz="1600">
                <a:solidFill>
                  <a:srgbClr val="800080"/>
                </a:solidFill>
                <a:effectLst/>
              </a:rPr>
              <a:t>     Paso de frontera</a:t>
            </a:r>
            <a:endParaRPr lang="es-CR" altLang="en-US" sz="1600">
              <a:solidFill>
                <a:schemeClr val="tx1"/>
              </a:solidFill>
              <a:effectLst/>
            </a:endParaRPr>
          </a:p>
          <a:p>
            <a:pPr algn="l"/>
            <a:endParaRPr lang="es-CR" altLang="en-US" sz="1600">
              <a:solidFill>
                <a:schemeClr val="tx1"/>
              </a:solidFill>
              <a:effectLst/>
            </a:endParaRPr>
          </a:p>
          <a:p>
            <a:pPr algn="l"/>
            <a:r>
              <a:rPr lang="es-CR" altLang="en-US" sz="1600" u="sng">
                <a:solidFill>
                  <a:srgbClr val="FF3300"/>
                </a:solidFill>
                <a:effectLst/>
              </a:rPr>
              <a:t>En la Región:</a:t>
            </a:r>
          </a:p>
          <a:p>
            <a:pPr algn="l"/>
            <a:endParaRPr lang="es-CR" altLang="en-US" sz="1600">
              <a:solidFill>
                <a:schemeClr val="tx1"/>
              </a:solidFill>
              <a:effectLst/>
            </a:endParaRPr>
          </a:p>
          <a:p>
            <a:pPr algn="l"/>
            <a:r>
              <a:rPr lang="es-CR" altLang="en-US" sz="1600">
                <a:solidFill>
                  <a:srgbClr val="990099"/>
                </a:solidFill>
                <a:effectLst/>
              </a:rPr>
              <a:t>Análisis comparativo entre países.</a:t>
            </a:r>
          </a:p>
          <a:p>
            <a:pPr algn="l"/>
            <a:r>
              <a:rPr lang="es-CR" altLang="en-US" sz="1600">
                <a:solidFill>
                  <a:srgbClr val="990099"/>
                </a:solidFill>
                <a:effectLst/>
              </a:rPr>
              <a:t>Consolidado regional.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3964" name="AutoShape 12"/>
          <p:cNvSpPr>
            <a:spLocks noChangeArrowheads="1"/>
          </p:cNvSpPr>
          <p:nvPr/>
        </p:nvSpPr>
        <p:spPr bwMode="auto">
          <a:xfrm>
            <a:off x="2133600" y="3505200"/>
            <a:ext cx="533400" cy="4572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965" name="AutoShape 13"/>
          <p:cNvSpPr>
            <a:spLocks noChangeArrowheads="1"/>
          </p:cNvSpPr>
          <p:nvPr/>
        </p:nvSpPr>
        <p:spPr bwMode="auto">
          <a:xfrm>
            <a:off x="6400800" y="3505200"/>
            <a:ext cx="533400" cy="4572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966" name="AutoShape 14"/>
          <p:cNvSpPr>
            <a:spLocks/>
          </p:cNvSpPr>
          <p:nvPr/>
        </p:nvSpPr>
        <p:spPr bwMode="auto">
          <a:xfrm>
            <a:off x="7086600" y="381000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967" name="Rectangle 15"/>
          <p:cNvSpPr>
            <a:spLocks noChangeArrowheads="1"/>
          </p:cNvSpPr>
          <p:nvPr/>
        </p:nvSpPr>
        <p:spPr bwMode="auto">
          <a:xfrm>
            <a:off x="1905000" y="0"/>
            <a:ext cx="5638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REGISTROS DE MOVIMIENTOS INTERNACIONALES</a:t>
            </a:r>
            <a:endParaRPr lang="en-US" altLang="en-US" sz="1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676400"/>
            <a:ext cx="7926388" cy="3505200"/>
          </a:xfrm>
        </p:spPr>
        <p:txBody>
          <a:bodyPr/>
          <a:lstStyle/>
          <a:p>
            <a:r>
              <a:rPr lang="es-ES" altLang="en-US" sz="32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DISPONIBILIDAD ACTUAL DE LA INFORMACIÓN DE CADA FUENTE</a:t>
            </a:r>
            <a:endParaRPr lang="en-US" altLang="en-US" sz="3200" b="1">
              <a:solidFill>
                <a:srgbClr val="CC0066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IEMCA2">
  <a:themeElements>
    <a:clrScheme name="SIEMCA2 1">
      <a:dk1>
        <a:srgbClr val="000000"/>
      </a:dk1>
      <a:lt1>
        <a:srgbClr val="66CCFF"/>
      </a:lt1>
      <a:dk2>
        <a:srgbClr val="000066"/>
      </a:dk2>
      <a:lt2>
        <a:srgbClr val="003300"/>
      </a:lt2>
      <a:accent1>
        <a:srgbClr val="FF66CC"/>
      </a:accent1>
      <a:accent2>
        <a:srgbClr val="FF6600"/>
      </a:accent2>
      <a:accent3>
        <a:srgbClr val="B8E2FF"/>
      </a:accent3>
      <a:accent4>
        <a:srgbClr val="000000"/>
      </a:accent4>
      <a:accent5>
        <a:srgbClr val="FFB8E2"/>
      </a:accent5>
      <a:accent6>
        <a:srgbClr val="E75C00"/>
      </a:accent6>
      <a:hlink>
        <a:srgbClr val="FFCC00"/>
      </a:hlink>
      <a:folHlink>
        <a:srgbClr val="FFFF66"/>
      </a:folHlink>
    </a:clrScheme>
    <a:fontScheme name="SIEMCA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rgbClr val="A5002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rgbClr val="A5002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defRPr>
        </a:defPPr>
      </a:lstStyle>
    </a:lnDef>
  </a:objectDefaults>
  <a:extraClrSchemeLst>
    <a:extraClrScheme>
      <a:clrScheme name="SIEMCA2 1">
        <a:dk1>
          <a:srgbClr val="000000"/>
        </a:dk1>
        <a:lt1>
          <a:srgbClr val="66CCFF"/>
        </a:lt1>
        <a:dk2>
          <a:srgbClr val="000066"/>
        </a:dk2>
        <a:lt2>
          <a:srgbClr val="003300"/>
        </a:lt2>
        <a:accent1>
          <a:srgbClr val="FF66CC"/>
        </a:accent1>
        <a:accent2>
          <a:srgbClr val="FF6600"/>
        </a:accent2>
        <a:accent3>
          <a:srgbClr val="B8E2FF"/>
        </a:accent3>
        <a:accent4>
          <a:srgbClr val="000000"/>
        </a:accent4>
        <a:accent5>
          <a:srgbClr val="FFB8E2"/>
        </a:accent5>
        <a:accent6>
          <a:srgbClr val="E75C00"/>
        </a:accent6>
        <a:hlink>
          <a:srgbClr val="FFCC00"/>
        </a:hlink>
        <a:folHlink>
          <a:srgbClr val="FFFF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Office\Templates\Presentations\SIEMCA2.pot</Template>
  <TotalTime>4911</TotalTime>
  <Words>1679</Words>
  <Application>Microsoft Office PowerPoint</Application>
  <PresentationFormat>Custom</PresentationFormat>
  <Paragraphs>338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Times New Roman</vt:lpstr>
      <vt:lpstr>Arial Narrow</vt:lpstr>
      <vt:lpstr>Arial</vt:lpstr>
      <vt:lpstr>Monotype Sorts</vt:lpstr>
      <vt:lpstr>Wingdings</vt:lpstr>
      <vt:lpstr>Webdings</vt:lpstr>
      <vt:lpstr>Symbol</vt:lpstr>
      <vt:lpstr>CG Omega</vt:lpstr>
      <vt:lpstr>SIEMCA2</vt:lpstr>
      <vt:lpstr>Microsoft Excel Worksheet</vt:lpstr>
      <vt:lpstr>Bitmap Image</vt:lpstr>
      <vt:lpstr>Sistema de Información Estadística sobre las Migraciones en Centroamérica  (SIEMCA)  Ejecutado por la OIM con la colaboración de CEPAL / CELADE</vt:lpstr>
      <vt:lpstr>¿ QUÉ RESULTADOS SE ESPERA LOGRAR ?</vt:lpstr>
      <vt:lpstr>PRINCIPALES AVANCES DEL SIEMCA</vt:lpstr>
      <vt:lpstr>PRINCIPALES AVANCES DEL SIEMCA</vt:lpstr>
      <vt:lpstr>PRODUCTOS E INSUMOS DEL SIEMCA  A PARTIR DE CADA FUENTE</vt:lpstr>
      <vt:lpstr>PowerPoint Presentation</vt:lpstr>
      <vt:lpstr>PowerPoint Presentation</vt:lpstr>
      <vt:lpstr>PowerPoint Presentation</vt:lpstr>
      <vt:lpstr>DISPONIBILIDAD ACTUAL DE LA INFORMACIÓN DE CADA FUENTE</vt:lpstr>
      <vt:lpstr>PowerPoint Presentation</vt:lpstr>
      <vt:lpstr>PowerPoint Presentation</vt:lpstr>
      <vt:lpstr>EL SISTEMA INFORMÁTICO</vt:lpstr>
      <vt:lpstr>PowerPoint Presentation</vt:lpstr>
      <vt:lpstr>ESQUEMA DEL SISTEMA</vt:lpstr>
      <vt:lpstr>SISTEMA DE INFORMACION MIGRATORIA EN EL PLAN PUEBLA - PANAMÁ</vt:lpstr>
      <vt:lpstr>ESTADO FINANCIERO DEL PROYECTO</vt:lpstr>
      <vt:lpstr>EJEMPLO DE ALGUNOS PRODUCTOS A LOGRAR PARA TODOS LOS PAÍSES A PARTIR DE INSUMOS SIEMCA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Impacto Socio - Económico de las Migraciones de Nicaragua hacia Costa Rica.</dc:title>
  <dc:creator>Escuela de Economía</dc:creator>
  <cp:lastModifiedBy>CON Ana Paola</cp:lastModifiedBy>
  <cp:revision>299</cp:revision>
  <cp:lastPrinted>2002-10-28T16:26:31Z</cp:lastPrinted>
  <dcterms:created xsi:type="dcterms:W3CDTF">2001-02-01T17:35:20Z</dcterms:created>
  <dcterms:modified xsi:type="dcterms:W3CDTF">2017-04-03T16:51:13Z</dcterms:modified>
</cp:coreProperties>
</file>