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4"/>
  </p:sldMasterIdLst>
  <p:notesMasterIdLst>
    <p:notesMasterId r:id="rId34"/>
  </p:notesMasterIdLst>
  <p:handoutMasterIdLst>
    <p:handoutMasterId r:id="rId35"/>
  </p:handoutMasterIdLst>
  <p:sldIdLst>
    <p:sldId id="440" r:id="rId5"/>
    <p:sldId id="494" r:id="rId6"/>
    <p:sldId id="441" r:id="rId7"/>
    <p:sldId id="514" r:id="rId8"/>
    <p:sldId id="413" r:id="rId9"/>
    <p:sldId id="504" r:id="rId10"/>
    <p:sldId id="513" r:id="rId11"/>
    <p:sldId id="515" r:id="rId12"/>
    <p:sldId id="523" r:id="rId13"/>
    <p:sldId id="516" r:id="rId14"/>
    <p:sldId id="522" r:id="rId15"/>
    <p:sldId id="521" r:id="rId16"/>
    <p:sldId id="520" r:id="rId17"/>
    <p:sldId id="519" r:id="rId18"/>
    <p:sldId id="518" r:id="rId19"/>
    <p:sldId id="517" r:id="rId20"/>
    <p:sldId id="524" r:id="rId21"/>
    <p:sldId id="525" r:id="rId22"/>
    <p:sldId id="526" r:id="rId23"/>
    <p:sldId id="527" r:id="rId24"/>
    <p:sldId id="528" r:id="rId25"/>
    <p:sldId id="529" r:id="rId26"/>
    <p:sldId id="530" r:id="rId27"/>
    <p:sldId id="531" r:id="rId28"/>
    <p:sldId id="532" r:id="rId29"/>
    <p:sldId id="533" r:id="rId30"/>
    <p:sldId id="535" r:id="rId31"/>
    <p:sldId id="536" r:id="rId32"/>
    <p:sldId id="537" r:id="rId33"/>
  </p:sldIdLst>
  <p:sldSz cx="9144000" cy="6858000" type="screen4x3"/>
  <p:notesSz cx="6894513" cy="9180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79">
          <p15:clr>
            <a:srgbClr val="A4A3A4"/>
          </p15:clr>
        </p15:guide>
        <p15:guide id="2" orient="horz" pos="721">
          <p15:clr>
            <a:srgbClr val="A4A3A4"/>
          </p15:clr>
        </p15:guide>
        <p15:guide id="3" orient="horz" pos="547">
          <p15:clr>
            <a:srgbClr val="A4A3A4"/>
          </p15:clr>
        </p15:guide>
        <p15:guide id="4" orient="horz" pos="1793">
          <p15:clr>
            <a:srgbClr val="A4A3A4"/>
          </p15:clr>
        </p15:guide>
        <p15:guide id="5" orient="horz" pos="1983">
          <p15:clr>
            <a:srgbClr val="A4A3A4"/>
          </p15:clr>
        </p15:guide>
        <p15:guide id="6" orient="horz" pos="2340">
          <p15:clr>
            <a:srgbClr val="A4A3A4"/>
          </p15:clr>
        </p15:guide>
        <p15:guide id="7" orient="horz" pos="2530">
          <p15:clr>
            <a:srgbClr val="A4A3A4"/>
          </p15:clr>
        </p15:guide>
        <p15:guide id="8" orient="horz" pos="3780">
          <p15:clr>
            <a:srgbClr val="A4A3A4"/>
          </p15:clr>
        </p15:guide>
        <p15:guide id="9" pos="5582">
          <p15:clr>
            <a:srgbClr val="A4A3A4"/>
          </p15:clr>
        </p15:guide>
        <p15:guide id="10" pos="180">
          <p15:clr>
            <a:srgbClr val="A4A3A4"/>
          </p15:clr>
        </p15:guide>
      </p15:sldGuideLst>
    </p:ext>
    <p:ext uri="{2D200454-40CA-4A62-9FC3-DE9A4176ACB9}">
      <p15:notesGuideLst xmlns:p15="http://schemas.microsoft.com/office/powerpoint/2012/main">
        <p15:guide id="1" orient="horz" pos="2891">
          <p15:clr>
            <a:srgbClr val="A4A3A4"/>
          </p15:clr>
        </p15:guide>
        <p15:guide id="2" pos="217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y, Daniel" initials="PD" lastIdx="60" clrIdx="0"/>
  <p:cmAuthor id="7" name="Knuff, Jessica M" initials="KJM" lastIdx="4" clrIdx="7"/>
  <p:cmAuthor id="1" name="Santamaria, Carlos M" initials="SCM" lastIdx="2" clrIdx="1"/>
  <p:cmAuthor id="8" name="OzolekCellaKR" initials="KROC" lastIdx="3" clrIdx="8"/>
  <p:cmAuthor id="2" name="&quot;%username%&quot;" initials="&quot;" lastIdx="2" clrIdx="2"/>
  <p:cmAuthor id="3" name="Weller, Alan L" initials="WAL" lastIdx="2" clrIdx="3"/>
  <p:cmAuthor id="4" name="Morgan, Preshinda P" initials="MPP" lastIdx="2" clrIdx="4"/>
  <p:cmAuthor id="5" name="SantamariaCM2" initials="S" lastIdx="51" clrIdx="5"/>
  <p:cmAuthor id="6" name="Knuff, Jessica Marie" initials="JMK"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F30"/>
    <a:srgbClr val="DCE6F2"/>
    <a:srgbClr val="E9EDF4"/>
    <a:srgbClr val="CC9B00"/>
    <a:srgbClr val="4F81BD"/>
    <a:srgbClr val="0B7CB5"/>
    <a:srgbClr val="000099"/>
    <a:srgbClr val="D0D8E8"/>
    <a:srgbClr val="E0E1DD"/>
    <a:srgbClr val="4D4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02" autoAdjust="0"/>
    <p:restoredTop sz="91337" autoAdjust="0"/>
  </p:normalViewPr>
  <p:slideViewPr>
    <p:cSldViewPr snapToGrid="0">
      <p:cViewPr varScale="1">
        <p:scale>
          <a:sx n="66" d="100"/>
          <a:sy n="66" d="100"/>
        </p:scale>
        <p:origin x="180" y="66"/>
      </p:cViewPr>
      <p:guideLst>
        <p:guide orient="horz" pos="179"/>
        <p:guide orient="horz" pos="721"/>
        <p:guide orient="horz" pos="547"/>
        <p:guide orient="horz" pos="1793"/>
        <p:guide orient="horz" pos="1983"/>
        <p:guide orient="horz" pos="2340"/>
        <p:guide orient="horz" pos="2530"/>
        <p:guide orient="horz" pos="3780"/>
        <p:guide pos="5582"/>
        <p:guide pos="1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1962" y="-84"/>
      </p:cViewPr>
      <p:guideLst>
        <p:guide orient="horz" pos="2891"/>
        <p:guide pos="21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[2015_2016 ICPA StatisticsA.xlsx]Trend 1!PivotTable5</c:name>
    <c:fmtId val="-1"/>
  </c:pivotSource>
  <c:chart>
    <c:title>
      <c:tx>
        <c:rich>
          <a:bodyPr/>
          <a:lstStyle/>
          <a:p>
            <a:pPr>
              <a:defRPr sz="1400"/>
            </a:pPr>
            <a:r>
              <a:rPr lang="en-US" sz="1400" dirty="0">
                <a:latin typeface="Calibri" panose="020F0502020204030204" pitchFamily="34" charset="0"/>
                <a:cs typeface="Times New Roman" panose="02020603050405020304" pitchFamily="18" charset="0"/>
              </a:rPr>
              <a:t>Average Compliance vs Standard Deviation</a:t>
            </a:r>
          </a:p>
        </c:rich>
      </c:tx>
      <c:layout>
        <c:manualLayout>
          <c:xMode val="edge"/>
          <c:yMode val="edge"/>
          <c:x val="0.32401860658506798"/>
          <c:y val="2.6757029591675301E-2"/>
        </c:manualLayout>
      </c:layout>
      <c:overlay val="1"/>
    </c:title>
    <c:autoTitleDeleted val="0"/>
    <c:pivotFmts>
      <c:pivotFmt>
        <c:idx val="0"/>
      </c:pivotFmt>
      <c:pivotFmt>
        <c:idx val="1"/>
      </c:pivotFmt>
      <c:pivotFmt>
        <c:idx val="2"/>
        <c:dLbl>
          <c:idx val="0"/>
          <c:delete val="1"/>
          <c:extLst>
            <c:ext xmlns:c15="http://schemas.microsoft.com/office/drawing/2012/chart" uri="{CE6537A1-D6FC-4f65-9D91-7224C49458BB}"/>
          </c:extLst>
        </c:dLbl>
      </c:pivotFmt>
      <c:pivotFmt>
        <c:idx val="3"/>
      </c:pivotFmt>
      <c:pivotFmt>
        <c:idx val="4"/>
      </c:pivotFmt>
      <c:pivotFmt>
        <c:idx val="5"/>
      </c:pivotFmt>
      <c:pivotFmt>
        <c:idx val="6"/>
      </c:pivotFmt>
      <c:pivotFmt>
        <c:idx val="7"/>
      </c:pivotFmt>
      <c:pivotFmt>
        <c:idx val="8"/>
      </c:pivotFmt>
    </c:pivotFmts>
    <c:plotArea>
      <c:layout>
        <c:manualLayout>
          <c:layoutTarget val="inner"/>
          <c:xMode val="edge"/>
          <c:yMode val="edge"/>
          <c:x val="0.275510500673044"/>
          <c:y val="0.14297244094488201"/>
          <c:w val="0.62054502642540299"/>
          <c:h val="0.57405058880914195"/>
        </c:manualLayout>
      </c:layout>
      <c:lineChart>
        <c:grouping val="standard"/>
        <c:varyColors val="0"/>
        <c:ser>
          <c:idx val="0"/>
          <c:order val="0"/>
          <c:tx>
            <c:strRef>
              <c:f>'Trend 1'!$I$5</c:f>
              <c:strCache>
                <c:ptCount val="1"/>
                <c:pt idx="0">
                  <c:v> Average Compliance</c:v>
                </c:pt>
              </c:strCache>
            </c:strRef>
          </c:tx>
          <c:spPr>
            <a:ln>
              <a:solidFill>
                <a:srgbClr val="0070C0"/>
              </a:solidFill>
            </a:ln>
          </c:spPr>
          <c:marker>
            <c:spPr>
              <a:ln>
                <a:solidFill>
                  <a:srgbClr val="0070C0"/>
                </a:solidFill>
              </a:ln>
            </c:spPr>
          </c:marker>
          <c:cat>
            <c:strRef>
              <c:f>'Trend 1'!$H$6:$H$14</c:f>
              <c:strCache>
                <c:ptCount val="8"/>
                <c:pt idx="0">
                  <c:v>CY 2008</c:v>
                </c:pt>
                <c:pt idx="1">
                  <c:v>CY 2009</c:v>
                </c:pt>
                <c:pt idx="2">
                  <c:v>CY 2010</c:v>
                </c:pt>
                <c:pt idx="3">
                  <c:v>CY 2011</c:v>
                </c:pt>
                <c:pt idx="4">
                  <c:v>CY 2012</c:v>
                </c:pt>
                <c:pt idx="5">
                  <c:v>CY 2013</c:v>
                </c:pt>
                <c:pt idx="6">
                  <c:v>CY 2014</c:v>
                </c:pt>
                <c:pt idx="7">
                  <c:v>FY 2015</c:v>
                </c:pt>
              </c:strCache>
            </c:strRef>
          </c:cat>
          <c:val>
            <c:numRef>
              <c:f>'Trend 1'!$I$6:$I$14</c:f>
              <c:numCache>
                <c:formatCode>0%</c:formatCode>
                <c:ptCount val="8"/>
                <c:pt idx="0">
                  <c:v>0.89</c:v>
                </c:pt>
                <c:pt idx="1">
                  <c:v>0.93</c:v>
                </c:pt>
                <c:pt idx="2">
                  <c:v>0.91</c:v>
                </c:pt>
                <c:pt idx="3">
                  <c:v>0.91</c:v>
                </c:pt>
                <c:pt idx="4">
                  <c:v>0.94</c:v>
                </c:pt>
                <c:pt idx="5">
                  <c:v>0.94</c:v>
                </c:pt>
                <c:pt idx="6">
                  <c:v>0.95</c:v>
                </c:pt>
                <c:pt idx="7">
                  <c:v>0.94</c:v>
                </c:pt>
              </c:numCache>
            </c:numRef>
          </c:val>
          <c:smooth val="0"/>
        </c:ser>
        <c:dLbls>
          <c:showLegendKey val="0"/>
          <c:showVal val="0"/>
          <c:showCatName val="0"/>
          <c:showSerName val="0"/>
          <c:showPercent val="0"/>
          <c:showBubbleSize val="0"/>
        </c:dLbls>
        <c:marker val="1"/>
        <c:smooth val="0"/>
        <c:axId val="307017256"/>
        <c:axId val="307017648"/>
      </c:lineChart>
      <c:lineChart>
        <c:grouping val="standard"/>
        <c:varyColors val="0"/>
        <c:ser>
          <c:idx val="1"/>
          <c:order val="1"/>
          <c:tx>
            <c:strRef>
              <c:f>'Trend 1'!$J$5</c:f>
              <c:strCache>
                <c:ptCount val="1"/>
                <c:pt idx="0">
                  <c:v> Standard Deviation</c:v>
                </c:pt>
              </c:strCache>
            </c:strRef>
          </c:tx>
          <c:spPr>
            <a:ln>
              <a:solidFill>
                <a:srgbClr val="FF0000"/>
              </a:solidFill>
            </a:ln>
          </c:spPr>
          <c:marker>
            <c:spPr>
              <a:ln>
                <a:solidFill>
                  <a:srgbClr val="FF0000"/>
                </a:solidFill>
              </a:ln>
            </c:spPr>
          </c:marker>
          <c:cat>
            <c:strRef>
              <c:f>'Trend 1'!$H$6:$H$14</c:f>
              <c:strCache>
                <c:ptCount val="8"/>
                <c:pt idx="0">
                  <c:v>CY 2008</c:v>
                </c:pt>
                <c:pt idx="1">
                  <c:v>CY 2009</c:v>
                </c:pt>
                <c:pt idx="2">
                  <c:v>CY 2010</c:v>
                </c:pt>
                <c:pt idx="3">
                  <c:v>CY 2011</c:v>
                </c:pt>
                <c:pt idx="4">
                  <c:v>CY 2012</c:v>
                </c:pt>
                <c:pt idx="5">
                  <c:v>CY 2013</c:v>
                </c:pt>
                <c:pt idx="6">
                  <c:v>CY 2014</c:v>
                </c:pt>
                <c:pt idx="7">
                  <c:v>FY 2015</c:v>
                </c:pt>
              </c:strCache>
            </c:strRef>
          </c:cat>
          <c:val>
            <c:numRef>
              <c:f>'Trend 1'!$J$6:$J$14</c:f>
              <c:numCache>
                <c:formatCode>0%</c:formatCode>
                <c:ptCount val="8"/>
                <c:pt idx="0">
                  <c:v>0.06</c:v>
                </c:pt>
                <c:pt idx="1">
                  <c:v>0.03</c:v>
                </c:pt>
                <c:pt idx="2">
                  <c:v>0.04</c:v>
                </c:pt>
                <c:pt idx="3">
                  <c:v>0.03</c:v>
                </c:pt>
                <c:pt idx="4">
                  <c:v>0.02</c:v>
                </c:pt>
                <c:pt idx="5">
                  <c:v>0.02</c:v>
                </c:pt>
                <c:pt idx="6">
                  <c:v>0.02</c:v>
                </c:pt>
                <c:pt idx="7">
                  <c:v>0.02</c:v>
                </c:pt>
              </c:numCache>
            </c:numRef>
          </c:val>
          <c:smooth val="0"/>
        </c:ser>
        <c:dLbls>
          <c:showLegendKey val="0"/>
          <c:showVal val="0"/>
          <c:showCatName val="0"/>
          <c:showSerName val="0"/>
          <c:showPercent val="0"/>
          <c:showBubbleSize val="0"/>
        </c:dLbls>
        <c:marker val="1"/>
        <c:smooth val="0"/>
        <c:axId val="307018040"/>
        <c:axId val="307018432"/>
      </c:lineChart>
      <c:catAx>
        <c:axId val="307017256"/>
        <c:scaling>
          <c:orientation val="minMax"/>
        </c:scaling>
        <c:delete val="0"/>
        <c:axPos val="b"/>
        <c:numFmt formatCode="General" sourceLinked="0"/>
        <c:majorTickMark val="none"/>
        <c:minorTickMark val="none"/>
        <c:tickLblPos val="nextTo"/>
        <c:crossAx val="307017648"/>
        <c:crosses val="autoZero"/>
        <c:auto val="1"/>
        <c:lblAlgn val="ctr"/>
        <c:lblOffset val="100"/>
        <c:noMultiLvlLbl val="0"/>
      </c:catAx>
      <c:valAx>
        <c:axId val="307017648"/>
        <c:scaling>
          <c:orientation val="minMax"/>
        </c:scaling>
        <c:delete val="0"/>
        <c:axPos val="l"/>
        <c:majorGridlines/>
        <c:title>
          <c:tx>
            <c:rich>
              <a:bodyPr/>
              <a:lstStyle/>
              <a:p>
                <a:pPr>
                  <a:defRPr sz="1050">
                    <a:latin typeface="Calibri" panose="020F0502020204030204" pitchFamily="34" charset="0"/>
                    <a:cs typeface="Times New Roman" panose="02020603050405020304" pitchFamily="18" charset="0"/>
                  </a:defRPr>
                </a:pPr>
                <a:r>
                  <a:rPr lang="en-US" sz="1050" dirty="0">
                    <a:latin typeface="Calibri" panose="020F0502020204030204" pitchFamily="34" charset="0"/>
                    <a:cs typeface="Times New Roman" panose="02020603050405020304" pitchFamily="18" charset="0"/>
                  </a:rPr>
                  <a:t>Average</a:t>
                </a:r>
                <a:r>
                  <a:rPr lang="en-US" sz="1050" baseline="0" dirty="0">
                    <a:latin typeface="Calibri" panose="020F0502020204030204" pitchFamily="34" charset="0"/>
                    <a:cs typeface="Times New Roman" panose="02020603050405020304" pitchFamily="18" charset="0"/>
                  </a:rPr>
                  <a:t> Compliance</a:t>
                </a:r>
                <a:endParaRPr lang="en-US" sz="1050" dirty="0">
                  <a:latin typeface="Calibri" panose="020F0502020204030204" pitchFamily="34" charset="0"/>
                  <a:cs typeface="Times New Roman" panose="02020603050405020304" pitchFamily="18" charset="0"/>
                </a:endParaRPr>
              </a:p>
            </c:rich>
          </c:tx>
          <c:layout>
            <c:manualLayout>
              <c:xMode val="edge"/>
              <c:yMode val="edge"/>
              <c:x val="0.187018305404132"/>
              <c:y val="0.19408397479726799"/>
            </c:manualLayout>
          </c:layout>
          <c:overlay val="0"/>
        </c:title>
        <c:numFmt formatCode="0%" sourceLinked="1"/>
        <c:majorTickMark val="none"/>
        <c:minorTickMark val="none"/>
        <c:tickLblPos val="nextTo"/>
        <c:crossAx val="307017256"/>
        <c:crosses val="autoZero"/>
        <c:crossBetween val="between"/>
      </c:valAx>
      <c:valAx>
        <c:axId val="307018432"/>
        <c:scaling>
          <c:orientation val="minMax"/>
        </c:scaling>
        <c:delete val="0"/>
        <c:axPos val="r"/>
        <c:title>
          <c:tx>
            <c:rich>
              <a:bodyPr rot="-5400000" vert="horz"/>
              <a:lstStyle/>
              <a:p>
                <a:pPr>
                  <a:defRPr sz="1050">
                    <a:latin typeface="Calibri" panose="020F0502020204030204" pitchFamily="34" charset="0"/>
                    <a:cs typeface="Times New Roman" panose="02020603050405020304" pitchFamily="18" charset="0"/>
                  </a:defRPr>
                </a:pPr>
                <a:r>
                  <a:rPr lang="en-US" sz="1050" dirty="0">
                    <a:latin typeface="Calibri" panose="020F0502020204030204" pitchFamily="34" charset="0"/>
                    <a:cs typeface="Times New Roman" panose="02020603050405020304" pitchFamily="18" charset="0"/>
                  </a:rPr>
                  <a:t>Standard Deviation</a:t>
                </a:r>
              </a:p>
            </c:rich>
          </c:tx>
          <c:layout>
            <c:manualLayout>
              <c:xMode val="edge"/>
              <c:yMode val="edge"/>
              <c:x val="0.94244146108060201"/>
              <c:y val="0.225228749061235"/>
            </c:manualLayout>
          </c:layout>
          <c:overlay val="0"/>
        </c:title>
        <c:numFmt formatCode="0%" sourceLinked="1"/>
        <c:majorTickMark val="out"/>
        <c:minorTickMark val="none"/>
        <c:tickLblPos val="nextTo"/>
        <c:crossAx val="307018040"/>
        <c:crosses val="max"/>
        <c:crossBetween val="between"/>
      </c:valAx>
      <c:catAx>
        <c:axId val="307018040"/>
        <c:scaling>
          <c:orientation val="minMax"/>
        </c:scaling>
        <c:delete val="1"/>
        <c:axPos val="b"/>
        <c:numFmt formatCode="General" sourceLinked="1"/>
        <c:majorTickMark val="out"/>
        <c:minorTickMark val="none"/>
        <c:tickLblPos val="nextTo"/>
        <c:crossAx val="307018432"/>
        <c:crosses val="autoZero"/>
        <c:auto val="1"/>
        <c:lblAlgn val="ctr"/>
        <c:lblOffset val="100"/>
        <c:noMultiLvlLbl val="0"/>
      </c:catAx>
      <c:dTable>
        <c:showHorzBorder val="1"/>
        <c:showVertBorder val="1"/>
        <c:showOutline val="1"/>
        <c:showKeys val="1"/>
      </c:dTable>
      <c:spPr>
        <a:ln>
          <a:solidFill>
            <a:srgbClr val="0070C0"/>
          </a:solidFill>
        </a:ln>
      </c:spPr>
    </c:plotArea>
    <c:plotVisOnly val="1"/>
    <c:dispBlanksAs val="gap"/>
    <c:showDLblsOverMax val="0"/>
  </c:chart>
  <c:spPr>
    <a:solidFill>
      <a:schemeClr val="bg1"/>
    </a:solidFill>
    <a:ln w="38100">
      <a:solidFill>
        <a:schemeClr val="tx1"/>
      </a:solidFill>
    </a:ln>
  </c:spPr>
  <c:externalData r:id="rId1">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86940" cy="458948"/>
          </a:xfrm>
          <a:prstGeom prst="rect">
            <a:avLst/>
          </a:prstGeom>
        </p:spPr>
        <p:txBody>
          <a:bodyPr vert="horz" lIns="90440" tIns="45219" rIns="90440" bIns="45219" rtlCol="0"/>
          <a:lstStyle>
            <a:lvl1pPr algn="l">
              <a:defRPr sz="12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906001" y="3"/>
            <a:ext cx="2986940" cy="458948"/>
          </a:xfrm>
          <a:prstGeom prst="rect">
            <a:avLst/>
          </a:prstGeom>
        </p:spPr>
        <p:txBody>
          <a:bodyPr vert="horz" lIns="90440" tIns="45219" rIns="90440" bIns="45219" rtlCol="0"/>
          <a:lstStyle>
            <a:lvl1pPr algn="r">
              <a:defRPr sz="1200">
                <a:latin typeface="Arial" pitchFamily="34" charset="0"/>
                <a:cs typeface="Arial" pitchFamily="34" charset="0"/>
              </a:defRPr>
            </a:lvl1pPr>
          </a:lstStyle>
          <a:p>
            <a:pPr>
              <a:defRPr/>
            </a:pPr>
            <a:fld id="{DAA9B28E-170A-44AF-BC25-01FA7AE882D8}" type="datetimeFigureOut">
              <a:rPr lang="en-US"/>
              <a:pPr>
                <a:defRPr/>
              </a:pPr>
              <a:t>7/18/2017</a:t>
            </a:fld>
            <a:endParaRPr lang="en-US" dirty="0"/>
          </a:p>
        </p:txBody>
      </p:sp>
      <p:sp>
        <p:nvSpPr>
          <p:cNvPr id="4" name="Footer Placeholder 3"/>
          <p:cNvSpPr>
            <a:spLocks noGrp="1"/>
          </p:cNvSpPr>
          <p:nvPr>
            <p:ph type="ftr" sz="quarter" idx="2"/>
          </p:nvPr>
        </p:nvSpPr>
        <p:spPr>
          <a:xfrm>
            <a:off x="3" y="8719993"/>
            <a:ext cx="2986940" cy="458947"/>
          </a:xfrm>
          <a:prstGeom prst="rect">
            <a:avLst/>
          </a:prstGeom>
        </p:spPr>
        <p:txBody>
          <a:bodyPr vert="horz" lIns="90440" tIns="45219" rIns="90440" bIns="45219" rtlCol="0" anchor="b"/>
          <a:lstStyle>
            <a:lvl1pPr algn="l">
              <a:defRPr sz="1200">
                <a:latin typeface="Arial" pitchFamily="34" charset="0"/>
                <a:cs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06001" y="8719993"/>
            <a:ext cx="2986940" cy="458947"/>
          </a:xfrm>
          <a:prstGeom prst="rect">
            <a:avLst/>
          </a:prstGeom>
        </p:spPr>
        <p:txBody>
          <a:bodyPr vert="horz" lIns="90440" tIns="45219" rIns="90440" bIns="45219" rtlCol="0" anchor="b"/>
          <a:lstStyle>
            <a:lvl1pPr algn="r">
              <a:defRPr sz="1200">
                <a:latin typeface="Arial" pitchFamily="34" charset="0"/>
                <a:cs typeface="Arial" pitchFamily="34" charset="0"/>
              </a:defRPr>
            </a:lvl1pPr>
          </a:lstStyle>
          <a:p>
            <a:pPr>
              <a:defRPr/>
            </a:pPr>
            <a:fld id="{394143EF-FE4C-412D-9831-6D564AE4453C}" type="slidenum">
              <a:rPr lang="en-US"/>
              <a:pPr>
                <a:defRPr/>
              </a:pPr>
              <a:t>‹#›</a:t>
            </a:fld>
            <a:endParaRPr lang="en-US" dirty="0"/>
          </a:p>
        </p:txBody>
      </p:sp>
    </p:spTree>
    <p:extLst>
      <p:ext uri="{BB962C8B-B14F-4D97-AF65-F5344CB8AC3E}">
        <p14:creationId xmlns:p14="http://schemas.microsoft.com/office/powerpoint/2010/main" val="19861638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 y="3"/>
            <a:ext cx="2986940" cy="458948"/>
          </a:xfrm>
          <a:prstGeom prst="rect">
            <a:avLst/>
          </a:prstGeom>
          <a:noFill/>
          <a:ln w="9525">
            <a:noFill/>
            <a:miter lim="800000"/>
            <a:headEnd/>
            <a:tailEnd/>
          </a:ln>
          <a:effectLst/>
        </p:spPr>
        <p:txBody>
          <a:bodyPr vert="horz" wrap="square" lIns="91532" tIns="45767" rIns="91532" bIns="45767"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dirty="0"/>
          </a:p>
        </p:txBody>
      </p:sp>
      <p:sp>
        <p:nvSpPr>
          <p:cNvPr id="6147" name="Rectangle 3"/>
          <p:cNvSpPr>
            <a:spLocks noGrp="1" noChangeArrowheads="1"/>
          </p:cNvSpPr>
          <p:nvPr>
            <p:ph type="dt" idx="1"/>
          </p:nvPr>
        </p:nvSpPr>
        <p:spPr bwMode="auto">
          <a:xfrm>
            <a:off x="3906001" y="3"/>
            <a:ext cx="2986940" cy="458948"/>
          </a:xfrm>
          <a:prstGeom prst="rect">
            <a:avLst/>
          </a:prstGeom>
          <a:noFill/>
          <a:ln w="9525">
            <a:noFill/>
            <a:miter lim="800000"/>
            <a:headEnd/>
            <a:tailEnd/>
          </a:ln>
          <a:effectLst/>
        </p:spPr>
        <p:txBody>
          <a:bodyPr vert="horz" wrap="square" lIns="91532" tIns="45767" rIns="91532" bIns="45767"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54113" y="690563"/>
            <a:ext cx="4586287" cy="344011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9297" y="4360791"/>
            <a:ext cx="5515926" cy="4130521"/>
          </a:xfrm>
          <a:prstGeom prst="rect">
            <a:avLst/>
          </a:prstGeom>
          <a:noFill/>
          <a:ln w="9525">
            <a:noFill/>
            <a:miter lim="800000"/>
            <a:headEnd/>
            <a:tailEnd/>
          </a:ln>
          <a:effectLst/>
        </p:spPr>
        <p:txBody>
          <a:bodyPr vert="horz" wrap="square" lIns="91532" tIns="45767" rIns="91532" bIns="457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3" y="8719993"/>
            <a:ext cx="2986940" cy="458947"/>
          </a:xfrm>
          <a:prstGeom prst="rect">
            <a:avLst/>
          </a:prstGeom>
          <a:noFill/>
          <a:ln w="9525">
            <a:noFill/>
            <a:miter lim="800000"/>
            <a:headEnd/>
            <a:tailEnd/>
          </a:ln>
          <a:effectLst/>
        </p:spPr>
        <p:txBody>
          <a:bodyPr vert="horz" wrap="square" lIns="91532" tIns="45767" rIns="91532" bIns="45767"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dirty="0"/>
          </a:p>
        </p:txBody>
      </p:sp>
      <p:sp>
        <p:nvSpPr>
          <p:cNvPr id="6151" name="Rectangle 7"/>
          <p:cNvSpPr>
            <a:spLocks noGrp="1" noChangeArrowheads="1"/>
          </p:cNvSpPr>
          <p:nvPr>
            <p:ph type="sldNum" sz="quarter" idx="5"/>
          </p:nvPr>
        </p:nvSpPr>
        <p:spPr bwMode="auto">
          <a:xfrm>
            <a:off x="3906001" y="8719993"/>
            <a:ext cx="2986940" cy="458947"/>
          </a:xfrm>
          <a:prstGeom prst="rect">
            <a:avLst/>
          </a:prstGeom>
          <a:noFill/>
          <a:ln w="9525">
            <a:noFill/>
            <a:miter lim="800000"/>
            <a:headEnd/>
            <a:tailEnd/>
          </a:ln>
          <a:effectLst/>
        </p:spPr>
        <p:txBody>
          <a:bodyPr vert="horz" wrap="square" lIns="91532" tIns="45767" rIns="91532" bIns="45767" numCol="1" anchor="b" anchorCtr="0" compatLnSpc="1">
            <a:prstTxWarp prst="textNoShape">
              <a:avLst/>
            </a:prstTxWarp>
          </a:bodyPr>
          <a:lstStyle>
            <a:lvl1pPr algn="r">
              <a:defRPr sz="1200">
                <a:latin typeface="Arial" pitchFamily="34" charset="0"/>
                <a:cs typeface="Arial" pitchFamily="34" charset="0"/>
              </a:defRPr>
            </a:lvl1pPr>
          </a:lstStyle>
          <a:p>
            <a:pPr>
              <a:defRPr/>
            </a:pPr>
            <a:fld id="{444E7F73-1A9B-48ED-B38A-24A9EAB1C3BB}" type="slidenum">
              <a:rPr lang="en-US"/>
              <a:pPr>
                <a:defRPr/>
              </a:pPr>
              <a:t>‹#›</a:t>
            </a:fld>
            <a:endParaRPr lang="en-US" dirty="0"/>
          </a:p>
        </p:txBody>
      </p:sp>
    </p:spTree>
    <p:extLst>
      <p:ext uri="{BB962C8B-B14F-4D97-AF65-F5344CB8AC3E}">
        <p14:creationId xmlns:p14="http://schemas.microsoft.com/office/powerpoint/2010/main" val="29193980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name</a:t>
            </a:r>
            <a:r>
              <a:rPr lang="en-US" baseline="0" dirty="0" smtClean="0"/>
              <a:t> and title of briefer</a:t>
            </a:r>
            <a:endParaRPr lang="en-US" dirty="0"/>
          </a:p>
        </p:txBody>
      </p:sp>
      <p:sp>
        <p:nvSpPr>
          <p:cNvPr id="4" name="Slide Number Placeholder 3"/>
          <p:cNvSpPr>
            <a:spLocks noGrp="1"/>
          </p:cNvSpPr>
          <p:nvPr>
            <p:ph type="sldNum" sz="quarter" idx="10"/>
          </p:nvPr>
        </p:nvSpPr>
        <p:spPr/>
        <p:txBody>
          <a:bodyPr/>
          <a:lstStyle/>
          <a:p>
            <a:pPr>
              <a:defRPr/>
            </a:pPr>
            <a:fld id="{444E7F73-1A9B-48ED-B38A-24A9EAB1C3BB}" type="slidenum">
              <a:rPr lang="en-US" smtClean="0"/>
              <a:pPr>
                <a:defRPr/>
              </a:pPr>
              <a:t>1</a:t>
            </a:fld>
            <a:endParaRPr lang="en-US" dirty="0"/>
          </a:p>
        </p:txBody>
      </p:sp>
    </p:spTree>
    <p:extLst>
      <p:ext uri="{BB962C8B-B14F-4D97-AF65-F5344CB8AC3E}">
        <p14:creationId xmlns:p14="http://schemas.microsoft.com/office/powerpoint/2010/main" val="283472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0E5C4-001A-453E-A870-6D25DA48F5D7}" type="slidenum">
              <a:rPr lang="en-US" smtClean="0"/>
              <a:t>3</a:t>
            </a:fld>
            <a:endParaRPr lang="en-US" dirty="0"/>
          </a:p>
        </p:txBody>
      </p:sp>
    </p:spTree>
    <p:extLst>
      <p:ext uri="{BB962C8B-B14F-4D97-AF65-F5344CB8AC3E}">
        <p14:creationId xmlns:p14="http://schemas.microsoft.com/office/powerpoint/2010/main" val="123241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0E5C4-001A-453E-A870-6D25DA48F5D7}" type="slidenum">
              <a:rPr lang="en-US" smtClean="0"/>
              <a:t>4</a:t>
            </a:fld>
            <a:endParaRPr lang="en-US" dirty="0"/>
          </a:p>
        </p:txBody>
      </p:sp>
    </p:spTree>
    <p:extLst>
      <p:ext uri="{BB962C8B-B14F-4D97-AF65-F5344CB8AC3E}">
        <p14:creationId xmlns:p14="http://schemas.microsoft.com/office/powerpoint/2010/main" val="123241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4E7F73-1A9B-48ED-B38A-24A9EAB1C3BB}" type="slidenum">
              <a:rPr lang="en-US" smtClean="0"/>
              <a:pPr>
                <a:defRPr/>
              </a:pPr>
              <a:t>6</a:t>
            </a:fld>
            <a:endParaRPr lang="en-US" dirty="0"/>
          </a:p>
        </p:txBody>
      </p:sp>
    </p:spTree>
    <p:extLst>
      <p:ext uri="{BB962C8B-B14F-4D97-AF65-F5344CB8AC3E}">
        <p14:creationId xmlns:p14="http://schemas.microsoft.com/office/powerpoint/2010/main" val="23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4E7F73-1A9B-48ED-B38A-24A9EAB1C3BB}" type="slidenum">
              <a:rPr lang="en-US" smtClean="0"/>
              <a:pPr>
                <a:defRPr/>
              </a:pPr>
              <a:t>7</a:t>
            </a:fld>
            <a:endParaRPr lang="en-US" dirty="0"/>
          </a:p>
        </p:txBody>
      </p:sp>
    </p:spTree>
    <p:extLst>
      <p:ext uri="{BB962C8B-B14F-4D97-AF65-F5344CB8AC3E}">
        <p14:creationId xmlns:p14="http://schemas.microsoft.com/office/powerpoint/2010/main" val="380113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Helps to keep track of anything from missing blank</a:t>
            </a:r>
            <a:r>
              <a:rPr lang="en-US" baseline="0" dirty="0" smtClean="0"/>
              <a:t> books and cash to lost mail.  Categorized in Breach vs. Non-Breach</a:t>
            </a:r>
            <a:endParaRPr lang="en-US" dirty="0"/>
          </a:p>
        </p:txBody>
      </p:sp>
      <p:sp>
        <p:nvSpPr>
          <p:cNvPr id="4" name="Slide Number Placeholder 3"/>
          <p:cNvSpPr>
            <a:spLocks noGrp="1"/>
          </p:cNvSpPr>
          <p:nvPr>
            <p:ph type="sldNum" sz="quarter" idx="10"/>
          </p:nvPr>
        </p:nvSpPr>
        <p:spPr/>
        <p:txBody>
          <a:bodyPr/>
          <a:lstStyle/>
          <a:p>
            <a:pPr>
              <a:defRPr/>
            </a:pPr>
            <a:fld id="{444E7F73-1A9B-48ED-B38A-24A9EAB1C3BB}" type="slidenum">
              <a:rPr lang="en-US" smtClean="0"/>
              <a:pPr>
                <a:defRPr/>
              </a:pPr>
              <a:t>27</a:t>
            </a:fld>
            <a:endParaRPr lang="en-US" dirty="0"/>
          </a:p>
        </p:txBody>
      </p:sp>
    </p:spTree>
    <p:extLst>
      <p:ext uri="{BB962C8B-B14F-4D97-AF65-F5344CB8AC3E}">
        <p14:creationId xmlns:p14="http://schemas.microsoft.com/office/powerpoint/2010/main" val="319259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needing access to our system has to do</a:t>
            </a:r>
            <a:r>
              <a:rPr lang="en-US" baseline="0" dirty="0" smtClean="0"/>
              <a:t> a privacy training on appropriate use of systems</a:t>
            </a:r>
            <a:endParaRPr lang="en-US" dirty="0"/>
          </a:p>
        </p:txBody>
      </p:sp>
      <p:sp>
        <p:nvSpPr>
          <p:cNvPr id="4" name="Slide Number Placeholder 3"/>
          <p:cNvSpPr>
            <a:spLocks noGrp="1"/>
          </p:cNvSpPr>
          <p:nvPr>
            <p:ph type="sldNum" sz="quarter" idx="10"/>
          </p:nvPr>
        </p:nvSpPr>
        <p:spPr/>
        <p:txBody>
          <a:bodyPr/>
          <a:lstStyle/>
          <a:p>
            <a:pPr>
              <a:defRPr/>
            </a:pPr>
            <a:fld id="{444E7F73-1A9B-48ED-B38A-24A9EAB1C3BB}" type="slidenum">
              <a:rPr lang="en-US" smtClean="0"/>
              <a:pPr>
                <a:defRPr/>
              </a:pPr>
              <a:t>28</a:t>
            </a:fld>
            <a:endParaRPr lang="en-US" dirty="0"/>
          </a:p>
        </p:txBody>
      </p:sp>
    </p:spTree>
    <p:extLst>
      <p:ext uri="{BB962C8B-B14F-4D97-AF65-F5344CB8AC3E}">
        <p14:creationId xmlns:p14="http://schemas.microsoft.com/office/powerpoint/2010/main" val="185804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Within the last month, we have discovered a Department of Justice contract employee abused his access to records.  The incident was uncovered with a “random” hit.  Through further investigation, we discovered that the employee had accessed records of his ex-wife, other relatives, and friends.  We are currently determining how to move to criminal prosecution.</a:t>
            </a:r>
          </a:p>
          <a:p>
            <a:endParaRPr lang="en-US" dirty="0"/>
          </a:p>
        </p:txBody>
      </p:sp>
      <p:sp>
        <p:nvSpPr>
          <p:cNvPr id="4" name="Slide Number Placeholder 3"/>
          <p:cNvSpPr>
            <a:spLocks noGrp="1"/>
          </p:cNvSpPr>
          <p:nvPr>
            <p:ph type="sldNum" sz="quarter" idx="10"/>
          </p:nvPr>
        </p:nvSpPr>
        <p:spPr/>
        <p:txBody>
          <a:bodyPr/>
          <a:lstStyle/>
          <a:p>
            <a:pPr>
              <a:defRPr/>
            </a:pPr>
            <a:fld id="{444E7F73-1A9B-48ED-B38A-24A9EAB1C3BB}" type="slidenum">
              <a:rPr lang="en-US" smtClean="0"/>
              <a:pPr>
                <a:defRPr/>
              </a:pPr>
              <a:t>29</a:t>
            </a:fld>
            <a:endParaRPr lang="en-US" dirty="0"/>
          </a:p>
        </p:txBody>
      </p:sp>
    </p:spTree>
    <p:extLst>
      <p:ext uri="{BB962C8B-B14F-4D97-AF65-F5344CB8AC3E}">
        <p14:creationId xmlns:p14="http://schemas.microsoft.com/office/powerpoint/2010/main" val="4287224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5DFEEF-C5F2-4C9F-9167-E0E5EB96938F}" type="datetime1">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360F39-2C62-47FA-8621-4720745E243D}" type="slidenum">
              <a:rPr lang="en-US" smtClean="0"/>
              <a:pPr/>
              <a:t>‹#›</a:t>
            </a:fld>
            <a:endParaRPr lang="en-US" dirty="0"/>
          </a:p>
        </p:txBody>
      </p:sp>
      <p:sp>
        <p:nvSpPr>
          <p:cNvPr id="7" name="Line 7"/>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dirty="0">
              <a:latin typeface="Arial" pitchFamily="34" charset="0"/>
              <a:cs typeface="Arial" pitchFamily="34" charset="0"/>
            </a:endParaRPr>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261424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0A9D997-CA9E-43CC-A20E-EDE974298F64}" type="datetime1">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360F39-2C62-47FA-8621-4720745E243D}" type="slidenum">
              <a:rPr lang="en-US" smtClean="0"/>
              <a:pPr/>
              <a:t>‹#›</a:t>
            </a:fld>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12573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67700" y="6048375"/>
            <a:ext cx="609600" cy="609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C56651-018C-4702-B9B7-26F27C838864}" type="datetime1">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360F39-2C62-47FA-8621-4720745E243D}" type="slidenum">
              <a:rPr lang="en-US" smtClean="0"/>
              <a:pPr/>
              <a:t>‹#›</a:t>
            </a:fld>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12573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67700" y="6048375"/>
            <a:ext cx="609600" cy="609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EF1CB-0F46-4AC5-AE67-BBA41F6BECAB}" type="datetime1">
              <a:rPr lang="en-US" smtClean="0"/>
              <a:t>7/18/2017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360F39-2C62-47FA-8621-4720745E243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5CF90-5181-4EDB-B222-3C1D48114187}" type="datetime1">
              <a:rPr lang="en-US" smtClean="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360F39-2C62-47FA-8621-4720745E243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45DDB-AF20-4D46-9BB5-02570FBCBDD4}" type="datetime1">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360F39-2C62-47FA-8621-4720745E243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EFA26-6CCF-48A0-8D5C-ED88663C1ED6}" type="datetime1">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360F39-2C62-47FA-8621-4720745E243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5AAD4-D958-4A2B-93FF-5933A2072964}" type="datetime1">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6AB4B-74E2-465F-AFD1-F6655EFB055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40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82C98-BAAA-453B-9A46-F73DF62A9AFB}" type="datetime1">
              <a:rPr lang="en-US" smtClean="0"/>
              <a:t>7/18/2017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60F39-2C62-47FA-8621-4720745E243D}" type="slidenum">
              <a:rPr lang="en-US" smtClean="0"/>
              <a:pPr/>
              <a:t>‹#›</a:t>
            </a:fld>
            <a:endParaRPr lang="en-US" dirty="0"/>
          </a:p>
        </p:txBody>
      </p:sp>
      <p:pic>
        <p:nvPicPr>
          <p:cNvPr id="8" name="Picture 2" descr="C:\Documents and Settings\dentonKB\Desktop\Logos, graphics, letterhead\Official C consular from AS JJ\CA_No-Shield_white.gif"/>
          <p:cNvPicPr>
            <a:picLocks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8177213" y="47625"/>
            <a:ext cx="777240" cy="7772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80" r:id="rId4"/>
    <p:sldLayoutId id="2147483781" r:id="rId5"/>
    <p:sldLayoutId id="2147483783" r:id="rId6"/>
    <p:sldLayoutId id="2147483784" r:id="rId7"/>
    <p:sldLayoutId id="2147483789" r:id="rId8"/>
    <p:sldLayoutId id="2147483791"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743" y="2479177"/>
            <a:ext cx="8446514" cy="1597523"/>
          </a:xfrm>
        </p:spPr>
        <p:txBody>
          <a:bodyPr>
            <a:normAutofit/>
          </a:bodyPr>
          <a:lstStyle/>
          <a:p>
            <a:r>
              <a:rPr lang="es-ES_tradnl" dirty="0" smtClean="0"/>
              <a:t>Información general sobre el </a:t>
            </a:r>
            <a:br>
              <a:rPr lang="es-ES_tradnl" dirty="0" smtClean="0"/>
            </a:br>
            <a:r>
              <a:rPr lang="es-ES_tradnl" dirty="0" smtClean="0"/>
              <a:t>Servicio de Pasaportes</a:t>
            </a:r>
            <a:endParaRPr lang="es-ES_tradnl" dirty="0"/>
          </a:p>
        </p:txBody>
      </p:sp>
      <p:sp>
        <p:nvSpPr>
          <p:cNvPr id="3" name="Subtitle 2"/>
          <p:cNvSpPr>
            <a:spLocks noGrp="1"/>
          </p:cNvSpPr>
          <p:nvPr>
            <p:ph type="subTitle" idx="1"/>
          </p:nvPr>
        </p:nvSpPr>
        <p:spPr>
          <a:xfrm>
            <a:off x="1177871" y="4162994"/>
            <a:ext cx="6765009" cy="1752600"/>
          </a:xfrm>
        </p:spPr>
        <p:txBody>
          <a:bodyPr>
            <a:normAutofit fontScale="92500" lnSpcReduction="20000"/>
          </a:bodyPr>
          <a:lstStyle/>
          <a:p>
            <a:r>
              <a:rPr lang="es-ES_tradnl" dirty="0" smtClean="0"/>
              <a:t>Jeffrey Cooley</a:t>
            </a:r>
          </a:p>
          <a:p>
            <a:r>
              <a:rPr lang="es-ES_tradnl" dirty="0" smtClean="0"/>
              <a:t>Jefe de División</a:t>
            </a:r>
          </a:p>
          <a:p>
            <a:r>
              <a:rPr lang="es-ES_tradnl" dirty="0" smtClean="0"/>
              <a:t>Controles Internos del Servicio de Pasaportes</a:t>
            </a:r>
          </a:p>
        </p:txBody>
      </p:sp>
    </p:spTree>
    <p:extLst>
      <p:ext uri="{BB962C8B-B14F-4D97-AF65-F5344CB8AC3E}">
        <p14:creationId xmlns:p14="http://schemas.microsoft.com/office/powerpoint/2010/main" val="308103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10</a:t>
            </a:fld>
            <a:endParaRPr lang="es-ES_tradnl"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405" y="1511400"/>
            <a:ext cx="3931161" cy="48378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6560" y="1524000"/>
            <a:ext cx="3906609" cy="480060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05558" y="1534703"/>
            <a:ext cx="3893061" cy="479005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TextBox 5"/>
          <p:cNvSpPr txBox="1"/>
          <p:nvPr/>
        </p:nvSpPr>
        <p:spPr>
          <a:xfrm>
            <a:off x="2362200" y="228599"/>
            <a:ext cx="4648200" cy="954107"/>
          </a:xfrm>
          <a:prstGeom prst="rect">
            <a:avLst/>
          </a:prstGeom>
          <a:noFill/>
        </p:spPr>
        <p:txBody>
          <a:bodyPr wrap="square" rtlCol="0">
            <a:spAutoFit/>
          </a:bodyPr>
          <a:lstStyle/>
          <a:p>
            <a:pPr algn="ctr"/>
            <a:r>
              <a:rPr lang="es-ES_tradnl" sz="2800" kern="0" dirty="0" smtClean="0">
                <a:solidFill>
                  <a:schemeClr val="bg1"/>
                </a:solidFill>
              </a:rPr>
              <a:t>Normas de </a:t>
            </a:r>
            <a:r>
              <a:rPr lang="es-ES_tradnl" sz="2800" kern="0" dirty="0">
                <a:solidFill>
                  <a:schemeClr val="bg1"/>
                </a:solidFill>
              </a:rPr>
              <a:t>control interno PPT </a:t>
            </a:r>
          </a:p>
        </p:txBody>
      </p:sp>
    </p:spTree>
    <p:extLst>
      <p:ext uri="{BB962C8B-B14F-4D97-AF65-F5344CB8AC3E}">
        <p14:creationId xmlns:p14="http://schemas.microsoft.com/office/powerpoint/2010/main" val="419922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11</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p>
            <a:pPr algn="ctr"/>
            <a:r>
              <a:rPr lang="es-ES_tradnl" sz="2800" dirty="0" smtClean="0">
                <a:solidFill>
                  <a:schemeClr val="bg1"/>
                </a:solidFill>
              </a:rPr>
              <a:t>Evaluaciones del programa de controles internos</a:t>
            </a:r>
            <a:endParaRPr lang="es-ES_tradnl" sz="2800" kern="0" dirty="0">
              <a:solidFill>
                <a:schemeClr val="bg1"/>
              </a:solidFill>
            </a:endParaRPr>
          </a:p>
        </p:txBody>
      </p:sp>
      <p:sp>
        <p:nvSpPr>
          <p:cNvPr id="4" name="Rectangle 3"/>
          <p:cNvSpPr txBox="1">
            <a:spLocks noChangeArrowheads="1"/>
          </p:cNvSpPr>
          <p:nvPr/>
        </p:nvSpPr>
        <p:spPr bwMode="auto">
          <a:xfrm>
            <a:off x="465341" y="1533432"/>
            <a:ext cx="3963180" cy="48900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marL="0" lvl="2" indent="0">
              <a:lnSpc>
                <a:spcPct val="90000"/>
              </a:lnSpc>
              <a:buClrTx/>
              <a:buSzPct val="75000"/>
              <a:buNone/>
            </a:pPr>
            <a:r>
              <a:rPr lang="es-ES_tradnl" sz="3200" b="0" kern="0" dirty="0" smtClean="0">
                <a:latin typeface="Calibri" panose="020F0502020204030204" pitchFamily="34" charset="0"/>
              </a:rPr>
              <a:t>Se evalúan diez áreas principales:</a:t>
            </a:r>
          </a:p>
          <a:p>
            <a:pPr marL="457200" lvl="2" indent="-457200">
              <a:lnSpc>
                <a:spcPct val="90000"/>
              </a:lnSpc>
              <a:buClrTx/>
              <a:buSzPct val="75000"/>
              <a:buFont typeface="Arial" panose="020B0604020202020204" pitchFamily="34" charset="0"/>
              <a:buChar char="•"/>
            </a:pPr>
            <a:endParaRPr lang="es-ES_tradnl" sz="2400" b="0" kern="0" dirty="0" smtClean="0">
              <a:latin typeface="Calibri" panose="020F0502020204030204" pitchFamily="34" charset="0"/>
            </a:endParaRPr>
          </a:p>
          <a:p>
            <a:pPr marL="914400" lvl="3" indent="-457200">
              <a:lnSpc>
                <a:spcPct val="90000"/>
              </a:lnSpc>
              <a:buClrTx/>
              <a:buSzPct val="75000"/>
              <a:buFont typeface="Arial" panose="020B0604020202020204" pitchFamily="34" charset="0"/>
              <a:buChar char="•"/>
            </a:pPr>
            <a:r>
              <a:rPr lang="es-ES_tradnl" sz="2400" b="0" kern="0" dirty="0" smtClean="0">
                <a:latin typeface="Calibri" panose="020F0502020204030204" pitchFamily="34" charset="0"/>
              </a:rPr>
              <a:t>Seguridad de los centros</a:t>
            </a:r>
          </a:p>
          <a:p>
            <a:pPr marL="914400" lvl="3" indent="-457200">
              <a:lnSpc>
                <a:spcPct val="90000"/>
              </a:lnSpc>
              <a:buClrTx/>
              <a:buSzPct val="75000"/>
              <a:buFont typeface="Arial" panose="020B0604020202020204" pitchFamily="34" charset="0"/>
              <a:buChar char="•"/>
            </a:pPr>
            <a:r>
              <a:rPr lang="es-ES_tradnl" sz="2400" b="0" kern="0" dirty="0" smtClean="0">
                <a:latin typeface="Calibri" panose="020F0502020204030204" pitchFamily="34" charset="0"/>
              </a:rPr>
              <a:t>Manejo de correspondencia</a:t>
            </a:r>
          </a:p>
          <a:p>
            <a:pPr marL="914400" lvl="3" indent="-457200">
              <a:lnSpc>
                <a:spcPct val="90000"/>
              </a:lnSpc>
              <a:buClrTx/>
              <a:buSzPct val="75000"/>
              <a:buFont typeface="Arial" panose="020B0604020202020204" pitchFamily="34" charset="0"/>
              <a:buChar char="•"/>
            </a:pPr>
            <a:r>
              <a:rPr lang="es-ES_tradnl" sz="2400" b="0" kern="0" dirty="0" smtClean="0">
                <a:latin typeface="Calibri" panose="020F0502020204030204" pitchFamily="34" charset="0"/>
              </a:rPr>
              <a:t>Operaciones en ventanillas de atención</a:t>
            </a:r>
          </a:p>
          <a:p>
            <a:pPr marL="914400" lvl="3" indent="-457200">
              <a:lnSpc>
                <a:spcPct val="90000"/>
              </a:lnSpc>
              <a:buClrTx/>
              <a:buSzPct val="75000"/>
              <a:buFont typeface="Arial" panose="020B0604020202020204" pitchFamily="34" charset="0"/>
              <a:buChar char="•"/>
            </a:pPr>
            <a:r>
              <a:rPr lang="es-ES_tradnl" sz="2400" b="0" kern="0" dirty="0" smtClean="0">
                <a:latin typeface="Calibri" panose="020F0502020204030204" pitchFamily="34" charset="0"/>
              </a:rPr>
              <a:t>Servicios de caja</a:t>
            </a:r>
          </a:p>
          <a:p>
            <a:pPr marL="914400" lvl="3" indent="-457200">
              <a:lnSpc>
                <a:spcPct val="90000"/>
              </a:lnSpc>
              <a:buClrTx/>
              <a:buSzPct val="75000"/>
              <a:buFont typeface="Arial" panose="020B0604020202020204" pitchFamily="34" charset="0"/>
              <a:buChar char="•"/>
            </a:pPr>
            <a:r>
              <a:rPr lang="es-ES_tradnl" sz="2400" b="0" kern="0" dirty="0" smtClean="0">
                <a:latin typeface="Calibri" panose="020F0502020204030204" pitchFamily="34" charset="0"/>
              </a:rPr>
              <a:t>Adjudicación</a:t>
            </a:r>
          </a:p>
          <a:p>
            <a:pPr marL="914400" lvl="3" indent="-457200">
              <a:lnSpc>
                <a:spcPct val="90000"/>
              </a:lnSpc>
              <a:buClrTx/>
              <a:buSzPct val="75000"/>
              <a:buFont typeface="Arial" panose="020B0604020202020204" pitchFamily="34" charset="0"/>
              <a:buChar char="•"/>
            </a:pPr>
            <a:r>
              <a:rPr lang="es-ES_tradnl" sz="2400" b="0" kern="0" dirty="0" smtClean="0">
                <a:latin typeface="Calibri" panose="020F0502020204030204" pitchFamily="34" charset="0"/>
              </a:rPr>
              <a:t>Cámara acorazada</a:t>
            </a:r>
            <a:endParaRPr lang="es-ES_tradnl" sz="2400" b="0" kern="0" dirty="0">
              <a:latin typeface="Calibri" panose="020F0502020204030204" pitchFamily="34" charset="0"/>
            </a:endParaRPr>
          </a:p>
        </p:txBody>
      </p:sp>
      <p:sp>
        <p:nvSpPr>
          <p:cNvPr id="5" name="Rectangle 4"/>
          <p:cNvSpPr/>
          <p:nvPr/>
        </p:nvSpPr>
        <p:spPr>
          <a:xfrm>
            <a:off x="4317347" y="2921877"/>
            <a:ext cx="4648200" cy="2314479"/>
          </a:xfrm>
          <a:prstGeom prst="rect">
            <a:avLst/>
          </a:prstGeom>
        </p:spPr>
        <p:txBody>
          <a:bodyPr wrap="square">
            <a:spAutoFit/>
          </a:bodyPr>
          <a:lstStyle/>
          <a:p>
            <a:pPr marL="914400" lvl="3" indent="-457200">
              <a:lnSpc>
                <a:spcPct val="90000"/>
              </a:lnSpc>
              <a:spcBef>
                <a:spcPct val="20000"/>
              </a:spcBef>
              <a:buSzPct val="75000"/>
              <a:buFont typeface="Arial" panose="020B0604020202020204" pitchFamily="34" charset="0"/>
              <a:buChar char="•"/>
            </a:pPr>
            <a:r>
              <a:rPr lang="es-ES_tradnl" sz="2400" b="0" kern="0" dirty="0" smtClean="0">
                <a:latin typeface="Calibri" panose="020F0502020204030204" pitchFamily="34" charset="0"/>
                <a:cs typeface="Times New Roman" pitchFamily="18" charset="0"/>
              </a:rPr>
              <a:t>Impresión de pasaportes (libretas, tarjetas y CRBA)</a:t>
            </a:r>
          </a:p>
          <a:p>
            <a:pPr marL="914400" lvl="3" indent="-457200">
              <a:lnSpc>
                <a:spcPct val="90000"/>
              </a:lnSpc>
              <a:spcBef>
                <a:spcPct val="20000"/>
              </a:spcBef>
              <a:buSzPct val="75000"/>
              <a:buFont typeface="Arial" panose="020B0604020202020204" pitchFamily="34" charset="0"/>
              <a:buChar char="•"/>
            </a:pPr>
            <a:r>
              <a:rPr lang="es-ES_tradnl" sz="2400" b="0" kern="0" dirty="0" smtClean="0">
                <a:latin typeface="Calibri" panose="020F0502020204030204" pitchFamily="34" charset="0"/>
                <a:cs typeface="Times New Roman" pitchFamily="18" charset="0"/>
              </a:rPr>
              <a:t>Control de calidad</a:t>
            </a:r>
          </a:p>
          <a:p>
            <a:pPr marL="914400" lvl="3" indent="-457200">
              <a:lnSpc>
                <a:spcPct val="90000"/>
              </a:lnSpc>
              <a:spcBef>
                <a:spcPct val="20000"/>
              </a:spcBef>
              <a:buSzPct val="75000"/>
              <a:buFont typeface="Arial" panose="020B0604020202020204" pitchFamily="34" charset="0"/>
              <a:buChar char="•"/>
            </a:pPr>
            <a:r>
              <a:rPr lang="es-ES_tradnl" sz="2400" b="0" kern="0" dirty="0" smtClean="0">
                <a:latin typeface="Calibri" panose="020F0502020204030204" pitchFamily="34" charset="0"/>
                <a:cs typeface="Times New Roman" pitchFamily="18" charset="0"/>
              </a:rPr>
              <a:t>Oficiales de guardia</a:t>
            </a:r>
          </a:p>
          <a:p>
            <a:pPr marL="914400" lvl="3" indent="-457200">
              <a:lnSpc>
                <a:spcPct val="90000"/>
              </a:lnSpc>
              <a:spcBef>
                <a:spcPct val="20000"/>
              </a:spcBef>
              <a:buSzPct val="75000"/>
              <a:buFont typeface="Arial" panose="020B0604020202020204" pitchFamily="34" charset="0"/>
              <a:buChar char="•"/>
            </a:pPr>
            <a:r>
              <a:rPr lang="es-ES_tradnl" sz="2400" b="0" kern="0" dirty="0" smtClean="0">
                <a:latin typeface="Calibri" panose="020F0502020204030204" pitchFamily="34" charset="0"/>
                <a:cs typeface="Times New Roman" pitchFamily="18" charset="0"/>
              </a:rPr>
              <a:t>Cumplimiento de los sistemas informáticos</a:t>
            </a:r>
            <a:endParaRPr lang="es-ES_tradnl" sz="2400" b="0" kern="0" dirty="0">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72822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12</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p>
            <a:pPr algn="ctr"/>
            <a:r>
              <a:rPr lang="es-ES_tradnl" sz="2800" dirty="0">
                <a:solidFill>
                  <a:schemeClr val="bg1"/>
                </a:solidFill>
              </a:rPr>
              <a:t>Evaluaciones del programa de controles internos</a:t>
            </a:r>
            <a:endParaRPr lang="es-ES_tradnl" sz="2800" kern="0" dirty="0">
              <a:solidFill>
                <a:schemeClr val="bg1"/>
              </a:solidFill>
            </a:endParaRPr>
          </a:p>
        </p:txBody>
      </p:sp>
      <p:sp>
        <p:nvSpPr>
          <p:cNvPr id="4" name="Rectangle 3"/>
          <p:cNvSpPr txBox="1">
            <a:spLocks noChangeArrowheads="1"/>
          </p:cNvSpPr>
          <p:nvPr/>
        </p:nvSpPr>
        <p:spPr bwMode="auto">
          <a:xfrm>
            <a:off x="448901" y="1965356"/>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marL="0" lvl="2" indent="0">
              <a:lnSpc>
                <a:spcPct val="90000"/>
              </a:lnSpc>
              <a:buClrTx/>
              <a:buSzPct val="75000"/>
              <a:buNone/>
            </a:pPr>
            <a:r>
              <a:rPr lang="es-ES_tradnl" sz="3200" b="0" kern="0" dirty="0" smtClean="0">
                <a:latin typeface="Calibri" panose="020F0502020204030204" pitchFamily="34" charset="0"/>
              </a:rPr>
              <a:t>Seguridad de los centros</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Abarca una diversidad de temas, desde señalización del acceso restringido, autorización, memos, escolta de equipos de limpieza y visitantes hasta protocolos de seguridad y planificación de la gestión de emergencias.</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Temas recientes</a:t>
            </a:r>
          </a:p>
          <a:p>
            <a:pPr>
              <a:buFont typeface="Arial" panose="020B0604020202020204" pitchFamily="34" charset="0"/>
              <a:buChar char="•"/>
            </a:pPr>
            <a:r>
              <a:rPr lang="es-ES_tradnl" sz="2000" b="0" kern="0" dirty="0" smtClean="0">
                <a:latin typeface="Calibri" panose="020F0502020204030204" pitchFamily="34" charset="0"/>
              </a:rPr>
              <a:t>Modificación de los tipos de cerraduras para asegurar los archivadores</a:t>
            </a:r>
          </a:p>
          <a:p>
            <a:pPr>
              <a:buFont typeface="Arial" panose="020B0604020202020204" pitchFamily="34" charset="0"/>
              <a:buChar char="•"/>
            </a:pPr>
            <a:r>
              <a:rPr lang="es-ES_tradnl" sz="2000" b="0" kern="0" dirty="0" smtClean="0">
                <a:latin typeface="Calibri" panose="020F0502020204030204" pitchFamily="34" charset="0"/>
              </a:rPr>
              <a:t>Discrepancias en la ubicación de las cámaras de video </a:t>
            </a:r>
          </a:p>
          <a:p>
            <a:pPr>
              <a:buFont typeface="Arial" panose="020B0604020202020204" pitchFamily="34" charset="0"/>
              <a:buChar char="•"/>
            </a:pPr>
            <a:r>
              <a:rPr lang="es-ES_tradnl" sz="2000" kern="0" dirty="0" smtClean="0">
                <a:latin typeface="Calibri" panose="020F0502020204030204" pitchFamily="34" charset="0"/>
              </a:rPr>
              <a:t>Cajas fuertes para almacenar las llaves de repuesto</a:t>
            </a:r>
          </a:p>
          <a:p>
            <a:pPr>
              <a:buFont typeface="Arial" panose="020B0604020202020204" pitchFamily="34" charset="0"/>
              <a:buChar char="•"/>
            </a:pPr>
            <a:r>
              <a:rPr lang="es-ES_tradnl" sz="2000" kern="0" dirty="0" smtClean="0">
                <a:latin typeface="Calibri" panose="020F0502020204030204" pitchFamily="34" charset="0"/>
              </a:rPr>
              <a:t>Ya no están permitidos los dispositivos personales</a:t>
            </a:r>
            <a:endParaRPr lang="es-ES_tradnl" sz="2000" b="0" kern="0" dirty="0" smtClean="0">
              <a:latin typeface="Calibri" panose="020F0502020204030204" pitchFamily="34" charset="0"/>
            </a:endParaRPr>
          </a:p>
          <a:p>
            <a:pPr>
              <a:buFont typeface="Arial" panose="020B0604020202020204" pitchFamily="34" charset="0"/>
              <a:buChar char="•"/>
            </a:pPr>
            <a:endParaRPr lang="es-ES_tradnl" sz="2000" b="0" kern="0" dirty="0">
              <a:latin typeface="Calibri" panose="020F0502020204030204" pitchFamily="34" charset="0"/>
            </a:endParaRPr>
          </a:p>
        </p:txBody>
      </p:sp>
    </p:spTree>
    <p:extLst>
      <p:ext uri="{BB962C8B-B14F-4D97-AF65-F5344CB8AC3E}">
        <p14:creationId xmlns:p14="http://schemas.microsoft.com/office/powerpoint/2010/main" val="266338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13</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p>
            <a:pPr algn="ctr"/>
            <a:r>
              <a:rPr lang="es-ES_tradnl" sz="2800" dirty="0">
                <a:solidFill>
                  <a:schemeClr val="bg1"/>
                </a:solidFill>
              </a:rPr>
              <a:t>Evaluaciones del programa de controles internos</a:t>
            </a:r>
            <a:endParaRPr lang="es-ES_tradnl" sz="2800" kern="0" dirty="0">
              <a:solidFill>
                <a:schemeClr val="bg1"/>
              </a:solidFill>
            </a:endParaRPr>
          </a:p>
        </p:txBody>
      </p:sp>
      <p:sp>
        <p:nvSpPr>
          <p:cNvPr id="4" name="Rectangle 3"/>
          <p:cNvSpPr txBox="1">
            <a:spLocks noChangeArrowheads="1"/>
          </p:cNvSpPr>
          <p:nvPr/>
        </p:nvSpPr>
        <p:spPr bwMode="auto">
          <a:xfrm>
            <a:off x="457200" y="1959429"/>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marL="0" lvl="2" indent="0">
              <a:lnSpc>
                <a:spcPct val="90000"/>
              </a:lnSpc>
              <a:buClrTx/>
              <a:buSzPct val="75000"/>
              <a:buNone/>
            </a:pPr>
            <a:r>
              <a:rPr lang="es-ES_tradnl" sz="3200" b="0" kern="0" dirty="0" smtClean="0">
                <a:latin typeface="Calibri" panose="020F0502020204030204" pitchFamily="34" charset="0"/>
              </a:rPr>
              <a:t>Manejo de correspondencia</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Incluye temas como los procesos y procedimientos de apertura de correspondencia, conciliación de las cajas fuertes y registro y retención de correspondencia que no se puede entregar. </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Modificaciones recientes</a:t>
            </a:r>
          </a:p>
          <a:p>
            <a:pPr>
              <a:buFont typeface="Arial" panose="020B0604020202020204" pitchFamily="34" charset="0"/>
              <a:buChar char="•"/>
            </a:pPr>
            <a:r>
              <a:rPr lang="es-ES_tradnl" sz="2000" b="0" kern="0" dirty="0" smtClean="0">
                <a:latin typeface="Calibri" panose="020F0502020204030204" pitchFamily="34" charset="0"/>
              </a:rPr>
              <a:t>Retención de tarjetas de residencia (“green cards”)</a:t>
            </a:r>
          </a:p>
          <a:p>
            <a:pPr>
              <a:buFont typeface="Arial" panose="020B0604020202020204" pitchFamily="34" charset="0"/>
              <a:buChar char="•"/>
            </a:pPr>
            <a:endParaRPr lang="es-ES_tradnl" sz="2000" b="0" kern="0" dirty="0">
              <a:latin typeface="Calibri" panose="020F0502020204030204" pitchFamily="34" charset="0"/>
            </a:endParaRPr>
          </a:p>
        </p:txBody>
      </p:sp>
    </p:spTree>
    <p:extLst>
      <p:ext uri="{BB962C8B-B14F-4D97-AF65-F5344CB8AC3E}">
        <p14:creationId xmlns:p14="http://schemas.microsoft.com/office/powerpoint/2010/main" val="371222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14</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p>
            <a:pPr algn="ctr"/>
            <a:r>
              <a:rPr lang="es-ES_tradnl" sz="2800" dirty="0">
                <a:solidFill>
                  <a:schemeClr val="bg1"/>
                </a:solidFill>
              </a:rPr>
              <a:t>Evaluaciones del programa de controles internos</a:t>
            </a:r>
            <a:endParaRPr lang="es-ES_tradnl" sz="2800" kern="0" dirty="0">
              <a:solidFill>
                <a:schemeClr val="bg1"/>
              </a:solidFill>
            </a:endParaRPr>
          </a:p>
        </p:txBody>
      </p:sp>
      <p:sp>
        <p:nvSpPr>
          <p:cNvPr id="4" name="Rectangle 3"/>
          <p:cNvSpPr txBox="1">
            <a:spLocks noChangeArrowheads="1"/>
          </p:cNvSpPr>
          <p:nvPr/>
        </p:nvSpPr>
        <p:spPr bwMode="auto">
          <a:xfrm>
            <a:off x="457200" y="1992086"/>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marL="0" lvl="2" indent="0">
              <a:lnSpc>
                <a:spcPct val="90000"/>
              </a:lnSpc>
              <a:buClrTx/>
              <a:buSzPct val="75000"/>
              <a:buNone/>
            </a:pPr>
            <a:r>
              <a:rPr lang="es-ES_tradnl" sz="3200" b="0" kern="0" dirty="0" smtClean="0">
                <a:latin typeface="Calibri" panose="020F0502020204030204" pitchFamily="34" charset="0"/>
              </a:rPr>
              <a:t>Operaciones de ventanilla</a:t>
            </a:r>
          </a:p>
          <a:p>
            <a:pPr marL="0" indent="0">
              <a:buNone/>
            </a:pPr>
            <a:endParaRPr lang="es-ES_tradnl" sz="2000" b="0" kern="0" dirty="0" smtClean="0">
              <a:latin typeface="Calibri" panose="020F0502020204030204" pitchFamily="34" charset="0"/>
            </a:endParaRPr>
          </a:p>
          <a:p>
            <a:pPr marL="0" indent="0">
              <a:buNone/>
            </a:pPr>
            <a:r>
              <a:rPr lang="es-ES_tradnl" sz="2000" kern="0" dirty="0" smtClean="0">
                <a:latin typeface="Calibri" panose="020F0502020204030204" pitchFamily="34" charset="0"/>
              </a:rPr>
              <a:t>Abarca los temas de señalización en el área de recepción, seguridad de la información de identificación personal</a:t>
            </a:r>
            <a:r>
              <a:rPr lang="es-ES_tradnl" sz="2000" b="0" kern="0" dirty="0" smtClean="0">
                <a:latin typeface="Calibri" panose="020F0502020204030204" pitchFamily="34" charset="0"/>
              </a:rPr>
              <a:t> y fondos, aceptación y traslado de cuotas.</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Debates recientes</a:t>
            </a:r>
          </a:p>
          <a:p>
            <a:pPr>
              <a:buFont typeface="Arial" panose="020B0604020202020204" pitchFamily="34" charset="0"/>
              <a:buChar char="•"/>
            </a:pPr>
            <a:r>
              <a:rPr lang="es-ES_tradnl" sz="2000" kern="0" dirty="0" smtClean="0">
                <a:latin typeface="Calibri" panose="020F0502020204030204" pitchFamily="34" charset="0"/>
              </a:rPr>
              <a:t>Uso de contratistas para la aceptación</a:t>
            </a:r>
          </a:p>
          <a:p>
            <a:pPr>
              <a:buFont typeface="Arial" panose="020B0604020202020204" pitchFamily="34" charset="0"/>
              <a:buChar char="•"/>
            </a:pPr>
            <a:r>
              <a:rPr lang="es-ES_tradnl" sz="2000" kern="0" dirty="0" smtClean="0">
                <a:latin typeface="Calibri" panose="020F0502020204030204" pitchFamily="34" charset="0"/>
              </a:rPr>
              <a:t>Diferenciar entre aceptación y adjudicación </a:t>
            </a:r>
          </a:p>
          <a:p>
            <a:pPr>
              <a:buFont typeface="Arial" panose="020B0604020202020204" pitchFamily="34" charset="0"/>
              <a:buChar char="•"/>
            </a:pPr>
            <a:r>
              <a:rPr lang="es-ES_tradnl" sz="2000" kern="0" dirty="0" smtClean="0">
                <a:latin typeface="Calibri" panose="020F0502020204030204" pitchFamily="34" charset="0"/>
              </a:rPr>
              <a:t>Tiempos de procesamiento adecuados en las ventanillas </a:t>
            </a:r>
          </a:p>
          <a:p>
            <a:pPr>
              <a:buFont typeface="Arial" panose="020B0604020202020204" pitchFamily="34" charset="0"/>
              <a:buChar char="•"/>
            </a:pPr>
            <a:r>
              <a:rPr lang="es-ES_tradnl" sz="2000" kern="0" dirty="0" smtClean="0">
                <a:latin typeface="Calibri" panose="020F0502020204030204" pitchFamily="34" charset="0"/>
              </a:rPr>
              <a:t>Mal uso de “abrir correspondencia” en comparación con “aceptar en ventanilla” que conduce a discrepancias en las cuotas</a:t>
            </a:r>
            <a:endParaRPr lang="es-ES_tradnl" sz="2000" kern="0" dirty="0">
              <a:latin typeface="Calibri" panose="020F0502020204030204" pitchFamily="34" charset="0"/>
            </a:endParaRPr>
          </a:p>
        </p:txBody>
      </p:sp>
    </p:spTree>
    <p:extLst>
      <p:ext uri="{BB962C8B-B14F-4D97-AF65-F5344CB8AC3E}">
        <p14:creationId xmlns:p14="http://schemas.microsoft.com/office/powerpoint/2010/main" val="388468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15</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p>
            <a:pPr algn="ctr"/>
            <a:r>
              <a:rPr lang="es-ES_tradnl" sz="2800" dirty="0">
                <a:solidFill>
                  <a:schemeClr val="bg1"/>
                </a:solidFill>
              </a:rPr>
              <a:t>Evaluaciones del programa de controles internos</a:t>
            </a:r>
            <a:endParaRPr lang="es-ES_tradnl" sz="2800" kern="0" dirty="0">
              <a:solidFill>
                <a:schemeClr val="bg1"/>
              </a:solidFill>
            </a:endParaRPr>
          </a:p>
        </p:txBody>
      </p:sp>
      <p:sp>
        <p:nvSpPr>
          <p:cNvPr id="4" name="Rectangle 3"/>
          <p:cNvSpPr txBox="1">
            <a:spLocks noChangeArrowheads="1"/>
          </p:cNvSpPr>
          <p:nvPr/>
        </p:nvSpPr>
        <p:spPr bwMode="auto">
          <a:xfrm>
            <a:off x="457200" y="1981200"/>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marL="0" lvl="2" indent="0">
              <a:lnSpc>
                <a:spcPct val="90000"/>
              </a:lnSpc>
              <a:buClrTx/>
              <a:buSzPct val="75000"/>
              <a:buNone/>
            </a:pPr>
            <a:r>
              <a:rPr lang="es-ES_tradnl" sz="3200" b="0" kern="0" dirty="0" smtClean="0">
                <a:latin typeface="Calibri" panose="020F0502020204030204" pitchFamily="34" charset="0"/>
              </a:rPr>
              <a:t>Servicios de caja</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Esta sección incluye los temas de seguridad de la oficina de caja, operaciones diarias, </a:t>
            </a:r>
            <a:r>
              <a:rPr lang="es-ES_tradnl" sz="2000" kern="0" dirty="0" smtClean="0">
                <a:latin typeface="Calibri" panose="020F0502020204030204" pitchFamily="34" charset="0"/>
              </a:rPr>
              <a:t>verificación de fondos, procedimientos al final de cada día y actividades de supervisión de gestión</a:t>
            </a:r>
            <a:r>
              <a:rPr lang="es-ES_tradnl" sz="2000" b="0" kern="0" dirty="0" smtClean="0">
                <a:latin typeface="Calibri" panose="020F0502020204030204" pitchFamily="34" charset="0"/>
              </a:rPr>
              <a:t>.</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Debates recientes</a:t>
            </a:r>
          </a:p>
          <a:p>
            <a:pPr>
              <a:buFont typeface="Arial" panose="020B0604020202020204" pitchFamily="34" charset="0"/>
              <a:buChar char="•"/>
            </a:pPr>
            <a:r>
              <a:rPr lang="es-ES_tradnl" sz="2000" b="0" kern="0" dirty="0" smtClean="0">
                <a:latin typeface="Calibri" panose="020F0502020204030204" pitchFamily="34" charset="0"/>
              </a:rPr>
              <a:t>Conciliación de fondos insuficientes o cheques rechazados</a:t>
            </a:r>
          </a:p>
          <a:p>
            <a:pPr>
              <a:buFont typeface="Arial" panose="020B0604020202020204" pitchFamily="34" charset="0"/>
              <a:buChar char="•"/>
            </a:pPr>
            <a:r>
              <a:rPr lang="es-ES_tradnl" sz="2000" kern="0" dirty="0" smtClean="0">
                <a:latin typeface="Calibri" panose="020F0502020204030204" pitchFamily="34" charset="0"/>
              </a:rPr>
              <a:t>Pagos en línea</a:t>
            </a:r>
          </a:p>
          <a:p>
            <a:pPr>
              <a:buFont typeface="Arial" panose="020B0604020202020204" pitchFamily="34" charset="0"/>
              <a:buChar char="•"/>
            </a:pPr>
            <a:r>
              <a:rPr lang="es-ES_tradnl" sz="2000" kern="0" dirty="0" smtClean="0">
                <a:latin typeface="Calibri" panose="020F0502020204030204" pitchFamily="34" charset="0"/>
              </a:rPr>
              <a:t>Cargos a tarjetas de crédito cancelados</a:t>
            </a:r>
            <a:endParaRPr lang="es-ES_tradnl" sz="2000" b="0" kern="0" dirty="0" smtClean="0">
              <a:latin typeface="Calibri" panose="020F0502020204030204" pitchFamily="34" charset="0"/>
            </a:endParaRPr>
          </a:p>
          <a:p>
            <a:pPr>
              <a:buFont typeface="Arial" panose="020B0604020202020204" pitchFamily="34" charset="0"/>
              <a:buChar char="•"/>
            </a:pPr>
            <a:endParaRPr lang="es-ES_tradnl" sz="2000" b="0" kern="0" dirty="0" smtClean="0">
              <a:latin typeface="Calibri" panose="020F0502020204030204" pitchFamily="34" charset="0"/>
            </a:endParaRPr>
          </a:p>
          <a:p>
            <a:pPr marL="0" indent="0">
              <a:buNone/>
            </a:pPr>
            <a:endParaRPr lang="es-ES_tradnl" sz="2000" b="0" kern="0" dirty="0">
              <a:latin typeface="Calibri" panose="020F0502020204030204" pitchFamily="34" charset="0"/>
            </a:endParaRPr>
          </a:p>
        </p:txBody>
      </p:sp>
    </p:spTree>
    <p:extLst>
      <p:ext uri="{BB962C8B-B14F-4D97-AF65-F5344CB8AC3E}">
        <p14:creationId xmlns:p14="http://schemas.microsoft.com/office/powerpoint/2010/main" val="22829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16</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p>
            <a:pPr algn="ctr"/>
            <a:r>
              <a:rPr lang="es-ES_tradnl" sz="2800" dirty="0">
                <a:solidFill>
                  <a:schemeClr val="bg1"/>
                </a:solidFill>
              </a:rPr>
              <a:t>Evaluaciones del programa de controles internos</a:t>
            </a:r>
            <a:endParaRPr lang="es-ES_tradnl" sz="2800" kern="0" dirty="0">
              <a:solidFill>
                <a:schemeClr val="bg1"/>
              </a:solidFill>
            </a:endParaRPr>
          </a:p>
        </p:txBody>
      </p:sp>
      <p:sp>
        <p:nvSpPr>
          <p:cNvPr id="4" name="Rectangle 3"/>
          <p:cNvSpPr txBox="1">
            <a:spLocks noChangeArrowheads="1"/>
          </p:cNvSpPr>
          <p:nvPr/>
        </p:nvSpPr>
        <p:spPr bwMode="auto">
          <a:xfrm>
            <a:off x="457200" y="1981200"/>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marL="0" lvl="2" indent="0">
              <a:lnSpc>
                <a:spcPct val="90000"/>
              </a:lnSpc>
              <a:buClrTx/>
              <a:buSzPct val="75000"/>
              <a:buNone/>
            </a:pPr>
            <a:r>
              <a:rPr lang="es-ES_tradnl" sz="3200" b="0" kern="0" dirty="0" smtClean="0">
                <a:latin typeface="Calibri" panose="020F0502020204030204" pitchFamily="34" charset="0"/>
              </a:rPr>
              <a:t>Operaciones de adjudicación</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Esta sección incluye los temas de seguridad del equipo de adjudicación, eliminación de información de identificación personal y aseguramiento de </a:t>
            </a:r>
            <a:r>
              <a:rPr lang="es-ES_tradnl" sz="2000" kern="0" dirty="0" smtClean="0">
                <a:latin typeface="Calibri" panose="020F0502020204030204" pitchFamily="34" charset="0"/>
              </a:rPr>
              <a:t>las solicitudes en proceso</a:t>
            </a:r>
            <a:r>
              <a:rPr lang="es-ES_tradnl" sz="2000" b="0" kern="0" dirty="0" smtClean="0">
                <a:latin typeface="Calibri" panose="020F0502020204030204" pitchFamily="34" charset="0"/>
              </a:rPr>
              <a:t>.</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Debates recientes</a:t>
            </a:r>
          </a:p>
          <a:p>
            <a:pPr>
              <a:buFont typeface="Arial" panose="020B0604020202020204" pitchFamily="34" charset="0"/>
              <a:buChar char="•"/>
            </a:pPr>
            <a:r>
              <a:rPr lang="es-ES_tradnl" sz="2000" b="0" kern="0" dirty="0" smtClean="0">
                <a:latin typeface="Calibri" panose="020F0502020204030204" pitchFamily="34" charset="0"/>
              </a:rPr>
              <a:t>Iniciativa nacional de trituración</a:t>
            </a:r>
          </a:p>
          <a:p>
            <a:pPr>
              <a:buFont typeface="Arial" panose="020B0604020202020204" pitchFamily="34" charset="0"/>
              <a:buChar char="•"/>
            </a:pPr>
            <a:r>
              <a:rPr lang="es-ES_tradnl" sz="2000" kern="0" dirty="0" smtClean="0">
                <a:latin typeface="Calibri" panose="020F0502020204030204" pitchFamily="34" charset="0"/>
              </a:rPr>
              <a:t>Iniciativa de pasaportes en línea</a:t>
            </a:r>
          </a:p>
          <a:p>
            <a:pPr>
              <a:buFont typeface="Arial" panose="020B0604020202020204" pitchFamily="34" charset="0"/>
              <a:buChar char="•"/>
            </a:pPr>
            <a:endParaRPr lang="es-ES_tradnl" sz="2000" b="0" kern="0" dirty="0" smtClean="0">
              <a:latin typeface="Calibri" panose="020F0502020204030204" pitchFamily="34" charset="0"/>
            </a:endParaRPr>
          </a:p>
          <a:p>
            <a:pPr>
              <a:buFont typeface="Arial" panose="020B0604020202020204" pitchFamily="34" charset="0"/>
              <a:buChar char="•"/>
            </a:pPr>
            <a:r>
              <a:rPr lang="es-ES_tradnl" sz="2000" b="0" kern="0" dirty="0" smtClean="0">
                <a:latin typeface="Calibri" panose="020F0502020204030204" pitchFamily="34" charset="0"/>
              </a:rPr>
              <a:t> </a:t>
            </a:r>
          </a:p>
          <a:p>
            <a:pPr marL="0" lvl="2" indent="0">
              <a:lnSpc>
                <a:spcPct val="90000"/>
              </a:lnSpc>
              <a:buClrTx/>
              <a:buSzPct val="75000"/>
              <a:buNone/>
            </a:pPr>
            <a:endParaRPr lang="es-ES_tradnl" sz="3200" b="0" kern="0" dirty="0" smtClean="0">
              <a:latin typeface="Calibri" panose="020F0502020204030204" pitchFamily="34" charset="0"/>
            </a:endParaRPr>
          </a:p>
        </p:txBody>
      </p:sp>
    </p:spTree>
    <p:extLst>
      <p:ext uri="{BB962C8B-B14F-4D97-AF65-F5344CB8AC3E}">
        <p14:creationId xmlns:p14="http://schemas.microsoft.com/office/powerpoint/2010/main" val="188686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17</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p>
            <a:pPr algn="ctr"/>
            <a:r>
              <a:rPr lang="es-ES_tradnl" sz="2800" dirty="0">
                <a:solidFill>
                  <a:schemeClr val="bg1"/>
                </a:solidFill>
              </a:rPr>
              <a:t>Evaluaciones del programa de controles internos</a:t>
            </a:r>
            <a:endParaRPr lang="es-ES_tradnl" sz="2800" kern="0" dirty="0">
              <a:solidFill>
                <a:schemeClr val="bg1"/>
              </a:solidFill>
            </a:endParaRPr>
          </a:p>
        </p:txBody>
      </p:sp>
      <p:sp>
        <p:nvSpPr>
          <p:cNvPr id="4" name="Rectangle 3"/>
          <p:cNvSpPr txBox="1">
            <a:spLocks noChangeArrowheads="1"/>
          </p:cNvSpPr>
          <p:nvPr/>
        </p:nvSpPr>
        <p:spPr bwMode="auto">
          <a:xfrm>
            <a:off x="457200" y="1981200"/>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marL="0" lvl="2" indent="0">
              <a:lnSpc>
                <a:spcPct val="90000"/>
              </a:lnSpc>
              <a:buClrTx/>
              <a:buSzPct val="75000"/>
              <a:buNone/>
            </a:pPr>
            <a:r>
              <a:rPr lang="es-ES_tradnl" sz="3200" b="0" kern="0" dirty="0" smtClean="0">
                <a:latin typeface="Calibri" panose="020F0502020204030204" pitchFamily="34" charset="0"/>
              </a:rPr>
              <a:t>Cámara acorazada</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Esta sección incluye el tema de seguridad en el acceso a elementos en blanco, conciliación diaria de los libros y requerimientos de inventarios y actividades de auditoría de gestión.</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Debates recientes</a:t>
            </a:r>
          </a:p>
          <a:p>
            <a:pPr>
              <a:buFont typeface="Arial" panose="020B0604020202020204" pitchFamily="34" charset="0"/>
              <a:buChar char="•"/>
            </a:pPr>
            <a:r>
              <a:rPr lang="es-ES_tradnl" sz="2000" b="0" kern="0" dirty="0" smtClean="0">
                <a:latin typeface="Calibri" panose="020F0502020204030204" pitchFamily="34" charset="0"/>
              </a:rPr>
              <a:t>Libros faltantes de la oficina de publicaci</a:t>
            </a:r>
            <a:r>
              <a:rPr lang="es-ES_tradnl" sz="2000" kern="0" dirty="0" smtClean="0">
                <a:latin typeface="Calibri" panose="020F0502020204030204" pitchFamily="34" charset="0"/>
              </a:rPr>
              <a:t>ones</a:t>
            </a:r>
            <a:r>
              <a:rPr lang="es-ES_tradnl" sz="2000" b="0" kern="0" dirty="0" smtClean="0">
                <a:latin typeface="Calibri" panose="020F0502020204030204" pitchFamily="34" charset="0"/>
              </a:rPr>
              <a:t> del gobierno</a:t>
            </a:r>
          </a:p>
          <a:p>
            <a:pPr>
              <a:buFont typeface="Arial" panose="020B0604020202020204" pitchFamily="34" charset="0"/>
              <a:buChar char="•"/>
            </a:pPr>
            <a:r>
              <a:rPr lang="es-ES_tradnl" sz="2000" b="0" kern="0" dirty="0" smtClean="0">
                <a:latin typeface="Calibri" panose="020F0502020204030204" pitchFamily="34" charset="0"/>
              </a:rPr>
              <a:t>Papel faltante enviado por correo para su destrucción </a:t>
            </a:r>
          </a:p>
          <a:p>
            <a:pPr>
              <a:buFont typeface="Arial" panose="020B0604020202020204" pitchFamily="34" charset="0"/>
              <a:buChar char="•"/>
            </a:pPr>
            <a:r>
              <a:rPr lang="es-ES_tradnl" sz="2000" b="0" kern="0" dirty="0" smtClean="0">
                <a:latin typeface="Calibri" panose="020F0502020204030204" pitchFamily="34" charset="0"/>
              </a:rPr>
              <a:t>Inundación en Miami y uso de elementos potencialmente </a:t>
            </a:r>
            <a:r>
              <a:rPr lang="es-ES_tradnl" sz="2000" kern="0" dirty="0" smtClean="0">
                <a:latin typeface="Calibri" panose="020F0502020204030204" pitchFamily="34" charset="0"/>
              </a:rPr>
              <a:t>nocivos para el ambiente</a:t>
            </a:r>
            <a:endParaRPr lang="es-ES_tradnl" sz="2000" b="0" kern="0" dirty="0">
              <a:latin typeface="Calibri" panose="020F0502020204030204" pitchFamily="34" charset="0"/>
            </a:endParaRPr>
          </a:p>
        </p:txBody>
      </p:sp>
    </p:spTree>
    <p:extLst>
      <p:ext uri="{BB962C8B-B14F-4D97-AF65-F5344CB8AC3E}">
        <p14:creationId xmlns:p14="http://schemas.microsoft.com/office/powerpoint/2010/main" val="224132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18</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p>
            <a:pPr algn="ctr"/>
            <a:r>
              <a:rPr lang="es-ES_tradnl" sz="2800" dirty="0">
                <a:solidFill>
                  <a:schemeClr val="bg1"/>
                </a:solidFill>
              </a:rPr>
              <a:t>Evaluaciones del programa de controles internos</a:t>
            </a:r>
            <a:endParaRPr lang="es-ES_tradnl" sz="2800" kern="0" dirty="0">
              <a:solidFill>
                <a:schemeClr val="bg1"/>
              </a:solidFill>
            </a:endParaRPr>
          </a:p>
        </p:txBody>
      </p:sp>
      <p:sp>
        <p:nvSpPr>
          <p:cNvPr id="4" name="Rectangle 3"/>
          <p:cNvSpPr txBox="1">
            <a:spLocks noChangeArrowheads="1"/>
          </p:cNvSpPr>
          <p:nvPr/>
        </p:nvSpPr>
        <p:spPr bwMode="auto">
          <a:xfrm>
            <a:off x="457200" y="1981200"/>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marL="0" lvl="2" indent="0">
              <a:lnSpc>
                <a:spcPct val="90000"/>
              </a:lnSpc>
              <a:buClrTx/>
              <a:buSzPct val="75000"/>
              <a:buNone/>
            </a:pPr>
            <a:r>
              <a:rPr lang="es-ES_tradnl" sz="3200" kern="0" dirty="0" smtClean="0">
                <a:latin typeface="Calibri" panose="020F0502020204030204" pitchFamily="34" charset="0"/>
              </a:rPr>
              <a:t>Operaciones de personalización</a:t>
            </a:r>
            <a:endParaRPr lang="es-ES_tradnl" sz="3200" b="0" kern="0" dirty="0" smtClean="0">
              <a:latin typeface="Calibri" panose="020F0502020204030204" pitchFamily="34" charset="0"/>
            </a:endParaRP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Esta sección incluye los temas de asignación y seguridad de elementos regulados, errores de personalización y manejo de rechazos y actividades de supervisión de gestión.</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Debates recientes</a:t>
            </a:r>
          </a:p>
          <a:p>
            <a:pPr>
              <a:buFont typeface="Arial" panose="020B0604020202020204" pitchFamily="34" charset="0"/>
              <a:buChar char="•"/>
            </a:pPr>
            <a:r>
              <a:rPr lang="es-ES_tradnl" sz="2000" kern="0" dirty="0" smtClean="0">
                <a:latin typeface="Calibri" panose="020F0502020204030204" pitchFamily="34" charset="0"/>
              </a:rPr>
              <a:t>Libreta en blanco enviada por correo al cliente</a:t>
            </a:r>
            <a:endParaRPr lang="es-ES_tradnl" sz="2000" b="0" kern="0" dirty="0" smtClean="0">
              <a:latin typeface="Calibri" panose="020F0502020204030204" pitchFamily="34" charset="0"/>
            </a:endParaRPr>
          </a:p>
          <a:p>
            <a:pPr>
              <a:buFont typeface="Arial" panose="020B0604020202020204" pitchFamily="34" charset="0"/>
              <a:buChar char="•"/>
            </a:pPr>
            <a:r>
              <a:rPr lang="es-ES_tradnl" sz="2000" kern="0" dirty="0" smtClean="0">
                <a:latin typeface="Calibri" panose="020F0502020204030204" pitchFamily="34" charset="0"/>
              </a:rPr>
              <a:t>La TSA abrió cajas</a:t>
            </a:r>
            <a:endParaRPr lang="es-ES_tradnl" sz="2000" b="0" kern="0" dirty="0" smtClean="0">
              <a:latin typeface="Calibri" panose="020F0502020204030204" pitchFamily="34" charset="0"/>
            </a:endParaRPr>
          </a:p>
          <a:p>
            <a:pPr>
              <a:buFont typeface="Arial" panose="020B0604020202020204" pitchFamily="34" charset="0"/>
              <a:buChar char="•"/>
            </a:pPr>
            <a:r>
              <a:rPr lang="es-ES_tradnl" sz="2000" b="0" kern="0" dirty="0" smtClean="0">
                <a:latin typeface="Calibri" panose="020F0502020204030204" pitchFamily="34" charset="0"/>
              </a:rPr>
              <a:t>Envíos de inventario entre diferentes lugares</a:t>
            </a:r>
          </a:p>
          <a:p>
            <a:pPr>
              <a:buFont typeface="Arial" panose="020B0604020202020204" pitchFamily="34" charset="0"/>
              <a:buChar char="•"/>
            </a:pPr>
            <a:endParaRPr lang="es-ES_tradnl" sz="3200" b="0" kern="0" dirty="0" smtClean="0">
              <a:latin typeface="Calibri" panose="020F0502020204030204" pitchFamily="34" charset="0"/>
            </a:endParaRPr>
          </a:p>
          <a:p>
            <a:pPr marL="0" lvl="2" indent="0">
              <a:lnSpc>
                <a:spcPct val="90000"/>
              </a:lnSpc>
              <a:buClrTx/>
              <a:buSzPct val="75000"/>
              <a:buNone/>
            </a:pPr>
            <a:endParaRPr lang="es-ES_tradnl" sz="3200" b="0" kern="0" dirty="0" smtClean="0">
              <a:latin typeface="Calibri" panose="020F0502020204030204" pitchFamily="34" charset="0"/>
            </a:endParaRPr>
          </a:p>
        </p:txBody>
      </p:sp>
    </p:spTree>
    <p:extLst>
      <p:ext uri="{BB962C8B-B14F-4D97-AF65-F5344CB8AC3E}">
        <p14:creationId xmlns:p14="http://schemas.microsoft.com/office/powerpoint/2010/main" val="151940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19</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p>
            <a:pPr algn="ctr"/>
            <a:r>
              <a:rPr lang="es-ES_tradnl" sz="2800" dirty="0">
                <a:solidFill>
                  <a:schemeClr val="bg1"/>
                </a:solidFill>
              </a:rPr>
              <a:t>Evaluaciones del programa de controles internos</a:t>
            </a:r>
            <a:endParaRPr lang="es-ES_tradnl" sz="2800" kern="0" dirty="0">
              <a:solidFill>
                <a:schemeClr val="bg1"/>
              </a:solidFill>
            </a:endParaRPr>
          </a:p>
        </p:txBody>
      </p:sp>
      <p:sp>
        <p:nvSpPr>
          <p:cNvPr id="4" name="Rectangle 3"/>
          <p:cNvSpPr txBox="1">
            <a:spLocks noChangeArrowheads="1"/>
          </p:cNvSpPr>
          <p:nvPr/>
        </p:nvSpPr>
        <p:spPr bwMode="auto">
          <a:xfrm>
            <a:off x="457200" y="1981200"/>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marL="0" lvl="2" indent="0">
              <a:lnSpc>
                <a:spcPct val="90000"/>
              </a:lnSpc>
              <a:buClrTx/>
              <a:buSzPct val="75000"/>
              <a:buNone/>
            </a:pPr>
            <a:r>
              <a:rPr lang="es-ES_tradnl" sz="3200" b="0" kern="0" dirty="0" smtClean="0">
                <a:latin typeface="Calibri" panose="020F0502020204030204" pitchFamily="34" charset="0"/>
              </a:rPr>
              <a:t>Operaciones de los oficiales de guardia</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En esta sección se abordan los temas de requerimientos para las operaciones </a:t>
            </a:r>
            <a:r>
              <a:rPr lang="es-ES_tradnl" sz="2000" kern="0" dirty="0" smtClean="0">
                <a:latin typeface="Calibri" panose="020F0502020204030204" pitchFamily="34" charset="0"/>
              </a:rPr>
              <a:t>en horarios inhábiles, incluido el acceso a libretas en blanco, emisión de emergencia y 100% de auditoría por la gerencia</a:t>
            </a:r>
            <a:r>
              <a:rPr lang="es-ES_tradnl" sz="2000" b="0" kern="0" dirty="0" smtClean="0">
                <a:latin typeface="Calibri" panose="020F0502020204030204" pitchFamily="34" charset="0"/>
              </a:rPr>
              <a:t>.</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Debates recientes</a:t>
            </a:r>
          </a:p>
          <a:p>
            <a:pPr>
              <a:buFont typeface="Arial" panose="020B0604020202020204" pitchFamily="34" charset="0"/>
              <a:buChar char="•"/>
            </a:pPr>
            <a:r>
              <a:rPr lang="es-ES_tradnl" sz="2000" b="0" kern="0" dirty="0" smtClean="0">
                <a:latin typeface="Calibri" panose="020F0502020204030204" pitchFamily="34" charset="0"/>
              </a:rPr>
              <a:t>Inundación en Miami y uso de emisi</a:t>
            </a:r>
            <a:r>
              <a:rPr lang="es-ES_tradnl" sz="2000" kern="0" dirty="0" smtClean="0">
                <a:latin typeface="Calibri" panose="020F0502020204030204" pitchFamily="34" charset="0"/>
              </a:rPr>
              <a:t>ones de emergencia </a:t>
            </a:r>
            <a:r>
              <a:rPr lang="es-ES_tradnl" sz="2000" b="0" kern="0" dirty="0" smtClean="0">
                <a:latin typeface="Calibri" panose="020F0502020204030204" pitchFamily="34" charset="0"/>
              </a:rPr>
              <a:t>para todas las emisiones</a:t>
            </a:r>
          </a:p>
          <a:p>
            <a:pPr>
              <a:buFont typeface="Arial" panose="020B0604020202020204" pitchFamily="34" charset="0"/>
              <a:buChar char="•"/>
            </a:pPr>
            <a:r>
              <a:rPr lang="es-ES_tradnl" sz="2000" b="0" kern="0" dirty="0" smtClean="0">
                <a:latin typeface="Calibri" panose="020F0502020204030204" pitchFamily="34" charset="0"/>
              </a:rPr>
              <a:t>Transición a informes electrónicos sobre las emisiones en horarios inhábiles</a:t>
            </a:r>
          </a:p>
          <a:p>
            <a:pPr>
              <a:buFont typeface="Arial" panose="020B0604020202020204" pitchFamily="34" charset="0"/>
              <a:buChar char="•"/>
            </a:pPr>
            <a:r>
              <a:rPr lang="es-ES_tradnl" sz="2000" b="0" kern="0" dirty="0" smtClean="0">
                <a:latin typeface="Calibri" panose="020F0502020204030204" pitchFamily="34" charset="0"/>
              </a:rPr>
              <a:t>Reajuste de las responsabilidades de los oficiales de guardia</a:t>
            </a:r>
          </a:p>
          <a:p>
            <a:pPr>
              <a:buFont typeface="Arial" panose="020B0604020202020204" pitchFamily="34" charset="0"/>
              <a:buChar char="•"/>
            </a:pPr>
            <a:endParaRPr lang="es-ES_tradnl" sz="2400" b="0" kern="0" dirty="0" smtClean="0">
              <a:latin typeface="Calibri" panose="020F0502020204030204" pitchFamily="34" charset="0"/>
            </a:endParaRPr>
          </a:p>
        </p:txBody>
      </p:sp>
    </p:spTree>
    <p:extLst>
      <p:ext uri="{BB962C8B-B14F-4D97-AF65-F5344CB8AC3E}">
        <p14:creationId xmlns:p14="http://schemas.microsoft.com/office/powerpoint/2010/main" val="355875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799" y="1651002"/>
            <a:ext cx="8229600" cy="4812475"/>
          </a:xfrm>
        </p:spPr>
        <p:txBody>
          <a:bodyPr>
            <a:normAutofit fontScale="92500"/>
          </a:bodyPr>
          <a:lstStyle/>
          <a:p>
            <a:pPr marL="0" indent="0">
              <a:buNone/>
            </a:pPr>
            <a:endParaRPr lang="es-ES_tradnl" sz="2400" dirty="0" smtClean="0">
              <a:latin typeface="Calibri" panose="020F0502020204030204" pitchFamily="34" charset="0"/>
              <a:cs typeface="Times New Roman" panose="02020603050405020304" pitchFamily="18" charset="0"/>
            </a:endParaRPr>
          </a:p>
          <a:p>
            <a:pPr marL="800100" lvl="1" indent="-342900">
              <a:lnSpc>
                <a:spcPct val="150000"/>
              </a:lnSpc>
              <a:buFont typeface="Arial" panose="020B0604020202020204" pitchFamily="34" charset="0"/>
              <a:buChar char="•"/>
            </a:pPr>
            <a:r>
              <a:rPr lang="es-ES_tradnl" sz="2400" kern="0" dirty="0" smtClean="0">
                <a:latin typeface="Calibri" panose="020F0502020204030204" pitchFamily="34" charset="0"/>
                <a:cs typeface="Times New Roman" panose="02020603050405020304" pitchFamily="18" charset="0"/>
              </a:rPr>
              <a:t>Información general sobre el </a:t>
            </a:r>
            <a:r>
              <a:rPr lang="es-ES_tradnl" sz="2400" kern="0" dirty="0">
                <a:latin typeface="Calibri" panose="020F0502020204030204" pitchFamily="34" charset="0"/>
                <a:cs typeface="Times New Roman" panose="02020603050405020304" pitchFamily="18" charset="0"/>
              </a:rPr>
              <a:t>S</a:t>
            </a:r>
            <a:r>
              <a:rPr lang="es-ES_tradnl" sz="2400" kern="0" dirty="0" smtClean="0">
                <a:latin typeface="Calibri" panose="020F0502020204030204" pitchFamily="34" charset="0"/>
                <a:cs typeface="Times New Roman" panose="02020603050405020304" pitchFamily="18" charset="0"/>
              </a:rPr>
              <a:t>ervicio de Pasaportes de los Estados Unidos </a:t>
            </a:r>
          </a:p>
          <a:p>
            <a:pPr marL="800100" lvl="1" indent="-342900">
              <a:lnSpc>
                <a:spcPct val="150000"/>
              </a:lnSpc>
              <a:buFont typeface="Arial" panose="020B0604020202020204" pitchFamily="34" charset="0"/>
              <a:buChar char="•"/>
            </a:pPr>
            <a:r>
              <a:rPr lang="es-ES_tradnl" sz="2400" kern="0" dirty="0" smtClean="0">
                <a:latin typeface="Calibri" panose="020F0502020204030204" pitchFamily="34" charset="0"/>
                <a:cs typeface="Times New Roman" panose="02020603050405020304" pitchFamily="18" charset="0"/>
              </a:rPr>
              <a:t>Normas del programa de controles internos  </a:t>
            </a:r>
          </a:p>
          <a:p>
            <a:pPr marL="800100" lvl="1" indent="-342900">
              <a:lnSpc>
                <a:spcPct val="150000"/>
              </a:lnSpc>
              <a:buFont typeface="Arial" panose="020B0604020202020204" pitchFamily="34" charset="0"/>
              <a:buChar char="•"/>
            </a:pPr>
            <a:r>
              <a:rPr lang="es-ES_tradnl" sz="2400" kern="0" dirty="0" smtClean="0">
                <a:latin typeface="Calibri" panose="020F0502020204030204" pitchFamily="34" charset="0"/>
                <a:cs typeface="Times New Roman" panose="02020603050405020304" pitchFamily="18" charset="0"/>
              </a:rPr>
              <a:t>Áreas de evaluación de los controles internos </a:t>
            </a:r>
          </a:p>
          <a:p>
            <a:pPr marL="800100" lvl="1" indent="-342900">
              <a:lnSpc>
                <a:spcPct val="150000"/>
              </a:lnSpc>
              <a:buFont typeface="Arial" panose="020B0604020202020204" pitchFamily="34" charset="0"/>
              <a:buChar char="•"/>
            </a:pPr>
            <a:r>
              <a:rPr lang="es-ES_tradnl" sz="2400" dirty="0" smtClean="0">
                <a:latin typeface="Calibri" panose="020F0502020204030204" pitchFamily="34" charset="0"/>
                <a:cs typeface="Times New Roman" panose="02020603050405020304" pitchFamily="18" charset="0"/>
              </a:rPr>
              <a:t>Programa de seguimiento de incidentes</a:t>
            </a:r>
          </a:p>
          <a:p>
            <a:pPr marL="800100" lvl="1" indent="-342900">
              <a:lnSpc>
                <a:spcPct val="150000"/>
              </a:lnSpc>
              <a:buFont typeface="Arial" panose="020B0604020202020204" pitchFamily="34" charset="0"/>
              <a:buChar char="•"/>
            </a:pPr>
            <a:r>
              <a:rPr lang="es-ES_tradnl" sz="2400" dirty="0" smtClean="0">
                <a:latin typeface="Calibri" panose="020F0502020204030204" pitchFamily="34" charset="0"/>
                <a:cs typeface="Times New Roman" panose="02020603050405020304" pitchFamily="18" charset="0"/>
              </a:rPr>
              <a:t>Programa </a:t>
            </a:r>
            <a:r>
              <a:rPr lang="es-ES_tradnl" sz="2400" dirty="0">
                <a:latin typeface="Calibri" panose="020F0502020204030204" pitchFamily="34" charset="0"/>
                <a:cs typeface="Times New Roman" panose="02020603050405020304" pitchFamily="18" charset="0"/>
              </a:rPr>
              <a:t>monitor </a:t>
            </a:r>
            <a:r>
              <a:rPr lang="es-ES_tradnl" sz="2400" dirty="0" smtClean="0">
                <a:latin typeface="Calibri" panose="020F0502020204030204" pitchFamily="34" charset="0"/>
                <a:cs typeface="Times New Roman" panose="02020603050405020304" pitchFamily="18" charset="0"/>
              </a:rPr>
              <a:t>“Consulta </a:t>
            </a:r>
            <a:r>
              <a:rPr lang="es-ES_tradnl" sz="2400" dirty="0">
                <a:latin typeface="Calibri" panose="020F0502020204030204" pitchFamily="34" charset="0"/>
                <a:cs typeface="Times New Roman" panose="02020603050405020304" pitchFamily="18" charset="0"/>
              </a:rPr>
              <a:t>de registros </a:t>
            </a:r>
            <a:r>
              <a:rPr lang="es-ES_tradnl" sz="2400" dirty="0" smtClean="0">
                <a:latin typeface="Calibri" panose="020F0502020204030204" pitchFamily="34" charset="0"/>
                <a:cs typeface="Times New Roman" panose="02020603050405020304" pitchFamily="18" charset="0"/>
              </a:rPr>
              <a:t>de los </a:t>
            </a:r>
            <a:r>
              <a:rPr lang="es-ES_tradnl" sz="2400" dirty="0">
                <a:latin typeface="Calibri" panose="020F0502020204030204" pitchFamily="34" charset="0"/>
                <a:cs typeface="Times New Roman" panose="02020603050405020304" pitchFamily="18" charset="0"/>
              </a:rPr>
              <a:t>ciudadanos </a:t>
            </a:r>
            <a:r>
              <a:rPr lang="es-ES_tradnl" sz="2400" dirty="0" smtClean="0">
                <a:latin typeface="Calibri" panose="020F0502020204030204" pitchFamily="34" charset="0"/>
                <a:cs typeface="Times New Roman" panose="02020603050405020304" pitchFamily="18" charset="0"/>
              </a:rPr>
              <a:t>de los Estados Unidos” (ACRQ, por sus siglas en inglés)</a:t>
            </a:r>
            <a:endParaRPr lang="es-ES_tradnl" sz="2000" dirty="0"/>
          </a:p>
        </p:txBody>
      </p:sp>
      <p:sp>
        <p:nvSpPr>
          <p:cNvPr id="3" name="Slide Number Placeholder 2"/>
          <p:cNvSpPr>
            <a:spLocks noGrp="1"/>
          </p:cNvSpPr>
          <p:nvPr>
            <p:ph type="sldNum" sz="quarter" idx="12"/>
          </p:nvPr>
        </p:nvSpPr>
        <p:spPr/>
        <p:txBody>
          <a:bodyPr/>
          <a:lstStyle/>
          <a:p>
            <a:fld id="{EE360F39-2C62-47FA-8621-4720745E243D}" type="slidenum">
              <a:rPr lang="es-ES_tradnl" smtClean="0"/>
              <a:pPr/>
              <a:t>2</a:t>
            </a:fld>
            <a:endParaRPr lang="es-ES_tradnl" dirty="0"/>
          </a:p>
        </p:txBody>
      </p:sp>
      <p:sp>
        <p:nvSpPr>
          <p:cNvPr id="4" name="Title 1"/>
          <p:cNvSpPr txBox="1">
            <a:spLocks/>
          </p:cNvSpPr>
          <p:nvPr/>
        </p:nvSpPr>
        <p:spPr>
          <a:xfrm>
            <a:off x="0" y="-1"/>
            <a:ext cx="9144000" cy="1261533"/>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ES_tradnl" dirty="0" smtClean="0">
                <a:solidFill>
                  <a:schemeClr val="bg1"/>
                </a:solidFill>
                <a:latin typeface="+mn-lt"/>
              </a:rPr>
              <a:t>Agenda</a:t>
            </a:r>
            <a:endParaRPr lang="es-ES_tradnl" dirty="0">
              <a:solidFill>
                <a:schemeClr val="bg1"/>
              </a:solidFill>
              <a:latin typeface="+mn-lt"/>
            </a:endParaRPr>
          </a:p>
        </p:txBody>
      </p:sp>
    </p:spTree>
    <p:extLst>
      <p:ext uri="{BB962C8B-B14F-4D97-AF65-F5344CB8AC3E}">
        <p14:creationId xmlns:p14="http://schemas.microsoft.com/office/powerpoint/2010/main" val="2988415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20</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p>
            <a:pPr algn="ctr"/>
            <a:r>
              <a:rPr lang="es-ES_tradnl" sz="2800" dirty="0">
                <a:solidFill>
                  <a:schemeClr val="bg1"/>
                </a:solidFill>
              </a:rPr>
              <a:t>Evaluaciones del programa de controles internos</a:t>
            </a:r>
            <a:endParaRPr lang="es-ES_tradnl" sz="2800" kern="0" dirty="0">
              <a:solidFill>
                <a:schemeClr val="bg1"/>
              </a:solidFill>
            </a:endParaRPr>
          </a:p>
        </p:txBody>
      </p:sp>
      <p:sp>
        <p:nvSpPr>
          <p:cNvPr id="4" name="Rectangle 3"/>
          <p:cNvSpPr txBox="1">
            <a:spLocks noChangeArrowheads="1"/>
          </p:cNvSpPr>
          <p:nvPr/>
        </p:nvSpPr>
        <p:spPr bwMode="auto">
          <a:xfrm>
            <a:off x="457200" y="1981200"/>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marL="0" lvl="2" indent="0">
              <a:lnSpc>
                <a:spcPct val="90000"/>
              </a:lnSpc>
              <a:buClrTx/>
              <a:buSzPct val="75000"/>
              <a:buNone/>
            </a:pPr>
            <a:r>
              <a:rPr lang="es-ES_tradnl" sz="3200" b="0" kern="0" dirty="0" smtClean="0">
                <a:latin typeface="Calibri" panose="020F0502020204030204" pitchFamily="34" charset="0"/>
              </a:rPr>
              <a:t>Sistemas informáticos</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Esta sección incluye </a:t>
            </a:r>
            <a:r>
              <a:rPr lang="es-ES_tradnl" sz="2000" kern="0" dirty="0" smtClean="0">
                <a:latin typeface="Calibri" panose="020F0502020204030204" pitchFamily="34" charset="0"/>
              </a:rPr>
              <a:t>los temas de configuraciones técnicas de las estaciones de trabajo y permisos de cuentas</a:t>
            </a:r>
          </a:p>
          <a:p>
            <a:pPr marL="0" indent="0">
              <a:buNone/>
            </a:pPr>
            <a:endParaRPr lang="es-ES_tradnl" sz="2000" b="0" kern="0" dirty="0" smtClean="0">
              <a:latin typeface="Calibri" panose="020F0502020204030204" pitchFamily="34" charset="0"/>
            </a:endParaRPr>
          </a:p>
          <a:p>
            <a:pPr marL="0" indent="0">
              <a:buNone/>
            </a:pPr>
            <a:r>
              <a:rPr lang="es-ES_tradnl" sz="2000" b="0" kern="0" dirty="0" smtClean="0">
                <a:latin typeface="Calibri" panose="020F0502020204030204" pitchFamily="34" charset="0"/>
              </a:rPr>
              <a:t>Debates recientes</a:t>
            </a:r>
          </a:p>
          <a:p>
            <a:pPr>
              <a:buFont typeface="Arial" panose="020B0604020202020204" pitchFamily="34" charset="0"/>
              <a:buChar char="•"/>
            </a:pPr>
            <a:r>
              <a:rPr lang="es-ES_tradnl" sz="2000" b="0" kern="0" dirty="0" smtClean="0">
                <a:latin typeface="Calibri" panose="020F0502020204030204" pitchFamily="34" charset="0"/>
              </a:rPr>
              <a:t>Inundación en Miami y uso de equipo potencialmente afectado</a:t>
            </a:r>
          </a:p>
          <a:p>
            <a:pPr>
              <a:buFont typeface="Arial" panose="020B0604020202020204" pitchFamily="34" charset="0"/>
              <a:buChar char="•"/>
            </a:pPr>
            <a:r>
              <a:rPr lang="es-ES_tradnl" sz="2000" kern="0" dirty="0" smtClean="0">
                <a:latin typeface="Calibri" panose="020F0502020204030204" pitchFamily="34" charset="0"/>
              </a:rPr>
              <a:t>Permisos y procesamiento de los sistemas ConsularOne</a:t>
            </a:r>
          </a:p>
          <a:p>
            <a:pPr>
              <a:buFont typeface="Arial" panose="020B0604020202020204" pitchFamily="34" charset="0"/>
              <a:buChar char="•"/>
            </a:pPr>
            <a:endParaRPr lang="es-ES_tradnl" sz="2000" b="0" kern="0" dirty="0" smtClean="0">
              <a:latin typeface="Calibri" panose="020F0502020204030204" pitchFamily="34" charset="0"/>
            </a:endParaRPr>
          </a:p>
          <a:p>
            <a:pPr marL="0" lvl="2" indent="0">
              <a:lnSpc>
                <a:spcPct val="90000"/>
              </a:lnSpc>
              <a:buClrTx/>
              <a:buSzPct val="75000"/>
              <a:buNone/>
            </a:pPr>
            <a:endParaRPr lang="es-ES_tradnl" sz="3200" b="0" kern="0" dirty="0" smtClean="0">
              <a:latin typeface="Calibri" panose="020F0502020204030204" pitchFamily="34" charset="0"/>
            </a:endParaRPr>
          </a:p>
        </p:txBody>
      </p:sp>
    </p:spTree>
    <p:extLst>
      <p:ext uri="{BB962C8B-B14F-4D97-AF65-F5344CB8AC3E}">
        <p14:creationId xmlns:p14="http://schemas.microsoft.com/office/powerpoint/2010/main" val="408902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21</a:t>
            </a:fld>
            <a:endParaRPr lang="es-ES_tradnl" dirty="0"/>
          </a:p>
        </p:txBody>
      </p:sp>
      <p:sp>
        <p:nvSpPr>
          <p:cNvPr id="3" name="TextBox 2"/>
          <p:cNvSpPr txBox="1"/>
          <p:nvPr/>
        </p:nvSpPr>
        <p:spPr>
          <a:xfrm>
            <a:off x="1629542" y="130906"/>
            <a:ext cx="5762182" cy="954107"/>
          </a:xfrm>
          <a:prstGeom prst="rect">
            <a:avLst/>
          </a:prstGeom>
          <a:noFill/>
        </p:spPr>
        <p:txBody>
          <a:bodyPr wrap="square" rtlCol="0">
            <a:spAutoFit/>
          </a:bodyPr>
          <a:lstStyle/>
          <a:p>
            <a:pPr algn="ctr"/>
            <a:r>
              <a:rPr lang="es-ES_tradnl" sz="2800" dirty="0" smtClean="0">
                <a:solidFill>
                  <a:schemeClr val="bg1"/>
                </a:solidFill>
              </a:rPr>
              <a:t>Informes de evaluación del programa de controles internos</a:t>
            </a:r>
            <a:endParaRPr lang="es-ES_tradnl" sz="2800" kern="0" dirty="0">
              <a:solidFill>
                <a:schemeClr val="bg1"/>
              </a:solidFill>
            </a:endParaRPr>
          </a:p>
        </p:txBody>
      </p:sp>
      <p:sp>
        <p:nvSpPr>
          <p:cNvPr id="4" name="Rectangle 2"/>
          <p:cNvSpPr txBox="1">
            <a:spLocks noChangeArrowheads="1"/>
          </p:cNvSpPr>
          <p:nvPr/>
        </p:nvSpPr>
        <p:spPr bwMode="auto">
          <a:xfrm>
            <a:off x="0" y="1239065"/>
            <a:ext cx="9144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lvl="1">
              <a:lnSpc>
                <a:spcPct val="80000"/>
              </a:lnSpc>
              <a:buClrTx/>
              <a:buSzPct val="75000"/>
              <a:buFont typeface="Arial" panose="020B0604020202020204" pitchFamily="34" charset="0"/>
              <a:buChar char="•"/>
            </a:pPr>
            <a:r>
              <a:rPr lang="es-ES_tradnl" b="0" kern="0" dirty="0" smtClean="0">
                <a:latin typeface="Calibri" panose="020F0502020204030204" pitchFamily="34" charset="0"/>
              </a:rPr>
              <a:t>Todas las medidas correctivas están claramente definidas</a:t>
            </a:r>
          </a:p>
          <a:p>
            <a:pPr lvl="1">
              <a:lnSpc>
                <a:spcPct val="80000"/>
              </a:lnSpc>
              <a:buClrTx/>
              <a:buSzPct val="75000"/>
              <a:buFont typeface="Arial" panose="020B0604020202020204" pitchFamily="34" charset="0"/>
              <a:buChar char="•"/>
            </a:pPr>
            <a:r>
              <a:rPr lang="es-ES_tradnl" b="0" kern="0" dirty="0" smtClean="0">
                <a:latin typeface="Calibri" panose="020F0502020204030204" pitchFamily="34" charset="0"/>
              </a:rPr>
              <a:t>La respuesta de cumplimiento se devuelve en el mismo documento</a:t>
            </a:r>
            <a:endParaRPr lang="es-ES_tradnl" b="0" kern="0" dirty="0">
              <a:latin typeface="Calibri" panose="020F0502020204030204" pitchFamily="34"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353661"/>
            <a:ext cx="6477000" cy="397093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69018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22</a:t>
            </a:fld>
            <a:endParaRPr lang="es-ES_tradnl" dirty="0"/>
          </a:p>
        </p:txBody>
      </p:sp>
      <p:sp>
        <p:nvSpPr>
          <p:cNvPr id="3" name="TextBox 2"/>
          <p:cNvSpPr txBox="1"/>
          <p:nvPr/>
        </p:nvSpPr>
        <p:spPr>
          <a:xfrm>
            <a:off x="2362200" y="146247"/>
            <a:ext cx="4648200" cy="954107"/>
          </a:xfrm>
          <a:prstGeom prst="rect">
            <a:avLst/>
          </a:prstGeom>
          <a:noFill/>
        </p:spPr>
        <p:txBody>
          <a:bodyPr wrap="square" rtlCol="0">
            <a:spAutoFit/>
          </a:bodyPr>
          <a:lstStyle/>
          <a:p>
            <a:pPr algn="ctr"/>
            <a:r>
              <a:rPr lang="es-ES_tradnl" sz="2800" dirty="0" smtClean="0">
                <a:solidFill>
                  <a:schemeClr val="bg1"/>
                </a:solidFill>
              </a:rPr>
              <a:t>Desempeño de los monitores</a:t>
            </a:r>
            <a:endParaRPr lang="es-ES_tradnl" sz="2800" kern="0" dirty="0">
              <a:solidFill>
                <a:schemeClr val="bg1"/>
              </a:solidFill>
            </a:endParaRPr>
          </a:p>
        </p:txBody>
      </p:sp>
      <p:sp>
        <p:nvSpPr>
          <p:cNvPr id="4" name="Rectangle 30"/>
          <p:cNvSpPr txBox="1">
            <a:spLocks noChangeArrowheads="1"/>
          </p:cNvSpPr>
          <p:nvPr/>
        </p:nvSpPr>
        <p:spPr bwMode="auto">
          <a:xfrm>
            <a:off x="304800" y="1549075"/>
            <a:ext cx="3886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Ø"/>
              <a:defRPr sz="18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lr>
                <a:schemeClr val="bg2"/>
              </a:buClr>
              <a:buFont typeface="Courier New" pitchFamily="49" charset="0"/>
              <a:buChar char="o"/>
              <a:defRPr sz="18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a:lnSpc>
                <a:spcPct val="90000"/>
              </a:lnSpc>
              <a:buClrTx/>
              <a:buFont typeface="Arial" panose="020B0604020202020204" pitchFamily="34" charset="0"/>
              <a:buChar char="•"/>
            </a:pPr>
            <a:r>
              <a:rPr lang="es-ES_tradnl" sz="2400" b="0" kern="0" dirty="0" smtClean="0">
                <a:latin typeface="Calibri" panose="020F0502020204030204" pitchFamily="34" charset="0"/>
              </a:rPr>
              <a:t>La tarjeta de puntuación muestra claramente los logros y el desempeño.</a:t>
            </a:r>
          </a:p>
          <a:p>
            <a:pPr>
              <a:lnSpc>
                <a:spcPct val="90000"/>
              </a:lnSpc>
              <a:buClrTx/>
              <a:buFont typeface="Arial" panose="020B0604020202020204" pitchFamily="34" charset="0"/>
              <a:buChar char="•"/>
            </a:pPr>
            <a:endParaRPr lang="es-ES_tradnl" sz="2400" b="0" kern="0" dirty="0" smtClean="0">
              <a:latin typeface="Calibri" panose="020F0502020204030204" pitchFamily="34" charset="0"/>
            </a:endParaRPr>
          </a:p>
          <a:p>
            <a:pPr>
              <a:lnSpc>
                <a:spcPct val="90000"/>
              </a:lnSpc>
              <a:buClrTx/>
              <a:buFont typeface="Arial" panose="020B0604020202020204" pitchFamily="34" charset="0"/>
              <a:buChar char="•"/>
            </a:pPr>
            <a:r>
              <a:rPr lang="es-ES_tradnl" sz="2400" b="0" kern="0" dirty="0" smtClean="0">
                <a:latin typeface="Calibri" panose="020F0502020204030204" pitchFamily="34" charset="0"/>
              </a:rPr>
              <a:t>La puntuación del desempeño se realiza con una escala ponderada sobre la base de observaciones críticas e importantes.</a:t>
            </a:r>
          </a:p>
          <a:p>
            <a:pPr lvl="1">
              <a:lnSpc>
                <a:spcPct val="90000"/>
              </a:lnSpc>
              <a:buClrTx/>
              <a:buSzPct val="75000"/>
              <a:buFont typeface="Arial" panose="020B0604020202020204" pitchFamily="34" charset="0"/>
              <a:buChar char="•"/>
            </a:pPr>
            <a:endParaRPr lang="es-ES_tradnl" b="0" kern="0" dirty="0" smtClean="0">
              <a:latin typeface="Calibri" panose="020F0502020204030204" pitchFamily="34" charset="0"/>
            </a:endParaRPr>
          </a:p>
          <a:p>
            <a:pPr>
              <a:lnSpc>
                <a:spcPct val="90000"/>
              </a:lnSpc>
              <a:buClrTx/>
              <a:buFont typeface="Arial" panose="020B0604020202020204" pitchFamily="34" charset="0"/>
              <a:buChar char="•"/>
            </a:pPr>
            <a:r>
              <a:rPr lang="es-ES_tradnl" sz="2400" kern="0" dirty="0" smtClean="0">
                <a:latin typeface="Calibri" panose="020F0502020204030204" pitchFamily="34" charset="0"/>
              </a:rPr>
              <a:t>Las agencias deben procurar </a:t>
            </a:r>
            <a:r>
              <a:rPr lang="es-ES_tradnl" sz="2400" b="0" kern="0" dirty="0" smtClean="0">
                <a:latin typeface="Calibri" panose="020F0502020204030204" pitchFamily="34" charset="0"/>
              </a:rPr>
              <a:t>lograr </a:t>
            </a:r>
            <a:r>
              <a:rPr lang="es-ES_tradnl" sz="2400" b="0" kern="0" dirty="0" smtClean="0">
                <a:solidFill>
                  <a:srgbClr val="00FF00"/>
                </a:solidFill>
                <a:latin typeface="Calibri" panose="020F0502020204030204" pitchFamily="34" charset="0"/>
              </a:rPr>
              <a:t>VERDE </a:t>
            </a:r>
            <a:r>
              <a:rPr lang="es-ES_tradnl" sz="2400" b="0" kern="0" dirty="0" smtClean="0">
                <a:latin typeface="Calibri" panose="020F0502020204030204" pitchFamily="34" charset="0"/>
              </a:rPr>
              <a:t>en todas las áreas.</a:t>
            </a:r>
          </a:p>
          <a:p>
            <a:pPr marL="0" indent="0">
              <a:lnSpc>
                <a:spcPct val="90000"/>
              </a:lnSpc>
              <a:buClrTx/>
              <a:buNone/>
            </a:pPr>
            <a:endParaRPr lang="es-ES_tradnl" sz="2400" b="0" kern="0" dirty="0" smtClean="0">
              <a:latin typeface="Calibri" panose="020F0502020204030204" pitchFamily="34" charset="0"/>
            </a:endParaRPr>
          </a:p>
          <a:p>
            <a:pPr>
              <a:lnSpc>
                <a:spcPct val="90000"/>
              </a:lnSpc>
              <a:buClrTx/>
              <a:buFont typeface="Arial" panose="020B0604020202020204" pitchFamily="34" charset="0"/>
              <a:buChar char="•"/>
            </a:pPr>
            <a:endParaRPr lang="es-ES_tradnl" sz="2400" b="0" kern="0" dirty="0">
              <a:latin typeface="Calibri" panose="020F0502020204030204" pitchFamily="34"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524000"/>
            <a:ext cx="4267200" cy="48006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600750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23</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p>
            <a:pPr algn="ctr"/>
            <a:r>
              <a:rPr lang="es-ES_tradnl" sz="2800" dirty="0" smtClean="0">
                <a:solidFill>
                  <a:schemeClr val="bg1"/>
                </a:solidFill>
              </a:rPr>
              <a:t>Informe anual y declaración de fiabilidad</a:t>
            </a:r>
            <a:endParaRPr lang="es-ES_tradnl" sz="2800" kern="0" dirty="0">
              <a:solidFill>
                <a:schemeClr val="bg1"/>
              </a:solidFill>
            </a:endParaRPr>
          </a:p>
        </p:txBody>
      </p:sp>
      <p:pic>
        <p:nvPicPr>
          <p:cNvPr id="4" name="Picture 3"/>
          <p:cNvPicPr/>
          <p:nvPr/>
        </p:nvPicPr>
        <p:blipFill>
          <a:blip r:embed="rId2" cstate="email">
            <a:extLst>
              <a:ext uri="{BEBA8EAE-BF5A-486C-A8C5-ECC9F3942E4B}">
                <a14:imgProps xmlns:a14="http://schemas.microsoft.com/office/drawing/2010/main">
                  <a14:imgLayer r:embed="rId3">
                    <a14:imgEffect>
                      <a14:backgroundRemoval t="3048" b="95524" l="5238" r="94643"/>
                    </a14:imgEffect>
                  </a14:imgLayer>
                </a14:imgProps>
              </a:ext>
              <a:ext uri="{28A0092B-C50C-407E-A947-70E740481C1C}">
                <a14:useLocalDpi xmlns:a14="http://schemas.microsoft.com/office/drawing/2010/main"/>
              </a:ext>
            </a:extLst>
          </a:blip>
          <a:stretch>
            <a:fillRect/>
          </a:stretch>
        </p:blipFill>
        <p:spPr>
          <a:xfrm>
            <a:off x="152400" y="1371601"/>
            <a:ext cx="8839200" cy="4952999"/>
          </a:xfrm>
          <a:prstGeom prst="rect">
            <a:avLst/>
          </a:prstGeom>
        </p:spPr>
      </p:pic>
    </p:spTree>
    <p:extLst>
      <p:ext uri="{BB962C8B-B14F-4D97-AF65-F5344CB8AC3E}">
        <p14:creationId xmlns:p14="http://schemas.microsoft.com/office/powerpoint/2010/main" val="2239290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24</a:t>
            </a:fld>
            <a:endParaRPr lang="es-ES_tradnl" dirty="0"/>
          </a:p>
        </p:txBody>
      </p:sp>
      <p:sp>
        <p:nvSpPr>
          <p:cNvPr id="3" name="TextBox 2"/>
          <p:cNvSpPr txBox="1"/>
          <p:nvPr/>
        </p:nvSpPr>
        <p:spPr>
          <a:xfrm>
            <a:off x="2362200" y="185616"/>
            <a:ext cx="4648200" cy="954107"/>
          </a:xfrm>
          <a:prstGeom prst="rect">
            <a:avLst/>
          </a:prstGeom>
          <a:noFill/>
        </p:spPr>
        <p:txBody>
          <a:bodyPr wrap="square" rtlCol="0">
            <a:spAutoFit/>
          </a:bodyPr>
          <a:lstStyle/>
          <a:p>
            <a:pPr algn="ctr"/>
            <a:r>
              <a:rPr lang="es-ES_tradnl" sz="2800" dirty="0" smtClean="0">
                <a:solidFill>
                  <a:schemeClr val="bg1"/>
                </a:solidFill>
              </a:rPr>
              <a:t>Resultados del programa ICPA</a:t>
            </a:r>
            <a:endParaRPr lang="es-ES_tradnl" sz="2800" kern="0" dirty="0">
              <a:solidFill>
                <a:schemeClr val="bg1"/>
              </a:solidFill>
            </a:endParaRPr>
          </a:p>
        </p:txBody>
      </p:sp>
      <p:graphicFrame>
        <p:nvGraphicFramePr>
          <p:cNvPr id="4" name="Chart 3"/>
          <p:cNvGraphicFramePr/>
          <p:nvPr>
            <p:extLst>
              <p:ext uri="{D42A27DB-BD31-4B8C-83A1-F6EECF244321}">
                <p14:modId xmlns:p14="http://schemas.microsoft.com/office/powerpoint/2010/main" val="4174481911"/>
              </p:ext>
            </p:extLst>
          </p:nvPr>
        </p:nvGraphicFramePr>
        <p:xfrm>
          <a:off x="609600" y="1828800"/>
          <a:ext cx="80010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5497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25</a:t>
            </a:fld>
            <a:endParaRPr lang="es-ES_tradnl" dirty="0"/>
          </a:p>
        </p:txBody>
      </p:sp>
      <p:sp>
        <p:nvSpPr>
          <p:cNvPr id="3" name="TextBox 2"/>
          <p:cNvSpPr txBox="1"/>
          <p:nvPr/>
        </p:nvSpPr>
        <p:spPr>
          <a:xfrm>
            <a:off x="1193828" y="375789"/>
            <a:ext cx="6637490" cy="523220"/>
          </a:xfrm>
          <a:prstGeom prst="rect">
            <a:avLst/>
          </a:prstGeom>
          <a:noFill/>
        </p:spPr>
        <p:txBody>
          <a:bodyPr wrap="square" rtlCol="0">
            <a:spAutoFit/>
          </a:bodyPr>
          <a:lstStyle/>
          <a:p>
            <a:pPr algn="ctr"/>
            <a:r>
              <a:rPr lang="es-ES_tradnl" sz="2800" dirty="0" smtClean="0">
                <a:solidFill>
                  <a:schemeClr val="bg1"/>
                </a:solidFill>
              </a:rPr>
              <a:t>Programa de seguimiento de incidentes</a:t>
            </a:r>
            <a:endParaRPr lang="es-ES_tradnl" sz="2800" kern="0" dirty="0">
              <a:solidFill>
                <a:schemeClr val="bg1"/>
              </a:solidFill>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676400"/>
            <a:ext cx="8229600" cy="46196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63597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26</a:t>
            </a:fld>
            <a:endParaRPr lang="es-ES_tradnl" dirty="0"/>
          </a:p>
        </p:txBody>
      </p:sp>
      <p:sp>
        <p:nvSpPr>
          <p:cNvPr id="3" name="TextBox 2"/>
          <p:cNvSpPr txBox="1"/>
          <p:nvPr/>
        </p:nvSpPr>
        <p:spPr>
          <a:xfrm>
            <a:off x="1212963" y="451098"/>
            <a:ext cx="6589070" cy="523220"/>
          </a:xfrm>
          <a:prstGeom prst="rect">
            <a:avLst/>
          </a:prstGeom>
          <a:noFill/>
        </p:spPr>
        <p:txBody>
          <a:bodyPr wrap="square" rtlCol="0">
            <a:spAutoFit/>
          </a:bodyPr>
          <a:lstStyle/>
          <a:p>
            <a:pPr algn="ctr"/>
            <a:r>
              <a:rPr lang="es-ES_tradnl" sz="2800" dirty="0" smtClean="0">
                <a:solidFill>
                  <a:schemeClr val="bg1"/>
                </a:solidFill>
              </a:rPr>
              <a:t>Programa de seguimiento de incidentes</a:t>
            </a:r>
            <a:endParaRPr lang="es-ES_tradnl" sz="2800" kern="0" dirty="0">
              <a:solidFill>
                <a:schemeClr val="bg1"/>
              </a:solidFill>
            </a:endParaRPr>
          </a:p>
        </p:txBody>
      </p:sp>
      <p:sp>
        <p:nvSpPr>
          <p:cNvPr id="4" name="TextBox 3"/>
          <p:cNvSpPr txBox="1"/>
          <p:nvPr/>
        </p:nvSpPr>
        <p:spPr>
          <a:xfrm>
            <a:off x="533400" y="1828800"/>
            <a:ext cx="7848600" cy="4893647"/>
          </a:xfrm>
          <a:prstGeom prst="rect">
            <a:avLst/>
          </a:prstGeom>
          <a:noFill/>
        </p:spPr>
        <p:txBody>
          <a:bodyPr wrap="square" rtlCol="0">
            <a:spAutoFit/>
          </a:bodyPr>
          <a:lstStyle/>
          <a:p>
            <a:pPr>
              <a:buSzPct val="75000"/>
            </a:pPr>
            <a:r>
              <a:rPr lang="es-ES_tradnl" sz="2800" b="0" dirty="0" smtClean="0">
                <a:latin typeface="Calibri" panose="020F0502020204030204" pitchFamily="34" charset="0"/>
              </a:rPr>
              <a:t>El programa de seguimiento de incidentes (ITP, por sus siglas en inglés) es una base de datos centralizada que se utiliza en el campo para reportar incidentes que incluyen, pero no se limitan a los siguientes:</a:t>
            </a:r>
          </a:p>
          <a:p>
            <a:pPr>
              <a:buSzPct val="75000"/>
            </a:pPr>
            <a:endParaRPr lang="es-ES_tradnl" sz="2800" b="0" dirty="0" smtClean="0">
              <a:latin typeface="Calibri" panose="020F0502020204030204" pitchFamily="34" charset="0"/>
            </a:endParaRPr>
          </a:p>
          <a:p>
            <a:pPr marL="800100" lvl="1" indent="-342900">
              <a:buSzPct val="75000"/>
              <a:buFont typeface="Arial" panose="020B0604020202020204" pitchFamily="34" charset="0"/>
              <a:buChar char="•"/>
            </a:pPr>
            <a:r>
              <a:rPr lang="es-ES_tradnl" sz="2400" b="0" dirty="0" smtClean="0">
                <a:latin typeface="Calibri" panose="020F0502020204030204" pitchFamily="34" charset="0"/>
              </a:rPr>
              <a:t>Instrumentos financieros, irregularidades fiscales</a:t>
            </a:r>
          </a:p>
          <a:p>
            <a:pPr marL="800100" lvl="1" indent="-342900">
              <a:buSzPct val="75000"/>
              <a:buFont typeface="Arial" panose="020B0604020202020204" pitchFamily="34" charset="0"/>
              <a:buChar char="•"/>
            </a:pPr>
            <a:r>
              <a:rPr lang="es-ES_tradnl" sz="2400" b="0" dirty="0" smtClean="0">
                <a:latin typeface="Calibri" panose="020F0502020204030204" pitchFamily="34" charset="0"/>
              </a:rPr>
              <a:t>Materiales físicos (libretas en blanco o impresas, tarjetas, papel, cintas)</a:t>
            </a:r>
          </a:p>
          <a:p>
            <a:pPr marL="800100" lvl="1" indent="-342900">
              <a:buSzPct val="75000"/>
              <a:buFont typeface="Arial" panose="020B0604020202020204" pitchFamily="34" charset="0"/>
              <a:buChar char="•"/>
            </a:pPr>
            <a:r>
              <a:rPr lang="es-ES_tradnl" sz="2400" b="0" dirty="0" smtClean="0">
                <a:latin typeface="Calibri" panose="020F0502020204030204" pitchFamily="34" charset="0"/>
              </a:rPr>
              <a:t>Pérdida o daño de documentos que contienen información de identificación personal </a:t>
            </a:r>
          </a:p>
          <a:p>
            <a:pPr marL="800100" lvl="1" indent="-342900">
              <a:buSzPct val="75000"/>
              <a:buFont typeface="Arial" panose="020B0604020202020204" pitchFamily="34" charset="0"/>
              <a:buChar char="•"/>
            </a:pPr>
            <a:r>
              <a:rPr lang="es-ES_tradnl" sz="2400" b="0" dirty="0" smtClean="0">
                <a:latin typeface="Calibri" panose="020F0502020204030204" pitchFamily="34" charset="0"/>
              </a:rPr>
              <a:t>Infracciones</a:t>
            </a:r>
            <a:endParaRPr lang="es-ES_tradnl" dirty="0" smtClean="0">
              <a:latin typeface="Calibri" panose="020F0502020204030204" pitchFamily="34" charset="0"/>
            </a:endParaRPr>
          </a:p>
        </p:txBody>
      </p:sp>
    </p:spTree>
    <p:extLst>
      <p:ext uri="{BB962C8B-B14F-4D97-AF65-F5344CB8AC3E}">
        <p14:creationId xmlns:p14="http://schemas.microsoft.com/office/powerpoint/2010/main" val="4139588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27</a:t>
            </a:fld>
            <a:endParaRPr lang="es-ES_tradnl" dirty="0"/>
          </a:p>
        </p:txBody>
      </p:sp>
      <p:sp>
        <p:nvSpPr>
          <p:cNvPr id="3" name="TextBox 2"/>
          <p:cNvSpPr txBox="1"/>
          <p:nvPr/>
        </p:nvSpPr>
        <p:spPr>
          <a:xfrm>
            <a:off x="1245527" y="467380"/>
            <a:ext cx="6488448" cy="523220"/>
          </a:xfrm>
          <a:prstGeom prst="rect">
            <a:avLst/>
          </a:prstGeom>
          <a:noFill/>
        </p:spPr>
        <p:txBody>
          <a:bodyPr wrap="square" rtlCol="0">
            <a:spAutoFit/>
          </a:bodyPr>
          <a:lstStyle/>
          <a:p>
            <a:pPr algn="ctr"/>
            <a:r>
              <a:rPr lang="es-ES_tradnl" sz="2800" dirty="0" smtClean="0">
                <a:solidFill>
                  <a:schemeClr val="bg1"/>
                </a:solidFill>
              </a:rPr>
              <a:t>Programa de seguimiento de incidentes</a:t>
            </a:r>
            <a:endParaRPr lang="es-ES_tradnl" sz="2800" kern="0"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524000"/>
            <a:ext cx="8839200" cy="48005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818019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28</a:t>
            </a:fld>
            <a:endParaRPr lang="es-ES_tradnl" dirty="0"/>
          </a:p>
        </p:txBody>
      </p:sp>
      <p:sp>
        <p:nvSpPr>
          <p:cNvPr id="3" name="TextBox 2"/>
          <p:cNvSpPr txBox="1"/>
          <p:nvPr/>
        </p:nvSpPr>
        <p:spPr>
          <a:xfrm>
            <a:off x="398892" y="304800"/>
            <a:ext cx="8368602" cy="954107"/>
          </a:xfrm>
          <a:prstGeom prst="rect">
            <a:avLst/>
          </a:prstGeom>
          <a:noFill/>
        </p:spPr>
        <p:txBody>
          <a:bodyPr wrap="square" rtlCol="0">
            <a:spAutoFit/>
          </a:bodyPr>
          <a:lstStyle/>
          <a:p>
            <a:pPr algn="ctr"/>
            <a:r>
              <a:rPr lang="es-ES_tradnl" sz="2800" dirty="0" smtClean="0">
                <a:solidFill>
                  <a:schemeClr val="bg1"/>
                </a:solidFill>
                <a:latin typeface="+mn-lt"/>
              </a:rPr>
              <a:t>Consulta de los registros de los ciudadanos de los Estados Unidos</a:t>
            </a:r>
            <a:r>
              <a:rPr lang="es-ES_tradnl" sz="2800" dirty="0">
                <a:solidFill>
                  <a:schemeClr val="bg1"/>
                </a:solidFill>
                <a:latin typeface="+mn-lt"/>
              </a:rPr>
              <a:t> </a:t>
            </a:r>
            <a:r>
              <a:rPr lang="es-ES_tradnl" sz="2800" dirty="0" smtClean="0">
                <a:solidFill>
                  <a:schemeClr val="bg1"/>
                </a:solidFill>
                <a:latin typeface="+mn-lt"/>
              </a:rPr>
              <a:t>(ACRQ, por sus siglas en inglés)</a:t>
            </a:r>
            <a:endParaRPr lang="es-ES_tradnl" sz="2800" kern="0" dirty="0">
              <a:solidFill>
                <a:schemeClr val="bg1"/>
              </a:solidFill>
              <a:latin typeface="+mn-lt"/>
            </a:endParaRPr>
          </a:p>
        </p:txBody>
      </p:sp>
      <p:sp>
        <p:nvSpPr>
          <p:cNvPr id="4" name="TextBox 3"/>
          <p:cNvSpPr txBox="1"/>
          <p:nvPr/>
        </p:nvSpPr>
        <p:spPr>
          <a:xfrm>
            <a:off x="372860" y="1247845"/>
            <a:ext cx="8382000" cy="5632311"/>
          </a:xfrm>
          <a:prstGeom prst="rect">
            <a:avLst/>
          </a:prstGeom>
          <a:noFill/>
        </p:spPr>
        <p:txBody>
          <a:bodyPr wrap="square" rtlCol="0">
            <a:spAutoFit/>
          </a:bodyPr>
          <a:lstStyle/>
          <a:p>
            <a:pPr>
              <a:buSzPct val="75000"/>
            </a:pPr>
            <a:r>
              <a:rPr lang="es-ES_tradnl" sz="2400" b="0" dirty="0" smtClean="0">
                <a:latin typeface="Calibri" panose="020F0502020204030204" pitchFamily="34" charset="0"/>
              </a:rPr>
              <a:t>ACRQ es un sistema de consulta en línea que brinda acceso a los registros de los ciudadanos de los Estados Unidos.</a:t>
            </a:r>
          </a:p>
          <a:p>
            <a:pPr marL="800100" lvl="1" indent="-342900">
              <a:buSzPct val="75000"/>
              <a:buFont typeface="Arial" panose="020B0604020202020204" pitchFamily="34" charset="0"/>
              <a:buChar char="•"/>
            </a:pPr>
            <a:r>
              <a:rPr lang="es-ES_tradnl" sz="2000" b="0" dirty="0" smtClean="0">
                <a:latin typeface="Calibri" panose="020F0502020204030204" pitchFamily="34" charset="0"/>
              </a:rPr>
              <a:t>Empleados del departamento, empleados contratados y ciertos usuarios externos de agencias gubernamentales pueden acceder a los registros para propósitos oficiales.</a:t>
            </a:r>
          </a:p>
          <a:p>
            <a:pPr marL="800100" lvl="1" indent="-342900">
              <a:buSzPct val="75000"/>
              <a:buFont typeface="Arial" panose="020B0604020202020204" pitchFamily="34" charset="0"/>
              <a:buChar char="•"/>
            </a:pPr>
            <a:r>
              <a:rPr lang="es-ES_tradnl" sz="2000" b="0" dirty="0" smtClean="0">
                <a:latin typeface="Calibri" panose="020F0502020204030204" pitchFamily="34" charset="0"/>
              </a:rPr>
              <a:t>El acceso al sistema se basa en la función del trabajo, los acuerdos entre agencias y </a:t>
            </a:r>
            <a:r>
              <a:rPr lang="es-ES_tradnl" sz="2000" dirty="0" smtClean="0">
                <a:latin typeface="Calibri" panose="020F0502020204030204" pitchFamily="34" charset="0"/>
              </a:rPr>
              <a:t>la notificación del sistema de registros</a:t>
            </a:r>
            <a:r>
              <a:rPr lang="es-ES_tradnl" sz="2000" b="0" dirty="0" smtClean="0">
                <a:latin typeface="Calibri" panose="020F0502020204030204" pitchFamily="34" charset="0"/>
              </a:rPr>
              <a:t>.</a:t>
            </a:r>
          </a:p>
          <a:p>
            <a:pPr lvl="1">
              <a:buSzPct val="75000"/>
            </a:pPr>
            <a:endParaRPr lang="es-ES_tradnl" sz="2000" b="0" dirty="0" smtClean="0">
              <a:latin typeface="Calibri" panose="020F0502020204030204" pitchFamily="34" charset="0"/>
            </a:endParaRPr>
          </a:p>
          <a:p>
            <a:pPr>
              <a:buSzPct val="75000"/>
            </a:pPr>
            <a:r>
              <a:rPr lang="es-ES_tradnl" sz="2400" b="0" dirty="0" smtClean="0">
                <a:latin typeface="Calibri" panose="020F0502020204030204" pitchFamily="34" charset="0"/>
              </a:rPr>
              <a:t>El programa monitor de ACRQ se creó en 2008 para permitir el control del acceso a los registros de los ciudadanos de los Estados Unidos.</a:t>
            </a:r>
          </a:p>
          <a:p>
            <a:pPr marL="800100" lvl="1" indent="-342900">
              <a:buSzPct val="75000"/>
              <a:buFont typeface="Arial" panose="020B0604020202020204" pitchFamily="34" charset="0"/>
              <a:buChar char="•"/>
            </a:pPr>
            <a:r>
              <a:rPr lang="es-ES_tradnl" sz="2000" b="0" dirty="0" smtClean="0">
                <a:latin typeface="Calibri" panose="020F0502020204030204" pitchFamily="34" charset="0"/>
              </a:rPr>
              <a:t>El programa sirve para monitorear un porcentaje de acceso a los registros</a:t>
            </a:r>
            <a:r>
              <a:rPr lang="es-ES_tradnl" sz="2000" dirty="0" smtClean="0">
                <a:latin typeface="Calibri" panose="020F0502020204030204" pitchFamily="34" charset="0"/>
              </a:rPr>
              <a:t> así como </a:t>
            </a:r>
            <a:r>
              <a:rPr lang="es-ES_tradnl" sz="2000" b="0" dirty="0" smtClean="0">
                <a:latin typeface="Calibri" panose="020F0502020204030204" pitchFamily="34" charset="0"/>
              </a:rPr>
              <a:t>registros de contenido confidencial sobre ciudadanos específicos de los Estados Unidos para detectar el uso inapropiado del sistema.  </a:t>
            </a:r>
          </a:p>
          <a:p>
            <a:pPr marL="800100" lvl="1" indent="-342900">
              <a:buSzPct val="75000"/>
              <a:buFont typeface="Arial" panose="020B0604020202020204" pitchFamily="34" charset="0"/>
              <a:buChar char="•"/>
            </a:pPr>
            <a:r>
              <a:rPr lang="es-ES_tradnl" sz="2000" b="0" dirty="0" smtClean="0">
                <a:latin typeface="Calibri" panose="020F0502020204030204" pitchFamily="34" charset="0"/>
              </a:rPr>
              <a:t>El programa es administrado por el programa de prevención de fraude, división de integridad consular (CA/FPP/CID). </a:t>
            </a:r>
            <a:endParaRPr lang="es-ES_tradnl" sz="2400" b="0" dirty="0">
              <a:latin typeface="Calibri" panose="020F0502020204030204" pitchFamily="34" charset="0"/>
            </a:endParaRPr>
          </a:p>
        </p:txBody>
      </p:sp>
    </p:spTree>
    <p:extLst>
      <p:ext uri="{BB962C8B-B14F-4D97-AF65-F5344CB8AC3E}">
        <p14:creationId xmlns:p14="http://schemas.microsoft.com/office/powerpoint/2010/main" val="2203435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29</a:t>
            </a:fld>
            <a:endParaRPr lang="es-ES_tradnl" dirty="0"/>
          </a:p>
        </p:txBody>
      </p:sp>
      <p:sp>
        <p:nvSpPr>
          <p:cNvPr id="3" name="TextBox 2"/>
          <p:cNvSpPr txBox="1"/>
          <p:nvPr/>
        </p:nvSpPr>
        <p:spPr>
          <a:xfrm>
            <a:off x="381000" y="1492508"/>
            <a:ext cx="8610600" cy="5139868"/>
          </a:xfrm>
          <a:prstGeom prst="rect">
            <a:avLst/>
          </a:prstGeom>
          <a:noFill/>
        </p:spPr>
        <p:txBody>
          <a:bodyPr wrap="square" rtlCol="0">
            <a:spAutoFit/>
          </a:bodyPr>
          <a:lstStyle/>
          <a:p>
            <a:pPr>
              <a:buSzPct val="75000"/>
            </a:pPr>
            <a:r>
              <a:rPr lang="es-ES_tradnl" sz="2400" b="0" dirty="0" smtClean="0">
                <a:latin typeface="Calibri" panose="020F0502020204030204" pitchFamily="34" charset="0"/>
              </a:rPr>
              <a:t>Monitoreo del acceso a los registros:</a:t>
            </a:r>
          </a:p>
          <a:p>
            <a:pPr>
              <a:buSzPct val="75000"/>
            </a:pPr>
            <a:endParaRPr lang="es-ES_tradnl" sz="2400" b="0" dirty="0" smtClean="0">
              <a:latin typeface="Calibri" panose="020F0502020204030204" pitchFamily="34" charset="0"/>
            </a:endParaRPr>
          </a:p>
          <a:p>
            <a:pPr marL="742950" lvl="1" indent="-285750">
              <a:buSzPct val="75000"/>
              <a:buFont typeface="Arial" panose="020B0604020202020204" pitchFamily="34" charset="0"/>
              <a:buChar char="•"/>
            </a:pPr>
            <a:r>
              <a:rPr lang="es-ES_tradnl" sz="2000" dirty="0" smtClean="0">
                <a:latin typeface="Calibri" panose="020F0502020204030204" pitchFamily="34" charset="0"/>
              </a:rPr>
              <a:t>Al azar: acceso seleccionado para la revisión con el porcentaje de acceso general o porcentaje de acceso por parte de los usuarios</a:t>
            </a:r>
            <a:endParaRPr lang="es-ES_tradnl" sz="2000" b="0" dirty="0" smtClean="0">
              <a:latin typeface="Calibri" panose="020F0502020204030204" pitchFamily="34" charset="0"/>
            </a:endParaRPr>
          </a:p>
          <a:p>
            <a:pPr marL="742950" lvl="1" indent="-285750">
              <a:buSzPct val="75000"/>
              <a:buFont typeface="Arial" panose="020B0604020202020204" pitchFamily="34" charset="0"/>
              <a:buChar char="•"/>
            </a:pPr>
            <a:r>
              <a:rPr lang="es-ES_tradnl" sz="2000" b="0" dirty="0" smtClean="0">
                <a:latin typeface="Calibri" panose="020F0502020204030204" pitchFamily="34" charset="0"/>
              </a:rPr>
              <a:t>Registros marcados como “</a:t>
            </a:r>
            <a:r>
              <a:rPr lang="es-ES_tradnl" sz="2000" dirty="0" smtClean="0">
                <a:latin typeface="Calibri" panose="020F0502020204030204" pitchFamily="34" charset="0"/>
              </a:rPr>
              <a:t>no confidenciales</a:t>
            </a:r>
            <a:r>
              <a:rPr lang="es-ES_tradnl" sz="2000" b="0" dirty="0" smtClean="0">
                <a:latin typeface="Calibri" panose="020F0502020204030204" pitchFamily="34" charset="0"/>
              </a:rPr>
              <a:t>”: personas específicas de gran interés (celebridades o grandes figuras políticas)</a:t>
            </a:r>
          </a:p>
          <a:p>
            <a:pPr marL="742950" lvl="1" indent="-285750">
              <a:buSzPct val="75000"/>
              <a:buFont typeface="Arial" panose="020B0604020202020204" pitchFamily="34" charset="0"/>
              <a:buChar char="•"/>
            </a:pPr>
            <a:r>
              <a:rPr lang="es-ES_tradnl" sz="2000" b="0" dirty="0" smtClean="0">
                <a:latin typeface="Calibri" panose="020F0502020204030204" pitchFamily="34" charset="0"/>
              </a:rPr>
              <a:t>Registros marcados como “</a:t>
            </a:r>
            <a:r>
              <a:rPr lang="es-ES_tradnl" sz="2000" dirty="0" smtClean="0">
                <a:latin typeface="Calibri" panose="020F0502020204030204" pitchFamily="34" charset="0"/>
              </a:rPr>
              <a:t>altamente confidenciales</a:t>
            </a:r>
            <a:r>
              <a:rPr lang="es-ES_tradnl" sz="2000" b="0" dirty="0" smtClean="0">
                <a:latin typeface="Calibri" panose="020F0502020204030204" pitchFamily="34" charset="0"/>
              </a:rPr>
              <a:t>”: personas específicas de gran interés protegidas por el Servicio Secreto de los Estados Unidos (USSS, por sus siglas en inglés).</a:t>
            </a:r>
          </a:p>
          <a:p>
            <a:pPr lvl="1">
              <a:buSzPct val="75000"/>
            </a:pPr>
            <a:endParaRPr lang="es-ES_tradnl" sz="2000" b="0" dirty="0" smtClean="0">
              <a:latin typeface="Calibri" panose="020F0502020204030204" pitchFamily="34" charset="0"/>
            </a:endParaRPr>
          </a:p>
          <a:p>
            <a:pPr>
              <a:buSzPct val="75000"/>
            </a:pPr>
            <a:r>
              <a:rPr lang="es-ES_tradnl" sz="2400" b="0" dirty="0" smtClean="0">
                <a:latin typeface="Calibri" panose="020F0502020204030204" pitchFamily="34" charset="0"/>
              </a:rPr>
              <a:t>Se genera un cuestionario para el usuario, y un supervisor debe </a:t>
            </a:r>
            <a:r>
              <a:rPr lang="es-ES_tradnl" sz="2400" dirty="0" smtClean="0">
                <a:latin typeface="Calibri" panose="020F0502020204030204" pitchFamily="34" charset="0"/>
              </a:rPr>
              <a:t>confirmar que el acceso es para propósitos oficiales.</a:t>
            </a:r>
            <a:endParaRPr lang="es-ES_tradnl" sz="2400" b="0" dirty="0" smtClean="0">
              <a:latin typeface="Calibri" panose="020F0502020204030204" pitchFamily="34" charset="0"/>
            </a:endParaRPr>
          </a:p>
          <a:p>
            <a:pPr>
              <a:buSzPct val="75000"/>
            </a:pPr>
            <a:endParaRPr lang="es-ES_tradnl" sz="2400" b="0" dirty="0" smtClean="0">
              <a:latin typeface="Calibri" panose="020F0502020204030204" pitchFamily="34" charset="0"/>
            </a:endParaRPr>
          </a:p>
          <a:p>
            <a:pPr>
              <a:buSzPct val="75000"/>
            </a:pPr>
            <a:r>
              <a:rPr lang="es-ES_tradnl" sz="2400" b="0" dirty="0" smtClean="0">
                <a:latin typeface="Calibri" panose="020F0502020204030204" pitchFamily="34" charset="0"/>
              </a:rPr>
              <a:t>El acceso no autorizado puede constituir una violación del 18 U.S.C. 1030 y otras leyes federales, como la Ley de Privacidad de 1974.</a:t>
            </a:r>
            <a:endParaRPr lang="es-ES_tradnl" sz="2400" b="0" dirty="0">
              <a:latin typeface="Calibri" panose="020F0502020204030204" pitchFamily="34" charset="0"/>
            </a:endParaRPr>
          </a:p>
        </p:txBody>
      </p:sp>
      <p:sp>
        <p:nvSpPr>
          <p:cNvPr id="4" name="TextBox 3"/>
          <p:cNvSpPr txBox="1"/>
          <p:nvPr/>
        </p:nvSpPr>
        <p:spPr>
          <a:xfrm>
            <a:off x="908905" y="203574"/>
            <a:ext cx="7231758" cy="1384995"/>
          </a:xfrm>
          <a:prstGeom prst="rect">
            <a:avLst/>
          </a:prstGeom>
          <a:noFill/>
        </p:spPr>
        <p:txBody>
          <a:bodyPr wrap="square" rtlCol="0">
            <a:spAutoFit/>
          </a:bodyPr>
          <a:lstStyle/>
          <a:p>
            <a:pPr algn="ctr"/>
            <a:r>
              <a:rPr lang="es-ES_tradnl" sz="2800" dirty="0">
                <a:solidFill>
                  <a:schemeClr val="bg1"/>
                </a:solidFill>
                <a:latin typeface="+mn-lt"/>
              </a:rPr>
              <a:t>Consulta de los registros de </a:t>
            </a:r>
            <a:r>
              <a:rPr lang="es-ES_tradnl" sz="2800" dirty="0" smtClean="0">
                <a:solidFill>
                  <a:schemeClr val="bg1"/>
                </a:solidFill>
                <a:latin typeface="+mn-lt"/>
              </a:rPr>
              <a:t>los ciudadanos </a:t>
            </a:r>
            <a:r>
              <a:rPr lang="es-ES_tradnl" sz="2800" dirty="0">
                <a:solidFill>
                  <a:schemeClr val="bg1"/>
                </a:solidFill>
                <a:latin typeface="+mn-lt"/>
              </a:rPr>
              <a:t>de los Estados Unidos (ACRQ, por sus siglas en inglés)</a:t>
            </a:r>
          </a:p>
        </p:txBody>
      </p:sp>
    </p:spTree>
    <p:extLst>
      <p:ext uri="{BB962C8B-B14F-4D97-AF65-F5344CB8AC3E}">
        <p14:creationId xmlns:p14="http://schemas.microsoft.com/office/powerpoint/2010/main" val="29009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txBox="1">
            <a:spLocks/>
          </p:cNvSpPr>
          <p:nvPr/>
        </p:nvSpPr>
        <p:spPr bwMode="auto">
          <a:xfrm>
            <a:off x="0" y="-1"/>
            <a:ext cx="9143999" cy="1261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90000"/>
              </a:lnSpc>
            </a:pPr>
            <a:r>
              <a:rPr lang="es-ES_tradnl" altLang="en-US" sz="4000" dirty="0" smtClean="0">
                <a:solidFill>
                  <a:schemeClr val="bg1"/>
                </a:solidFill>
                <a:latin typeface="+mn-lt"/>
                <a:ea typeface="+mj-ea"/>
                <a:cs typeface="+mj-cs"/>
              </a:rPr>
              <a:t>Breve descripción del Servicio de Pasaportes</a:t>
            </a:r>
            <a:endParaRPr lang="es-ES_tradnl" altLang="en-US" sz="4000" dirty="0">
              <a:solidFill>
                <a:schemeClr val="bg1"/>
              </a:solidFill>
              <a:latin typeface="+mn-lt"/>
              <a:ea typeface="+mj-ea"/>
              <a:cs typeface="+mj-cs"/>
            </a:endParaRPr>
          </a:p>
        </p:txBody>
      </p:sp>
      <p:sp>
        <p:nvSpPr>
          <p:cNvPr id="8" name="TextBox 7"/>
          <p:cNvSpPr txBox="1"/>
          <p:nvPr/>
        </p:nvSpPr>
        <p:spPr>
          <a:xfrm>
            <a:off x="604838" y="1849029"/>
            <a:ext cx="8170862" cy="4893647"/>
          </a:xfrm>
          <a:prstGeom prst="rect">
            <a:avLst/>
          </a:prstGeom>
          <a:noFill/>
        </p:spPr>
        <p:txBody>
          <a:bodyPr wrap="square" rtlCol="0">
            <a:spAutoFit/>
          </a:bodyPr>
          <a:lstStyle/>
          <a:p>
            <a:pPr lvl="0"/>
            <a:r>
              <a:rPr lang="es-ES_tradnl" sz="2400" b="1" i="1" u="sng" dirty="0" smtClean="0">
                <a:latin typeface="+mn-lt"/>
              </a:rPr>
              <a:t>Visión</a:t>
            </a:r>
            <a:r>
              <a:rPr lang="es-ES_tradnl" sz="2400" b="1" i="1" dirty="0" smtClean="0">
                <a:latin typeface="+mn-lt"/>
              </a:rPr>
              <a:t>: </a:t>
            </a:r>
            <a:r>
              <a:rPr lang="es-ES_tradnl" sz="2400" dirty="0" smtClean="0">
                <a:latin typeface="+mn-lt"/>
              </a:rPr>
              <a:t>Establecer la norma mundial para la seguridad de pasaportes y brindar servicios sobresalientes a la población estadounidense.</a:t>
            </a:r>
            <a:r>
              <a:rPr lang="es-ES_tradnl" sz="2400" i="1" dirty="0" smtClean="0">
                <a:latin typeface="+mn-lt"/>
              </a:rPr>
              <a:t> </a:t>
            </a:r>
            <a:endParaRPr lang="es-ES_tradnl" sz="2400" b="1" i="1" dirty="0" smtClean="0">
              <a:latin typeface="+mn-lt"/>
            </a:endParaRPr>
          </a:p>
          <a:p>
            <a:pPr lvl="0"/>
            <a:endParaRPr lang="es-ES_tradnl" sz="2400" b="1" i="1" dirty="0" smtClean="0">
              <a:latin typeface="+mn-lt"/>
            </a:endParaRPr>
          </a:p>
          <a:p>
            <a:pPr lvl="0"/>
            <a:r>
              <a:rPr lang="es-ES_tradnl" sz="2400" b="1" i="1" u="sng" dirty="0" smtClean="0">
                <a:latin typeface="+mn-lt"/>
              </a:rPr>
              <a:t>Misión</a:t>
            </a:r>
            <a:r>
              <a:rPr lang="es-ES_tradnl" sz="2400" b="1" i="1" dirty="0" smtClean="0">
                <a:latin typeface="+mn-lt"/>
              </a:rPr>
              <a:t>: </a:t>
            </a:r>
            <a:r>
              <a:rPr lang="es-ES_tradnl" sz="2400" dirty="0" smtClean="0">
                <a:latin typeface="+mn-lt"/>
              </a:rPr>
              <a:t>Facilitar los viajes internacionales y mejorar la seguridad nacional al emitir pasaportes seguros a los ciudadanos y nacionales de los Estados Unidos, de manera consciente y responsable. </a:t>
            </a:r>
          </a:p>
          <a:p>
            <a:pPr lvl="0"/>
            <a:endParaRPr lang="es-ES_tradnl" sz="2400" i="1" dirty="0" smtClean="0">
              <a:latin typeface="+mn-lt"/>
            </a:endParaRPr>
          </a:p>
          <a:p>
            <a:pPr marL="285750" indent="-285750">
              <a:buFont typeface="Arial" panose="020B0604020202020204" pitchFamily="34" charset="0"/>
              <a:buChar char="•"/>
            </a:pPr>
            <a:r>
              <a:rPr lang="es-ES_tradnl" sz="2400" i="1" dirty="0" smtClean="0">
                <a:latin typeface="+mn-lt"/>
              </a:rPr>
              <a:t>Proporcionar pasaportes de los Estados Unidos exactos y seguros</a:t>
            </a:r>
          </a:p>
          <a:p>
            <a:endParaRPr lang="es-ES_tradnl" sz="2400" i="1" dirty="0" smtClean="0">
              <a:latin typeface="+mn-lt"/>
            </a:endParaRPr>
          </a:p>
          <a:p>
            <a:pPr marL="285750" lvl="0" indent="-285750">
              <a:buFont typeface="Arial" panose="020B0604020202020204" pitchFamily="34" charset="0"/>
              <a:buChar char="•"/>
            </a:pPr>
            <a:r>
              <a:rPr lang="es-ES_tradnl" sz="2400" i="1" dirty="0" smtClean="0">
                <a:latin typeface="+mn-lt"/>
              </a:rPr>
              <a:t>Responder con eficacia a las necesidades de los clientes</a:t>
            </a:r>
            <a:endParaRPr lang="es-ES_tradnl" sz="2400" dirty="0">
              <a:latin typeface="+mn-lt"/>
              <a:cs typeface="Arial" panose="020B0604020202020204" pitchFamily="34" charset="0"/>
            </a:endParaRPr>
          </a:p>
        </p:txBody>
      </p:sp>
    </p:spTree>
    <p:extLst>
      <p:ext uri="{BB962C8B-B14F-4D97-AF65-F5344CB8AC3E}">
        <p14:creationId xmlns:p14="http://schemas.microsoft.com/office/powerpoint/2010/main" val="2541999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80344" y="1254618"/>
            <a:ext cx="4363656" cy="5615898"/>
          </a:xfrm>
          <a:prstGeom prst="rect">
            <a:avLst/>
          </a:prstGeom>
          <a:noFill/>
        </p:spPr>
        <p:txBody>
          <a:bodyPr wrap="square" rtlCol="0">
            <a:spAutoFit/>
          </a:bodyPr>
          <a:lstStyle/>
          <a:p>
            <a:pPr marL="285750" indent="-285750">
              <a:lnSpc>
                <a:spcPct val="80000"/>
              </a:lnSpc>
              <a:buFont typeface="Arial" panose="020B0604020202020204" pitchFamily="34" charset="0"/>
              <a:buChar char="•"/>
            </a:pPr>
            <a:r>
              <a:rPr lang="es-ES_tradnl" b="1" dirty="0" smtClean="0">
                <a:effectLst>
                  <a:outerShdw blurRad="38100" dist="38100" dir="2700000" algn="tl">
                    <a:srgbClr val="000000">
                      <a:alpha val="43137"/>
                    </a:srgbClr>
                  </a:outerShdw>
                </a:effectLst>
                <a:latin typeface="+mj-lt"/>
                <a:cs typeface="Arial" panose="020B0604020202020204" pitchFamily="34" charset="0"/>
              </a:rPr>
              <a:t>Demanda proyectada para el año fiscal 2017:</a:t>
            </a:r>
          </a:p>
          <a:p>
            <a:pPr marL="742950" lvl="1" indent="-285750">
              <a:lnSpc>
                <a:spcPct val="80000"/>
              </a:lnSpc>
              <a:buFont typeface="Arial" panose="020B0604020202020204" pitchFamily="34" charset="0"/>
              <a:buChar char="•"/>
            </a:pPr>
            <a:r>
              <a:rPr lang="es-ES_tradnl" sz="1600" dirty="0" smtClean="0">
                <a:solidFill>
                  <a:schemeClr val="tx1">
                    <a:lumMod val="85000"/>
                    <a:lumOff val="15000"/>
                  </a:schemeClr>
                </a:solidFill>
                <a:latin typeface="+mj-lt"/>
                <a:cs typeface="Arial" panose="020B0604020202020204" pitchFamily="34" charset="0"/>
              </a:rPr>
              <a:t>Solicitudes: </a:t>
            </a:r>
            <a:r>
              <a:rPr lang="es-ES_tradnl" sz="1600" b="1" dirty="0" smtClean="0">
                <a:solidFill>
                  <a:srgbClr val="FF0000"/>
                </a:solidFill>
                <a:latin typeface="+mj-lt"/>
                <a:cs typeface="Arial" panose="020B0604020202020204" pitchFamily="34" charset="0"/>
              </a:rPr>
              <a:t>21.1 millones</a:t>
            </a:r>
          </a:p>
          <a:p>
            <a:pPr marL="742950" lvl="1" indent="-285750">
              <a:lnSpc>
                <a:spcPct val="80000"/>
              </a:lnSpc>
              <a:buFont typeface="Arial" panose="020B0604020202020204" pitchFamily="34" charset="0"/>
              <a:buChar char="•"/>
            </a:pPr>
            <a:r>
              <a:rPr lang="es-ES_tradnl" sz="1600" dirty="0" smtClean="0">
                <a:solidFill>
                  <a:schemeClr val="tx1">
                    <a:lumMod val="85000"/>
                    <a:lumOff val="15000"/>
                  </a:schemeClr>
                </a:solidFill>
                <a:latin typeface="+mj-lt"/>
                <a:cs typeface="Arial" panose="020B0604020202020204" pitchFamily="34" charset="0"/>
              </a:rPr>
              <a:t>Pasaportes emitidos proyectados: </a:t>
            </a:r>
            <a:r>
              <a:rPr lang="es-ES_tradnl" sz="1600" b="1" dirty="0" smtClean="0">
                <a:solidFill>
                  <a:srgbClr val="FF0000"/>
                </a:solidFill>
                <a:latin typeface="+mj-lt"/>
                <a:cs typeface="Arial" panose="020B0604020202020204" pitchFamily="34" charset="0"/>
              </a:rPr>
              <a:t>22.7 millones </a:t>
            </a:r>
            <a:r>
              <a:rPr lang="es-ES_tradnl" sz="1600" dirty="0" smtClean="0">
                <a:solidFill>
                  <a:schemeClr val="tx1">
                    <a:lumMod val="85000"/>
                    <a:lumOff val="15000"/>
                  </a:schemeClr>
                </a:solidFill>
                <a:latin typeface="+mj-lt"/>
                <a:cs typeface="Arial" panose="020B0604020202020204" pitchFamily="34" charset="0"/>
              </a:rPr>
              <a:t>(libretas y tarjetas)</a:t>
            </a:r>
          </a:p>
          <a:p>
            <a:pPr lvl="1">
              <a:lnSpc>
                <a:spcPct val="80000"/>
              </a:lnSpc>
            </a:pPr>
            <a:r>
              <a:rPr lang="es-ES_tradnl" sz="1600" dirty="0" smtClean="0">
                <a:solidFill>
                  <a:schemeClr val="tx1">
                    <a:lumMod val="85000"/>
                    <a:lumOff val="15000"/>
                  </a:schemeClr>
                </a:solidFill>
                <a:latin typeface="+mj-lt"/>
                <a:cs typeface="Arial" panose="020B0604020202020204" pitchFamily="34" charset="0"/>
              </a:rPr>
              <a:t>**La demanda tiende hacia los 20.5 millones </a:t>
            </a:r>
          </a:p>
          <a:p>
            <a:pPr lvl="1">
              <a:lnSpc>
                <a:spcPct val="80000"/>
              </a:lnSpc>
            </a:pPr>
            <a:endParaRPr lang="es-ES_tradnl" sz="1600" dirty="0" smtClean="0">
              <a:solidFill>
                <a:schemeClr val="tx1">
                  <a:lumMod val="85000"/>
                  <a:lumOff val="15000"/>
                </a:schemeClr>
              </a:solidFill>
              <a:latin typeface="+mj-lt"/>
              <a:cs typeface="Arial" panose="020B0604020202020204" pitchFamily="34" charset="0"/>
            </a:endParaRPr>
          </a:p>
          <a:p>
            <a:pPr marL="285750" indent="-285750">
              <a:lnSpc>
                <a:spcPct val="80000"/>
              </a:lnSpc>
              <a:buFont typeface="Arial" panose="020B0604020202020204" pitchFamily="34" charset="0"/>
              <a:buChar char="•"/>
            </a:pPr>
            <a:r>
              <a:rPr lang="es-ES_tradnl" b="1" dirty="0">
                <a:solidFill>
                  <a:prstClr val="black"/>
                </a:solidFill>
                <a:effectLst>
                  <a:outerShdw blurRad="38100" dist="38100" dir="2700000" algn="tl">
                    <a:srgbClr val="000000">
                      <a:alpha val="43137"/>
                    </a:srgbClr>
                  </a:outerShdw>
                </a:effectLst>
                <a:latin typeface="Calibri"/>
                <a:cs typeface="Arial" panose="020B0604020202020204" pitchFamily="34" charset="0"/>
              </a:rPr>
              <a:t>Demanda proyectada para el año fiscal </a:t>
            </a:r>
            <a:r>
              <a:rPr lang="es-ES_tradnl" b="1" dirty="0" smtClean="0">
                <a:solidFill>
                  <a:prstClr val="black"/>
                </a:solidFill>
                <a:effectLst>
                  <a:outerShdw blurRad="38100" dist="38100" dir="2700000" algn="tl">
                    <a:srgbClr val="000000">
                      <a:alpha val="43137"/>
                    </a:srgbClr>
                  </a:outerShdw>
                </a:effectLst>
                <a:latin typeface="Calibri"/>
                <a:cs typeface="Arial" panose="020B0604020202020204" pitchFamily="34" charset="0"/>
              </a:rPr>
              <a:t>2018</a:t>
            </a:r>
            <a:r>
              <a:rPr lang="es-ES_tradnl" b="1" dirty="0" smtClean="0">
                <a:effectLst>
                  <a:outerShdw blurRad="38100" dist="38100" dir="2700000" algn="tl">
                    <a:srgbClr val="000000">
                      <a:alpha val="43137"/>
                    </a:srgbClr>
                  </a:outerShdw>
                </a:effectLst>
                <a:latin typeface="+mj-lt"/>
                <a:cs typeface="Arial" panose="020B0604020202020204" pitchFamily="34" charset="0"/>
              </a:rPr>
              <a:t>:</a:t>
            </a:r>
          </a:p>
          <a:p>
            <a:pPr marL="742950" lvl="1" indent="-285750">
              <a:lnSpc>
                <a:spcPct val="80000"/>
              </a:lnSpc>
              <a:buFont typeface="Arial" panose="020B0604020202020204" pitchFamily="34" charset="0"/>
              <a:buChar char="•"/>
            </a:pPr>
            <a:r>
              <a:rPr lang="es-ES_tradnl" sz="1600" dirty="0" smtClean="0">
                <a:solidFill>
                  <a:schemeClr val="tx1">
                    <a:lumMod val="85000"/>
                    <a:lumOff val="15000"/>
                  </a:schemeClr>
                </a:solidFill>
                <a:latin typeface="+mj-lt"/>
                <a:cs typeface="Arial" panose="020B0604020202020204" pitchFamily="34" charset="0"/>
              </a:rPr>
              <a:t>Solicitudes: </a:t>
            </a:r>
            <a:r>
              <a:rPr lang="es-ES_tradnl" sz="1600" b="1" dirty="0" smtClean="0">
                <a:solidFill>
                  <a:srgbClr val="FF0000"/>
                </a:solidFill>
                <a:latin typeface="+mj-lt"/>
                <a:cs typeface="Arial" panose="020B0604020202020204" pitchFamily="34" charset="0"/>
              </a:rPr>
              <a:t>20.6 millones</a:t>
            </a:r>
          </a:p>
          <a:p>
            <a:pPr marL="742950" lvl="1" indent="-285750">
              <a:lnSpc>
                <a:spcPct val="80000"/>
              </a:lnSpc>
              <a:buFont typeface="Arial" panose="020B0604020202020204" pitchFamily="34" charset="0"/>
              <a:buChar char="•"/>
            </a:pPr>
            <a:r>
              <a:rPr lang="es-ES_tradnl" sz="1600" dirty="0">
                <a:solidFill>
                  <a:prstClr val="black">
                    <a:lumMod val="85000"/>
                    <a:lumOff val="15000"/>
                  </a:prstClr>
                </a:solidFill>
                <a:latin typeface="Calibri"/>
                <a:cs typeface="Arial" panose="020B0604020202020204" pitchFamily="34" charset="0"/>
              </a:rPr>
              <a:t>Pasaportes emitidos proyectados</a:t>
            </a:r>
            <a:r>
              <a:rPr lang="es-ES_tradnl" sz="1600" dirty="0" smtClean="0">
                <a:solidFill>
                  <a:schemeClr val="tx1">
                    <a:lumMod val="85000"/>
                    <a:lumOff val="15000"/>
                  </a:schemeClr>
                </a:solidFill>
                <a:latin typeface="+mj-lt"/>
                <a:cs typeface="Arial" panose="020B0604020202020204" pitchFamily="34" charset="0"/>
              </a:rPr>
              <a:t>: </a:t>
            </a:r>
            <a:r>
              <a:rPr lang="es-ES_tradnl" sz="1600" b="1" dirty="0" smtClean="0">
                <a:solidFill>
                  <a:srgbClr val="FF0000"/>
                </a:solidFill>
                <a:latin typeface="+mj-lt"/>
                <a:cs typeface="Arial" panose="020B0604020202020204" pitchFamily="34" charset="0"/>
              </a:rPr>
              <a:t>22.2 millones </a:t>
            </a:r>
            <a:r>
              <a:rPr lang="es-ES_tradnl" sz="1600" dirty="0" smtClean="0">
                <a:solidFill>
                  <a:schemeClr val="tx1">
                    <a:lumMod val="85000"/>
                    <a:lumOff val="15000"/>
                  </a:schemeClr>
                </a:solidFill>
                <a:latin typeface="+mj-lt"/>
                <a:cs typeface="Arial" panose="020B0604020202020204" pitchFamily="34" charset="0"/>
              </a:rPr>
              <a:t>(libretas y tarjetas)</a:t>
            </a:r>
          </a:p>
          <a:p>
            <a:pPr lvl="1">
              <a:lnSpc>
                <a:spcPct val="80000"/>
              </a:lnSpc>
            </a:pPr>
            <a:r>
              <a:rPr lang="es-ES_tradnl" sz="1600" dirty="0" smtClean="0">
                <a:solidFill>
                  <a:schemeClr val="tx1">
                    <a:lumMod val="85000"/>
                    <a:lumOff val="15000"/>
                  </a:schemeClr>
                </a:solidFill>
                <a:latin typeface="+mj-lt"/>
                <a:cs typeface="Arial" panose="020B0604020202020204" pitchFamily="34" charset="0"/>
              </a:rPr>
              <a:t>**</a:t>
            </a:r>
            <a:r>
              <a:rPr lang="es-ES_tradnl" sz="1600" dirty="0">
                <a:solidFill>
                  <a:prstClr val="black">
                    <a:lumMod val="85000"/>
                    <a:lumOff val="15000"/>
                  </a:prstClr>
                </a:solidFill>
                <a:latin typeface="Calibri"/>
                <a:cs typeface="Arial" panose="020B0604020202020204" pitchFamily="34" charset="0"/>
              </a:rPr>
              <a:t>La demanda tiende hacia los </a:t>
            </a:r>
            <a:r>
              <a:rPr lang="es-ES_tradnl" sz="1600" dirty="0" smtClean="0">
                <a:solidFill>
                  <a:schemeClr val="tx1">
                    <a:lumMod val="85000"/>
                    <a:lumOff val="15000"/>
                  </a:schemeClr>
                </a:solidFill>
                <a:latin typeface="+mj-lt"/>
                <a:cs typeface="Arial" panose="020B0604020202020204" pitchFamily="34" charset="0"/>
              </a:rPr>
              <a:t>20.2 millones </a:t>
            </a:r>
          </a:p>
          <a:p>
            <a:pPr lvl="0">
              <a:lnSpc>
                <a:spcPct val="80000"/>
              </a:lnSpc>
            </a:pPr>
            <a:endParaRPr lang="es-ES_tradnl" b="1" dirty="0" smtClean="0">
              <a:effectLst>
                <a:outerShdw blurRad="38100" dist="38100" dir="2700000" algn="tl">
                  <a:srgbClr val="000000">
                    <a:alpha val="43137"/>
                  </a:srgbClr>
                </a:outerShdw>
              </a:effectLst>
              <a:latin typeface="+mj-lt"/>
              <a:cs typeface="Arial" panose="020B0604020202020204" pitchFamily="34" charset="0"/>
            </a:endParaRPr>
          </a:p>
          <a:p>
            <a:pPr marL="285750" indent="-285750">
              <a:lnSpc>
                <a:spcPct val="80000"/>
              </a:lnSpc>
              <a:buFont typeface="Arial" panose="020B0604020202020204" pitchFamily="34" charset="0"/>
              <a:buChar char="•"/>
            </a:pPr>
            <a:r>
              <a:rPr lang="es-ES_tradnl" b="1" dirty="0">
                <a:solidFill>
                  <a:prstClr val="black"/>
                </a:solidFill>
                <a:effectLst>
                  <a:outerShdw blurRad="38100" dist="38100" dir="2700000" algn="tl">
                    <a:srgbClr val="000000">
                      <a:alpha val="43137"/>
                    </a:srgbClr>
                  </a:outerShdw>
                </a:effectLst>
                <a:latin typeface="Calibri"/>
                <a:cs typeface="Arial" panose="020B0604020202020204" pitchFamily="34" charset="0"/>
              </a:rPr>
              <a:t>Demanda proyectada para el año fiscal </a:t>
            </a:r>
            <a:r>
              <a:rPr lang="es-ES_tradnl" b="1" dirty="0" smtClean="0">
                <a:solidFill>
                  <a:prstClr val="black"/>
                </a:solidFill>
                <a:effectLst>
                  <a:outerShdw blurRad="38100" dist="38100" dir="2700000" algn="tl">
                    <a:srgbClr val="000000">
                      <a:alpha val="43137"/>
                    </a:srgbClr>
                  </a:outerShdw>
                </a:effectLst>
                <a:latin typeface="Calibri"/>
                <a:cs typeface="Arial" panose="020B0604020202020204" pitchFamily="34" charset="0"/>
              </a:rPr>
              <a:t>2019</a:t>
            </a:r>
            <a:r>
              <a:rPr lang="es-ES_tradnl" b="1" dirty="0" smtClean="0">
                <a:effectLst>
                  <a:outerShdw blurRad="38100" dist="38100" dir="2700000" algn="tl">
                    <a:srgbClr val="000000">
                      <a:alpha val="43137"/>
                    </a:srgbClr>
                  </a:outerShdw>
                </a:effectLst>
                <a:latin typeface="+mj-lt"/>
                <a:cs typeface="Arial" panose="020B0604020202020204" pitchFamily="34" charset="0"/>
              </a:rPr>
              <a:t>:</a:t>
            </a:r>
          </a:p>
          <a:p>
            <a:pPr marL="742950" lvl="1" indent="-285750">
              <a:lnSpc>
                <a:spcPct val="80000"/>
              </a:lnSpc>
              <a:buFont typeface="Arial" panose="020B0604020202020204" pitchFamily="34" charset="0"/>
              <a:buChar char="•"/>
            </a:pPr>
            <a:r>
              <a:rPr lang="es-ES_tradnl" sz="1600" dirty="0" smtClean="0">
                <a:solidFill>
                  <a:schemeClr val="tx1">
                    <a:lumMod val="85000"/>
                    <a:lumOff val="15000"/>
                  </a:schemeClr>
                </a:solidFill>
                <a:latin typeface="+mj-lt"/>
                <a:cs typeface="Arial" panose="020B0604020202020204" pitchFamily="34" charset="0"/>
              </a:rPr>
              <a:t>Solicitudes: </a:t>
            </a:r>
            <a:r>
              <a:rPr lang="es-ES_tradnl" sz="1600" b="1" dirty="0" smtClean="0">
                <a:solidFill>
                  <a:srgbClr val="FF0000"/>
                </a:solidFill>
                <a:latin typeface="+mj-lt"/>
                <a:cs typeface="Arial" panose="020B0604020202020204" pitchFamily="34" charset="0"/>
              </a:rPr>
              <a:t>17.9 millones</a:t>
            </a:r>
          </a:p>
          <a:p>
            <a:pPr marL="742950" lvl="1" indent="-285750">
              <a:lnSpc>
                <a:spcPct val="80000"/>
              </a:lnSpc>
              <a:buFont typeface="Arial" panose="020B0604020202020204" pitchFamily="34" charset="0"/>
              <a:buChar char="•"/>
            </a:pPr>
            <a:r>
              <a:rPr lang="es-ES_tradnl" sz="1600" dirty="0">
                <a:solidFill>
                  <a:prstClr val="black">
                    <a:lumMod val="85000"/>
                    <a:lumOff val="15000"/>
                  </a:prstClr>
                </a:solidFill>
                <a:latin typeface="Calibri"/>
                <a:cs typeface="Arial" panose="020B0604020202020204" pitchFamily="34" charset="0"/>
              </a:rPr>
              <a:t>Pasaportes emitidos proyectados</a:t>
            </a:r>
            <a:r>
              <a:rPr lang="es-ES_tradnl" sz="1600" dirty="0" smtClean="0">
                <a:solidFill>
                  <a:schemeClr val="tx1">
                    <a:lumMod val="85000"/>
                    <a:lumOff val="15000"/>
                  </a:schemeClr>
                </a:solidFill>
                <a:latin typeface="+mj-lt"/>
                <a:cs typeface="Arial" panose="020B0604020202020204" pitchFamily="34" charset="0"/>
              </a:rPr>
              <a:t>: </a:t>
            </a:r>
            <a:r>
              <a:rPr lang="es-ES_tradnl" sz="1600" b="1" dirty="0" smtClean="0">
                <a:solidFill>
                  <a:srgbClr val="FF0000"/>
                </a:solidFill>
                <a:latin typeface="+mj-lt"/>
                <a:cs typeface="Arial" panose="020B0604020202020204" pitchFamily="34" charset="0"/>
              </a:rPr>
              <a:t>19.6 millones </a:t>
            </a:r>
            <a:r>
              <a:rPr lang="es-ES_tradnl" sz="1600" dirty="0" smtClean="0">
                <a:solidFill>
                  <a:schemeClr val="tx1">
                    <a:lumMod val="85000"/>
                    <a:lumOff val="15000"/>
                  </a:schemeClr>
                </a:solidFill>
                <a:latin typeface="+mj-lt"/>
                <a:cs typeface="Arial" panose="020B0604020202020204" pitchFamily="34" charset="0"/>
              </a:rPr>
              <a:t>(libretas y tarjetas)</a:t>
            </a:r>
          </a:p>
          <a:p>
            <a:pPr lvl="1">
              <a:lnSpc>
                <a:spcPct val="80000"/>
              </a:lnSpc>
            </a:pPr>
            <a:r>
              <a:rPr lang="es-ES_tradnl" sz="1600" dirty="0" smtClean="0">
                <a:solidFill>
                  <a:schemeClr val="tx1">
                    <a:lumMod val="85000"/>
                    <a:lumOff val="15000"/>
                  </a:schemeClr>
                </a:solidFill>
                <a:latin typeface="+mj-lt"/>
                <a:cs typeface="Arial" panose="020B0604020202020204" pitchFamily="34" charset="0"/>
              </a:rPr>
              <a:t>**Estimaciones preliminares, sujetas a cambios</a:t>
            </a:r>
          </a:p>
          <a:p>
            <a:pPr lvl="1">
              <a:lnSpc>
                <a:spcPct val="80000"/>
              </a:lnSpc>
            </a:pPr>
            <a:endParaRPr lang="es-ES_tradnl" dirty="0" smtClean="0">
              <a:latin typeface="+mj-lt"/>
              <a:cs typeface="Arial" panose="020B0604020202020204" pitchFamily="34" charset="0"/>
            </a:endParaRPr>
          </a:p>
          <a:p>
            <a:pPr marL="285750" indent="-285750">
              <a:lnSpc>
                <a:spcPct val="80000"/>
              </a:lnSpc>
              <a:buFont typeface="Arial" panose="020B0604020202020204" pitchFamily="34" charset="0"/>
              <a:buChar char="•"/>
            </a:pPr>
            <a:r>
              <a:rPr lang="es-ES_tradnl" sz="1600" b="1" dirty="0" smtClean="0">
                <a:latin typeface="+mj-lt"/>
                <a:cs typeface="Arial" panose="020B0604020202020204" pitchFamily="34" charset="0"/>
              </a:rPr>
              <a:t>132 millones </a:t>
            </a:r>
            <a:r>
              <a:rPr lang="es-ES_tradnl" sz="1600" dirty="0" smtClean="0">
                <a:latin typeface="+mj-lt"/>
                <a:cs typeface="Arial" panose="020B0604020202020204" pitchFamily="34" charset="0"/>
              </a:rPr>
              <a:t>de pasaportes vigentes de los Estados Unidos en circulación </a:t>
            </a:r>
            <a:r>
              <a:rPr lang="es-ES_tradnl" sz="1600" dirty="0" smtClean="0">
                <a:solidFill>
                  <a:schemeClr val="tx1">
                    <a:lumMod val="85000"/>
                    <a:lumOff val="15000"/>
                  </a:schemeClr>
                </a:solidFill>
                <a:latin typeface="+mj-lt"/>
                <a:cs typeface="Arial" panose="020B0604020202020204" pitchFamily="34" charset="0"/>
              </a:rPr>
              <a:t>(41% de la población de los Estados Unidos); aumentó a más del doble en la última década (120 millones de libretas, 12 millones de tarjetas)</a:t>
            </a:r>
            <a:endParaRPr lang="es-ES_tradnl" sz="1600" dirty="0">
              <a:solidFill>
                <a:schemeClr val="tx1">
                  <a:lumMod val="85000"/>
                  <a:lumOff val="15000"/>
                </a:schemeClr>
              </a:solidFill>
              <a:latin typeface="+mj-lt"/>
              <a:cs typeface="Arial" panose="020B0604020202020204" pitchFamily="34" charset="0"/>
            </a:endParaRPr>
          </a:p>
        </p:txBody>
      </p:sp>
      <p:sp>
        <p:nvSpPr>
          <p:cNvPr id="7" name="TextBox 6"/>
          <p:cNvSpPr txBox="1"/>
          <p:nvPr/>
        </p:nvSpPr>
        <p:spPr>
          <a:xfrm>
            <a:off x="76199" y="1267166"/>
            <a:ext cx="5013961" cy="5525616"/>
          </a:xfrm>
          <a:prstGeom prst="rect">
            <a:avLst/>
          </a:prstGeom>
          <a:noFill/>
        </p:spPr>
        <p:txBody>
          <a:bodyPr wrap="square" rtlCol="0">
            <a:spAutoFit/>
          </a:bodyPr>
          <a:lstStyle/>
          <a:p>
            <a:pPr marL="285750" lvl="2" indent="-285750">
              <a:lnSpc>
                <a:spcPct val="90000"/>
              </a:lnSpc>
              <a:buFont typeface="Arial" panose="020B0604020202020204" pitchFamily="34" charset="0"/>
              <a:buChar char="•"/>
            </a:pPr>
            <a:r>
              <a:rPr lang="es-ES_tradnl" b="1" dirty="0" smtClean="0">
                <a:effectLst>
                  <a:outerShdw blurRad="38100" dist="38100" dir="2700000" algn="tl">
                    <a:srgbClr val="000000">
                      <a:alpha val="43137"/>
                    </a:srgbClr>
                  </a:outerShdw>
                </a:effectLst>
                <a:latin typeface="+mj-lt"/>
                <a:cs typeface="Arial" panose="020B0604020202020204" pitchFamily="34" charset="0"/>
              </a:rPr>
              <a:t>29 oficinas de pasaportes a nivel nacional</a:t>
            </a:r>
          </a:p>
          <a:p>
            <a:pPr marL="406400" lvl="2" indent="217488">
              <a:lnSpc>
                <a:spcPct val="90000"/>
              </a:lnSpc>
              <a:buFont typeface="Courier New" pitchFamily="49" charset="0"/>
              <a:buChar char="o"/>
            </a:pPr>
            <a:r>
              <a:rPr lang="es-ES_tradnl" sz="1600" dirty="0" smtClean="0">
                <a:latin typeface="+mj-lt"/>
                <a:cs typeface="Arial" panose="020B0604020202020204" pitchFamily="34" charset="0"/>
              </a:rPr>
              <a:t>22 atienden al público </a:t>
            </a:r>
            <a:r>
              <a:rPr lang="es-ES_tradnl" sz="1600" dirty="0">
                <a:solidFill>
                  <a:prstClr val="black"/>
                </a:solidFill>
                <a:latin typeface="Calibri"/>
                <a:cs typeface="Arial" panose="020B0604020202020204" pitchFamily="34" charset="0"/>
              </a:rPr>
              <a:t>directamente</a:t>
            </a:r>
            <a:endParaRPr lang="es-ES_tradnl" sz="1600" dirty="0" smtClean="0">
              <a:latin typeface="+mj-lt"/>
              <a:cs typeface="Arial" panose="020B0604020202020204" pitchFamily="34" charset="0"/>
            </a:endParaRPr>
          </a:p>
          <a:p>
            <a:pPr marL="406400" lvl="2" indent="217488">
              <a:lnSpc>
                <a:spcPct val="90000"/>
              </a:lnSpc>
              <a:buClrTx/>
              <a:buFont typeface="Courier New" pitchFamily="49" charset="0"/>
              <a:buChar char="o"/>
            </a:pPr>
            <a:r>
              <a:rPr lang="es-ES_tradnl" sz="1600" dirty="0" smtClean="0">
                <a:latin typeface="+mj-lt"/>
                <a:cs typeface="Arial" panose="020B0604020202020204" pitchFamily="34" charset="0"/>
              </a:rPr>
              <a:t>1 apoya los viajes de los funcionarios gubernamentales de los Estados Unidos </a:t>
            </a:r>
          </a:p>
          <a:p>
            <a:pPr marL="406400" lvl="2" indent="217488">
              <a:lnSpc>
                <a:spcPct val="90000"/>
              </a:lnSpc>
              <a:buClrTx/>
              <a:buFont typeface="Courier New" pitchFamily="49" charset="0"/>
              <a:buChar char="o"/>
            </a:pPr>
            <a:r>
              <a:rPr lang="es-ES_tradnl" sz="1600" dirty="0" smtClean="0">
                <a:latin typeface="+mj-lt"/>
                <a:cs typeface="Arial" panose="020B0604020202020204" pitchFamily="34" charset="0"/>
              </a:rPr>
              <a:t>4 mega-centros de adjudicación</a:t>
            </a:r>
          </a:p>
          <a:p>
            <a:pPr marL="406400" lvl="2" indent="217488">
              <a:lnSpc>
                <a:spcPct val="90000"/>
              </a:lnSpc>
              <a:buClrTx/>
              <a:buFont typeface="Courier New" pitchFamily="49" charset="0"/>
              <a:buChar char="o"/>
            </a:pPr>
            <a:r>
              <a:rPr lang="es-ES_tradnl" sz="1600" dirty="0" smtClean="0">
                <a:latin typeface="+mj-lt"/>
                <a:cs typeface="Arial" panose="020B0604020202020204" pitchFamily="34" charset="0"/>
              </a:rPr>
              <a:t>2 centros de impresión de pasaportes</a:t>
            </a:r>
          </a:p>
          <a:p>
            <a:pPr marL="863600" lvl="3" indent="217488">
              <a:lnSpc>
                <a:spcPct val="90000"/>
              </a:lnSpc>
              <a:buFont typeface="Courier New" pitchFamily="49" charset="0"/>
              <a:buChar char="o"/>
            </a:pPr>
            <a:r>
              <a:rPr lang="es-ES_tradnl" sz="1600" dirty="0" smtClean="0">
                <a:latin typeface="+mj-lt"/>
                <a:cs typeface="Arial" panose="020B0604020202020204" pitchFamily="34" charset="0"/>
              </a:rPr>
              <a:t>1 incluye una ventanilla para el público</a:t>
            </a:r>
          </a:p>
          <a:p>
            <a:pPr marL="406400" lvl="2" indent="217488">
              <a:lnSpc>
                <a:spcPct val="90000"/>
              </a:lnSpc>
              <a:buClrTx/>
              <a:buFont typeface="Courier New" pitchFamily="49" charset="0"/>
              <a:buChar char="o"/>
            </a:pPr>
            <a:endParaRPr lang="es-ES_tradnl" sz="1600" dirty="0" smtClean="0">
              <a:latin typeface="+mj-lt"/>
              <a:cs typeface="Arial" panose="020B0604020202020204" pitchFamily="34" charset="0"/>
            </a:endParaRPr>
          </a:p>
          <a:p>
            <a:pPr marL="344488" indent="-285750">
              <a:lnSpc>
                <a:spcPct val="90000"/>
              </a:lnSpc>
              <a:buFont typeface="Arial" panose="020B0604020202020204" pitchFamily="34" charset="0"/>
              <a:buChar char="•"/>
            </a:pPr>
            <a:r>
              <a:rPr lang="es-ES_tradnl" b="1" dirty="0" smtClean="0">
                <a:effectLst>
                  <a:outerShdw blurRad="38100" dist="38100" dir="2700000" algn="tl">
                    <a:srgbClr val="000000">
                      <a:alpha val="43137"/>
                    </a:srgbClr>
                  </a:outerShdw>
                </a:effectLst>
                <a:latin typeface="+mj-lt"/>
                <a:cs typeface="Arial" panose="020B0604020202020204" pitchFamily="34" charset="0"/>
              </a:rPr>
              <a:t>Más de 7,900 establecimientos de aceptación de pasaportes</a:t>
            </a:r>
          </a:p>
          <a:p>
            <a:pPr marL="627063" lvl="1" indent="-228600">
              <a:lnSpc>
                <a:spcPct val="90000"/>
              </a:lnSpc>
              <a:buClrTx/>
              <a:buFont typeface="Courier New" pitchFamily="49" charset="0"/>
              <a:buChar char="o"/>
            </a:pPr>
            <a:r>
              <a:rPr lang="es-ES_tradnl" sz="1600" dirty="0" smtClean="0">
                <a:latin typeface="+mj-lt"/>
                <a:cs typeface="Arial" panose="020B0604020202020204" pitchFamily="34" charset="0"/>
              </a:rPr>
              <a:t>Centros de aceptación de pasaportes a nivel nacional</a:t>
            </a:r>
          </a:p>
          <a:p>
            <a:pPr marL="684213" lvl="2" indent="60325">
              <a:lnSpc>
                <a:spcPct val="90000"/>
              </a:lnSpc>
            </a:pPr>
            <a:r>
              <a:rPr lang="es-ES_tradnl" sz="1600" dirty="0" smtClean="0">
                <a:latin typeface="+mj-lt"/>
                <a:cs typeface="Arial" panose="020B0604020202020204" pitchFamily="34" charset="0"/>
              </a:rPr>
              <a:t>	Oficinas postales, secretarios judiciales,   	bibliotecas</a:t>
            </a:r>
          </a:p>
          <a:p>
            <a:pPr marL="627063" lvl="1" indent="-228600">
              <a:lnSpc>
                <a:spcPct val="90000"/>
              </a:lnSpc>
              <a:buClrTx/>
              <a:buFont typeface="Courier New" pitchFamily="49" charset="0"/>
              <a:buChar char="o"/>
            </a:pPr>
            <a:r>
              <a:rPr lang="es-ES_tradnl" sz="1600" dirty="0" smtClean="0">
                <a:latin typeface="+mj-lt"/>
                <a:cs typeface="Arial" panose="020B0604020202020204" pitchFamily="34" charset="0"/>
              </a:rPr>
              <a:t>Centros de aceptación militares en todo el mundo</a:t>
            </a:r>
          </a:p>
          <a:p>
            <a:pPr marL="627063" lvl="1" indent="-228600">
              <a:lnSpc>
                <a:spcPct val="90000"/>
              </a:lnSpc>
              <a:buClrTx/>
              <a:buFont typeface="Courier New" pitchFamily="49" charset="0"/>
              <a:buChar char="o"/>
            </a:pPr>
            <a:r>
              <a:rPr lang="es-ES_tradnl" sz="1600" dirty="0" smtClean="0">
                <a:latin typeface="+mj-lt"/>
                <a:cs typeface="Arial" panose="020B0604020202020204" pitchFamily="34" charset="0"/>
              </a:rPr>
              <a:t>Centros de aceptación federales</a:t>
            </a:r>
          </a:p>
          <a:p>
            <a:pPr marL="627063" lvl="1" indent="-228600">
              <a:lnSpc>
                <a:spcPct val="90000"/>
              </a:lnSpc>
              <a:buClrTx/>
              <a:buFont typeface="Courier New" pitchFamily="49" charset="0"/>
              <a:buChar char="o"/>
            </a:pPr>
            <a:endParaRPr lang="es-ES_tradnl" sz="1600" dirty="0" smtClean="0">
              <a:latin typeface="+mj-lt"/>
              <a:cs typeface="Arial" panose="020B0604020202020204" pitchFamily="34" charset="0"/>
            </a:endParaRPr>
          </a:p>
          <a:p>
            <a:pPr marL="285750" indent="-285750">
              <a:lnSpc>
                <a:spcPct val="90000"/>
              </a:lnSpc>
              <a:buFont typeface="Arial" panose="020B0604020202020204" pitchFamily="34" charset="0"/>
              <a:buChar char="•"/>
            </a:pPr>
            <a:r>
              <a:rPr lang="es-ES_tradnl" b="1" dirty="0" smtClean="0">
                <a:effectLst>
                  <a:outerShdw blurRad="38100" dist="38100" dir="2700000" algn="tl">
                    <a:srgbClr val="000000">
                      <a:alpha val="43137"/>
                    </a:srgbClr>
                  </a:outerShdw>
                </a:effectLst>
                <a:latin typeface="+mj-lt"/>
                <a:cs typeface="Arial" panose="020B0604020202020204" pitchFamily="34" charset="0"/>
              </a:rPr>
              <a:t>Más de 4,000 empleados</a:t>
            </a:r>
          </a:p>
          <a:p>
            <a:pPr marL="573088" lvl="2" indent="-231775">
              <a:lnSpc>
                <a:spcPct val="90000"/>
              </a:lnSpc>
              <a:buClrTx/>
              <a:buFont typeface="Courier New" pitchFamily="49" charset="0"/>
              <a:buChar char="o"/>
            </a:pPr>
            <a:r>
              <a:rPr lang="es-ES_tradnl" sz="1600" dirty="0" smtClean="0">
                <a:latin typeface="+mj-lt"/>
                <a:cs typeface="Arial" panose="020B0604020202020204" pitchFamily="34" charset="0"/>
              </a:rPr>
              <a:t>Gubernamentales: 2,254</a:t>
            </a:r>
          </a:p>
          <a:p>
            <a:pPr marL="573088" lvl="2" indent="-231775">
              <a:lnSpc>
                <a:spcPct val="90000"/>
              </a:lnSpc>
              <a:buClrTx/>
              <a:buFont typeface="Courier New" pitchFamily="49" charset="0"/>
              <a:buChar char="o"/>
            </a:pPr>
            <a:r>
              <a:rPr lang="es-ES_tradnl" sz="1600" dirty="0" smtClean="0">
                <a:latin typeface="+mj-lt"/>
                <a:cs typeface="Arial" panose="020B0604020202020204" pitchFamily="34" charset="0"/>
              </a:rPr>
              <a:t>Contratistas: 2,045</a:t>
            </a:r>
          </a:p>
          <a:p>
            <a:pPr marL="1030288" lvl="3" indent="-231775">
              <a:lnSpc>
                <a:spcPct val="90000"/>
              </a:lnSpc>
              <a:buFont typeface="Courier New" pitchFamily="49" charset="0"/>
              <a:buChar char="o"/>
            </a:pPr>
            <a:r>
              <a:rPr lang="es-ES_tradnl" sz="1600" dirty="0" smtClean="0">
                <a:latin typeface="+mj-lt"/>
                <a:cs typeface="Arial" panose="020B0604020202020204" pitchFamily="34" charset="0"/>
              </a:rPr>
              <a:t>(apoyan el procesamiento, servicio al </a:t>
            </a:r>
          </a:p>
          <a:p>
            <a:pPr marL="798513" lvl="3">
              <a:lnSpc>
                <a:spcPct val="90000"/>
              </a:lnSpc>
            </a:pPr>
            <a:r>
              <a:rPr lang="es-ES_tradnl" sz="1600" dirty="0">
                <a:latin typeface="+mj-lt"/>
                <a:cs typeface="Arial" panose="020B0604020202020204" pitchFamily="34" charset="0"/>
              </a:rPr>
              <a:t> </a:t>
            </a:r>
            <a:r>
              <a:rPr lang="es-ES_tradnl" sz="1600" dirty="0" smtClean="0">
                <a:latin typeface="+mj-lt"/>
                <a:cs typeface="Arial" panose="020B0604020202020204" pitchFamily="34" charset="0"/>
              </a:rPr>
              <a:t>    cliente y funciones administrativas)</a:t>
            </a:r>
          </a:p>
          <a:p>
            <a:pPr marL="346075" lvl="3" indent="228600">
              <a:lnSpc>
                <a:spcPct val="90000"/>
              </a:lnSpc>
              <a:buFont typeface="Courier New" pitchFamily="49" charset="0"/>
              <a:buChar char="o"/>
            </a:pPr>
            <a:r>
              <a:rPr lang="es-ES_tradnl" sz="1600" dirty="0" smtClean="0">
                <a:latin typeface="+mj-lt"/>
                <a:cs typeface="Arial" panose="020B0604020202020204" pitchFamily="34" charset="0"/>
              </a:rPr>
              <a:t> Centros de atención telefónica o </a:t>
            </a:r>
            <a:r>
              <a:rPr lang="es-ES_tradnl" sz="1600" i="1" dirty="0" smtClean="0">
                <a:latin typeface="+mj-lt"/>
                <a:cs typeface="Arial" panose="020B0604020202020204" pitchFamily="34" charset="0"/>
              </a:rPr>
              <a:t>call centers </a:t>
            </a:r>
            <a:r>
              <a:rPr lang="es-ES_tradnl" sz="1600" dirty="0" smtClean="0">
                <a:latin typeface="+mj-lt"/>
                <a:cs typeface="Arial" panose="020B0604020202020204" pitchFamily="34" charset="0"/>
              </a:rPr>
              <a:t>(Lansing, MI y Phoenix, AZ</a:t>
            </a:r>
            <a:r>
              <a:rPr lang="es-ES_tradnl" sz="1600" dirty="0" smtClean="0">
                <a:latin typeface="Aller Light"/>
                <a:cs typeface="Arial" panose="020B0604020202020204" pitchFamily="34" charset="0"/>
              </a:rPr>
              <a:t>)</a:t>
            </a:r>
            <a:endParaRPr lang="es-ES_tradnl" sz="1600" dirty="0">
              <a:latin typeface="Aller Light"/>
              <a:cs typeface="Arial" panose="020B0604020202020204" pitchFamily="34" charset="0"/>
            </a:endParaRPr>
          </a:p>
        </p:txBody>
      </p:sp>
      <p:sp>
        <p:nvSpPr>
          <p:cNvPr id="9" name="Title 1"/>
          <p:cNvSpPr txBox="1">
            <a:spLocks/>
          </p:cNvSpPr>
          <p:nvPr/>
        </p:nvSpPr>
        <p:spPr bwMode="auto">
          <a:xfrm>
            <a:off x="0" y="-1"/>
            <a:ext cx="9143999" cy="1261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lvl="1" algn="ctr" eaLnBrk="1" hangingPunct="1">
              <a:lnSpc>
                <a:spcPct val="90000"/>
              </a:lnSpc>
            </a:pPr>
            <a:r>
              <a:rPr lang="es-ES_tradnl" altLang="en-US" sz="4000" dirty="0" smtClean="0">
                <a:solidFill>
                  <a:schemeClr val="bg1"/>
                </a:solidFill>
                <a:latin typeface="+mn-lt"/>
                <a:ea typeface="+mj-ea"/>
                <a:cs typeface="+mj-cs"/>
              </a:rPr>
              <a:t>Breve descripción del Servicio de Pasaportes</a:t>
            </a:r>
            <a:endParaRPr lang="es-ES_tradnl" altLang="en-US" sz="4000" dirty="0">
              <a:solidFill>
                <a:schemeClr val="bg1"/>
              </a:solidFill>
              <a:latin typeface="+mn-lt"/>
              <a:ea typeface="+mj-ea"/>
              <a:cs typeface="+mj-cs"/>
            </a:endParaRPr>
          </a:p>
        </p:txBody>
      </p:sp>
    </p:spTree>
    <p:extLst>
      <p:ext uri="{BB962C8B-B14F-4D97-AF65-F5344CB8AC3E}">
        <p14:creationId xmlns:p14="http://schemas.microsoft.com/office/powerpoint/2010/main" val="3871947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Blank-USA+PRVI-CSS map.svg"/>
          <p:cNvPicPr>
            <a:picLocks noChangeAspect="1" noChangeArrowheads="1"/>
          </p:cNvPicPr>
          <p:nvPr/>
        </p:nvPicPr>
        <p:blipFill>
          <a:blip r:embed="rId2" cstate="print"/>
          <a:srcRect/>
          <a:stretch>
            <a:fillRect/>
          </a:stretch>
        </p:blipFill>
        <p:spPr bwMode="auto">
          <a:xfrm>
            <a:off x="1587" y="973293"/>
            <a:ext cx="9144000" cy="5657851"/>
          </a:xfrm>
          <a:prstGeom prst="rect">
            <a:avLst/>
          </a:prstGeom>
          <a:noFill/>
        </p:spPr>
      </p:pic>
      <p:sp>
        <p:nvSpPr>
          <p:cNvPr id="84" name="Oval 62"/>
          <p:cNvSpPr>
            <a:spLocks noChangeArrowheads="1"/>
          </p:cNvSpPr>
          <p:nvPr/>
        </p:nvSpPr>
        <p:spPr bwMode="auto">
          <a:xfrm>
            <a:off x="763587" y="12780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85" name="TextBox 84"/>
          <p:cNvSpPr txBox="1"/>
          <p:nvPr/>
        </p:nvSpPr>
        <p:spPr>
          <a:xfrm>
            <a:off x="839787" y="1278093"/>
            <a:ext cx="990600" cy="292388"/>
          </a:xfrm>
          <a:prstGeom prst="rect">
            <a:avLst/>
          </a:prstGeom>
          <a:noFill/>
        </p:spPr>
        <p:txBody>
          <a:bodyPr wrap="square" rtlCol="0">
            <a:spAutoFit/>
          </a:bodyPr>
          <a:lstStyle/>
          <a:p>
            <a:r>
              <a:rPr lang="es-ES_tradnl" sz="1300" b="1" dirty="0" smtClean="0">
                <a:latin typeface="Arial" panose="020B0604020202020204" pitchFamily="34" charset="0"/>
                <a:cs typeface="Arial" panose="020B0604020202020204" pitchFamily="34" charset="0"/>
              </a:rPr>
              <a:t>Seattle</a:t>
            </a:r>
            <a:endParaRPr lang="es-ES_tradnl" sz="1300" b="1" dirty="0">
              <a:latin typeface="Arial" panose="020B0604020202020204" pitchFamily="34" charset="0"/>
              <a:cs typeface="Arial" panose="020B0604020202020204" pitchFamily="34" charset="0"/>
            </a:endParaRPr>
          </a:p>
        </p:txBody>
      </p:sp>
      <p:sp>
        <p:nvSpPr>
          <p:cNvPr id="86" name="Oval 62"/>
          <p:cNvSpPr>
            <a:spLocks noChangeArrowheads="1"/>
          </p:cNvSpPr>
          <p:nvPr/>
        </p:nvSpPr>
        <p:spPr bwMode="auto">
          <a:xfrm>
            <a:off x="230187" y="34116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87" name="TextBox 86"/>
          <p:cNvSpPr txBox="1"/>
          <p:nvPr/>
        </p:nvSpPr>
        <p:spPr>
          <a:xfrm>
            <a:off x="382587" y="3183093"/>
            <a:ext cx="1143000" cy="492443"/>
          </a:xfrm>
          <a:prstGeom prst="rect">
            <a:avLst/>
          </a:prstGeom>
          <a:noFill/>
        </p:spPr>
        <p:txBody>
          <a:bodyPr wrap="square" rtlCol="0">
            <a:spAutoFit/>
          </a:bodyPr>
          <a:lstStyle/>
          <a:p>
            <a:r>
              <a:rPr lang="es-ES_tradnl" sz="1300" b="1" dirty="0" smtClean="0">
                <a:latin typeface="Arial" panose="020B0604020202020204" pitchFamily="34" charset="0"/>
                <a:cs typeface="Arial" panose="020B0604020202020204" pitchFamily="34" charset="0"/>
              </a:rPr>
              <a:t>San Francisco</a:t>
            </a:r>
            <a:endParaRPr lang="es-ES_tradnl" sz="1300" b="1" dirty="0">
              <a:latin typeface="Arial" panose="020B0604020202020204" pitchFamily="34" charset="0"/>
              <a:cs typeface="Arial" panose="020B0604020202020204" pitchFamily="34" charset="0"/>
            </a:endParaRPr>
          </a:p>
        </p:txBody>
      </p:sp>
      <p:sp>
        <p:nvSpPr>
          <p:cNvPr id="88" name="Oval 62"/>
          <p:cNvSpPr>
            <a:spLocks noChangeArrowheads="1"/>
          </p:cNvSpPr>
          <p:nvPr/>
        </p:nvSpPr>
        <p:spPr bwMode="auto">
          <a:xfrm>
            <a:off x="2820987" y="34116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89" name="TextBox 88"/>
          <p:cNvSpPr txBox="1"/>
          <p:nvPr/>
        </p:nvSpPr>
        <p:spPr>
          <a:xfrm>
            <a:off x="2973387" y="3335493"/>
            <a:ext cx="990600" cy="292388"/>
          </a:xfrm>
          <a:prstGeom prst="rect">
            <a:avLst/>
          </a:prstGeom>
          <a:noFill/>
        </p:spPr>
        <p:txBody>
          <a:bodyPr wrap="square" rtlCol="0">
            <a:spAutoFit/>
          </a:bodyPr>
          <a:lstStyle/>
          <a:p>
            <a:r>
              <a:rPr lang="es-ES_tradnl" sz="1300" b="1" dirty="0" smtClean="0"/>
              <a:t>Denver</a:t>
            </a:r>
            <a:endParaRPr lang="es-ES_tradnl" sz="1300" b="1" dirty="0"/>
          </a:p>
        </p:txBody>
      </p:sp>
      <p:sp>
        <p:nvSpPr>
          <p:cNvPr id="90" name="TextBox 89"/>
          <p:cNvSpPr txBox="1"/>
          <p:nvPr/>
        </p:nvSpPr>
        <p:spPr>
          <a:xfrm>
            <a:off x="687387" y="3945093"/>
            <a:ext cx="990600" cy="492443"/>
          </a:xfrm>
          <a:prstGeom prst="rect">
            <a:avLst/>
          </a:prstGeom>
          <a:noFill/>
        </p:spPr>
        <p:txBody>
          <a:bodyPr wrap="square" rtlCol="0">
            <a:spAutoFit/>
          </a:bodyPr>
          <a:lstStyle/>
          <a:p>
            <a:r>
              <a:rPr lang="es-ES_tradnl" sz="1300" b="1" dirty="0" smtClean="0">
                <a:latin typeface="Arial" panose="020B0604020202020204" pitchFamily="34" charset="0"/>
                <a:cs typeface="Arial" panose="020B0604020202020204" pitchFamily="34" charset="0"/>
              </a:rPr>
              <a:t>Los Ángeles</a:t>
            </a:r>
            <a:endParaRPr lang="es-ES_tradnl" sz="1300" b="1" dirty="0">
              <a:latin typeface="Arial" panose="020B0604020202020204" pitchFamily="34" charset="0"/>
              <a:cs typeface="Arial" panose="020B0604020202020204" pitchFamily="34" charset="0"/>
            </a:endParaRPr>
          </a:p>
        </p:txBody>
      </p:sp>
      <p:sp>
        <p:nvSpPr>
          <p:cNvPr id="91" name="Oval 62"/>
          <p:cNvSpPr>
            <a:spLocks noChangeArrowheads="1"/>
          </p:cNvSpPr>
          <p:nvPr/>
        </p:nvSpPr>
        <p:spPr bwMode="auto">
          <a:xfrm>
            <a:off x="534987" y="40974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93" name="TextBox 92"/>
          <p:cNvSpPr txBox="1"/>
          <p:nvPr/>
        </p:nvSpPr>
        <p:spPr>
          <a:xfrm>
            <a:off x="1068387" y="4402293"/>
            <a:ext cx="762000" cy="492443"/>
          </a:xfrm>
          <a:prstGeom prst="rect">
            <a:avLst/>
          </a:prstGeom>
          <a:noFill/>
        </p:spPr>
        <p:txBody>
          <a:bodyPr wrap="square" rtlCol="0">
            <a:spAutoFit/>
          </a:bodyPr>
          <a:lstStyle/>
          <a:p>
            <a:r>
              <a:rPr lang="es-ES_tradnl" sz="1300" b="1" dirty="0" smtClean="0">
                <a:latin typeface="Arial" panose="020B0604020202020204" pitchFamily="34" charset="0"/>
                <a:cs typeface="Arial" panose="020B0604020202020204" pitchFamily="34" charset="0"/>
              </a:rPr>
              <a:t>San </a:t>
            </a:r>
          </a:p>
          <a:p>
            <a:r>
              <a:rPr lang="es-ES_tradnl" sz="1300" b="1" dirty="0" smtClean="0">
                <a:latin typeface="Arial" panose="020B0604020202020204" pitchFamily="34" charset="0"/>
                <a:cs typeface="Arial" panose="020B0604020202020204" pitchFamily="34" charset="0"/>
              </a:rPr>
              <a:t>Diego</a:t>
            </a:r>
            <a:endParaRPr lang="es-ES_tradnl" sz="1300" b="1" dirty="0">
              <a:latin typeface="Arial" panose="020B0604020202020204" pitchFamily="34" charset="0"/>
              <a:cs typeface="Arial" panose="020B0604020202020204" pitchFamily="34" charset="0"/>
            </a:endParaRPr>
          </a:p>
        </p:txBody>
      </p:sp>
      <p:sp>
        <p:nvSpPr>
          <p:cNvPr id="94" name="TextBox 93"/>
          <p:cNvSpPr txBox="1"/>
          <p:nvPr/>
        </p:nvSpPr>
        <p:spPr>
          <a:xfrm>
            <a:off x="2058987" y="4630893"/>
            <a:ext cx="990600" cy="292388"/>
          </a:xfrm>
          <a:prstGeom prst="rect">
            <a:avLst/>
          </a:prstGeom>
          <a:noFill/>
        </p:spPr>
        <p:txBody>
          <a:bodyPr wrap="square" rtlCol="0">
            <a:spAutoFit/>
          </a:bodyPr>
          <a:lstStyle/>
          <a:p>
            <a:r>
              <a:rPr lang="es-ES_tradnl" sz="1300" b="1" dirty="0" smtClean="0"/>
              <a:t>Tucson</a:t>
            </a:r>
            <a:endParaRPr lang="es-ES_tradnl" sz="1300" b="1" dirty="0"/>
          </a:p>
        </p:txBody>
      </p:sp>
      <p:sp>
        <p:nvSpPr>
          <p:cNvPr id="95" name="TextBox 94"/>
          <p:cNvSpPr txBox="1"/>
          <p:nvPr/>
        </p:nvSpPr>
        <p:spPr>
          <a:xfrm>
            <a:off x="2897187" y="5088093"/>
            <a:ext cx="914400" cy="292388"/>
          </a:xfrm>
          <a:prstGeom prst="rect">
            <a:avLst/>
          </a:prstGeom>
          <a:noFill/>
        </p:spPr>
        <p:txBody>
          <a:bodyPr wrap="square" rtlCol="0">
            <a:spAutoFit/>
          </a:bodyPr>
          <a:lstStyle/>
          <a:p>
            <a:r>
              <a:rPr lang="es-ES_tradnl" sz="1300" b="1" dirty="0" smtClean="0"/>
              <a:t>El Paso</a:t>
            </a:r>
            <a:endParaRPr lang="es-ES_tradnl" sz="1300" b="1" dirty="0"/>
          </a:p>
        </p:txBody>
      </p:sp>
      <p:sp>
        <p:nvSpPr>
          <p:cNvPr id="96" name="Oval 62"/>
          <p:cNvSpPr>
            <a:spLocks noChangeArrowheads="1"/>
          </p:cNvSpPr>
          <p:nvPr/>
        </p:nvSpPr>
        <p:spPr bwMode="auto">
          <a:xfrm>
            <a:off x="4878387" y="22686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97" name="TextBox 96"/>
          <p:cNvSpPr txBox="1"/>
          <p:nvPr/>
        </p:nvSpPr>
        <p:spPr>
          <a:xfrm>
            <a:off x="4344987" y="2421093"/>
            <a:ext cx="1371600" cy="292388"/>
          </a:xfrm>
          <a:prstGeom prst="rect">
            <a:avLst/>
          </a:prstGeom>
          <a:noFill/>
        </p:spPr>
        <p:txBody>
          <a:bodyPr wrap="square" rtlCol="0">
            <a:spAutoFit/>
          </a:bodyPr>
          <a:lstStyle/>
          <a:p>
            <a:pPr algn="r"/>
            <a:r>
              <a:rPr lang="es-ES_tradnl" sz="1300" b="1" dirty="0" smtClean="0"/>
              <a:t>Minneapolis</a:t>
            </a:r>
            <a:endParaRPr lang="es-ES_tradnl" sz="1300" b="1" dirty="0"/>
          </a:p>
        </p:txBody>
      </p:sp>
      <p:sp>
        <p:nvSpPr>
          <p:cNvPr id="98" name="Oval 62"/>
          <p:cNvSpPr>
            <a:spLocks noChangeArrowheads="1"/>
          </p:cNvSpPr>
          <p:nvPr/>
        </p:nvSpPr>
        <p:spPr bwMode="auto">
          <a:xfrm>
            <a:off x="4419600" y="50118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99" name="Oval 62"/>
          <p:cNvSpPr>
            <a:spLocks noChangeArrowheads="1"/>
          </p:cNvSpPr>
          <p:nvPr/>
        </p:nvSpPr>
        <p:spPr bwMode="auto">
          <a:xfrm>
            <a:off x="4573587" y="56976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00" name="TextBox 99"/>
          <p:cNvSpPr txBox="1"/>
          <p:nvPr/>
        </p:nvSpPr>
        <p:spPr>
          <a:xfrm>
            <a:off x="3811587" y="5469093"/>
            <a:ext cx="990600" cy="292388"/>
          </a:xfrm>
          <a:prstGeom prst="rect">
            <a:avLst/>
          </a:prstGeom>
          <a:noFill/>
        </p:spPr>
        <p:txBody>
          <a:bodyPr wrap="square" rtlCol="0">
            <a:spAutoFit/>
          </a:bodyPr>
          <a:lstStyle/>
          <a:p>
            <a:pPr algn="r"/>
            <a:r>
              <a:rPr lang="es-ES_tradnl" sz="1300" b="1" dirty="0" smtClean="0"/>
              <a:t>Houston</a:t>
            </a:r>
            <a:endParaRPr lang="es-ES_tradnl" sz="1300" b="1" dirty="0"/>
          </a:p>
        </p:txBody>
      </p:sp>
      <p:sp>
        <p:nvSpPr>
          <p:cNvPr id="101" name="TextBox 100"/>
          <p:cNvSpPr txBox="1"/>
          <p:nvPr/>
        </p:nvSpPr>
        <p:spPr>
          <a:xfrm>
            <a:off x="4421187" y="4948105"/>
            <a:ext cx="762000" cy="292388"/>
          </a:xfrm>
          <a:prstGeom prst="rect">
            <a:avLst/>
          </a:prstGeom>
          <a:noFill/>
        </p:spPr>
        <p:txBody>
          <a:bodyPr wrap="square" rtlCol="0">
            <a:spAutoFit/>
          </a:bodyPr>
          <a:lstStyle/>
          <a:p>
            <a:pPr algn="r"/>
            <a:r>
              <a:rPr lang="es-ES_tradnl" sz="1300" b="1" dirty="0" smtClean="0"/>
              <a:t>Dallas</a:t>
            </a:r>
            <a:endParaRPr lang="es-ES_tradnl" sz="1300" b="1" dirty="0"/>
          </a:p>
        </p:txBody>
      </p:sp>
      <p:sp>
        <p:nvSpPr>
          <p:cNvPr id="102" name="TextBox 101"/>
          <p:cNvSpPr txBox="1"/>
          <p:nvPr/>
        </p:nvSpPr>
        <p:spPr>
          <a:xfrm>
            <a:off x="4040187" y="4402293"/>
            <a:ext cx="1143000" cy="292388"/>
          </a:xfrm>
          <a:prstGeom prst="rect">
            <a:avLst/>
          </a:prstGeom>
          <a:noFill/>
        </p:spPr>
        <p:txBody>
          <a:bodyPr wrap="square" rtlCol="0">
            <a:spAutoFit/>
          </a:bodyPr>
          <a:lstStyle/>
          <a:p>
            <a:pPr algn="r"/>
            <a:r>
              <a:rPr lang="es-ES_tradnl" sz="1300" b="1" dirty="0" smtClean="0"/>
              <a:t>Arkansas</a:t>
            </a:r>
            <a:endParaRPr lang="es-ES_tradnl" sz="1300" b="1" dirty="0"/>
          </a:p>
        </p:txBody>
      </p:sp>
      <p:sp>
        <p:nvSpPr>
          <p:cNvPr id="103" name="TextBox 102"/>
          <p:cNvSpPr txBox="1"/>
          <p:nvPr/>
        </p:nvSpPr>
        <p:spPr>
          <a:xfrm>
            <a:off x="5792787" y="5469093"/>
            <a:ext cx="990600" cy="492443"/>
          </a:xfrm>
          <a:prstGeom prst="rect">
            <a:avLst/>
          </a:prstGeom>
          <a:noFill/>
        </p:spPr>
        <p:txBody>
          <a:bodyPr wrap="square" rtlCol="0">
            <a:spAutoFit/>
          </a:bodyPr>
          <a:lstStyle/>
          <a:p>
            <a:r>
              <a:rPr lang="es-ES_tradnl" sz="1300" b="1" dirty="0" smtClean="0"/>
              <a:t>Nueva Orleans</a:t>
            </a:r>
            <a:endParaRPr lang="es-ES_tradnl" sz="1300" b="1" dirty="0"/>
          </a:p>
        </p:txBody>
      </p:sp>
      <p:sp>
        <p:nvSpPr>
          <p:cNvPr id="106" name="TextBox 105"/>
          <p:cNvSpPr txBox="1"/>
          <p:nvPr/>
        </p:nvSpPr>
        <p:spPr>
          <a:xfrm>
            <a:off x="5564187" y="4402293"/>
            <a:ext cx="990600" cy="292388"/>
          </a:xfrm>
          <a:prstGeom prst="rect">
            <a:avLst/>
          </a:prstGeom>
          <a:noFill/>
        </p:spPr>
        <p:txBody>
          <a:bodyPr wrap="square" rtlCol="0">
            <a:spAutoFit/>
          </a:bodyPr>
          <a:lstStyle/>
          <a:p>
            <a:pPr algn="r"/>
            <a:r>
              <a:rPr lang="es-ES_tradnl" sz="1300" b="1" dirty="0" smtClean="0"/>
              <a:t>Atlanta</a:t>
            </a:r>
            <a:endParaRPr lang="es-ES_tradnl" sz="1300" b="1" dirty="0"/>
          </a:p>
        </p:txBody>
      </p:sp>
      <p:grpSp>
        <p:nvGrpSpPr>
          <p:cNvPr id="2" name="Group 29"/>
          <p:cNvGrpSpPr>
            <a:grpSpLocks/>
          </p:cNvGrpSpPr>
          <p:nvPr/>
        </p:nvGrpSpPr>
        <p:grpSpPr bwMode="auto">
          <a:xfrm>
            <a:off x="7164387" y="4783293"/>
            <a:ext cx="192088" cy="192088"/>
            <a:chOff x="5303" y="1541"/>
            <a:chExt cx="121" cy="121"/>
          </a:xfrm>
        </p:grpSpPr>
        <p:sp>
          <p:nvSpPr>
            <p:cNvPr id="108" name="Freeform 30"/>
            <p:cNvSpPr>
              <a:spLocks/>
            </p:cNvSpPr>
            <p:nvPr/>
          </p:nvSpPr>
          <p:spPr bwMode="auto">
            <a:xfrm>
              <a:off x="5303" y="1541"/>
              <a:ext cx="121" cy="121"/>
            </a:xfrm>
            <a:custGeom>
              <a:avLst/>
              <a:gdLst>
                <a:gd name="T0" fmla="*/ 60 w 121"/>
                <a:gd name="T1" fmla="*/ 0 h 121"/>
                <a:gd name="T2" fmla="*/ 0 w 121"/>
                <a:gd name="T3" fmla="*/ 46 h 121"/>
                <a:gd name="T4" fmla="*/ 23 w 121"/>
                <a:gd name="T5" fmla="*/ 120 h 121"/>
                <a:gd name="T6" fmla="*/ 97 w 121"/>
                <a:gd name="T7" fmla="*/ 120 h 121"/>
                <a:gd name="T8" fmla="*/ 120 w 121"/>
                <a:gd name="T9" fmla="*/ 46 h 121"/>
                <a:gd name="T10" fmla="*/ 60 w 121"/>
                <a:gd name="T11" fmla="*/ 0 h 121"/>
                <a:gd name="T12" fmla="*/ 0 60000 65536"/>
                <a:gd name="T13" fmla="*/ 0 60000 65536"/>
                <a:gd name="T14" fmla="*/ 0 60000 65536"/>
                <a:gd name="T15" fmla="*/ 0 60000 65536"/>
                <a:gd name="T16" fmla="*/ 0 60000 65536"/>
                <a:gd name="T17" fmla="*/ 0 60000 65536"/>
                <a:gd name="T18" fmla="*/ 0 w 121"/>
                <a:gd name="T19" fmla="*/ 0 h 121"/>
                <a:gd name="T20" fmla="*/ 121 w 121"/>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21" h="121">
                  <a:moveTo>
                    <a:pt x="60" y="0"/>
                  </a:moveTo>
                  <a:lnTo>
                    <a:pt x="0" y="46"/>
                  </a:lnTo>
                  <a:lnTo>
                    <a:pt x="23" y="120"/>
                  </a:lnTo>
                  <a:lnTo>
                    <a:pt x="97" y="120"/>
                  </a:lnTo>
                  <a:lnTo>
                    <a:pt x="120" y="46"/>
                  </a:lnTo>
                  <a:lnTo>
                    <a:pt x="60" y="0"/>
                  </a:lnTo>
                </a:path>
              </a:pathLst>
            </a:custGeom>
            <a:solidFill>
              <a:srgbClr val="FFDD4F"/>
            </a:solidFill>
            <a:ln w="12700" cap="rnd">
              <a:solidFill>
                <a:schemeClr val="tx2"/>
              </a:solidFill>
              <a:round/>
              <a:headEnd/>
              <a:tailEnd/>
            </a:ln>
          </p:spPr>
          <p:txBody>
            <a:bodyPr/>
            <a:lstStyle/>
            <a:p>
              <a:endParaRPr lang="es-ES_tradnl" dirty="0"/>
            </a:p>
          </p:txBody>
        </p:sp>
        <p:sp>
          <p:nvSpPr>
            <p:cNvPr id="109" name="Rectangle 31"/>
            <p:cNvSpPr>
              <a:spLocks noChangeArrowheads="1"/>
            </p:cNvSpPr>
            <p:nvPr/>
          </p:nvSpPr>
          <p:spPr bwMode="auto">
            <a:xfrm>
              <a:off x="5363" y="1587"/>
              <a:ext cx="1" cy="41"/>
            </a:xfrm>
            <a:prstGeom prst="rect">
              <a:avLst/>
            </a:prstGeom>
            <a:solidFill>
              <a:srgbClr val="FFDD4F"/>
            </a:solidFill>
            <a:ln w="12700">
              <a:solidFill>
                <a:schemeClr val="tx2"/>
              </a:solidFill>
              <a:miter lim="800000"/>
              <a:headEnd/>
              <a:tailEnd/>
            </a:ln>
          </p:spPr>
          <p:txBody>
            <a:bodyPr wrap="none" anchor="ctr"/>
            <a:lstStyle/>
            <a:p>
              <a:endParaRPr lang="es-ES_tradnl" dirty="0"/>
            </a:p>
          </p:txBody>
        </p:sp>
      </p:grpSp>
      <p:sp>
        <p:nvSpPr>
          <p:cNvPr id="110" name="TextBox 109"/>
          <p:cNvSpPr txBox="1"/>
          <p:nvPr/>
        </p:nvSpPr>
        <p:spPr>
          <a:xfrm>
            <a:off x="7316787" y="4707093"/>
            <a:ext cx="1219200" cy="292388"/>
          </a:xfrm>
          <a:prstGeom prst="rect">
            <a:avLst/>
          </a:prstGeom>
          <a:noFill/>
        </p:spPr>
        <p:txBody>
          <a:bodyPr wrap="square" rtlCol="0">
            <a:spAutoFit/>
          </a:bodyPr>
          <a:lstStyle/>
          <a:p>
            <a:r>
              <a:rPr lang="es-ES_tradnl" sz="1300" b="1" dirty="0" smtClean="0"/>
              <a:t>Charleston</a:t>
            </a:r>
            <a:endParaRPr lang="es-ES_tradnl" sz="1300" b="1" dirty="0"/>
          </a:p>
        </p:txBody>
      </p:sp>
      <p:sp>
        <p:nvSpPr>
          <p:cNvPr id="111" name="Oval 62"/>
          <p:cNvSpPr>
            <a:spLocks noChangeArrowheads="1"/>
          </p:cNvSpPr>
          <p:nvPr/>
        </p:nvSpPr>
        <p:spPr bwMode="auto">
          <a:xfrm>
            <a:off x="7469187" y="61548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12" name="TextBox 111"/>
          <p:cNvSpPr txBox="1"/>
          <p:nvPr/>
        </p:nvSpPr>
        <p:spPr>
          <a:xfrm>
            <a:off x="7164387" y="5850093"/>
            <a:ext cx="990600" cy="292388"/>
          </a:xfrm>
          <a:prstGeom prst="rect">
            <a:avLst/>
          </a:prstGeom>
          <a:noFill/>
        </p:spPr>
        <p:txBody>
          <a:bodyPr wrap="square" rtlCol="0">
            <a:spAutoFit/>
          </a:bodyPr>
          <a:lstStyle/>
          <a:p>
            <a:pPr algn="r"/>
            <a:r>
              <a:rPr lang="es-ES_tradnl" sz="1300" b="1" dirty="0" smtClean="0"/>
              <a:t>Miami</a:t>
            </a:r>
            <a:endParaRPr lang="es-ES_tradnl" sz="1300" b="1" dirty="0"/>
          </a:p>
        </p:txBody>
      </p:sp>
      <p:sp>
        <p:nvSpPr>
          <p:cNvPr id="113" name="Oval 62"/>
          <p:cNvSpPr>
            <a:spLocks noChangeArrowheads="1"/>
          </p:cNvSpPr>
          <p:nvPr/>
        </p:nvSpPr>
        <p:spPr bwMode="auto">
          <a:xfrm>
            <a:off x="8078787" y="27258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14" name="TextBox 113"/>
          <p:cNvSpPr txBox="1"/>
          <p:nvPr/>
        </p:nvSpPr>
        <p:spPr>
          <a:xfrm>
            <a:off x="7850187" y="3411693"/>
            <a:ext cx="1295400" cy="692497"/>
          </a:xfrm>
          <a:prstGeom prst="rect">
            <a:avLst/>
          </a:prstGeom>
          <a:noFill/>
        </p:spPr>
        <p:txBody>
          <a:bodyPr wrap="square" rtlCol="0">
            <a:spAutoFit/>
          </a:bodyPr>
          <a:lstStyle/>
          <a:p>
            <a:r>
              <a:rPr lang="es-ES_tradnl" sz="1300" b="1" dirty="0" smtClean="0"/>
              <a:t>Washington y emisión especial</a:t>
            </a:r>
            <a:endParaRPr lang="es-ES_tradnl" sz="1300" b="1" dirty="0"/>
          </a:p>
        </p:txBody>
      </p:sp>
      <p:sp>
        <p:nvSpPr>
          <p:cNvPr id="115" name="TextBox 114"/>
          <p:cNvSpPr txBox="1"/>
          <p:nvPr/>
        </p:nvSpPr>
        <p:spPr>
          <a:xfrm>
            <a:off x="8002587" y="2802093"/>
            <a:ext cx="1371600" cy="292388"/>
          </a:xfrm>
          <a:prstGeom prst="rect">
            <a:avLst/>
          </a:prstGeom>
          <a:noFill/>
        </p:spPr>
        <p:txBody>
          <a:bodyPr wrap="square" rtlCol="0">
            <a:spAutoFit/>
          </a:bodyPr>
          <a:lstStyle/>
          <a:p>
            <a:r>
              <a:rPr lang="es-ES_tradnl" sz="1300" b="1" dirty="0" smtClean="0"/>
              <a:t>Nueva York</a:t>
            </a:r>
            <a:endParaRPr lang="es-ES_tradnl" sz="1300" b="1" dirty="0"/>
          </a:p>
        </p:txBody>
      </p:sp>
      <p:sp>
        <p:nvSpPr>
          <p:cNvPr id="116" name="TextBox 115"/>
          <p:cNvSpPr txBox="1"/>
          <p:nvPr/>
        </p:nvSpPr>
        <p:spPr>
          <a:xfrm>
            <a:off x="7316787" y="2421093"/>
            <a:ext cx="1524000" cy="292388"/>
          </a:xfrm>
          <a:prstGeom prst="rect">
            <a:avLst/>
          </a:prstGeom>
          <a:noFill/>
        </p:spPr>
        <p:txBody>
          <a:bodyPr wrap="square" rtlCol="0">
            <a:spAutoFit/>
          </a:bodyPr>
          <a:lstStyle/>
          <a:p>
            <a:r>
              <a:rPr lang="es-ES_tradnl" sz="1300" b="1" dirty="0" smtClean="0"/>
              <a:t>Connecticut</a:t>
            </a:r>
            <a:endParaRPr lang="es-ES_tradnl" sz="1300" b="1" dirty="0"/>
          </a:p>
        </p:txBody>
      </p:sp>
      <p:sp>
        <p:nvSpPr>
          <p:cNvPr id="117" name="TextBox 116"/>
          <p:cNvSpPr txBox="1"/>
          <p:nvPr/>
        </p:nvSpPr>
        <p:spPr>
          <a:xfrm>
            <a:off x="6440487" y="2405374"/>
            <a:ext cx="1143000" cy="292388"/>
          </a:xfrm>
          <a:prstGeom prst="rect">
            <a:avLst/>
          </a:prstGeom>
          <a:noFill/>
        </p:spPr>
        <p:txBody>
          <a:bodyPr wrap="square" rtlCol="0">
            <a:spAutoFit/>
          </a:bodyPr>
          <a:lstStyle/>
          <a:p>
            <a:r>
              <a:rPr lang="es-ES_tradnl" sz="1300" b="1" dirty="0" smtClean="0"/>
              <a:t>Búfalo</a:t>
            </a:r>
            <a:endParaRPr lang="es-ES_tradnl" sz="1300" b="1" dirty="0"/>
          </a:p>
        </p:txBody>
      </p:sp>
      <p:sp>
        <p:nvSpPr>
          <p:cNvPr id="118" name="Oval 62"/>
          <p:cNvSpPr>
            <a:spLocks noChangeArrowheads="1"/>
          </p:cNvSpPr>
          <p:nvPr/>
        </p:nvSpPr>
        <p:spPr bwMode="auto">
          <a:xfrm>
            <a:off x="7697787" y="30306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19" name="TextBox 118"/>
          <p:cNvSpPr txBox="1"/>
          <p:nvPr/>
        </p:nvSpPr>
        <p:spPr>
          <a:xfrm>
            <a:off x="5335587" y="3183093"/>
            <a:ext cx="990600" cy="292388"/>
          </a:xfrm>
          <a:prstGeom prst="rect">
            <a:avLst/>
          </a:prstGeom>
          <a:noFill/>
        </p:spPr>
        <p:txBody>
          <a:bodyPr wrap="square" rtlCol="0">
            <a:spAutoFit/>
          </a:bodyPr>
          <a:lstStyle/>
          <a:p>
            <a:pPr algn="r"/>
            <a:r>
              <a:rPr lang="es-ES_tradnl" sz="1300" b="1" dirty="0" smtClean="0"/>
              <a:t>Chicago</a:t>
            </a:r>
            <a:endParaRPr lang="es-ES_tradnl" sz="1300" b="1" dirty="0"/>
          </a:p>
        </p:txBody>
      </p:sp>
      <p:sp>
        <p:nvSpPr>
          <p:cNvPr id="120" name="TextBox 119"/>
          <p:cNvSpPr txBox="1"/>
          <p:nvPr/>
        </p:nvSpPr>
        <p:spPr>
          <a:xfrm>
            <a:off x="6402387" y="2802093"/>
            <a:ext cx="838200" cy="292388"/>
          </a:xfrm>
          <a:prstGeom prst="rect">
            <a:avLst/>
          </a:prstGeom>
          <a:noFill/>
        </p:spPr>
        <p:txBody>
          <a:bodyPr wrap="square" rtlCol="0">
            <a:spAutoFit/>
          </a:bodyPr>
          <a:lstStyle/>
          <a:p>
            <a:pPr algn="r"/>
            <a:r>
              <a:rPr lang="es-ES_tradnl" sz="1300" b="1" dirty="0" smtClean="0"/>
              <a:t>Detroit</a:t>
            </a:r>
            <a:endParaRPr lang="es-ES_tradnl" sz="1300" b="1" dirty="0"/>
          </a:p>
        </p:txBody>
      </p:sp>
      <p:sp>
        <p:nvSpPr>
          <p:cNvPr id="121" name="Oval 62"/>
          <p:cNvSpPr>
            <a:spLocks noChangeArrowheads="1"/>
          </p:cNvSpPr>
          <p:nvPr/>
        </p:nvSpPr>
        <p:spPr bwMode="auto">
          <a:xfrm>
            <a:off x="5716587" y="30306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22" name="Oval 62"/>
          <p:cNvSpPr>
            <a:spLocks noChangeArrowheads="1"/>
          </p:cNvSpPr>
          <p:nvPr/>
        </p:nvSpPr>
        <p:spPr bwMode="auto">
          <a:xfrm>
            <a:off x="6402387" y="28782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24" name="TextBox 123"/>
          <p:cNvSpPr txBox="1"/>
          <p:nvPr/>
        </p:nvSpPr>
        <p:spPr>
          <a:xfrm>
            <a:off x="2287587" y="6307293"/>
            <a:ext cx="1295400" cy="292388"/>
          </a:xfrm>
          <a:prstGeom prst="rect">
            <a:avLst/>
          </a:prstGeom>
          <a:noFill/>
        </p:spPr>
        <p:txBody>
          <a:bodyPr wrap="square" rtlCol="0">
            <a:spAutoFit/>
          </a:bodyPr>
          <a:lstStyle/>
          <a:p>
            <a:r>
              <a:rPr lang="es-ES_tradnl" sz="1300" b="1" dirty="0" smtClean="0">
                <a:latin typeface="+mj-lt"/>
              </a:rPr>
              <a:t>Honolulu</a:t>
            </a:r>
            <a:endParaRPr lang="es-ES_tradnl" sz="1300" b="1" dirty="0">
              <a:latin typeface="+mj-lt"/>
            </a:endParaRPr>
          </a:p>
        </p:txBody>
      </p:sp>
      <p:sp>
        <p:nvSpPr>
          <p:cNvPr id="125" name="Oval 62"/>
          <p:cNvSpPr>
            <a:spLocks noChangeArrowheads="1"/>
          </p:cNvSpPr>
          <p:nvPr/>
        </p:nvSpPr>
        <p:spPr bwMode="auto">
          <a:xfrm>
            <a:off x="7621587" y="34116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26" name="TextBox 125"/>
          <p:cNvSpPr txBox="1"/>
          <p:nvPr/>
        </p:nvSpPr>
        <p:spPr>
          <a:xfrm>
            <a:off x="8383587" y="2573493"/>
            <a:ext cx="762000" cy="292388"/>
          </a:xfrm>
          <a:prstGeom prst="rect">
            <a:avLst/>
          </a:prstGeom>
          <a:noFill/>
        </p:spPr>
        <p:txBody>
          <a:bodyPr wrap="square" rtlCol="0">
            <a:spAutoFit/>
          </a:bodyPr>
          <a:lstStyle/>
          <a:p>
            <a:r>
              <a:rPr lang="es-ES_tradnl" sz="1300" b="1" dirty="0" smtClean="0"/>
              <a:t>Boston</a:t>
            </a:r>
            <a:endParaRPr lang="es-ES_tradnl" sz="1300" b="1" dirty="0"/>
          </a:p>
        </p:txBody>
      </p:sp>
      <p:grpSp>
        <p:nvGrpSpPr>
          <p:cNvPr id="3" name="Group 29"/>
          <p:cNvGrpSpPr>
            <a:grpSpLocks/>
          </p:cNvGrpSpPr>
          <p:nvPr/>
        </p:nvGrpSpPr>
        <p:grpSpPr bwMode="auto">
          <a:xfrm>
            <a:off x="8231187" y="2192493"/>
            <a:ext cx="192088" cy="192088"/>
            <a:chOff x="5303" y="1541"/>
            <a:chExt cx="121" cy="121"/>
          </a:xfrm>
        </p:grpSpPr>
        <p:sp>
          <p:nvSpPr>
            <p:cNvPr id="128" name="Freeform 30"/>
            <p:cNvSpPr>
              <a:spLocks/>
            </p:cNvSpPr>
            <p:nvPr/>
          </p:nvSpPr>
          <p:spPr bwMode="auto">
            <a:xfrm>
              <a:off x="5303" y="1541"/>
              <a:ext cx="121" cy="121"/>
            </a:xfrm>
            <a:custGeom>
              <a:avLst/>
              <a:gdLst>
                <a:gd name="T0" fmla="*/ 60 w 121"/>
                <a:gd name="T1" fmla="*/ 0 h 121"/>
                <a:gd name="T2" fmla="*/ 0 w 121"/>
                <a:gd name="T3" fmla="*/ 46 h 121"/>
                <a:gd name="T4" fmla="*/ 23 w 121"/>
                <a:gd name="T5" fmla="*/ 120 h 121"/>
                <a:gd name="T6" fmla="*/ 97 w 121"/>
                <a:gd name="T7" fmla="*/ 120 h 121"/>
                <a:gd name="T8" fmla="*/ 120 w 121"/>
                <a:gd name="T9" fmla="*/ 46 h 121"/>
                <a:gd name="T10" fmla="*/ 60 w 121"/>
                <a:gd name="T11" fmla="*/ 0 h 121"/>
                <a:gd name="T12" fmla="*/ 0 60000 65536"/>
                <a:gd name="T13" fmla="*/ 0 60000 65536"/>
                <a:gd name="T14" fmla="*/ 0 60000 65536"/>
                <a:gd name="T15" fmla="*/ 0 60000 65536"/>
                <a:gd name="T16" fmla="*/ 0 60000 65536"/>
                <a:gd name="T17" fmla="*/ 0 60000 65536"/>
                <a:gd name="T18" fmla="*/ 0 w 121"/>
                <a:gd name="T19" fmla="*/ 0 h 121"/>
                <a:gd name="T20" fmla="*/ 121 w 121"/>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21" h="121">
                  <a:moveTo>
                    <a:pt x="60" y="0"/>
                  </a:moveTo>
                  <a:lnTo>
                    <a:pt x="0" y="46"/>
                  </a:lnTo>
                  <a:lnTo>
                    <a:pt x="23" y="120"/>
                  </a:lnTo>
                  <a:lnTo>
                    <a:pt x="97" y="120"/>
                  </a:lnTo>
                  <a:lnTo>
                    <a:pt x="120" y="46"/>
                  </a:lnTo>
                  <a:lnTo>
                    <a:pt x="60" y="0"/>
                  </a:lnTo>
                </a:path>
              </a:pathLst>
            </a:custGeom>
            <a:solidFill>
              <a:srgbClr val="FFDD4F"/>
            </a:solidFill>
            <a:ln w="12700" cap="rnd">
              <a:solidFill>
                <a:schemeClr val="tx2"/>
              </a:solidFill>
              <a:round/>
              <a:headEnd/>
              <a:tailEnd/>
            </a:ln>
          </p:spPr>
          <p:txBody>
            <a:bodyPr/>
            <a:lstStyle/>
            <a:p>
              <a:endParaRPr lang="es-ES_tradnl" dirty="0"/>
            </a:p>
          </p:txBody>
        </p:sp>
        <p:sp>
          <p:nvSpPr>
            <p:cNvPr id="129" name="Rectangle 31"/>
            <p:cNvSpPr>
              <a:spLocks noChangeArrowheads="1"/>
            </p:cNvSpPr>
            <p:nvPr/>
          </p:nvSpPr>
          <p:spPr bwMode="auto">
            <a:xfrm>
              <a:off x="5363" y="1587"/>
              <a:ext cx="1" cy="41"/>
            </a:xfrm>
            <a:prstGeom prst="rect">
              <a:avLst/>
            </a:prstGeom>
            <a:solidFill>
              <a:srgbClr val="FFDD4F"/>
            </a:solidFill>
            <a:ln w="12700">
              <a:solidFill>
                <a:schemeClr val="tx2"/>
              </a:solidFill>
              <a:miter lim="800000"/>
              <a:headEnd/>
              <a:tailEnd/>
            </a:ln>
          </p:spPr>
          <p:txBody>
            <a:bodyPr wrap="none" anchor="ctr"/>
            <a:lstStyle/>
            <a:p>
              <a:endParaRPr lang="es-ES_tradnl" dirty="0"/>
            </a:p>
          </p:txBody>
        </p:sp>
      </p:grpSp>
      <p:sp>
        <p:nvSpPr>
          <p:cNvPr id="130" name="TextBox 129"/>
          <p:cNvSpPr txBox="1"/>
          <p:nvPr/>
        </p:nvSpPr>
        <p:spPr>
          <a:xfrm>
            <a:off x="7088187" y="1963893"/>
            <a:ext cx="990600" cy="292388"/>
          </a:xfrm>
          <a:prstGeom prst="rect">
            <a:avLst/>
          </a:prstGeom>
          <a:noFill/>
        </p:spPr>
        <p:txBody>
          <a:bodyPr wrap="square" rtlCol="0">
            <a:spAutoFit/>
          </a:bodyPr>
          <a:lstStyle/>
          <a:p>
            <a:pPr algn="r"/>
            <a:r>
              <a:rPr lang="es-ES_tradnl" sz="1300" b="1" dirty="0" smtClean="0"/>
              <a:t>Vermont</a:t>
            </a:r>
            <a:endParaRPr lang="es-ES_tradnl" sz="1300" b="1" dirty="0"/>
          </a:p>
        </p:txBody>
      </p:sp>
      <p:sp>
        <p:nvSpPr>
          <p:cNvPr id="131" name="TextBox 130"/>
          <p:cNvSpPr txBox="1"/>
          <p:nvPr/>
        </p:nvSpPr>
        <p:spPr>
          <a:xfrm>
            <a:off x="8078787" y="1735293"/>
            <a:ext cx="1066800" cy="492443"/>
          </a:xfrm>
          <a:prstGeom prst="rect">
            <a:avLst/>
          </a:prstGeom>
          <a:noFill/>
        </p:spPr>
        <p:txBody>
          <a:bodyPr wrap="square" rtlCol="0">
            <a:spAutoFit/>
          </a:bodyPr>
          <a:lstStyle/>
          <a:p>
            <a:r>
              <a:rPr lang="es-ES_tradnl" sz="1300" b="1" dirty="0" smtClean="0"/>
              <a:t>Pasaporte nacional</a:t>
            </a:r>
            <a:endParaRPr lang="es-ES_tradnl" sz="1300" b="1" dirty="0"/>
          </a:p>
        </p:txBody>
      </p:sp>
      <p:sp>
        <p:nvSpPr>
          <p:cNvPr id="132" name="Oval 62"/>
          <p:cNvSpPr>
            <a:spLocks noChangeArrowheads="1"/>
          </p:cNvSpPr>
          <p:nvPr/>
        </p:nvSpPr>
        <p:spPr bwMode="auto">
          <a:xfrm>
            <a:off x="7926387" y="28782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33" name="TextBox 132"/>
          <p:cNvSpPr txBox="1"/>
          <p:nvPr/>
        </p:nvSpPr>
        <p:spPr>
          <a:xfrm>
            <a:off x="7773987" y="3030693"/>
            <a:ext cx="1600200" cy="292388"/>
          </a:xfrm>
          <a:prstGeom prst="rect">
            <a:avLst/>
          </a:prstGeom>
          <a:noFill/>
        </p:spPr>
        <p:txBody>
          <a:bodyPr wrap="square" rtlCol="0">
            <a:spAutoFit/>
          </a:bodyPr>
          <a:lstStyle/>
          <a:p>
            <a:r>
              <a:rPr lang="es-ES_tradnl" sz="1300" b="1" dirty="0"/>
              <a:t>F</a:t>
            </a:r>
            <a:r>
              <a:rPr lang="es-ES_tradnl" sz="1300" b="1" dirty="0" smtClean="0"/>
              <a:t>iladelfia</a:t>
            </a:r>
            <a:endParaRPr lang="es-ES_tradnl" sz="1300" b="1" dirty="0"/>
          </a:p>
        </p:txBody>
      </p:sp>
      <p:sp>
        <p:nvSpPr>
          <p:cNvPr id="134" name="Oval 62"/>
          <p:cNvSpPr>
            <a:spLocks noChangeArrowheads="1"/>
          </p:cNvSpPr>
          <p:nvPr/>
        </p:nvSpPr>
        <p:spPr bwMode="auto">
          <a:xfrm>
            <a:off x="8307387" y="24210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35" name="TextBox 134"/>
          <p:cNvSpPr txBox="1"/>
          <p:nvPr/>
        </p:nvSpPr>
        <p:spPr>
          <a:xfrm>
            <a:off x="5487987" y="5918224"/>
            <a:ext cx="1600200" cy="292388"/>
          </a:xfrm>
          <a:prstGeom prst="rect">
            <a:avLst/>
          </a:prstGeom>
          <a:noFill/>
        </p:spPr>
        <p:txBody>
          <a:bodyPr wrap="square" rtlCol="0">
            <a:spAutoFit/>
          </a:bodyPr>
          <a:lstStyle/>
          <a:p>
            <a:r>
              <a:rPr lang="es-ES_tradnl" sz="1300" b="1" dirty="0" smtClean="0"/>
              <a:t>Agencia</a:t>
            </a:r>
            <a:endParaRPr lang="es-ES_tradnl" sz="1300" b="1" dirty="0"/>
          </a:p>
        </p:txBody>
      </p:sp>
      <p:sp>
        <p:nvSpPr>
          <p:cNvPr id="138" name="Oval 62"/>
          <p:cNvSpPr>
            <a:spLocks noChangeArrowheads="1"/>
          </p:cNvSpPr>
          <p:nvPr/>
        </p:nvSpPr>
        <p:spPr bwMode="auto">
          <a:xfrm>
            <a:off x="5259387" y="5994424"/>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43" name="Rectangle 142"/>
          <p:cNvSpPr/>
          <p:nvPr/>
        </p:nvSpPr>
        <p:spPr>
          <a:xfrm>
            <a:off x="4530306" y="6223024"/>
            <a:ext cx="530915" cy="292388"/>
          </a:xfrm>
          <a:prstGeom prst="rect">
            <a:avLst/>
          </a:prstGeom>
        </p:spPr>
        <p:txBody>
          <a:bodyPr wrap="none">
            <a:spAutoFit/>
          </a:bodyPr>
          <a:lstStyle/>
          <a:p>
            <a:pPr algn="ctr"/>
            <a:r>
              <a:rPr lang="es-ES_tradnl" sz="1300" b="1" u="sng" dirty="0" smtClean="0"/>
              <a:t>KEY</a:t>
            </a:r>
            <a:endParaRPr lang="es-ES_tradnl" sz="1300" b="1" u="sng" dirty="0"/>
          </a:p>
        </p:txBody>
      </p:sp>
      <p:sp>
        <p:nvSpPr>
          <p:cNvPr id="147" name="Isosceles Triangle 146"/>
          <p:cNvSpPr/>
          <p:nvPr/>
        </p:nvSpPr>
        <p:spPr>
          <a:xfrm>
            <a:off x="5106987" y="4478493"/>
            <a:ext cx="228600" cy="152400"/>
          </a:xfrm>
          <a:prstGeom prst="triangl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8" name="Isosceles Triangle 147"/>
          <p:cNvSpPr/>
          <p:nvPr/>
        </p:nvSpPr>
        <p:spPr>
          <a:xfrm>
            <a:off x="5259387" y="6604024"/>
            <a:ext cx="228600" cy="152400"/>
          </a:xfrm>
          <a:prstGeom prst="triangl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9" name="TextBox 148"/>
          <p:cNvSpPr txBox="1"/>
          <p:nvPr/>
        </p:nvSpPr>
        <p:spPr>
          <a:xfrm>
            <a:off x="5487987" y="6527824"/>
            <a:ext cx="1936298" cy="292388"/>
          </a:xfrm>
          <a:prstGeom prst="rect">
            <a:avLst/>
          </a:prstGeom>
          <a:noFill/>
        </p:spPr>
        <p:txBody>
          <a:bodyPr wrap="square" rtlCol="0">
            <a:spAutoFit/>
          </a:bodyPr>
          <a:lstStyle/>
          <a:p>
            <a:r>
              <a:rPr lang="es-ES_tradnl" sz="1300" b="1" dirty="0" smtClean="0"/>
              <a:t>Centro de impresión</a:t>
            </a:r>
            <a:endParaRPr lang="es-ES_tradnl" sz="1300" b="1" dirty="0"/>
          </a:p>
        </p:txBody>
      </p:sp>
      <p:sp>
        <p:nvSpPr>
          <p:cNvPr id="150" name="Isosceles Triangle 149"/>
          <p:cNvSpPr/>
          <p:nvPr/>
        </p:nvSpPr>
        <p:spPr>
          <a:xfrm>
            <a:off x="1830387" y="4783293"/>
            <a:ext cx="228600" cy="152400"/>
          </a:xfrm>
          <a:prstGeom prst="triangl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 name="Group 29"/>
          <p:cNvGrpSpPr>
            <a:grpSpLocks/>
          </p:cNvGrpSpPr>
          <p:nvPr/>
        </p:nvGrpSpPr>
        <p:grpSpPr bwMode="auto">
          <a:xfrm>
            <a:off x="5259387" y="6299224"/>
            <a:ext cx="192088" cy="192088"/>
            <a:chOff x="5303" y="1541"/>
            <a:chExt cx="121" cy="121"/>
          </a:xfrm>
        </p:grpSpPr>
        <p:sp>
          <p:nvSpPr>
            <p:cNvPr id="152" name="Freeform 30"/>
            <p:cNvSpPr>
              <a:spLocks/>
            </p:cNvSpPr>
            <p:nvPr/>
          </p:nvSpPr>
          <p:spPr bwMode="auto">
            <a:xfrm>
              <a:off x="5303" y="1541"/>
              <a:ext cx="121" cy="121"/>
            </a:xfrm>
            <a:custGeom>
              <a:avLst/>
              <a:gdLst>
                <a:gd name="T0" fmla="*/ 60 w 121"/>
                <a:gd name="T1" fmla="*/ 0 h 121"/>
                <a:gd name="T2" fmla="*/ 0 w 121"/>
                <a:gd name="T3" fmla="*/ 46 h 121"/>
                <a:gd name="T4" fmla="*/ 23 w 121"/>
                <a:gd name="T5" fmla="*/ 120 h 121"/>
                <a:gd name="T6" fmla="*/ 97 w 121"/>
                <a:gd name="T7" fmla="*/ 120 h 121"/>
                <a:gd name="T8" fmla="*/ 120 w 121"/>
                <a:gd name="T9" fmla="*/ 46 h 121"/>
                <a:gd name="T10" fmla="*/ 60 w 121"/>
                <a:gd name="T11" fmla="*/ 0 h 121"/>
                <a:gd name="T12" fmla="*/ 0 60000 65536"/>
                <a:gd name="T13" fmla="*/ 0 60000 65536"/>
                <a:gd name="T14" fmla="*/ 0 60000 65536"/>
                <a:gd name="T15" fmla="*/ 0 60000 65536"/>
                <a:gd name="T16" fmla="*/ 0 60000 65536"/>
                <a:gd name="T17" fmla="*/ 0 60000 65536"/>
                <a:gd name="T18" fmla="*/ 0 w 121"/>
                <a:gd name="T19" fmla="*/ 0 h 121"/>
                <a:gd name="T20" fmla="*/ 121 w 121"/>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21" h="121">
                  <a:moveTo>
                    <a:pt x="60" y="0"/>
                  </a:moveTo>
                  <a:lnTo>
                    <a:pt x="0" y="46"/>
                  </a:lnTo>
                  <a:lnTo>
                    <a:pt x="23" y="120"/>
                  </a:lnTo>
                  <a:lnTo>
                    <a:pt x="97" y="120"/>
                  </a:lnTo>
                  <a:lnTo>
                    <a:pt x="120" y="46"/>
                  </a:lnTo>
                  <a:lnTo>
                    <a:pt x="60" y="0"/>
                  </a:lnTo>
                </a:path>
              </a:pathLst>
            </a:custGeom>
            <a:solidFill>
              <a:srgbClr val="FFDD4F"/>
            </a:solidFill>
            <a:ln w="12700" cap="rnd">
              <a:solidFill>
                <a:schemeClr val="tx2"/>
              </a:solidFill>
              <a:round/>
              <a:headEnd/>
              <a:tailEnd/>
            </a:ln>
          </p:spPr>
          <p:txBody>
            <a:bodyPr/>
            <a:lstStyle/>
            <a:p>
              <a:endParaRPr lang="es-ES_tradnl" dirty="0"/>
            </a:p>
          </p:txBody>
        </p:sp>
        <p:sp>
          <p:nvSpPr>
            <p:cNvPr id="153" name="Rectangle 31"/>
            <p:cNvSpPr>
              <a:spLocks noChangeArrowheads="1"/>
            </p:cNvSpPr>
            <p:nvPr/>
          </p:nvSpPr>
          <p:spPr bwMode="auto">
            <a:xfrm>
              <a:off x="5363" y="1587"/>
              <a:ext cx="1" cy="41"/>
            </a:xfrm>
            <a:prstGeom prst="rect">
              <a:avLst/>
            </a:prstGeom>
            <a:solidFill>
              <a:srgbClr val="FFDD4F"/>
            </a:solidFill>
            <a:ln w="12700">
              <a:solidFill>
                <a:schemeClr val="tx2"/>
              </a:solidFill>
              <a:miter lim="800000"/>
              <a:headEnd/>
              <a:tailEnd/>
            </a:ln>
          </p:spPr>
          <p:txBody>
            <a:bodyPr wrap="none" anchor="ctr"/>
            <a:lstStyle/>
            <a:p>
              <a:endParaRPr lang="es-ES_tradnl" dirty="0"/>
            </a:p>
          </p:txBody>
        </p:sp>
      </p:grpSp>
      <p:grpSp>
        <p:nvGrpSpPr>
          <p:cNvPr id="5" name="Group 29"/>
          <p:cNvGrpSpPr>
            <a:grpSpLocks/>
          </p:cNvGrpSpPr>
          <p:nvPr/>
        </p:nvGrpSpPr>
        <p:grpSpPr bwMode="auto">
          <a:xfrm>
            <a:off x="1830387" y="4554693"/>
            <a:ext cx="192088" cy="192088"/>
            <a:chOff x="5303" y="1541"/>
            <a:chExt cx="121" cy="121"/>
          </a:xfrm>
        </p:grpSpPr>
        <p:sp>
          <p:nvSpPr>
            <p:cNvPr id="155" name="Freeform 30"/>
            <p:cNvSpPr>
              <a:spLocks/>
            </p:cNvSpPr>
            <p:nvPr/>
          </p:nvSpPr>
          <p:spPr bwMode="auto">
            <a:xfrm>
              <a:off x="5303" y="1541"/>
              <a:ext cx="121" cy="121"/>
            </a:xfrm>
            <a:custGeom>
              <a:avLst/>
              <a:gdLst>
                <a:gd name="T0" fmla="*/ 60 w 121"/>
                <a:gd name="T1" fmla="*/ 0 h 121"/>
                <a:gd name="T2" fmla="*/ 0 w 121"/>
                <a:gd name="T3" fmla="*/ 46 h 121"/>
                <a:gd name="T4" fmla="*/ 23 w 121"/>
                <a:gd name="T5" fmla="*/ 120 h 121"/>
                <a:gd name="T6" fmla="*/ 97 w 121"/>
                <a:gd name="T7" fmla="*/ 120 h 121"/>
                <a:gd name="T8" fmla="*/ 120 w 121"/>
                <a:gd name="T9" fmla="*/ 46 h 121"/>
                <a:gd name="T10" fmla="*/ 60 w 121"/>
                <a:gd name="T11" fmla="*/ 0 h 121"/>
                <a:gd name="T12" fmla="*/ 0 60000 65536"/>
                <a:gd name="T13" fmla="*/ 0 60000 65536"/>
                <a:gd name="T14" fmla="*/ 0 60000 65536"/>
                <a:gd name="T15" fmla="*/ 0 60000 65536"/>
                <a:gd name="T16" fmla="*/ 0 60000 65536"/>
                <a:gd name="T17" fmla="*/ 0 60000 65536"/>
                <a:gd name="T18" fmla="*/ 0 w 121"/>
                <a:gd name="T19" fmla="*/ 0 h 121"/>
                <a:gd name="T20" fmla="*/ 121 w 121"/>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21" h="121">
                  <a:moveTo>
                    <a:pt x="60" y="0"/>
                  </a:moveTo>
                  <a:lnTo>
                    <a:pt x="0" y="46"/>
                  </a:lnTo>
                  <a:lnTo>
                    <a:pt x="23" y="120"/>
                  </a:lnTo>
                  <a:lnTo>
                    <a:pt x="97" y="120"/>
                  </a:lnTo>
                  <a:lnTo>
                    <a:pt x="120" y="46"/>
                  </a:lnTo>
                  <a:lnTo>
                    <a:pt x="60" y="0"/>
                  </a:lnTo>
                </a:path>
              </a:pathLst>
            </a:custGeom>
            <a:solidFill>
              <a:srgbClr val="FFDD4F"/>
            </a:solidFill>
            <a:ln w="12700" cap="rnd">
              <a:solidFill>
                <a:schemeClr val="tx2"/>
              </a:solidFill>
              <a:round/>
              <a:headEnd/>
              <a:tailEnd/>
            </a:ln>
          </p:spPr>
          <p:txBody>
            <a:bodyPr/>
            <a:lstStyle/>
            <a:p>
              <a:endParaRPr lang="es-ES_tradnl" dirty="0"/>
            </a:p>
          </p:txBody>
        </p:sp>
        <p:sp>
          <p:nvSpPr>
            <p:cNvPr id="156" name="Rectangle 31"/>
            <p:cNvSpPr>
              <a:spLocks noChangeArrowheads="1"/>
            </p:cNvSpPr>
            <p:nvPr/>
          </p:nvSpPr>
          <p:spPr bwMode="auto">
            <a:xfrm>
              <a:off x="5363" y="1587"/>
              <a:ext cx="1" cy="41"/>
            </a:xfrm>
            <a:prstGeom prst="rect">
              <a:avLst/>
            </a:prstGeom>
            <a:solidFill>
              <a:srgbClr val="FFDD4F"/>
            </a:solidFill>
            <a:ln w="12700">
              <a:solidFill>
                <a:schemeClr val="tx2"/>
              </a:solidFill>
              <a:miter lim="800000"/>
              <a:headEnd/>
              <a:tailEnd/>
            </a:ln>
          </p:spPr>
          <p:txBody>
            <a:bodyPr wrap="none" anchor="ctr"/>
            <a:lstStyle/>
            <a:p>
              <a:endParaRPr lang="es-ES_tradnl" dirty="0"/>
            </a:p>
          </p:txBody>
        </p:sp>
      </p:grpSp>
      <p:sp>
        <p:nvSpPr>
          <p:cNvPr id="157" name="TextBox 156"/>
          <p:cNvSpPr txBox="1"/>
          <p:nvPr/>
        </p:nvSpPr>
        <p:spPr>
          <a:xfrm>
            <a:off x="5487987" y="6223024"/>
            <a:ext cx="3657600" cy="292388"/>
          </a:xfrm>
          <a:prstGeom prst="rect">
            <a:avLst/>
          </a:prstGeom>
          <a:noFill/>
        </p:spPr>
        <p:txBody>
          <a:bodyPr wrap="square" rtlCol="0">
            <a:spAutoFit/>
          </a:bodyPr>
          <a:lstStyle/>
          <a:p>
            <a:r>
              <a:rPr lang="es-ES_tradnl" sz="1300" b="1" dirty="0" smtClean="0"/>
              <a:t>Centro de adjudicación</a:t>
            </a:r>
            <a:endParaRPr lang="es-ES_tradnl" sz="1300" b="1" dirty="0"/>
          </a:p>
        </p:txBody>
      </p:sp>
      <p:sp>
        <p:nvSpPr>
          <p:cNvPr id="79" name="Oval 62"/>
          <p:cNvSpPr>
            <a:spLocks noChangeArrowheads="1"/>
          </p:cNvSpPr>
          <p:nvPr/>
        </p:nvSpPr>
        <p:spPr bwMode="auto">
          <a:xfrm>
            <a:off x="8002587" y="21162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82" name="Oval 62"/>
          <p:cNvSpPr>
            <a:spLocks noChangeArrowheads="1"/>
          </p:cNvSpPr>
          <p:nvPr/>
        </p:nvSpPr>
        <p:spPr bwMode="auto">
          <a:xfrm>
            <a:off x="7164387" y="25734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59" name="Oval 62"/>
          <p:cNvSpPr>
            <a:spLocks noChangeArrowheads="1"/>
          </p:cNvSpPr>
          <p:nvPr/>
        </p:nvSpPr>
        <p:spPr bwMode="auto">
          <a:xfrm>
            <a:off x="2820987" y="61548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60" name="Oval 62"/>
          <p:cNvSpPr>
            <a:spLocks noChangeArrowheads="1"/>
          </p:cNvSpPr>
          <p:nvPr/>
        </p:nvSpPr>
        <p:spPr bwMode="auto">
          <a:xfrm>
            <a:off x="839787" y="45546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61" name="Oval 62"/>
          <p:cNvSpPr>
            <a:spLocks noChangeArrowheads="1"/>
          </p:cNvSpPr>
          <p:nvPr/>
        </p:nvSpPr>
        <p:spPr bwMode="auto">
          <a:xfrm>
            <a:off x="6554787" y="45546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162" name="Oval 62"/>
          <p:cNvSpPr>
            <a:spLocks noChangeArrowheads="1"/>
          </p:cNvSpPr>
          <p:nvPr/>
        </p:nvSpPr>
        <p:spPr bwMode="auto">
          <a:xfrm>
            <a:off x="2668587" y="50880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75" name="Oval 62"/>
          <p:cNvSpPr>
            <a:spLocks noChangeArrowheads="1"/>
          </p:cNvSpPr>
          <p:nvPr/>
        </p:nvSpPr>
        <p:spPr bwMode="auto">
          <a:xfrm>
            <a:off x="8307387" y="6307293"/>
            <a:ext cx="153987" cy="152400"/>
          </a:xfrm>
          <a:prstGeom prst="ellipse">
            <a:avLst/>
          </a:prstGeom>
          <a:solidFill>
            <a:srgbClr val="FF9933"/>
          </a:solidFill>
          <a:ln w="12700">
            <a:solidFill>
              <a:schemeClr val="hlink"/>
            </a:solidFill>
            <a:round/>
            <a:headEnd/>
            <a:tailEnd/>
          </a:ln>
        </p:spPr>
        <p:txBody>
          <a:bodyPr wrap="none" anchor="ctr"/>
          <a:lstStyle/>
          <a:p>
            <a:endParaRPr lang="es-ES_tradnl" dirty="0"/>
          </a:p>
        </p:txBody>
      </p:sp>
      <p:sp>
        <p:nvSpPr>
          <p:cNvPr id="76" name="TextBox 75"/>
          <p:cNvSpPr txBox="1"/>
          <p:nvPr/>
        </p:nvSpPr>
        <p:spPr>
          <a:xfrm>
            <a:off x="8002587" y="6002493"/>
            <a:ext cx="990600" cy="292388"/>
          </a:xfrm>
          <a:prstGeom prst="rect">
            <a:avLst/>
          </a:prstGeom>
          <a:noFill/>
        </p:spPr>
        <p:txBody>
          <a:bodyPr wrap="square" rtlCol="0">
            <a:spAutoFit/>
          </a:bodyPr>
          <a:lstStyle/>
          <a:p>
            <a:pPr algn="r"/>
            <a:r>
              <a:rPr lang="es-ES_tradnl" sz="1300" b="1" dirty="0" smtClean="0"/>
              <a:t>San Juan</a:t>
            </a:r>
            <a:endParaRPr lang="es-ES_tradnl" sz="1300" b="1" dirty="0"/>
          </a:p>
        </p:txBody>
      </p:sp>
      <p:grpSp>
        <p:nvGrpSpPr>
          <p:cNvPr id="73" name="Group 29"/>
          <p:cNvGrpSpPr>
            <a:grpSpLocks/>
          </p:cNvGrpSpPr>
          <p:nvPr/>
        </p:nvGrpSpPr>
        <p:grpSpPr bwMode="auto">
          <a:xfrm>
            <a:off x="5564187" y="5622455"/>
            <a:ext cx="192088" cy="192088"/>
            <a:chOff x="5303" y="1541"/>
            <a:chExt cx="121" cy="121"/>
          </a:xfrm>
        </p:grpSpPr>
        <p:sp>
          <p:nvSpPr>
            <p:cNvPr id="74" name="Freeform 30"/>
            <p:cNvSpPr>
              <a:spLocks/>
            </p:cNvSpPr>
            <p:nvPr/>
          </p:nvSpPr>
          <p:spPr bwMode="auto">
            <a:xfrm>
              <a:off x="5303" y="1541"/>
              <a:ext cx="121" cy="121"/>
            </a:xfrm>
            <a:custGeom>
              <a:avLst/>
              <a:gdLst>
                <a:gd name="T0" fmla="*/ 60 w 121"/>
                <a:gd name="T1" fmla="*/ 0 h 121"/>
                <a:gd name="T2" fmla="*/ 0 w 121"/>
                <a:gd name="T3" fmla="*/ 46 h 121"/>
                <a:gd name="T4" fmla="*/ 23 w 121"/>
                <a:gd name="T5" fmla="*/ 120 h 121"/>
                <a:gd name="T6" fmla="*/ 97 w 121"/>
                <a:gd name="T7" fmla="*/ 120 h 121"/>
                <a:gd name="T8" fmla="*/ 120 w 121"/>
                <a:gd name="T9" fmla="*/ 46 h 121"/>
                <a:gd name="T10" fmla="*/ 60 w 121"/>
                <a:gd name="T11" fmla="*/ 0 h 121"/>
                <a:gd name="T12" fmla="*/ 0 60000 65536"/>
                <a:gd name="T13" fmla="*/ 0 60000 65536"/>
                <a:gd name="T14" fmla="*/ 0 60000 65536"/>
                <a:gd name="T15" fmla="*/ 0 60000 65536"/>
                <a:gd name="T16" fmla="*/ 0 60000 65536"/>
                <a:gd name="T17" fmla="*/ 0 60000 65536"/>
                <a:gd name="T18" fmla="*/ 0 w 121"/>
                <a:gd name="T19" fmla="*/ 0 h 121"/>
                <a:gd name="T20" fmla="*/ 121 w 121"/>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21" h="121">
                  <a:moveTo>
                    <a:pt x="60" y="0"/>
                  </a:moveTo>
                  <a:lnTo>
                    <a:pt x="0" y="46"/>
                  </a:lnTo>
                  <a:lnTo>
                    <a:pt x="23" y="120"/>
                  </a:lnTo>
                  <a:lnTo>
                    <a:pt x="97" y="120"/>
                  </a:lnTo>
                  <a:lnTo>
                    <a:pt x="120" y="46"/>
                  </a:lnTo>
                  <a:lnTo>
                    <a:pt x="60" y="0"/>
                  </a:lnTo>
                </a:path>
              </a:pathLst>
            </a:custGeom>
            <a:solidFill>
              <a:srgbClr val="FFDD4F"/>
            </a:solidFill>
            <a:ln w="12700" cap="rnd">
              <a:solidFill>
                <a:schemeClr val="tx2"/>
              </a:solidFill>
              <a:round/>
              <a:headEnd/>
              <a:tailEnd/>
            </a:ln>
          </p:spPr>
          <p:txBody>
            <a:bodyPr/>
            <a:lstStyle/>
            <a:p>
              <a:endParaRPr lang="es-ES_tradnl" dirty="0"/>
            </a:p>
          </p:txBody>
        </p:sp>
        <p:sp>
          <p:nvSpPr>
            <p:cNvPr id="77" name="Rectangle 31"/>
            <p:cNvSpPr>
              <a:spLocks noChangeArrowheads="1"/>
            </p:cNvSpPr>
            <p:nvPr/>
          </p:nvSpPr>
          <p:spPr bwMode="auto">
            <a:xfrm>
              <a:off x="5363" y="1587"/>
              <a:ext cx="1" cy="41"/>
            </a:xfrm>
            <a:prstGeom prst="rect">
              <a:avLst/>
            </a:prstGeom>
            <a:solidFill>
              <a:srgbClr val="FFDD4F"/>
            </a:solidFill>
            <a:ln w="12700">
              <a:solidFill>
                <a:schemeClr val="tx2"/>
              </a:solidFill>
              <a:miter lim="800000"/>
              <a:headEnd/>
              <a:tailEnd/>
            </a:ln>
          </p:spPr>
          <p:txBody>
            <a:bodyPr wrap="none" anchor="ctr"/>
            <a:lstStyle/>
            <a:p>
              <a:endParaRPr lang="es-ES_tradnl" dirty="0"/>
            </a:p>
          </p:txBody>
        </p:sp>
      </p:grpSp>
      <p:sp>
        <p:nvSpPr>
          <p:cNvPr id="78" name="Title 1"/>
          <p:cNvSpPr txBox="1">
            <a:spLocks/>
          </p:cNvSpPr>
          <p:nvPr/>
        </p:nvSpPr>
        <p:spPr bwMode="auto">
          <a:xfrm>
            <a:off x="0" y="-1"/>
            <a:ext cx="9143999" cy="1261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ts val="2900"/>
              </a:lnSpc>
            </a:pPr>
            <a:r>
              <a:rPr lang="es-ES_tradnl" altLang="en-US" sz="4000" dirty="0" smtClean="0">
                <a:solidFill>
                  <a:schemeClr val="bg1"/>
                </a:solidFill>
                <a:latin typeface="+mn-lt"/>
                <a:ea typeface="+mj-ea"/>
                <a:cs typeface="+mj-cs"/>
              </a:rPr>
              <a:t>Huella a nivel nacional</a:t>
            </a:r>
            <a:endParaRPr lang="es-ES_tradnl" altLang="en-US" sz="4000" dirty="0">
              <a:solidFill>
                <a:schemeClr val="bg1"/>
              </a:solidFill>
              <a:latin typeface="+mn-lt"/>
              <a:ea typeface="+mj-ea"/>
              <a:cs typeface="+mj-cs"/>
            </a:endParaRPr>
          </a:p>
        </p:txBody>
      </p:sp>
    </p:spTree>
    <p:extLst>
      <p:ext uri="{BB962C8B-B14F-4D97-AF65-F5344CB8AC3E}">
        <p14:creationId xmlns:p14="http://schemas.microsoft.com/office/powerpoint/2010/main" val="7970339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270000"/>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ES_tradnl" sz="4000" dirty="0" smtClean="0">
                <a:solidFill>
                  <a:schemeClr val="bg1"/>
                </a:solidFill>
                <a:latin typeface="+mn-lt"/>
              </a:rPr>
              <a:t>Pronóstico de demanda de solicitudes de pasaporte</a:t>
            </a:r>
            <a:endParaRPr lang="es-ES_tradnl" sz="4000" dirty="0">
              <a:solidFill>
                <a:schemeClr val="bg1"/>
              </a:solidFill>
              <a:latin typeface="+mn-lt"/>
            </a:endParaRPr>
          </a:p>
        </p:txBody>
      </p:sp>
      <p:sp>
        <p:nvSpPr>
          <p:cNvPr id="4" name="Slide Number Placeholder 3"/>
          <p:cNvSpPr>
            <a:spLocks noGrp="1"/>
          </p:cNvSpPr>
          <p:nvPr>
            <p:ph type="sldNum" sz="quarter" idx="12"/>
          </p:nvPr>
        </p:nvSpPr>
        <p:spPr/>
        <p:txBody>
          <a:bodyPr/>
          <a:lstStyle/>
          <a:p>
            <a:fld id="{4246AB4B-74E2-465F-AFD1-F6655EFB0558}" type="slidenum">
              <a:rPr lang="es-ES_tradnl" smtClean="0"/>
              <a:pPr/>
              <a:t>6</a:t>
            </a:fld>
            <a:endParaRPr lang="es-ES_tradnl" dirty="0"/>
          </a:p>
        </p:txBody>
      </p:sp>
      <p:graphicFrame>
        <p:nvGraphicFramePr>
          <p:cNvPr id="3" name="Table 2"/>
          <p:cNvGraphicFramePr>
            <a:graphicFrameLocks noGrp="1"/>
          </p:cNvGraphicFramePr>
          <p:nvPr>
            <p:extLst>
              <p:ext uri="{D42A27DB-BD31-4B8C-83A1-F6EECF244321}">
                <p14:modId xmlns:p14="http://schemas.microsoft.com/office/powerpoint/2010/main" val="3969229665"/>
              </p:ext>
            </p:extLst>
          </p:nvPr>
        </p:nvGraphicFramePr>
        <p:xfrm>
          <a:off x="531644" y="1671453"/>
          <a:ext cx="7888147" cy="4059742"/>
        </p:xfrm>
        <a:graphic>
          <a:graphicData uri="http://schemas.openxmlformats.org/drawingml/2006/table">
            <a:tbl>
              <a:tblPr/>
              <a:tblGrid>
                <a:gridCol w="2690817"/>
                <a:gridCol w="2598665"/>
                <a:gridCol w="2598665"/>
              </a:tblGrid>
              <a:tr h="325833">
                <a:tc rowSpan="2">
                  <a:txBody>
                    <a:bodyPr/>
                    <a:lstStyle/>
                    <a:p>
                      <a:pPr algn="ctr" rtl="0" fontAlgn="ctr"/>
                      <a:r>
                        <a:rPr lang="es-ES_tradnl" sz="1600" b="1" i="0" u="none" strike="noStrike" noProof="0" dirty="0" smtClean="0">
                          <a:solidFill>
                            <a:srgbClr val="000000"/>
                          </a:solidFill>
                          <a:effectLst/>
                          <a:latin typeface="Calibri"/>
                        </a:rPr>
                        <a:t>Tipo de solicitud</a:t>
                      </a:r>
                      <a:endParaRPr lang="es-ES_tradnl" sz="1600" b="1"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rtl="0" fontAlgn="ctr"/>
                      <a:r>
                        <a:rPr lang="es-ES_tradnl" sz="2000" b="1" i="0" u="none" strike="noStrike" noProof="0" dirty="0" smtClean="0">
                          <a:solidFill>
                            <a:srgbClr val="000000"/>
                          </a:solidFill>
                          <a:effectLst/>
                          <a:latin typeface="Calibri"/>
                        </a:rPr>
                        <a:t>Año</a:t>
                      </a:r>
                      <a:r>
                        <a:rPr lang="es-ES_tradnl" sz="2000" b="1" i="0" u="none" strike="noStrike" baseline="0" noProof="0" dirty="0" smtClean="0">
                          <a:solidFill>
                            <a:srgbClr val="000000"/>
                          </a:solidFill>
                          <a:effectLst/>
                          <a:latin typeface="Calibri"/>
                        </a:rPr>
                        <a:t> fiscal 20</a:t>
                      </a:r>
                      <a:r>
                        <a:rPr lang="es-ES_tradnl" sz="2000" b="1" i="0" u="none" strike="noStrike" noProof="0" dirty="0" smtClean="0">
                          <a:solidFill>
                            <a:srgbClr val="000000"/>
                          </a:solidFill>
                          <a:effectLst/>
                          <a:latin typeface="Calibri"/>
                        </a:rPr>
                        <a:t>17</a:t>
                      </a:r>
                      <a:endParaRPr lang="es-ES_tradnl" sz="2000" b="1"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rtl="0" fontAlgn="ctr"/>
                      <a:r>
                        <a:rPr lang="es-ES_tradnl" sz="2000" b="1" i="0" u="none" strike="noStrike" noProof="0" dirty="0" smtClean="0">
                          <a:solidFill>
                            <a:srgbClr val="000000"/>
                          </a:solidFill>
                          <a:effectLst/>
                          <a:latin typeface="Calibri"/>
                        </a:rPr>
                        <a:t>Año fiscal 2018</a:t>
                      </a:r>
                      <a:endParaRPr lang="es-ES_tradnl" sz="2000" b="1"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r>
              <a:tr h="386828">
                <a:tc vMerge="1">
                  <a:txBody>
                    <a:bodyPr/>
                    <a:lstStyle/>
                    <a:p>
                      <a:endParaRPr lang="en-US"/>
                    </a:p>
                  </a:txBody>
                  <a:tcPr/>
                </a:tc>
                <a:tc>
                  <a:txBody>
                    <a:bodyPr/>
                    <a:lstStyle/>
                    <a:p>
                      <a:pPr algn="ctr" rtl="0" fontAlgn="ctr"/>
                      <a:r>
                        <a:rPr lang="es-ES_tradnl" sz="1800" b="1" i="0" u="none" strike="noStrike" noProof="0" dirty="0" smtClean="0">
                          <a:solidFill>
                            <a:srgbClr val="000000"/>
                          </a:solidFill>
                          <a:effectLst/>
                          <a:latin typeface="Calibri"/>
                        </a:rPr>
                        <a:t>Pronóstico de demanda</a:t>
                      </a:r>
                      <a:endParaRPr lang="es-ES_tradnl" sz="1800" b="1"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rtl="0" fontAlgn="ctr"/>
                      <a:r>
                        <a:rPr lang="es-ES_tradnl" sz="1800" b="1" i="0" u="none" strike="noStrike" noProof="0" dirty="0" smtClean="0">
                          <a:solidFill>
                            <a:srgbClr val="000000"/>
                          </a:solidFill>
                          <a:effectLst/>
                          <a:latin typeface="Calibri"/>
                        </a:rPr>
                        <a:t>Pronóstico de demanda</a:t>
                      </a:r>
                      <a:endParaRPr lang="es-ES_tradnl" sz="1800" b="1"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r>
              <a:tr h="260666">
                <a:tc>
                  <a:txBody>
                    <a:bodyPr/>
                    <a:lstStyle/>
                    <a:p>
                      <a:pPr algn="ctr" rtl="0" fontAlgn="ctr"/>
                      <a:r>
                        <a:rPr lang="es-ES_tradnl" sz="1600" b="0" i="0" u="none" strike="noStrike" noProof="0" dirty="0" smtClean="0">
                          <a:solidFill>
                            <a:srgbClr val="000000"/>
                          </a:solidFill>
                          <a:effectLst/>
                          <a:latin typeface="Calibri"/>
                        </a:rPr>
                        <a:t>Libreta de pasaporte</a:t>
                      </a:r>
                      <a:endParaRPr lang="es-ES_tradnl" sz="1600" b="0"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9050" cap="flat" cmpd="sng" algn="ctr">
                      <a:solidFill>
                        <a:srgbClr val="1F497D"/>
                      </a:solidFill>
                      <a:prstDash val="solid"/>
                      <a:round/>
                      <a:headEnd type="none" w="med" len="med"/>
                      <a:tailEnd type="none" w="med" len="med"/>
                    </a:lnR>
                    <a:lnT>
                      <a:noFill/>
                    </a:lnT>
                    <a:lnB>
                      <a:noFill/>
                    </a:lnB>
                    <a:solidFill>
                      <a:srgbClr val="F2F2F2"/>
                    </a:solidFill>
                  </a:tcPr>
                </a:tc>
                <a:tc>
                  <a:txBody>
                    <a:bodyPr/>
                    <a:lstStyle/>
                    <a:p>
                      <a:pPr algn="ctr" rtl="0" fontAlgn="ctr"/>
                      <a:r>
                        <a:rPr lang="es-ES_tradnl" sz="1600" b="0" i="0" u="none" strike="noStrike" noProof="0" dirty="0" smtClean="0">
                          <a:solidFill>
                            <a:srgbClr val="000000"/>
                          </a:solidFill>
                          <a:effectLst/>
                          <a:latin typeface="Calibri"/>
                        </a:rPr>
                        <a:t>18,568,000</a:t>
                      </a:r>
                      <a:endParaRPr lang="es-ES_tradnl" sz="1600" b="0"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rtl="0" fontAlgn="ctr"/>
                      <a:r>
                        <a:rPr lang="es-ES_tradnl" sz="1600" b="0" i="0" u="none" strike="noStrike" noProof="0" dirty="0" smtClean="0">
                          <a:solidFill>
                            <a:srgbClr val="000000"/>
                          </a:solidFill>
                          <a:effectLst/>
                          <a:latin typeface="Calibri"/>
                        </a:rPr>
                        <a:t>18,128,000</a:t>
                      </a:r>
                      <a:endParaRPr lang="es-ES_tradnl" sz="1600" b="0"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60666">
                <a:tc>
                  <a:txBody>
                    <a:bodyPr/>
                    <a:lstStyle/>
                    <a:p>
                      <a:pPr algn="ctr" rtl="0" fontAlgn="ctr"/>
                      <a:r>
                        <a:rPr lang="es-ES_tradnl" sz="1600" b="0" i="0" u="none" strike="noStrike" noProof="0" dirty="0" smtClean="0">
                          <a:solidFill>
                            <a:srgbClr val="000000"/>
                          </a:solidFill>
                          <a:effectLst/>
                          <a:latin typeface="Calibri"/>
                        </a:rPr>
                        <a:t>Tarjeta de pasaporte</a:t>
                      </a:r>
                      <a:endParaRPr lang="es-ES_tradnl" sz="1600" b="0"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9050" cap="flat" cmpd="sng" algn="ctr">
                      <a:solidFill>
                        <a:srgbClr val="1F497D"/>
                      </a:solidFill>
                      <a:prstDash val="solid"/>
                      <a:round/>
                      <a:headEnd type="none" w="med" len="med"/>
                      <a:tailEnd type="none" w="med" len="med"/>
                    </a:lnR>
                    <a:lnT>
                      <a:noFill/>
                    </a:lnT>
                    <a:lnB>
                      <a:noFill/>
                    </a:lnB>
                    <a:solidFill>
                      <a:srgbClr val="F2F2F2"/>
                    </a:solidFill>
                  </a:tcPr>
                </a:tc>
                <a:tc>
                  <a:txBody>
                    <a:bodyPr/>
                    <a:lstStyle/>
                    <a:p>
                      <a:pPr algn="ctr" rtl="0" fontAlgn="ctr"/>
                      <a:r>
                        <a:rPr lang="es-ES_tradnl" sz="1600" b="0" i="0" u="none" strike="noStrike" noProof="0" dirty="0" smtClean="0">
                          <a:solidFill>
                            <a:srgbClr val="000000"/>
                          </a:solidFill>
                          <a:effectLst/>
                          <a:latin typeface="Calibri"/>
                        </a:rPr>
                        <a:t>844,000</a:t>
                      </a:r>
                      <a:endParaRPr lang="es-ES_tradnl" sz="1600" b="0"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rtl="0" fontAlgn="ctr"/>
                      <a:r>
                        <a:rPr lang="es-ES_tradnl" sz="1600" b="0" i="0" u="none" strike="noStrike" noProof="0" dirty="0" smtClean="0">
                          <a:solidFill>
                            <a:srgbClr val="000000"/>
                          </a:solidFill>
                          <a:effectLst/>
                          <a:latin typeface="Calibri"/>
                        </a:rPr>
                        <a:t>824,000</a:t>
                      </a:r>
                      <a:endParaRPr lang="es-ES_tradnl" sz="1600" b="0"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60666">
                <a:tc>
                  <a:txBody>
                    <a:bodyPr/>
                    <a:lstStyle/>
                    <a:p>
                      <a:pPr algn="ctr" rtl="0" fontAlgn="ctr"/>
                      <a:r>
                        <a:rPr lang="es-ES_tradnl" sz="1600" b="0" i="0" u="none" strike="noStrike" noProof="0" dirty="0" smtClean="0">
                          <a:solidFill>
                            <a:srgbClr val="000000"/>
                          </a:solidFill>
                          <a:effectLst/>
                          <a:latin typeface="Calibri"/>
                        </a:rPr>
                        <a:t>Libreta y tarjeta</a:t>
                      </a:r>
                      <a:endParaRPr lang="es-ES_tradnl" sz="1600" b="0"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9050" cap="flat" cmpd="sng" algn="ctr">
                      <a:solidFill>
                        <a:srgbClr val="1F497D"/>
                      </a:solidFill>
                      <a:prstDash val="solid"/>
                      <a:round/>
                      <a:headEnd type="none" w="med" len="med"/>
                      <a:tailEnd type="none" w="med" len="med"/>
                    </a:lnR>
                    <a:lnT>
                      <a:noFill/>
                    </a:lnT>
                    <a:lnB>
                      <a:noFill/>
                    </a:lnB>
                    <a:solidFill>
                      <a:srgbClr val="F2F2F2"/>
                    </a:solidFill>
                  </a:tcPr>
                </a:tc>
                <a:tc>
                  <a:txBody>
                    <a:bodyPr/>
                    <a:lstStyle/>
                    <a:p>
                      <a:pPr algn="ctr" rtl="0" fontAlgn="ctr"/>
                      <a:r>
                        <a:rPr lang="es-ES_tradnl" sz="1600" b="0" i="0" u="none" strike="noStrike" noProof="0" dirty="0" smtClean="0">
                          <a:solidFill>
                            <a:srgbClr val="000000"/>
                          </a:solidFill>
                          <a:effectLst/>
                          <a:latin typeface="Calibri"/>
                        </a:rPr>
                        <a:t>1,688,000</a:t>
                      </a:r>
                      <a:endParaRPr lang="es-ES_tradnl" sz="1600" b="0"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rtl="0" fontAlgn="ctr"/>
                      <a:r>
                        <a:rPr lang="es-ES_tradnl" sz="1600" b="0" i="0" u="none" strike="noStrike" noProof="0" dirty="0" smtClean="0">
                          <a:solidFill>
                            <a:srgbClr val="000000"/>
                          </a:solidFill>
                          <a:effectLst/>
                          <a:latin typeface="Calibri"/>
                        </a:rPr>
                        <a:t>1,648,000</a:t>
                      </a:r>
                      <a:endParaRPr lang="es-ES_tradnl" sz="1600" b="0"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545537">
                <a:tc>
                  <a:txBody>
                    <a:bodyPr/>
                    <a:lstStyle/>
                    <a:p>
                      <a:pPr algn="ctr" rtl="0" fontAlgn="ctr"/>
                      <a:r>
                        <a:rPr lang="es-ES_tradnl" sz="1800" b="1" i="0" u="none" strike="noStrike" noProof="0" dirty="0" smtClean="0">
                          <a:solidFill>
                            <a:srgbClr val="000000"/>
                          </a:solidFill>
                          <a:effectLst/>
                          <a:latin typeface="Calibri"/>
                        </a:rPr>
                        <a:t>Total de solicitudes </a:t>
                      </a:r>
                      <a:endParaRPr lang="es-ES_tradnl" sz="1800" b="1"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9050" cap="flat" cmpd="sng" algn="ctr">
                      <a:solidFill>
                        <a:srgbClr val="1F497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es-ES_tradnl" sz="1800" b="1" i="0" u="none" strike="noStrike" noProof="0" dirty="0" smtClean="0">
                          <a:solidFill>
                            <a:srgbClr val="000000"/>
                          </a:solidFill>
                          <a:effectLst/>
                          <a:latin typeface="Calibri"/>
                        </a:rPr>
                        <a:t>21,100,000</a:t>
                      </a:r>
                      <a:endParaRPr lang="es-ES_tradnl" sz="1800" b="1"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es-ES_tradnl" sz="1800" b="1" i="0" u="none" strike="noStrike" noProof="0" dirty="0" smtClean="0">
                          <a:solidFill>
                            <a:srgbClr val="000000"/>
                          </a:solidFill>
                          <a:effectLst/>
                          <a:latin typeface="Calibri"/>
                        </a:rPr>
                        <a:t>20,600,000</a:t>
                      </a:r>
                      <a:endParaRPr lang="es-ES_tradnl" sz="1800" b="1"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r>
              <a:tr h="297904">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_tradnl" sz="1800" b="1" i="0" u="none" strike="noStrike" noProof="0" dirty="0" smtClean="0">
                          <a:solidFill>
                            <a:srgbClr val="000000"/>
                          </a:solidFill>
                          <a:effectLst/>
                          <a:latin typeface="+mn-lt"/>
                        </a:rPr>
                        <a:t>Productos correspondientes</a:t>
                      </a:r>
                      <a:endParaRPr lang="es-ES_tradnl" sz="1800" b="0" i="0" u="none" strike="noStrike" noProof="0" dirty="0">
                        <a:solidFill>
                          <a:srgbClr val="000000"/>
                        </a:solidFill>
                        <a:effectLst/>
                        <a:latin typeface="Arial"/>
                      </a:endParaRPr>
                    </a:p>
                  </a:txBody>
                  <a:tcPr marL="9310" marR="9310" marT="9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0666">
                <a:tc rowSpan="2">
                  <a:txBody>
                    <a:bodyPr/>
                    <a:lstStyle/>
                    <a:p>
                      <a:pPr algn="ctr" rtl="0" fontAlgn="ctr"/>
                      <a:r>
                        <a:rPr lang="es-ES_tradnl" sz="1600" b="1" i="0" u="none" strike="noStrike" noProof="0" dirty="0" smtClean="0">
                          <a:solidFill>
                            <a:srgbClr val="000000"/>
                          </a:solidFill>
                          <a:effectLst/>
                          <a:latin typeface="Calibri"/>
                        </a:rPr>
                        <a:t>Tipo</a:t>
                      </a:r>
                      <a:r>
                        <a:rPr lang="es-ES_tradnl" sz="1600" b="1" i="0" u="none" strike="noStrike" baseline="0" noProof="0" dirty="0" smtClean="0">
                          <a:solidFill>
                            <a:srgbClr val="000000"/>
                          </a:solidFill>
                          <a:effectLst/>
                          <a:latin typeface="Calibri"/>
                        </a:rPr>
                        <a:t> de producto</a:t>
                      </a:r>
                      <a:endParaRPr lang="es-ES_tradnl" sz="1600" b="1"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rtl="0" fontAlgn="ctr"/>
                      <a:r>
                        <a:rPr lang="es-ES_tradnl" sz="1600" b="1" i="0" u="none" strike="noStrike" noProof="0" dirty="0" smtClean="0">
                          <a:solidFill>
                            <a:srgbClr val="000000"/>
                          </a:solidFill>
                          <a:effectLst/>
                          <a:latin typeface="Calibri"/>
                        </a:rPr>
                        <a:t>Año</a:t>
                      </a:r>
                      <a:r>
                        <a:rPr lang="es-ES_tradnl" sz="1600" b="1" i="0" u="none" strike="noStrike" baseline="0" noProof="0" dirty="0" smtClean="0">
                          <a:solidFill>
                            <a:srgbClr val="000000"/>
                          </a:solidFill>
                          <a:effectLst/>
                          <a:latin typeface="Calibri"/>
                        </a:rPr>
                        <a:t> fiscal 20</a:t>
                      </a:r>
                      <a:r>
                        <a:rPr lang="es-ES_tradnl" sz="1600" b="1" i="0" u="none" strike="noStrike" noProof="0" dirty="0" smtClean="0">
                          <a:solidFill>
                            <a:srgbClr val="000000"/>
                          </a:solidFill>
                          <a:effectLst/>
                          <a:latin typeface="Calibri"/>
                        </a:rPr>
                        <a:t>17</a:t>
                      </a:r>
                      <a:endParaRPr lang="es-ES_tradnl" sz="1600" b="1"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rtl="0" fontAlgn="ctr"/>
                      <a:r>
                        <a:rPr lang="es-ES_tradnl" sz="1600" b="1" i="0" u="none" strike="noStrike" noProof="0" dirty="0" smtClean="0">
                          <a:solidFill>
                            <a:srgbClr val="000000"/>
                          </a:solidFill>
                          <a:effectLst/>
                          <a:latin typeface="Calibri"/>
                        </a:rPr>
                        <a:t>Año</a:t>
                      </a:r>
                      <a:r>
                        <a:rPr lang="es-ES_tradnl" sz="1600" b="1" i="0" u="none" strike="noStrike" baseline="0" noProof="0" dirty="0" smtClean="0">
                          <a:solidFill>
                            <a:srgbClr val="000000"/>
                          </a:solidFill>
                          <a:effectLst/>
                          <a:latin typeface="Calibri"/>
                        </a:rPr>
                        <a:t> fiscal 20</a:t>
                      </a:r>
                      <a:r>
                        <a:rPr lang="es-ES_tradnl" sz="1600" b="1" i="0" u="none" strike="noStrike" noProof="0" dirty="0" smtClean="0">
                          <a:solidFill>
                            <a:srgbClr val="000000"/>
                          </a:solidFill>
                          <a:effectLst/>
                          <a:latin typeface="Calibri"/>
                        </a:rPr>
                        <a:t>18</a:t>
                      </a:r>
                      <a:endParaRPr lang="es-ES_tradnl" sz="1600" b="1"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r>
              <a:tr h="394107">
                <a:tc vMerge="1">
                  <a:txBody>
                    <a:bodyPr/>
                    <a:lstStyle/>
                    <a:p>
                      <a:endParaRPr lang="en-US"/>
                    </a:p>
                  </a:txBody>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_tradnl" sz="1600" b="1" i="0" u="none" strike="noStrike" noProof="0" dirty="0" smtClean="0">
                          <a:solidFill>
                            <a:srgbClr val="000000"/>
                          </a:solidFill>
                          <a:effectLst/>
                          <a:latin typeface="+mn-lt"/>
                        </a:rPr>
                        <a:t>Pronóstico por producto</a:t>
                      </a:r>
                      <a:endParaRPr lang="es-ES_tradnl" sz="1600" b="1" i="0" u="none" strike="noStrike" noProof="0" dirty="0">
                        <a:solidFill>
                          <a:srgbClr val="000000"/>
                        </a:solidFill>
                        <a:effectLst/>
                        <a:latin typeface="Calibri"/>
                      </a:endParaRPr>
                    </a:p>
                  </a:txBody>
                  <a:tcPr marL="9310" marR="9310" marT="9310" marB="0">
                    <a:lnL w="190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rtl="0" fontAlgn="t"/>
                      <a:r>
                        <a:rPr lang="es-ES_tradnl" sz="1600" b="1" i="0" u="none" strike="noStrike" noProof="0" dirty="0" smtClean="0">
                          <a:solidFill>
                            <a:srgbClr val="000000"/>
                          </a:solidFill>
                          <a:effectLst/>
                          <a:latin typeface="Calibri"/>
                        </a:rPr>
                        <a:t>Pronóstico por producto</a:t>
                      </a:r>
                      <a:endParaRPr lang="es-ES_tradnl" sz="1600" b="1" i="0" u="none" strike="noStrike" noProof="0" dirty="0">
                        <a:solidFill>
                          <a:srgbClr val="000000"/>
                        </a:solidFill>
                        <a:effectLst/>
                        <a:latin typeface="Calibri"/>
                      </a:endParaRPr>
                    </a:p>
                  </a:txBody>
                  <a:tcPr marL="9310" marR="9310" marT="93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r>
              <a:tr h="260666">
                <a:tc>
                  <a:txBody>
                    <a:bodyPr/>
                    <a:lstStyle/>
                    <a:p>
                      <a:pPr algn="ctr" rtl="0" fontAlgn="ctr"/>
                      <a:r>
                        <a:rPr lang="es-ES_tradnl" sz="1600" b="0" i="0" u="none" strike="noStrike" noProof="0" dirty="0" smtClean="0">
                          <a:solidFill>
                            <a:srgbClr val="000000"/>
                          </a:solidFill>
                          <a:effectLst/>
                          <a:latin typeface="Calibri"/>
                        </a:rPr>
                        <a:t>Libretas</a:t>
                      </a:r>
                      <a:endParaRPr lang="es-ES_tradnl" sz="1600" b="0"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9050" cap="flat" cmpd="sng" algn="ctr">
                      <a:solidFill>
                        <a:srgbClr val="1F497D"/>
                      </a:solidFill>
                      <a:prstDash val="solid"/>
                      <a:round/>
                      <a:headEnd type="none" w="med" len="med"/>
                      <a:tailEnd type="none" w="med" len="med"/>
                    </a:lnR>
                    <a:lnT>
                      <a:noFill/>
                    </a:lnT>
                    <a:lnB>
                      <a:noFill/>
                    </a:lnB>
                    <a:solidFill>
                      <a:srgbClr val="F2F2F2"/>
                    </a:solidFill>
                  </a:tcPr>
                </a:tc>
                <a:tc>
                  <a:txBody>
                    <a:bodyPr/>
                    <a:lstStyle/>
                    <a:p>
                      <a:pPr algn="ctr" rtl="0" fontAlgn="ctr"/>
                      <a:r>
                        <a:rPr lang="es-ES_tradnl" sz="1600" b="0" i="0" u="none" strike="noStrike" noProof="0" dirty="0" smtClean="0">
                          <a:solidFill>
                            <a:srgbClr val="000000"/>
                          </a:solidFill>
                          <a:effectLst/>
                          <a:latin typeface="Calibri"/>
                        </a:rPr>
                        <a:t>20,256,000</a:t>
                      </a:r>
                      <a:endParaRPr lang="es-ES_tradnl" sz="1600" b="0"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a:noFill/>
                    </a:lnT>
                    <a:lnB>
                      <a:noFill/>
                    </a:lnB>
                    <a:solidFill>
                      <a:srgbClr val="F2F2F2"/>
                    </a:solidFill>
                  </a:tcPr>
                </a:tc>
                <a:tc>
                  <a:txBody>
                    <a:bodyPr/>
                    <a:lstStyle/>
                    <a:p>
                      <a:pPr algn="ctr" rtl="0" fontAlgn="ctr"/>
                      <a:r>
                        <a:rPr lang="es-ES_tradnl" sz="1600" b="0" i="0" u="none" strike="noStrike" noProof="0" dirty="0" smtClean="0">
                          <a:solidFill>
                            <a:srgbClr val="000000"/>
                          </a:solidFill>
                          <a:effectLst/>
                          <a:latin typeface="Calibri"/>
                        </a:rPr>
                        <a:t>19,776,000</a:t>
                      </a:r>
                      <a:endParaRPr lang="es-ES_tradnl" sz="1600" b="0"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60666">
                <a:tc>
                  <a:txBody>
                    <a:bodyPr/>
                    <a:lstStyle/>
                    <a:p>
                      <a:pPr algn="ctr" rtl="0" fontAlgn="ctr"/>
                      <a:r>
                        <a:rPr lang="es-ES_tradnl" sz="1600" b="0" i="0" u="none" strike="noStrike" noProof="0" dirty="0" smtClean="0">
                          <a:solidFill>
                            <a:srgbClr val="000000"/>
                          </a:solidFill>
                          <a:effectLst/>
                          <a:latin typeface="Calibri"/>
                        </a:rPr>
                        <a:t>Tarjetas </a:t>
                      </a:r>
                      <a:endParaRPr lang="es-ES_tradnl" sz="1600" b="0"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9050" cap="flat" cmpd="sng" algn="ctr">
                      <a:solidFill>
                        <a:srgbClr val="1F497D"/>
                      </a:solidFill>
                      <a:prstDash val="solid"/>
                      <a:round/>
                      <a:headEnd type="none" w="med" len="med"/>
                      <a:tailEnd type="none" w="med" len="med"/>
                    </a:lnR>
                    <a:lnT>
                      <a:noFill/>
                    </a:lnT>
                    <a:lnB>
                      <a:noFill/>
                    </a:lnB>
                    <a:solidFill>
                      <a:srgbClr val="F2F2F2"/>
                    </a:solidFill>
                  </a:tcPr>
                </a:tc>
                <a:tc>
                  <a:txBody>
                    <a:bodyPr/>
                    <a:lstStyle/>
                    <a:p>
                      <a:pPr algn="ctr" rtl="0" fontAlgn="ctr"/>
                      <a:r>
                        <a:rPr lang="es-ES_tradnl" sz="1600" b="0" i="0" u="none" strike="noStrike" noProof="0" dirty="0" smtClean="0">
                          <a:solidFill>
                            <a:srgbClr val="000000"/>
                          </a:solidFill>
                          <a:effectLst/>
                          <a:latin typeface="Calibri"/>
                        </a:rPr>
                        <a:t>2,532,000</a:t>
                      </a:r>
                      <a:endParaRPr lang="es-ES_tradnl" sz="1600" b="0"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a:noFill/>
                    </a:lnT>
                    <a:lnB>
                      <a:noFill/>
                    </a:lnB>
                    <a:solidFill>
                      <a:srgbClr val="F2F2F2"/>
                    </a:solidFill>
                  </a:tcPr>
                </a:tc>
                <a:tc>
                  <a:txBody>
                    <a:bodyPr/>
                    <a:lstStyle/>
                    <a:p>
                      <a:pPr algn="ctr" rtl="0" fontAlgn="ctr"/>
                      <a:r>
                        <a:rPr lang="es-ES_tradnl" sz="1600" b="0" i="0" u="none" strike="noStrike" noProof="0" dirty="0" smtClean="0">
                          <a:solidFill>
                            <a:srgbClr val="000000"/>
                          </a:solidFill>
                          <a:effectLst/>
                          <a:latin typeface="Calibri"/>
                        </a:rPr>
                        <a:t>2,472,000</a:t>
                      </a:r>
                      <a:endParaRPr lang="es-ES_tradnl" sz="1600" b="0"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545537">
                <a:tc>
                  <a:txBody>
                    <a:bodyPr/>
                    <a:lstStyle/>
                    <a:p>
                      <a:pPr algn="ctr" rtl="0" fontAlgn="ctr"/>
                      <a:r>
                        <a:rPr lang="es-ES_tradnl" sz="1800" b="1" i="0" u="none" strike="noStrike" noProof="0" dirty="0" smtClean="0">
                          <a:solidFill>
                            <a:srgbClr val="000000"/>
                          </a:solidFill>
                          <a:effectLst/>
                          <a:latin typeface="Calibri"/>
                        </a:rPr>
                        <a:t>Total de productos</a:t>
                      </a:r>
                      <a:endParaRPr lang="es-ES_tradnl" sz="1800" b="1" i="0" u="none" strike="noStrike" noProof="0" dirty="0">
                        <a:solidFill>
                          <a:srgbClr val="000000"/>
                        </a:solidFill>
                        <a:effectLst/>
                        <a:latin typeface="Calibri"/>
                      </a:endParaRPr>
                    </a:p>
                  </a:txBody>
                  <a:tcPr marL="9310" marR="9310" marT="9310" marB="0" anchor="ctr">
                    <a:lnL w="12700" cap="flat" cmpd="sng" algn="ctr">
                      <a:solidFill>
                        <a:srgbClr val="000000"/>
                      </a:solidFill>
                      <a:prstDash val="solid"/>
                      <a:round/>
                      <a:headEnd type="none" w="med" len="med"/>
                      <a:tailEnd type="none" w="med" len="med"/>
                    </a:lnL>
                    <a:lnR w="19050" cap="flat" cmpd="sng" algn="ctr">
                      <a:solidFill>
                        <a:srgbClr val="1F497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es-ES_tradnl" sz="1800" b="1" i="0" u="none" strike="noStrike" noProof="0" dirty="0" smtClean="0">
                          <a:solidFill>
                            <a:srgbClr val="000000"/>
                          </a:solidFill>
                          <a:effectLst/>
                          <a:latin typeface="Calibri"/>
                        </a:rPr>
                        <a:t>22,788,000</a:t>
                      </a:r>
                      <a:endParaRPr lang="es-ES_tradnl" sz="1800" b="1"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es-ES_tradnl" sz="1800" b="1" i="0" u="none" strike="noStrike" noProof="0" dirty="0" smtClean="0">
                          <a:solidFill>
                            <a:srgbClr val="000000"/>
                          </a:solidFill>
                          <a:effectLst/>
                          <a:latin typeface="Calibri"/>
                        </a:rPr>
                        <a:t>22,248,000</a:t>
                      </a:r>
                      <a:endParaRPr lang="es-ES_tradnl" sz="1800" b="1" i="0" u="none" strike="noStrike" noProof="0" dirty="0">
                        <a:solidFill>
                          <a:srgbClr val="000000"/>
                        </a:solidFill>
                        <a:effectLst/>
                        <a:latin typeface="Calibri"/>
                      </a:endParaRPr>
                    </a:p>
                  </a:txBody>
                  <a:tcPr marL="9310" marR="9310" marT="9310" marB="0" anchor="ctr">
                    <a:lnL w="190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r>
            </a:tbl>
          </a:graphicData>
        </a:graphic>
      </p:graphicFrame>
      <p:grpSp>
        <p:nvGrpSpPr>
          <p:cNvPr id="6" name="Group 5"/>
          <p:cNvGrpSpPr/>
          <p:nvPr/>
        </p:nvGrpSpPr>
        <p:grpSpPr>
          <a:xfrm>
            <a:off x="648400" y="5833245"/>
            <a:ext cx="7516942" cy="830997"/>
            <a:chOff x="527178" y="2005566"/>
            <a:chExt cx="9203213" cy="830997"/>
          </a:xfrm>
        </p:grpSpPr>
        <p:sp>
          <p:nvSpPr>
            <p:cNvPr id="7" name="TextBox 6"/>
            <p:cNvSpPr txBox="1"/>
            <p:nvPr/>
          </p:nvSpPr>
          <p:spPr>
            <a:xfrm>
              <a:off x="846763" y="2005566"/>
              <a:ext cx="8883628" cy="830997"/>
            </a:xfrm>
            <a:prstGeom prst="rect">
              <a:avLst/>
            </a:prstGeom>
            <a:noFill/>
          </p:spPr>
          <p:txBody>
            <a:bodyPr wrap="none" rtlCol="0">
              <a:spAutoFit/>
            </a:bodyPr>
            <a:lstStyle/>
            <a:p>
              <a:pPr algn="ctr"/>
              <a:r>
                <a:rPr lang="es-ES_tradnl" sz="1600" dirty="0" smtClean="0"/>
                <a:t>Para el año fiscal 2016 se proyectó una producción de 17.4 millones. </a:t>
              </a:r>
            </a:p>
            <a:p>
              <a:pPr algn="ctr"/>
              <a:r>
                <a:rPr lang="es-ES_tradnl" sz="1600" dirty="0" smtClean="0"/>
                <a:t>La emisión real fue de 18.1 millones.  </a:t>
              </a:r>
            </a:p>
            <a:p>
              <a:pPr algn="ctr"/>
              <a:r>
                <a:rPr lang="es-ES_tradnl" sz="1600" dirty="0" smtClean="0"/>
                <a:t>Para el año fiscal 2017 se espera un </a:t>
              </a:r>
              <a:r>
                <a:rPr lang="es-ES_tradnl" sz="1600" b="1" dirty="0" smtClean="0"/>
                <a:t>incremento total de 11.5% </a:t>
              </a:r>
              <a:r>
                <a:rPr lang="es-ES_tradnl" sz="1600" dirty="0" smtClean="0"/>
                <a:t>(4,261,543).</a:t>
              </a:r>
              <a:endParaRPr lang="es-ES_tradnl" sz="1600" dirty="0"/>
            </a:p>
          </p:txBody>
        </p:sp>
        <p:sp>
          <p:nvSpPr>
            <p:cNvPr id="8" name="Right Arrow 7"/>
            <p:cNvSpPr/>
            <p:nvPr/>
          </p:nvSpPr>
          <p:spPr>
            <a:xfrm rot="16200000">
              <a:off x="478445" y="2216122"/>
              <a:ext cx="593912" cy="49644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0B050"/>
                </a:solidFill>
              </a:endParaRPr>
            </a:p>
          </p:txBody>
        </p:sp>
      </p:grpSp>
    </p:spTree>
    <p:extLst>
      <p:ext uri="{BB962C8B-B14F-4D97-AF65-F5344CB8AC3E}">
        <p14:creationId xmlns:p14="http://schemas.microsoft.com/office/powerpoint/2010/main" val="3522318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46AB4B-74E2-465F-AFD1-F6655EFB0558}" type="slidenum">
              <a:rPr lang="es-ES_tradnl" smtClean="0"/>
              <a:pPr/>
              <a:t>7</a:t>
            </a:fld>
            <a:endParaRPr lang="es-ES_tradnl" dirty="0"/>
          </a:p>
        </p:txBody>
      </p:sp>
      <p:graphicFrame>
        <p:nvGraphicFramePr>
          <p:cNvPr id="6" name="Table 5"/>
          <p:cNvGraphicFramePr>
            <a:graphicFrameLocks noGrp="1"/>
          </p:cNvGraphicFramePr>
          <p:nvPr>
            <p:extLst>
              <p:ext uri="{D42A27DB-BD31-4B8C-83A1-F6EECF244321}">
                <p14:modId xmlns:p14="http://schemas.microsoft.com/office/powerpoint/2010/main" val="768131214"/>
              </p:ext>
            </p:extLst>
          </p:nvPr>
        </p:nvGraphicFramePr>
        <p:xfrm>
          <a:off x="559649" y="1337015"/>
          <a:ext cx="7866721" cy="4869180"/>
        </p:xfrm>
        <a:graphic>
          <a:graphicData uri="http://schemas.openxmlformats.org/drawingml/2006/table">
            <a:tbl>
              <a:tblPr/>
              <a:tblGrid>
                <a:gridCol w="4037456"/>
                <a:gridCol w="2009417"/>
                <a:gridCol w="1819848"/>
              </a:tblGrid>
              <a:tr h="457200">
                <a:tc>
                  <a:txBody>
                    <a:bodyPr/>
                    <a:lstStyle/>
                    <a:p>
                      <a:pPr algn="ctr" fontAlgn="b"/>
                      <a:endParaRPr lang="es-ES_tradnl" sz="1800" b="1" i="0" u="none" strike="noStrike" noProof="0"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4763" lvl="1" indent="0" algn="ctr" fontAlgn="b"/>
                      <a:r>
                        <a:rPr lang="es-ES_tradnl" sz="1800" b="1" i="0" u="none" strike="noStrike" noProof="0" dirty="0" smtClean="0">
                          <a:solidFill>
                            <a:schemeClr val="tx1"/>
                          </a:solidFill>
                          <a:effectLst/>
                          <a:latin typeface="Calibri"/>
                        </a:rPr>
                        <a:t>2007 </a:t>
                      </a:r>
                    </a:p>
                    <a:p>
                      <a:pPr marL="4763" lvl="1" indent="0" algn="ctr" fontAlgn="b"/>
                      <a:r>
                        <a:rPr lang="es-ES_tradnl" sz="1800" b="1" i="0" u="none" strike="noStrike" noProof="0" dirty="0" smtClean="0">
                          <a:solidFill>
                            <a:schemeClr val="tx1"/>
                          </a:solidFill>
                          <a:effectLst/>
                          <a:latin typeface="Calibri"/>
                        </a:rPr>
                        <a:t>(datos</a:t>
                      </a:r>
                      <a:r>
                        <a:rPr lang="es-ES_tradnl" sz="1800" b="1" i="0" u="none" strike="noStrike" baseline="0" noProof="0" dirty="0" smtClean="0">
                          <a:solidFill>
                            <a:schemeClr val="tx1"/>
                          </a:solidFill>
                          <a:effectLst/>
                          <a:latin typeface="Calibri"/>
                        </a:rPr>
                        <a:t> aproximados</a:t>
                      </a:r>
                      <a:r>
                        <a:rPr lang="es-ES_tradnl" sz="1800" b="1" i="0" u="none" strike="noStrike" noProof="0" dirty="0" smtClean="0">
                          <a:solidFill>
                            <a:schemeClr val="tx1"/>
                          </a:solidFill>
                          <a:effectLst/>
                          <a:latin typeface="Calibri"/>
                        </a:rPr>
                        <a:t>)</a:t>
                      </a:r>
                      <a:endParaRPr lang="es-ES_tradnl" sz="1800" b="1" i="0" u="none" strike="noStrike" noProof="0" dirty="0">
                        <a:solidFill>
                          <a:schemeClr val="tx1"/>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4763" lvl="1" indent="0" algn="ctr" fontAlgn="b"/>
                      <a:r>
                        <a:rPr lang="es-ES_tradnl" sz="1800" b="1" i="0" u="none" strike="noStrike" noProof="0" dirty="0" smtClean="0">
                          <a:solidFill>
                            <a:schemeClr val="tx1"/>
                          </a:solidFill>
                          <a:effectLst/>
                          <a:latin typeface="Calibri"/>
                        </a:rPr>
                        <a:t>2017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l"/>
                      <a:r>
                        <a:rPr lang="es-ES_tradnl" sz="1800" kern="1200" noProof="0" dirty="0" smtClean="0">
                          <a:solidFill>
                            <a:schemeClr val="tx1"/>
                          </a:solidFill>
                          <a:effectLst/>
                          <a:latin typeface="+mn-lt"/>
                          <a:ea typeface="+mn-ea"/>
                          <a:cs typeface="+mn-cs"/>
                        </a:rPr>
                        <a:t>Especialistas en pasaportes disponibles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ES_tradnl" sz="1800" b="0" i="0" u="none" strike="noStrike" noProof="0" dirty="0" smtClean="0">
                          <a:solidFill>
                            <a:schemeClr val="tx1"/>
                          </a:solidFill>
                          <a:effectLst/>
                          <a:latin typeface="Calibri"/>
                        </a:rPr>
                        <a:t>958</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ES_tradnl" sz="1800" b="0" i="0" u="none" strike="noStrike" kern="1200" noProof="0" dirty="0" smtClean="0">
                          <a:solidFill>
                            <a:schemeClr val="tx1"/>
                          </a:solidFill>
                          <a:effectLst/>
                          <a:latin typeface="Calibri"/>
                          <a:ea typeface="+mn-ea"/>
                          <a:cs typeface="+mn-cs"/>
                        </a:rPr>
                        <a:t>1,442</a:t>
                      </a:r>
                      <a:endParaRPr lang="es-ES_tradnl" sz="1800" b="0" i="0" u="none" strike="noStrike" kern="1200" noProof="0" dirty="0">
                        <a:solidFill>
                          <a:schemeClr val="tx1"/>
                        </a:solidFill>
                        <a:effectLst/>
                        <a:latin typeface="Calibri"/>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57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_tradnl" sz="1800" kern="1200" noProof="0" dirty="0" smtClean="0">
                          <a:solidFill>
                            <a:schemeClr val="tx1"/>
                          </a:solidFill>
                          <a:effectLst/>
                          <a:latin typeface="+mn-lt"/>
                          <a:ea typeface="+mn-ea"/>
                          <a:cs typeface="+mn-cs"/>
                        </a:rPr>
                        <a:t>Especialistas en pasaportes en preparación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_tradnl" sz="1800" b="0" i="0" u="none" strike="noStrike" noProof="0" dirty="0" smtClean="0">
                          <a:solidFill>
                            <a:schemeClr val="tx1"/>
                          </a:solidFill>
                          <a:effectLst/>
                          <a:latin typeface="Calibri"/>
                        </a:rPr>
                        <a:t>N/A</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_tradnl" sz="1800" b="0" i="0" u="none" strike="noStrike" kern="1200" noProof="0" dirty="0" smtClean="0">
                          <a:solidFill>
                            <a:schemeClr val="tx1"/>
                          </a:solidFill>
                          <a:effectLst/>
                          <a:latin typeface="Calibri"/>
                          <a:ea typeface="+mn-ea"/>
                          <a:cs typeface="+mn-cs"/>
                        </a:rPr>
                        <a:t>268</a:t>
                      </a:r>
                      <a:endParaRPr lang="es-ES_tradnl" sz="1800" b="0" i="0" u="none" strike="noStrike" kern="1200" noProof="0" dirty="0">
                        <a:solidFill>
                          <a:schemeClr val="tx1"/>
                        </a:solidFill>
                        <a:effectLst/>
                        <a:latin typeface="Calibri"/>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57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_tradnl" sz="1800" kern="1200" noProof="0" dirty="0" smtClean="0">
                          <a:solidFill>
                            <a:schemeClr val="tx1"/>
                          </a:solidFill>
                          <a:effectLst/>
                          <a:latin typeface="+mn-lt"/>
                          <a:ea typeface="+mn-ea"/>
                          <a:cs typeface="+mn-cs"/>
                        </a:rPr>
                        <a:t>Producción aproximada por especialista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ES_tradnl" sz="1800" b="0" i="0" u="none" strike="noStrike" noProof="0" dirty="0" smtClean="0">
                          <a:solidFill>
                            <a:schemeClr val="tx1"/>
                          </a:solidFill>
                          <a:effectLst/>
                          <a:latin typeface="Calibri"/>
                        </a:rPr>
                        <a:t>17,300</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ES_tradnl" sz="1800" b="0" i="0" u="none" strike="noStrike" noProof="0" dirty="0" smtClean="0">
                          <a:solidFill>
                            <a:schemeClr val="tx1"/>
                          </a:solidFill>
                          <a:effectLst/>
                          <a:latin typeface="Calibri"/>
                        </a:rPr>
                        <a:t>11,600</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57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_tradnl" sz="1800" kern="1200" noProof="0" dirty="0" smtClean="0">
                          <a:solidFill>
                            <a:schemeClr val="tx1"/>
                          </a:solidFill>
                          <a:effectLst/>
                          <a:latin typeface="+mn-lt"/>
                          <a:ea typeface="+mn-ea"/>
                          <a:cs typeface="+mn-cs"/>
                        </a:rPr>
                        <a:t>Número de agencias con ventanillas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_tradnl" sz="1800" b="0" i="0" u="none" strike="noStrike" noProof="0" dirty="0" smtClean="0">
                          <a:solidFill>
                            <a:schemeClr val="tx1"/>
                          </a:solidFill>
                          <a:effectLst/>
                          <a:latin typeface="Calibri"/>
                        </a:rPr>
                        <a:t>14</a:t>
                      </a:r>
                      <a:r>
                        <a:rPr lang="es-ES_tradnl" sz="1800" b="0" i="0" u="none" strike="noStrike" baseline="0" noProof="0" dirty="0" smtClean="0">
                          <a:solidFill>
                            <a:schemeClr val="tx1"/>
                          </a:solidFill>
                          <a:effectLst/>
                          <a:latin typeface="Calibri"/>
                        </a:rPr>
                        <a:t> + SIA</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_tradnl" sz="1800" b="0" i="0" u="none" strike="noStrike" noProof="0" dirty="0" smtClean="0">
                          <a:solidFill>
                            <a:schemeClr val="tx1"/>
                          </a:solidFill>
                          <a:effectLst/>
                          <a:latin typeface="Calibri"/>
                        </a:rPr>
                        <a:t>22 + SIA</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57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_tradnl" sz="1800" kern="1200" noProof="0" dirty="0" smtClean="0">
                          <a:solidFill>
                            <a:schemeClr val="tx1"/>
                          </a:solidFill>
                          <a:effectLst/>
                          <a:latin typeface="+mn-lt"/>
                          <a:ea typeface="+mn-ea"/>
                          <a:cs typeface="+mn-cs"/>
                        </a:rPr>
                        <a:t>Número de </a:t>
                      </a:r>
                      <a:r>
                        <a:rPr lang="es-ES_tradnl" sz="1800" kern="1200" baseline="0" noProof="0" dirty="0" smtClean="0">
                          <a:solidFill>
                            <a:schemeClr val="tx1"/>
                          </a:solidFill>
                          <a:effectLst/>
                          <a:latin typeface="+mn-lt"/>
                          <a:ea typeface="+mn-ea"/>
                          <a:cs typeface="+mn-cs"/>
                        </a:rPr>
                        <a:t>mega-centros de adjudicación</a:t>
                      </a:r>
                      <a:endParaRPr lang="es-ES_tradnl" sz="1800" kern="1200" noProof="0" dirty="0" smtClean="0">
                        <a:solidFill>
                          <a:schemeClr val="tx1"/>
                        </a:solidFill>
                        <a:effectLst/>
                        <a:latin typeface="+mn-lt"/>
                        <a:ea typeface="+mn-ea"/>
                        <a:cs typeface="+mn-cs"/>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S_tradnl" sz="1800" b="0" i="0" u="none" strike="noStrike" noProof="0" dirty="0" smtClean="0">
                          <a:solidFill>
                            <a:schemeClr val="tx1"/>
                          </a:solidFill>
                          <a:effectLst/>
                          <a:latin typeface="Calibri"/>
                        </a:rPr>
                        <a:t>2</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S_tradnl" sz="1800" b="0" i="0" u="none" strike="noStrike" noProof="0" dirty="0" smtClean="0">
                          <a:solidFill>
                            <a:schemeClr val="tx1"/>
                          </a:solidFill>
                          <a:effectLst/>
                          <a:latin typeface="Calibri"/>
                        </a:rPr>
                        <a:t>4</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57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_tradnl" sz="1800" kern="1200" noProof="0" dirty="0" smtClean="0">
                          <a:solidFill>
                            <a:schemeClr val="tx1"/>
                          </a:solidFill>
                          <a:effectLst/>
                          <a:latin typeface="+mn-lt"/>
                          <a:ea typeface="+mn-ea"/>
                          <a:cs typeface="+mn-cs"/>
                        </a:rPr>
                        <a:t>Número de ventanillas públicas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ES_tradnl" sz="1800" b="0" i="0" u="none" strike="noStrike" noProof="0" dirty="0" smtClean="0">
                          <a:solidFill>
                            <a:schemeClr val="tx1"/>
                          </a:solidFill>
                          <a:effectLst/>
                          <a:latin typeface="Calibri"/>
                        </a:rPr>
                        <a:t>207</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ES_tradnl" sz="1800" b="0" i="0" u="none" strike="noStrike" noProof="0" dirty="0" smtClean="0">
                          <a:solidFill>
                            <a:schemeClr val="tx1"/>
                          </a:solidFill>
                          <a:effectLst/>
                          <a:latin typeface="Calibri"/>
                        </a:rPr>
                        <a:t>309</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457200">
                <a:tc>
                  <a:txBody>
                    <a:bodyPr/>
                    <a:lstStyle/>
                    <a:p>
                      <a:pPr algn="l"/>
                      <a:r>
                        <a:rPr lang="es-ES_tradnl" sz="1800" kern="1200" noProof="0" dirty="0" smtClean="0">
                          <a:solidFill>
                            <a:schemeClr val="tx1"/>
                          </a:solidFill>
                          <a:effectLst/>
                          <a:latin typeface="+mn-lt"/>
                          <a:ea typeface="+mn-ea"/>
                          <a:cs typeface="+mn-cs"/>
                        </a:rPr>
                        <a:t>Número</a:t>
                      </a:r>
                      <a:r>
                        <a:rPr lang="es-ES_tradnl" sz="1800" kern="1200" baseline="0" noProof="0" dirty="0" smtClean="0">
                          <a:solidFill>
                            <a:schemeClr val="tx1"/>
                          </a:solidFill>
                          <a:effectLst/>
                          <a:latin typeface="+mn-lt"/>
                          <a:ea typeface="+mn-ea"/>
                          <a:cs typeface="+mn-cs"/>
                        </a:rPr>
                        <a:t> de centros de aceptación</a:t>
                      </a:r>
                      <a:endParaRPr lang="es-ES_tradnl" sz="1800" kern="1200" noProof="0" dirty="0">
                        <a:solidFill>
                          <a:schemeClr val="tx1"/>
                        </a:solidFill>
                        <a:effectLst/>
                        <a:latin typeface="+mn-lt"/>
                        <a:ea typeface="+mn-ea"/>
                        <a:cs typeface="+mn-cs"/>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a:r>
                        <a:rPr lang="es-ES_tradnl" noProof="0" dirty="0" smtClean="0">
                          <a:solidFill>
                            <a:schemeClr val="tx1"/>
                          </a:solidFill>
                        </a:rPr>
                        <a:t>8,378</a:t>
                      </a:r>
                      <a:endParaRPr lang="es-ES_tradnl" noProof="0" dirty="0">
                        <a:solidFill>
                          <a:schemeClr val="tx1"/>
                        </a:solidFill>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_tradnl" noProof="0" dirty="0" smtClean="0">
                          <a:solidFill>
                            <a:schemeClr val="tx1"/>
                          </a:solidFill>
                        </a:rPr>
                        <a:t>7,972</a:t>
                      </a:r>
                      <a:endParaRPr lang="es-ES_tradnl" noProof="0" dirty="0">
                        <a:solidFill>
                          <a:schemeClr val="tx1"/>
                        </a:solidFill>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57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_tradnl" sz="1800" kern="1200" noProof="0" dirty="0" smtClean="0">
                          <a:solidFill>
                            <a:schemeClr val="tx1"/>
                          </a:solidFill>
                          <a:effectLst/>
                          <a:latin typeface="+mn-lt"/>
                          <a:ea typeface="+mn-ea"/>
                          <a:cs typeface="+mn-cs"/>
                        </a:rPr>
                        <a:t>Capacidad de impresión en los centros de pasaportes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ES_tradnl" sz="1800" b="0" i="0" u="none" strike="noStrike" noProof="0" dirty="0" smtClean="0">
                          <a:solidFill>
                            <a:schemeClr val="tx1"/>
                          </a:solidFill>
                          <a:effectLst/>
                          <a:latin typeface="Calibri"/>
                        </a:rPr>
                        <a:t>3,000,000</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ES_tradnl" sz="1800" b="0" i="0" u="none" strike="noStrike" noProof="0" dirty="0" smtClean="0">
                          <a:solidFill>
                            <a:schemeClr val="tx1"/>
                          </a:solidFill>
                          <a:effectLst/>
                          <a:latin typeface="Calibri"/>
                        </a:rPr>
                        <a:t>20,080,000</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457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_tradnl" sz="1800" kern="1200" noProof="0" dirty="0" smtClean="0">
                          <a:solidFill>
                            <a:schemeClr val="tx1"/>
                          </a:solidFill>
                          <a:effectLst/>
                          <a:latin typeface="+mn-lt"/>
                          <a:ea typeface="+mn-ea"/>
                          <a:cs typeface="+mn-cs"/>
                        </a:rPr>
                        <a:t>Capacidad de impresión en las agencias de pasaportes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S_tradnl" sz="1800" b="0" i="0" u="none" strike="noStrike" noProof="0" dirty="0" smtClean="0">
                          <a:solidFill>
                            <a:schemeClr val="tx1"/>
                          </a:solidFill>
                          <a:effectLst/>
                          <a:latin typeface="Calibri"/>
                        </a:rPr>
                        <a:t>15,300,000</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S_tradnl" sz="1800" b="0" i="0" u="none" strike="noStrike" noProof="0" dirty="0" smtClean="0">
                          <a:solidFill>
                            <a:schemeClr val="tx1"/>
                          </a:solidFill>
                          <a:effectLst/>
                          <a:latin typeface="Calibri"/>
                        </a:rPr>
                        <a:t>10,160,000</a:t>
                      </a:r>
                      <a:endParaRPr lang="es-ES_tradnl" sz="1800" b="0" i="0" u="none" strike="noStrike" noProof="0"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Title 1"/>
          <p:cNvSpPr txBox="1">
            <a:spLocks/>
          </p:cNvSpPr>
          <p:nvPr/>
        </p:nvSpPr>
        <p:spPr bwMode="auto">
          <a:xfrm>
            <a:off x="0" y="-1"/>
            <a:ext cx="9143999" cy="1261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90000"/>
              </a:lnSpc>
            </a:pPr>
            <a:r>
              <a:rPr lang="es-ES_tradnl" altLang="en-US" sz="4000" dirty="0" smtClean="0">
                <a:solidFill>
                  <a:schemeClr val="bg1"/>
                </a:solidFill>
                <a:latin typeface="+mn-lt"/>
                <a:ea typeface="+mj-ea"/>
                <a:cs typeface="+mj-cs"/>
              </a:rPr>
              <a:t>Preparación para el aumento de la carga de trabajo</a:t>
            </a:r>
            <a:endParaRPr lang="es-ES_tradnl" altLang="en-US" sz="4000" dirty="0">
              <a:solidFill>
                <a:schemeClr val="bg1"/>
              </a:solidFill>
              <a:latin typeface="+mn-lt"/>
              <a:ea typeface="+mj-ea"/>
              <a:cs typeface="+mj-cs"/>
            </a:endParaRPr>
          </a:p>
        </p:txBody>
      </p:sp>
    </p:spTree>
    <p:extLst>
      <p:ext uri="{BB962C8B-B14F-4D97-AF65-F5344CB8AC3E}">
        <p14:creationId xmlns:p14="http://schemas.microsoft.com/office/powerpoint/2010/main" val="1648281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8</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defPPr>
              <a:defRPr lang="en-US"/>
            </a:defPPr>
            <a:lvl1pPr algn="ctr">
              <a:defRPr sz="2800" b="0" kern="0">
                <a:solidFill>
                  <a:schemeClr val="bg1"/>
                </a:solidFill>
              </a:defRPr>
            </a:lvl1pPr>
          </a:lstStyle>
          <a:p>
            <a:r>
              <a:rPr lang="es-ES_tradnl" b="1" dirty="0" smtClean="0"/>
              <a:t>Programa de controles internos</a:t>
            </a:r>
            <a:endParaRPr lang="es-ES_tradnl" b="1" dirty="0"/>
          </a:p>
        </p:txBody>
      </p:sp>
      <p:sp>
        <p:nvSpPr>
          <p:cNvPr id="4" name="Rectangle 3"/>
          <p:cNvSpPr txBox="1">
            <a:spLocks noChangeArrowheads="1"/>
          </p:cNvSpPr>
          <p:nvPr/>
        </p:nvSpPr>
        <p:spPr bwMode="auto">
          <a:xfrm>
            <a:off x="838200" y="1981200"/>
            <a:ext cx="7848600" cy="4038600"/>
          </a:xfrm>
          <a:prstGeom prst="rect">
            <a:avLst/>
          </a:prstGeom>
        </p:spPr>
        <p:txBody>
          <a:bodyPr/>
          <a:lstStyle>
            <a:defPPr>
              <a:defRPr lang="en-US"/>
            </a:defPPr>
            <a:lvl1pPr>
              <a:defRPr sz="3200" b="0">
                <a:latin typeface="Calibri" panose="020F0502020204030204" pitchFamily="34" charset="0"/>
                <a:ea typeface="+mj-ea"/>
                <a:cs typeface="Times New Roman" panose="02020603050405020304" pitchFamily="18" charset="0"/>
              </a:defRPr>
            </a:lvl1pPr>
            <a:lvl2pPr>
              <a:defRPr sz="4400"/>
            </a:lvl2pPr>
            <a:lvl3pPr>
              <a:defRPr sz="4400"/>
            </a:lvl3pPr>
            <a:lvl4pPr>
              <a:defRPr sz="4400"/>
            </a:lvl4pPr>
            <a:lvl5pPr>
              <a:defRPr sz="4400"/>
            </a:lvl5pPr>
            <a:lvl6pPr marL="457200" fontAlgn="base">
              <a:spcBef>
                <a:spcPct val="0"/>
              </a:spcBef>
              <a:spcAft>
                <a:spcPct val="0"/>
              </a:spcAft>
              <a:defRPr sz="4400"/>
            </a:lvl6pPr>
            <a:lvl7pPr marL="914400" fontAlgn="base">
              <a:spcBef>
                <a:spcPct val="0"/>
              </a:spcBef>
              <a:spcAft>
                <a:spcPct val="0"/>
              </a:spcAft>
              <a:defRPr sz="4400"/>
            </a:lvl7pPr>
            <a:lvl8pPr marL="1371600" fontAlgn="base">
              <a:spcBef>
                <a:spcPct val="0"/>
              </a:spcBef>
              <a:spcAft>
                <a:spcPct val="0"/>
              </a:spcAft>
              <a:defRPr sz="4400"/>
            </a:lvl8pPr>
            <a:lvl9pPr marL="1828800" fontAlgn="base">
              <a:spcBef>
                <a:spcPct val="0"/>
              </a:spcBef>
              <a:spcAft>
                <a:spcPct val="0"/>
              </a:spcAft>
              <a:defRPr sz="4400"/>
            </a:lvl9pPr>
          </a:lstStyle>
          <a:p>
            <a:pPr marL="457200" indent="-457200">
              <a:buFont typeface="Arial" panose="020B0604020202020204" pitchFamily="34" charset="0"/>
              <a:buChar char="•"/>
            </a:pPr>
            <a:r>
              <a:rPr lang="es-ES_tradnl" sz="2400" dirty="0"/>
              <a:t>Establecido en </a:t>
            </a:r>
            <a:r>
              <a:rPr lang="es-ES_tradnl" sz="2400" dirty="0" smtClean="0"/>
              <a:t>2007, en su formato actual</a:t>
            </a:r>
          </a:p>
          <a:p>
            <a:pPr marL="457200" indent="-457200">
              <a:buFont typeface="Arial" panose="020B0604020202020204" pitchFamily="34" charset="0"/>
              <a:buChar char="•"/>
            </a:pPr>
            <a:r>
              <a:rPr lang="es-ES_tradnl" sz="2400" dirty="0" smtClean="0"/>
              <a:t>Identificar estándares para monitorear la integridad del proceso de personalización de pasaportes</a:t>
            </a:r>
          </a:p>
          <a:p>
            <a:pPr marL="457200" indent="-457200">
              <a:buFont typeface="Arial" panose="020B0604020202020204" pitchFamily="34" charset="0"/>
              <a:buChar char="•"/>
            </a:pPr>
            <a:r>
              <a:rPr lang="es-ES_tradnl" sz="2400" dirty="0" smtClean="0"/>
              <a:t>Análisis independiente de los controles y operaciones en cada centro por expertos independientes en el tema</a:t>
            </a:r>
          </a:p>
          <a:p>
            <a:pPr marL="457200" indent="-457200">
              <a:buFont typeface="Arial" panose="020B0604020202020204" pitchFamily="34" charset="0"/>
              <a:buChar char="•"/>
            </a:pPr>
            <a:r>
              <a:rPr lang="es-ES_tradnl" sz="2400" dirty="0" smtClean="0"/>
              <a:t>Reportar tendencias en las agencias, centros y oficinas </a:t>
            </a:r>
          </a:p>
          <a:p>
            <a:pPr marL="457200" indent="-457200">
              <a:buFont typeface="Arial" panose="020B0604020202020204" pitchFamily="34" charset="0"/>
              <a:buChar char="•"/>
            </a:pPr>
            <a:r>
              <a:rPr lang="es-ES_tradnl" sz="2400" dirty="0" smtClean="0"/>
              <a:t>Analizar políticas y validar la orientación</a:t>
            </a:r>
          </a:p>
          <a:p>
            <a:pPr marL="457200" indent="-457200">
              <a:buFont typeface="Arial" panose="020B0604020202020204" pitchFamily="34" charset="0"/>
              <a:buChar char="•"/>
            </a:pPr>
            <a:r>
              <a:rPr lang="es-ES_tradnl" sz="2400" dirty="0" smtClean="0"/>
              <a:t>Medir la adherencia a los controles internos a lo largo del tiempo </a:t>
            </a:r>
          </a:p>
          <a:p>
            <a:pPr marL="457200" indent="-457200">
              <a:buFont typeface="Arial" panose="020B0604020202020204" pitchFamily="34" charset="0"/>
              <a:buChar char="•"/>
            </a:pPr>
            <a:r>
              <a:rPr lang="es-ES_tradnl" sz="2400" dirty="0" smtClean="0"/>
              <a:t>El objetivo es revisar las 29 agencias en un período de dos años</a:t>
            </a:r>
          </a:p>
        </p:txBody>
      </p:sp>
    </p:spTree>
    <p:extLst>
      <p:ext uri="{BB962C8B-B14F-4D97-AF65-F5344CB8AC3E}">
        <p14:creationId xmlns:p14="http://schemas.microsoft.com/office/powerpoint/2010/main" val="339901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360F39-2C62-47FA-8621-4720745E243D}" type="slidenum">
              <a:rPr lang="es-ES_tradnl" smtClean="0"/>
              <a:pPr/>
              <a:t>9</a:t>
            </a:fld>
            <a:endParaRPr lang="es-ES_tradnl" dirty="0"/>
          </a:p>
        </p:txBody>
      </p:sp>
      <p:sp>
        <p:nvSpPr>
          <p:cNvPr id="3" name="TextBox 2"/>
          <p:cNvSpPr txBox="1"/>
          <p:nvPr/>
        </p:nvSpPr>
        <p:spPr>
          <a:xfrm>
            <a:off x="2362200" y="228599"/>
            <a:ext cx="4648200" cy="954107"/>
          </a:xfrm>
          <a:prstGeom prst="rect">
            <a:avLst/>
          </a:prstGeom>
          <a:noFill/>
        </p:spPr>
        <p:txBody>
          <a:bodyPr wrap="square" rtlCol="0">
            <a:spAutoFit/>
          </a:bodyPr>
          <a:lstStyle>
            <a:defPPr>
              <a:defRPr lang="en-US"/>
            </a:defPPr>
            <a:lvl1pPr algn="ctr">
              <a:defRPr sz="2800" b="0" kern="0">
                <a:solidFill>
                  <a:schemeClr val="bg1"/>
                </a:solidFill>
              </a:defRPr>
            </a:lvl1pPr>
          </a:lstStyle>
          <a:p>
            <a:r>
              <a:rPr lang="es-ES_tradnl" b="1" dirty="0" smtClean="0"/>
              <a:t>Componentes de los  controles internos</a:t>
            </a:r>
            <a:endParaRPr lang="es-ES_tradnl" b="1" dirty="0"/>
          </a:p>
        </p:txBody>
      </p:sp>
      <p:sp>
        <p:nvSpPr>
          <p:cNvPr id="4" name="Rectangle 3"/>
          <p:cNvSpPr txBox="1">
            <a:spLocks noChangeArrowheads="1"/>
          </p:cNvSpPr>
          <p:nvPr/>
        </p:nvSpPr>
        <p:spPr bwMode="auto">
          <a:xfrm>
            <a:off x="381000" y="1250137"/>
            <a:ext cx="8305800" cy="5360572"/>
          </a:xfrm>
          <a:prstGeom prst="rect">
            <a:avLst/>
          </a:prstGeom>
        </p:spPr>
        <p:txBody>
          <a:bodyPr/>
          <a:lstStyle>
            <a:defPPr>
              <a:defRPr lang="en-US"/>
            </a:defPPr>
            <a:lvl1pPr>
              <a:defRPr sz="3200" b="0">
                <a:latin typeface="Calibri" panose="020F0502020204030204" pitchFamily="34" charset="0"/>
                <a:ea typeface="+mj-ea"/>
                <a:cs typeface="Times New Roman" panose="02020603050405020304" pitchFamily="18" charset="0"/>
              </a:defRPr>
            </a:lvl1pPr>
            <a:lvl2pPr>
              <a:defRPr sz="4400"/>
            </a:lvl2pPr>
            <a:lvl3pPr>
              <a:defRPr sz="4400"/>
            </a:lvl3pPr>
            <a:lvl4pPr>
              <a:defRPr sz="4400"/>
            </a:lvl4pPr>
            <a:lvl5pPr>
              <a:defRPr sz="4400"/>
            </a:lvl5pPr>
            <a:lvl6pPr marL="457200" fontAlgn="base">
              <a:spcBef>
                <a:spcPct val="0"/>
              </a:spcBef>
              <a:spcAft>
                <a:spcPct val="0"/>
              </a:spcAft>
              <a:defRPr sz="4400"/>
            </a:lvl6pPr>
            <a:lvl7pPr marL="914400" fontAlgn="base">
              <a:spcBef>
                <a:spcPct val="0"/>
              </a:spcBef>
              <a:spcAft>
                <a:spcPct val="0"/>
              </a:spcAft>
              <a:defRPr sz="4400"/>
            </a:lvl7pPr>
            <a:lvl8pPr marL="1371600" fontAlgn="base">
              <a:spcBef>
                <a:spcPct val="0"/>
              </a:spcBef>
              <a:spcAft>
                <a:spcPct val="0"/>
              </a:spcAft>
              <a:defRPr sz="4400"/>
            </a:lvl8pPr>
            <a:lvl9pPr marL="1828800" fontAlgn="base">
              <a:spcBef>
                <a:spcPct val="0"/>
              </a:spcBef>
              <a:spcAft>
                <a:spcPct val="0"/>
              </a:spcAft>
              <a:defRPr sz="4400"/>
            </a:lvl9pPr>
          </a:lstStyle>
          <a:p>
            <a:pPr marL="342900" indent="-342900">
              <a:buFont typeface="Arial" panose="020B0604020202020204" pitchFamily="34" charset="0"/>
              <a:buChar char="•"/>
            </a:pPr>
            <a:r>
              <a:rPr lang="es-ES_tradnl" sz="2400" dirty="0" smtClean="0"/>
              <a:t>Ambiente de control positivo</a:t>
            </a:r>
          </a:p>
          <a:p>
            <a:r>
              <a:rPr lang="es-ES_tradnl" sz="1800" b="0" dirty="0" smtClean="0"/>
              <a:t>	Crear y mantener un ambiente caracterizado por una actitud positiva y de 	apoyo en lo relativo a los controles internos. La estandarización es 	fundamental</a:t>
            </a:r>
            <a:r>
              <a:rPr lang="es-ES_tradnl" sz="1800" dirty="0" smtClean="0"/>
              <a:t>.</a:t>
            </a:r>
            <a:endParaRPr lang="es-ES_tradnl" sz="1800" b="0" dirty="0" smtClean="0"/>
          </a:p>
          <a:p>
            <a:pPr marL="342900" indent="-342900">
              <a:buFont typeface="Arial" panose="020B0604020202020204" pitchFamily="34" charset="0"/>
              <a:buChar char="•"/>
            </a:pPr>
            <a:r>
              <a:rPr lang="es-ES_tradnl" sz="2400" dirty="0" smtClean="0"/>
              <a:t>Evaluación de riesgos</a:t>
            </a:r>
          </a:p>
          <a:p>
            <a:r>
              <a:rPr lang="es-ES_tradnl" sz="1800" dirty="0" smtClean="0"/>
              <a:t>	Analizar e identificar continuamente los riesgos de fuentes internas y 	externas.</a:t>
            </a:r>
            <a:endParaRPr lang="es-ES_tradnl" sz="1800" b="1" dirty="0" smtClean="0"/>
          </a:p>
          <a:p>
            <a:pPr marL="342900" indent="-342900">
              <a:buFont typeface="Arial" panose="020B0604020202020204" pitchFamily="34" charset="0"/>
              <a:buChar char="•"/>
            </a:pPr>
            <a:r>
              <a:rPr lang="es-ES_tradnl" sz="2400" b="0" dirty="0" smtClean="0"/>
              <a:t>Actividades de control</a:t>
            </a:r>
          </a:p>
          <a:p>
            <a:r>
              <a:rPr lang="es-ES_tradnl" sz="1800" dirty="0" smtClean="0"/>
              <a:t>	Medir las actividades de control según las normas establecidas. Las 		actividades de control deberán ser eficaces y eficientes en el logro de los 	objetivos de la misión.</a:t>
            </a:r>
            <a:endParaRPr lang="es-ES_tradnl" sz="1800" b="0" dirty="0" smtClean="0"/>
          </a:p>
          <a:p>
            <a:pPr marL="342900" indent="-342900">
              <a:buFont typeface="Arial" panose="020B0604020202020204" pitchFamily="34" charset="0"/>
              <a:buChar char="•"/>
            </a:pPr>
            <a:r>
              <a:rPr lang="es-ES_tradnl" sz="2400" dirty="0" smtClean="0"/>
              <a:t>Información y comunicación</a:t>
            </a:r>
          </a:p>
          <a:p>
            <a:r>
              <a:rPr lang="es-ES_tradnl" sz="1800" dirty="0" smtClean="0"/>
              <a:t>	Comunicación relevante, confiable y oportuna con los empleados en lo 	relativo a los sucesos internos y externos.</a:t>
            </a:r>
          </a:p>
          <a:p>
            <a:pPr marL="342900" indent="-342900">
              <a:buFont typeface="Arial" panose="020B0604020202020204" pitchFamily="34" charset="0"/>
              <a:buChar char="•"/>
            </a:pPr>
            <a:r>
              <a:rPr lang="es-ES_tradnl" sz="2400" b="0" dirty="0" smtClean="0"/>
              <a:t>Monitoreo</a:t>
            </a:r>
          </a:p>
          <a:p>
            <a:r>
              <a:rPr lang="es-ES_tradnl" sz="1800" dirty="0" smtClean="0"/>
              <a:t>	Cerciorarse de que se realice una supervisión continua de todas las 	operaciones para evaluar la calidad del desempeño en un período de 	tiempo determinado.</a:t>
            </a:r>
            <a:endParaRPr lang="es-ES_tradnl" sz="1800" dirty="0"/>
          </a:p>
        </p:txBody>
      </p:sp>
    </p:spTree>
    <p:extLst>
      <p:ext uri="{BB962C8B-B14F-4D97-AF65-F5344CB8AC3E}">
        <p14:creationId xmlns:p14="http://schemas.microsoft.com/office/powerpoint/2010/main" val="3756512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35B58E-5407-4AA7-8435-463C7F4CB9FB}">
  <ds:schemaRefs>
    <ds:schemaRef ds:uri="http://schemas.microsoft.com/sharepoint/v3/contenttype/forms"/>
  </ds:schemaRefs>
</ds:datastoreItem>
</file>

<file path=customXml/itemProps2.xml><?xml version="1.0" encoding="utf-8"?>
<ds:datastoreItem xmlns:ds="http://schemas.openxmlformats.org/officeDocument/2006/customXml" ds:itemID="{8D1E754E-BD5C-4653-B194-204F06ED9BA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E9B783E-D600-452E-8AC2-771230F7B7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14440</TotalTime>
  <Words>1925</Words>
  <Application>Microsoft Office PowerPoint</Application>
  <PresentationFormat>On-screen Show (4:3)</PresentationFormat>
  <Paragraphs>347</Paragraphs>
  <Slides>29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MS PGothic</vt:lpstr>
      <vt:lpstr>Aller Light</vt:lpstr>
      <vt:lpstr>Arial</vt:lpstr>
      <vt:lpstr>Calibri</vt:lpstr>
      <vt:lpstr>Courier New</vt:lpstr>
      <vt:lpstr>Times New Roman</vt:lpstr>
      <vt:lpstr>Wingdings</vt:lpstr>
      <vt:lpstr>Office Theme</vt:lpstr>
      <vt:lpstr>Información general sobre el  Servicio de Pasaportes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Gallup Organizations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GALLUP® Consulting Template 2007</dc:title>
  <dc:creator>Muroski, Scott J</dc:creator>
  <dc:description>If you have any questions regarding this template, please contact Julie Fienhold at 402-938-6740. For questions regarding our overall Corporate Look/Brand please contact Dave Marks at 402-938-6518.</dc:description>
  <cp:lastModifiedBy>MUÑOZ Maribel</cp:lastModifiedBy>
  <cp:revision>1388</cp:revision>
  <cp:lastPrinted>2015-06-25T21:32:06Z</cp:lastPrinted>
  <dcterms:created xsi:type="dcterms:W3CDTF">2007-07-19T19:31:24Z</dcterms:created>
  <dcterms:modified xsi:type="dcterms:W3CDTF">2017-07-18T20:37:30Z</dcterms:modified>
</cp:coreProperties>
</file>