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305" r:id="rId5"/>
    <p:sldId id="315" r:id="rId6"/>
    <p:sldId id="316" r:id="rId7"/>
    <p:sldId id="267" r:id="rId8"/>
    <p:sldId id="314" r:id="rId9"/>
    <p:sldId id="257" r:id="rId10"/>
    <p:sldId id="302" r:id="rId11"/>
    <p:sldId id="318" r:id="rId12"/>
    <p:sldId id="266" r:id="rId1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086"/>
    <a:srgbClr val="0E1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10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b-bety-2p\CONMIGHO2\2016\Informes%20a%20Gaby\Estadistico%20Semanal%20de%20Retornados%20Grafico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b-bety-2p\CONMIGHO2\2016\Informes%20a%20Gaby\Estadistico%20Semanal%20de%20Retornados%20Grafico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0" i="0" baseline="0" dirty="0" smtClean="0">
                <a:effectLst/>
              </a:rPr>
              <a:t>Total number of migrants returned from the United States, by gender – boys, girls, adolescents and adults</a:t>
            </a:r>
            <a:endParaRPr lang="es-HN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(Hoja2!$C$51:$C$52,Hoja2!$C$56:$C$57)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(Hoja2!$D$51:$D$52,Hoja2!$D$56:$D$57)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(Hoja2!$E$51:$E$52,Hoja2!$E$56:$E$57)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(Hoja2!$F$51:$F$52,Hoja2!$F$56:$F$57)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(Hoja2!$G$51:$G$52,Hoja2!$G$56:$G$57)</c:f>
              <c:numCache>
                <c:formatCode>General</c:formatCode>
                <c:ptCount val="4"/>
                <c:pt idx="0">
                  <c:v>184.0</c:v>
                </c:pt>
                <c:pt idx="1">
                  <c:v>620.0</c:v>
                </c:pt>
                <c:pt idx="2" formatCode="#,##0">
                  <c:v>1890.0</c:v>
                </c:pt>
                <c:pt idx="3" formatCode="#,##0">
                  <c:v>16645.0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18782470326206"/>
                  <c:y val="-1.8857596596835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98985391938505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8579548713907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79188313550804"/>
                  <c:y val="0.005143040302200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(Hoja2!$B$51:$B$52,Hoja2!$B$56:$B$57)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(Hoja2!$H$51:$H$52,Hoja2!$H$56:$H$57)</c:f>
              <c:numCache>
                <c:formatCode>0.0%</c:formatCode>
                <c:ptCount val="4"/>
                <c:pt idx="0">
                  <c:v>0.228855721393035</c:v>
                </c:pt>
                <c:pt idx="1">
                  <c:v>0.771144278606965</c:v>
                </c:pt>
                <c:pt idx="2">
                  <c:v>0.101969247369841</c:v>
                </c:pt>
                <c:pt idx="3">
                  <c:v>0.898030752630159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1138376"/>
        <c:axId val="2143502568"/>
      </c:barChart>
      <c:catAx>
        <c:axId val="209113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3502568"/>
        <c:crosses val="autoZero"/>
        <c:auto val="1"/>
        <c:lblAlgn val="ctr"/>
        <c:lblOffset val="100"/>
        <c:noMultiLvlLbl val="0"/>
      </c:catAx>
      <c:valAx>
        <c:axId val="214350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9113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441297733725"/>
          <c:y val="0.0787092414300408"/>
          <c:w val="0.758095276664315"/>
          <c:h val="0.80903930302422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(Hoja2!$C$21:$C$22,Hoja2!$C$37:$C$38)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(Hoja2!$D$21:$D$22,Hoja2!$D$37:$D$38)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(Hoja2!$E$21:$E$22,Hoja2!$E$37:$E$38)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(Hoja2!$F$21:$F$22,Hoja2!$F$37:$F$38)</c:f>
              <c:numCache>
                <c:formatCode>General</c:formatCode>
                <c:ptCount val="4"/>
              </c:numCache>
            </c:numRef>
          </c:val>
          <c:extLst xmlns:c15="http://schemas.microsoft.com/office/drawing/2012/chart"/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(Hoja2!$G$21:$G$22,Hoja2!$G$37:$G$38)</c:f>
              <c:numCache>
                <c:formatCode>#,##0</c:formatCode>
                <c:ptCount val="4"/>
                <c:pt idx="0">
                  <c:v>2807.0</c:v>
                </c:pt>
                <c:pt idx="1">
                  <c:v>4921.0</c:v>
                </c:pt>
                <c:pt idx="2">
                  <c:v>6316.0</c:v>
                </c:pt>
                <c:pt idx="3">
                  <c:v>28485.0</c:v>
                </c:pt>
              </c:numCache>
            </c:numRef>
          </c:val>
          <c:extLst/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1392730167851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79065307295179"/>
                  <c:y val="-1.1355531759791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7906530729518"/>
                  <c:y val="-1.1355531759791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79065307295179"/>
                  <c:y val="-1.1355531759791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(Hoja2!$B$21:$B$22,Hoja2!$B$37:$B$38)</c:f>
              <c:strCache>
                <c:ptCount val="4"/>
                <c:pt idx="0">
                  <c:v>Niñas</c:v>
                </c:pt>
                <c:pt idx="1">
                  <c:v>Niños</c:v>
                </c:pt>
                <c:pt idx="2">
                  <c:v>Mujeres</c:v>
                </c:pt>
                <c:pt idx="3">
                  <c:v>Hombres</c:v>
                </c:pt>
              </c:strCache>
            </c:strRef>
          </c:cat>
          <c:val>
            <c:numRef>
              <c:f>(Hoja2!$H$21:$H$22,Hoja2!$H$37:$H$38)</c:f>
              <c:numCache>
                <c:formatCode>0.0%</c:formatCode>
                <c:ptCount val="4"/>
                <c:pt idx="0">
                  <c:v>0.363224637681159</c:v>
                </c:pt>
                <c:pt idx="1">
                  <c:v>0.636775362318841</c:v>
                </c:pt>
                <c:pt idx="2">
                  <c:v>0.181489037671331</c:v>
                </c:pt>
                <c:pt idx="3">
                  <c:v>0.818510962328669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21342248"/>
        <c:axId val="2122297224"/>
      </c:barChart>
      <c:catAx>
        <c:axId val="212134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2297224"/>
        <c:crosses val="autoZero"/>
        <c:auto val="1"/>
        <c:lblAlgn val="ctr"/>
        <c:lblOffset val="100"/>
        <c:noMultiLvlLbl val="0"/>
      </c:catAx>
      <c:valAx>
        <c:axId val="212229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134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60BE2-C688-488D-A4DD-56B8BD9B9C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US"/>
        </a:p>
      </dgm:t>
    </dgm:pt>
    <dgm:pt modelId="{854420BA-4CB0-469E-8E04-ABA40ACEC7D9}" type="pres">
      <dgm:prSet presAssocID="{CC760BE2-C688-488D-A4DD-56B8BD9B9C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US"/>
        </a:p>
      </dgm:t>
    </dgm:pt>
    <dgm:pt modelId="{79718CDB-F448-46BC-9E3E-4F2372762F17}" type="pres">
      <dgm:prSet presAssocID="{CC760BE2-C688-488D-A4DD-56B8BD9B9C80}" presName="Name1" presStyleCnt="0"/>
      <dgm:spPr/>
    </dgm:pt>
    <dgm:pt modelId="{E04145EE-B115-426C-900D-0316F1B7E090}" type="pres">
      <dgm:prSet presAssocID="{CC760BE2-C688-488D-A4DD-56B8BD9B9C80}" presName="cycle" presStyleCnt="0"/>
      <dgm:spPr/>
    </dgm:pt>
    <dgm:pt modelId="{54679586-9261-4322-95B4-6C126D30F227}" type="pres">
      <dgm:prSet presAssocID="{CC760BE2-C688-488D-A4DD-56B8BD9B9C80}" presName="srcNode" presStyleLbl="node1" presStyleIdx="0" presStyleCnt="0"/>
      <dgm:spPr/>
    </dgm:pt>
    <dgm:pt modelId="{2B00FCE8-2601-4756-93ED-A138E18AEC2D}" type="pres">
      <dgm:prSet presAssocID="{CC760BE2-C688-488D-A4DD-56B8BD9B9C80}" presName="conn" presStyleLbl="parChTrans1D2" presStyleIdx="0" presStyleCnt="1"/>
      <dgm:spPr/>
      <dgm:t>
        <a:bodyPr/>
        <a:lstStyle/>
        <a:p>
          <a:endParaRPr lang="es-US"/>
        </a:p>
      </dgm:t>
    </dgm:pt>
    <dgm:pt modelId="{77C4F9AF-E26D-4EE8-AEF7-8B4239F4DE23}" type="pres">
      <dgm:prSet presAssocID="{CC760BE2-C688-488D-A4DD-56B8BD9B9C80}" presName="extraNode" presStyleLbl="node1" presStyleIdx="0" presStyleCnt="0"/>
      <dgm:spPr/>
    </dgm:pt>
    <dgm:pt modelId="{52204C26-E1DA-4A73-B985-4936D1D68EC9}" type="pres">
      <dgm:prSet presAssocID="{CC760BE2-C688-488D-A4DD-56B8BD9B9C80}" presName="dstNode" presStyleLbl="node1" presStyleIdx="0" presStyleCnt="0"/>
      <dgm:spPr/>
    </dgm:pt>
  </dgm:ptLst>
  <dgm:cxnLst>
    <dgm:cxn modelId="{9971B2A1-FACD-4823-ABC2-350DC0D0E5D8}" type="presOf" srcId="{CC760BE2-C688-488D-A4DD-56B8BD9B9C80}" destId="{854420BA-4CB0-469E-8E04-ABA40ACEC7D9}" srcOrd="0" destOrd="0" presId="urn:microsoft.com/office/officeart/2008/layout/VerticalCurvedList"/>
    <dgm:cxn modelId="{97742AC8-F609-492F-A90E-A38D92A87C36}" type="presParOf" srcId="{854420BA-4CB0-469E-8E04-ABA40ACEC7D9}" destId="{79718CDB-F448-46BC-9E3E-4F2372762F17}" srcOrd="0" destOrd="0" presId="urn:microsoft.com/office/officeart/2008/layout/VerticalCurvedList"/>
    <dgm:cxn modelId="{1F8A67E3-F361-4819-ABC3-D386CA0B2BB8}" type="presParOf" srcId="{79718CDB-F448-46BC-9E3E-4F2372762F17}" destId="{E04145EE-B115-426C-900D-0316F1B7E090}" srcOrd="0" destOrd="0" presId="urn:microsoft.com/office/officeart/2008/layout/VerticalCurvedList"/>
    <dgm:cxn modelId="{055DB2FF-28AC-467C-9DBE-2DF3B92B4AB3}" type="presParOf" srcId="{E04145EE-B115-426C-900D-0316F1B7E090}" destId="{54679586-9261-4322-95B4-6C126D30F227}" srcOrd="0" destOrd="0" presId="urn:microsoft.com/office/officeart/2008/layout/VerticalCurvedList"/>
    <dgm:cxn modelId="{8DB70100-1EA6-421D-B0B3-8EF69A2D82BF}" type="presParOf" srcId="{E04145EE-B115-426C-900D-0316F1B7E090}" destId="{2B00FCE8-2601-4756-93ED-A138E18AEC2D}" srcOrd="1" destOrd="0" presId="urn:microsoft.com/office/officeart/2008/layout/VerticalCurvedList"/>
    <dgm:cxn modelId="{5549D8B4-D3DB-473D-BFD7-F447DA3BC0F0}" type="presParOf" srcId="{E04145EE-B115-426C-900D-0316F1B7E090}" destId="{77C4F9AF-E26D-4EE8-AEF7-8B4239F4DE23}" srcOrd="2" destOrd="0" presId="urn:microsoft.com/office/officeart/2008/layout/VerticalCurvedList"/>
    <dgm:cxn modelId="{99BB3833-406E-4E6A-A860-F3211920AF86}" type="presParOf" srcId="{E04145EE-B115-426C-900D-0316F1B7E090}" destId="{52204C26-E1DA-4A73-B985-4936D1D68EC9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76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5467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797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5672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935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286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74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2473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143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3512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08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84DB-FC8A-4479-8080-BB09E8953D40}" type="datetimeFigureOut">
              <a:rPr lang="es-US" smtClean="0"/>
              <a:t>11/15/16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BBFB-685B-40CA-B865-8D3846FF58D3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018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hyperlink" Target="http://www.sre.gob.hn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hyperlink" Target="http://conmigho.wixsite.com/subscym-conmigh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65588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0" y="356277"/>
            <a:ext cx="4690534" cy="133419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842873"/>
            <a:ext cx="9144000" cy="2188213"/>
          </a:xfrm>
        </p:spPr>
        <p:txBody>
          <a:bodyPr>
            <a:normAutofit/>
          </a:bodyPr>
          <a:lstStyle/>
          <a:p>
            <a:r>
              <a:rPr lang="en-GB" sz="3000" b="1" dirty="0" smtClean="0"/>
              <a:t>ADVANCES IN PROTECTION ACTIONS</a:t>
            </a:r>
            <a:br>
              <a:rPr lang="en-GB" sz="3000" b="1" dirty="0" smtClean="0"/>
            </a:br>
            <a:r>
              <a:rPr lang="en-GB" sz="2000" b="1" dirty="0" smtClean="0"/>
              <a:t>UNDERSECRETARIAT OF MIGRATION AND CONSULAR AFFAIRS</a:t>
            </a:r>
            <a:br>
              <a:rPr lang="en-GB" sz="2000" b="1" dirty="0" smtClean="0"/>
            </a:br>
            <a:r>
              <a:rPr lang="en-GB" sz="2000" b="1" dirty="0" smtClean="0"/>
              <a:t>HONDURAS </a:t>
            </a:r>
            <a:r>
              <a:rPr lang="en-GB" sz="3000" b="1" dirty="0" smtClean="0"/>
              <a:t/>
            </a:r>
            <a:br>
              <a:rPr lang="en-GB" sz="3000" b="1" dirty="0" smtClean="0"/>
            </a:br>
            <a:r>
              <a:rPr lang="en-GB" sz="1500" b="1" dirty="0" smtClean="0"/>
              <a:t>JUNE – NOVEMBER 2016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30270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613492" y="449777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7912" y="1915919"/>
            <a:ext cx="9144000" cy="677338"/>
          </a:xfrm>
        </p:spPr>
        <p:txBody>
          <a:bodyPr>
            <a:normAutofit fontScale="90000"/>
          </a:bodyPr>
          <a:lstStyle/>
          <a:p>
            <a:r>
              <a:rPr lang="en-GB" sz="2500" b="1" dirty="0" smtClean="0"/>
              <a:t>ASSISTANCE TO HONDURANS RETURNED FROM MEXICO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200" dirty="0" smtClean="0"/>
              <a:t>Total number of returned migrants, by gender – boys, girls, adolescents and adults</a:t>
            </a:r>
            <a:endParaRPr lang="en-GB" sz="2500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6216226"/>
              </p:ext>
            </p:extLst>
          </p:nvPr>
        </p:nvGraphicFramePr>
        <p:xfrm>
          <a:off x="1184856" y="2691685"/>
          <a:ext cx="9105363" cy="347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283140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1" y="172837"/>
            <a:ext cx="3128024" cy="88974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29254"/>
            <a:ext cx="9144000" cy="4448819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 </a:t>
            </a:r>
          </a:p>
          <a:p>
            <a:pPr algn="just"/>
            <a:endParaRPr lang="en-GB" sz="2000" dirty="0"/>
          </a:p>
        </p:txBody>
      </p:sp>
      <p:sp>
        <p:nvSpPr>
          <p:cNvPr id="11" name="Rectángulo 10"/>
          <p:cNvSpPr/>
          <p:nvPr/>
        </p:nvSpPr>
        <p:spPr>
          <a:xfrm>
            <a:off x="2969104" y="1203693"/>
            <a:ext cx="6191544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REPATRIATION OF DECEASED PERSONS, </a:t>
            </a:r>
            <a:r>
              <a:rPr lang="en-GB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623" y="1637572"/>
            <a:ext cx="7392473" cy="484050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599264" y="2185096"/>
            <a:ext cx="2225062" cy="781393"/>
          </a:xfrm>
          <a:prstGeom prst="rect">
            <a:avLst/>
          </a:prstGeom>
          <a:solidFill>
            <a:srgbClr val="0E1C5D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of applications received, September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062400" y="1993551"/>
            <a:ext cx="2225062" cy="1201867"/>
          </a:xfrm>
          <a:prstGeom prst="rect">
            <a:avLst/>
          </a:prstGeom>
          <a:solidFill>
            <a:srgbClr val="0E1C5D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 who received financial support for repatriation (Jan.-Sept. 2016)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481438" y="2084217"/>
            <a:ext cx="2273044" cy="1024383"/>
          </a:xfrm>
          <a:prstGeom prst="rect">
            <a:avLst/>
          </a:prstGeom>
          <a:solidFill>
            <a:srgbClr val="0E1C5D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 who received support in repatriation procedures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endParaRPr lang="en-GB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577734" y="3689291"/>
            <a:ext cx="2317146" cy="24586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GB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amount of financial support provided in Jan.-Sept. 2016 to Honduran families with limited resources for the repatriation of family members deceased abroad, through the Honduran Migrant Solidarity Fund (FOSHMI) </a:t>
            </a:r>
          </a:p>
        </p:txBody>
      </p:sp>
    </p:spTree>
    <p:extLst>
      <p:ext uri="{BB962C8B-B14F-4D97-AF65-F5344CB8AC3E}">
        <p14:creationId xmlns:p14="http://schemas.microsoft.com/office/powerpoint/2010/main" val="263584643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212344"/>
            <a:ext cx="4016475" cy="11424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89434" y="1576718"/>
            <a:ext cx="63762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9600" b="1" dirty="0" smtClean="0">
                <a:ln w="0"/>
                <a:solidFill>
                  <a:schemeClr val="accent5">
                    <a:lumMod val="50000"/>
                  </a:schemeClr>
                </a:solidFill>
                <a:latin typeface="Edwardian Script ITC" panose="030303020407070D0804" pitchFamily="66" charset="0"/>
              </a:rPr>
              <a:t>Thank you for your attention</a:t>
            </a:r>
            <a:r>
              <a:rPr lang="en-GB" sz="9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latin typeface="Edwardian Script ITC" panose="030303020407070D0804" pitchFamily="66" charset="0"/>
              </a:rPr>
              <a:t>!</a:t>
            </a:r>
            <a:endParaRPr lang="en-GB" sz="9600" b="1" cap="none" spc="0" dirty="0">
              <a:ln w="0"/>
              <a:solidFill>
                <a:schemeClr val="accent5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8" y="1673727"/>
            <a:ext cx="8251701" cy="518427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90039" y="4919039"/>
            <a:ext cx="4906224" cy="5483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Undersecretariat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Consular</a:t>
            </a:r>
            <a:endParaRPr lang="en-GB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36599" y="5706407"/>
            <a:ext cx="4809204" cy="548355"/>
          </a:xfrm>
          <a:prstGeom prst="rect">
            <a:avLst/>
          </a:prstGeom>
          <a:solidFill>
            <a:srgbClr val="C1A08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Migration Affairs</a:t>
            </a:r>
            <a:endParaRPr lang="en-GB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872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3212" y="1379515"/>
            <a:ext cx="9144000" cy="1008319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PROJECT FOR THE ESTABLISHMENT OF THE CONSULAR CENTRE FOR PROTECTION TO HONDURAN MIGRANTS (CCPROMH)</a:t>
            </a:r>
            <a:r>
              <a:rPr lang="en-GB" sz="2500" b="1" dirty="0" smtClean="0"/>
              <a:t/>
            </a:r>
            <a:br>
              <a:rPr lang="en-GB" sz="2500" b="1" dirty="0" smtClean="0"/>
            </a:br>
            <a:endParaRPr lang="en-GB" sz="2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8245" y="2540234"/>
            <a:ext cx="9144000" cy="379544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CCPROMH will be located in the city of Houston, Texas, United States, attached to the Consulate of Honduras in Houston, and is expected to be opened </a:t>
            </a:r>
            <a:r>
              <a:rPr lang="en-GB" sz="2000" dirty="0" smtClean="0"/>
              <a:t>on December 16, 2016.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The general objective is to provide assistance and protection and to ensure that </a:t>
            </a:r>
            <a:r>
              <a:rPr lang="en-GB" sz="2000" dirty="0" smtClean="0"/>
              <a:t>Honduran migrants are treated with respect and dignity, regardless of their migration status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The project has been approved by the National Council for </a:t>
            </a:r>
            <a:r>
              <a:rPr lang="en-GB" sz="2000" dirty="0" smtClean="0"/>
              <a:t>the Protection of Honduran Migrants </a:t>
            </a:r>
            <a:r>
              <a:rPr lang="en-GB" sz="2000" dirty="0" smtClean="0"/>
              <a:t>(CONAPROHM), comprised of government institutions, within the framework of shared responsibility.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447011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0" y="0"/>
            <a:ext cx="12276667" cy="6858000"/>
            <a:chOff x="0" y="0"/>
            <a:chExt cx="9144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160868" y="194733"/>
              <a:ext cx="8881532" cy="6477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US">
                <a:solidFill>
                  <a:prstClr val="black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499" y="317448"/>
              <a:ext cx="1260090" cy="122733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1" y="3412420"/>
              <a:ext cx="3868798" cy="325404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261" y="4863442"/>
              <a:ext cx="844950" cy="690275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810600" y="1568905"/>
              <a:ext cx="6834655" cy="10156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GB" sz="2000" dirty="0" smtClean="0">
                  <a:solidFill>
                    <a:schemeClr val="tx1"/>
                  </a:solidFill>
                </a:rPr>
                <a:t>Honduras has </a:t>
              </a:r>
              <a:r>
                <a:rPr lang="en-GB" sz="2000" dirty="0" smtClean="0">
                  <a:solidFill>
                    <a:schemeClr val="tx1"/>
                  </a:solidFill>
                </a:rPr>
                <a:t>launched the Consular Registration Project with the aim of providing protection to Honduras living in the United States. The project will begin operating in the first quarter of </a:t>
              </a:r>
              <a:r>
                <a:rPr lang="en-GB" sz="2000" dirty="0" smtClean="0">
                  <a:solidFill>
                    <a:schemeClr val="tx1"/>
                  </a:solidFill>
                </a:rPr>
                <a:t>2017, providing the following benefits: 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8147" y="1138531"/>
              <a:ext cx="8665407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500" b="1" dirty="0" smtClean="0">
                  <a:latin typeface="+mj-lt"/>
                  <a:ea typeface="+mj-ea"/>
                  <a:cs typeface="+mj-cs"/>
                </a:rPr>
                <a:t>CONSULAR REGISTRATION CARD OF </a:t>
              </a:r>
              <a:r>
                <a:rPr lang="en-GB" sz="2500" b="1" dirty="0" smtClean="0">
                  <a:latin typeface="+mj-lt"/>
                  <a:ea typeface="+mj-ea"/>
                  <a:cs typeface="+mj-cs"/>
                </a:rPr>
                <a:t>HONDURAS</a:t>
              </a:r>
              <a:endParaRPr lang="en-GB" sz="25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646973" y="2694857"/>
              <a:ext cx="30724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Delivered on the same day in record time – within </a:t>
              </a:r>
              <a:r>
                <a:rPr lang="en-GB" sz="2000" b="1" dirty="0" smtClean="0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minutes</a:t>
              </a:r>
              <a:r>
                <a:rPr lang="en-GB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;</a:t>
              </a:r>
              <a:endParaRPr lang="en-GB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8" y="3476441"/>
              <a:ext cx="445471" cy="425279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852134" y="3483816"/>
              <a:ext cx="1571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 validity of 2 years;</a:t>
              </a:r>
              <a:endParaRPr lang="en-GB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646972" y="3542100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 document recognized in the United States;</a:t>
              </a:r>
              <a:endParaRPr lang="en-GB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2824500"/>
              <a:ext cx="482493" cy="42527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3652625"/>
              <a:ext cx="482493" cy="425279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5646973" y="4304985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Designed with high quality and security;</a:t>
              </a:r>
              <a:endParaRPr lang="en-GB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876" y="4415511"/>
              <a:ext cx="518757" cy="425279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38" y="5192303"/>
              <a:ext cx="522295" cy="425279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5662500" y="5092929"/>
              <a:ext cx="3072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Includes a photograph, personal data, date of issuance and expiration date.</a:t>
              </a:r>
              <a:endParaRPr lang="en-GB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1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8330" cy="68742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0" y="-1"/>
            <a:ext cx="8908330" cy="6874261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94268" y="65988"/>
            <a:ext cx="11953188" cy="6702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186026"/>
            <a:ext cx="2033992" cy="175682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10" name="Rectángulo redondeado 9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28127" y="1215487"/>
            <a:ext cx="89974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 smtClean="0">
                <a:latin typeface="+mj-lt"/>
                <a:ea typeface="+mj-ea"/>
                <a:cs typeface="+mj-cs"/>
              </a:rPr>
              <a:t>ASUCON INFORMATION SYSTEM </a:t>
            </a:r>
            <a:endParaRPr lang="en-GB" sz="25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2752" y="2198649"/>
            <a:ext cx="508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Honduran consular representations accredited in different countries around the world enter data on consular services and </a:t>
            </a:r>
            <a:r>
              <a:rPr lang="en-GB" sz="2000" dirty="0" smtClean="0"/>
              <a:t>protection </a:t>
            </a:r>
            <a:r>
              <a:rPr lang="en-GB" sz="2000" dirty="0" smtClean="0"/>
              <a:t>provided on a daily basis. These reports can be viewed online at </a:t>
            </a:r>
            <a:r>
              <a:rPr lang="en-GB" sz="2000" dirty="0" smtClean="0">
                <a:hlinkClick r:id="rId5"/>
              </a:rPr>
              <a:t>www.sre.gob.hn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5" name="Imagen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023273" y="2198649"/>
            <a:ext cx="4511645" cy="22467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76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9710" y="20427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8456552"/>
              </p:ext>
            </p:extLst>
          </p:nvPr>
        </p:nvGraphicFramePr>
        <p:xfrm>
          <a:off x="600015" y="1884453"/>
          <a:ext cx="10019102" cy="441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219749"/>
          </a:xfrm>
        </p:spPr>
        <p:txBody>
          <a:bodyPr>
            <a:normAutofit/>
          </a:bodyPr>
          <a:lstStyle/>
          <a:p>
            <a:pPr algn="ctr"/>
            <a:r>
              <a:rPr lang="en-GB" sz="2500" b="1" dirty="0" smtClean="0"/>
              <a:t>CONSULAR AND MIGRATION OBSERVATORY OF HONDURAS (CONMIGHO)</a:t>
            </a:r>
            <a:br>
              <a:rPr lang="en-GB" sz="2500" b="1" dirty="0" smtClean="0"/>
            </a:br>
            <a:r>
              <a:rPr lang="en-GB" sz="2000" u="sng" dirty="0" smtClean="0">
                <a:solidFill>
                  <a:prstClr val="black"/>
                </a:solidFill>
                <a:hlinkClick r:id="rId10"/>
              </a:rPr>
              <a:t>http://conmigho.wixsite.com/subscym-conmigho</a:t>
            </a:r>
            <a:r>
              <a:rPr lang="en-GB" sz="2800" u="sng" dirty="0" smtClean="0">
                <a:solidFill>
                  <a:prstClr val="black"/>
                </a:solidFill>
              </a:rPr>
              <a:t/>
            </a:r>
            <a:br>
              <a:rPr lang="en-GB" sz="2800" u="sng" dirty="0" smtClean="0">
                <a:solidFill>
                  <a:prstClr val="black"/>
                </a:solidFill>
              </a:rPr>
            </a:br>
            <a:endParaRPr lang="en-GB" sz="25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0610" y="2266683"/>
            <a:ext cx="10515600" cy="4125546"/>
          </a:xfrm>
        </p:spPr>
        <p:txBody>
          <a:bodyPr/>
          <a:lstStyle/>
          <a:p>
            <a:endParaRPr lang="en-GB" sz="1800" dirty="0" smtClean="0">
              <a:solidFill>
                <a:prstClr val="black"/>
              </a:solidFill>
            </a:endParaRPr>
          </a:p>
          <a:p>
            <a:pPr algn="just"/>
            <a:r>
              <a:rPr lang="en-GB" sz="2000" dirty="0" smtClean="0">
                <a:solidFill>
                  <a:prstClr val="black"/>
                </a:solidFill>
              </a:rPr>
              <a:t>The CONMIGHO Observatory is a reference </a:t>
            </a:r>
            <a:r>
              <a:rPr lang="en-GB" sz="2000" dirty="0" smtClean="0">
                <a:solidFill>
                  <a:prstClr val="black"/>
                </a:solidFill>
              </a:rPr>
              <a:t>point for</a:t>
            </a:r>
            <a:r>
              <a:rPr lang="en-GB" sz="2000" dirty="0" smtClean="0">
                <a:solidFill>
                  <a:prstClr val="black"/>
                </a:solidFill>
              </a:rPr>
              <a:t> statistics on migration at a national international level and enables us to obtain information about the migration movements of Hondurans, the services provided and the amounts invested in the services provided.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en-GB" sz="2000" dirty="0" smtClean="0">
                <a:solidFill>
                  <a:prstClr val="black"/>
                </a:solidFill>
              </a:rPr>
              <a:t>CONMIGHO monitors operations in the sphere of consular actions and migration, generating timely information for decision-making.</a:t>
            </a:r>
          </a:p>
          <a:p>
            <a:pPr marL="0" indent="0">
              <a:buNone/>
            </a:pPr>
            <a:endParaRPr lang="en-GB" sz="1800" u="sng" dirty="0" smtClean="0">
              <a:solidFill>
                <a:prstClr val="black"/>
              </a:solidFill>
              <a:hlinkClick r:id="rId10"/>
            </a:endParaRPr>
          </a:p>
          <a:p>
            <a:endParaRPr lang="en-GB" sz="1800" u="sng" dirty="0" smtClean="0">
              <a:solidFill>
                <a:prstClr val="black"/>
              </a:solidFill>
              <a:hlinkClick r:id="rId10"/>
            </a:endParaRPr>
          </a:p>
          <a:p>
            <a:endParaRPr lang="en-GB" sz="1800" u="sng" dirty="0" smtClean="0">
              <a:solidFill>
                <a:prstClr val="black"/>
              </a:solidFill>
              <a:hlinkClick r:id="rId1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54743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5" y="1471566"/>
            <a:ext cx="6153274" cy="47548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056453" y="1471566"/>
            <a:ext cx="43520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Since its inception on August </a:t>
            </a:r>
            <a:r>
              <a:rPr lang="en-GB" dirty="0" smtClean="0"/>
              <a:t>23, 2016, consular assistance and </a:t>
            </a:r>
            <a:r>
              <a:rPr lang="en-GB" dirty="0" smtClean="0"/>
              <a:t>pr</a:t>
            </a:r>
            <a:r>
              <a:rPr lang="en-GB" dirty="0" smtClean="0"/>
              <a:t>otection has been provided to more than</a:t>
            </a:r>
          </a:p>
          <a:p>
            <a:r>
              <a:rPr lang="en-GB" dirty="0" smtClean="0"/>
              <a:t> </a:t>
            </a:r>
          </a:p>
          <a:p>
            <a:pPr algn="ctr"/>
            <a:r>
              <a:rPr lang="en-GB" sz="8800" b="1" i="1" dirty="0" smtClean="0">
                <a:solidFill>
                  <a:srgbClr val="002060"/>
                </a:solidFill>
              </a:rPr>
              <a:t>200,696</a:t>
            </a:r>
          </a:p>
          <a:p>
            <a:pPr algn="ctr"/>
            <a:r>
              <a:rPr lang="en-GB" sz="3600" b="1" i="1" dirty="0" smtClean="0">
                <a:solidFill>
                  <a:srgbClr val="002060"/>
                </a:solidFill>
              </a:rPr>
              <a:t>persons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99577" y="433379"/>
            <a:ext cx="43520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90"/>
                </a:solidFill>
              </a:rPr>
              <a:t>ALHO VOZ</a:t>
            </a:r>
          </a:p>
          <a:p>
            <a:pPr algn="ctr"/>
            <a:r>
              <a:rPr lang="en-GB" sz="2800" b="1" dirty="0" smtClean="0">
                <a:solidFill>
                  <a:srgbClr val="000090"/>
                </a:solidFill>
              </a:rPr>
              <a:t>Call Centre</a:t>
            </a:r>
          </a:p>
          <a:p>
            <a:r>
              <a:rPr lang="en-GB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40101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3139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94376"/>
            <a:ext cx="9144000" cy="822347"/>
          </a:xfrm>
        </p:spPr>
        <p:txBody>
          <a:bodyPr>
            <a:normAutofit/>
          </a:bodyPr>
          <a:lstStyle/>
          <a:p>
            <a:r>
              <a:rPr lang="en-GB" sz="2500" b="1" dirty="0" smtClean="0"/>
              <a:t>REINTEGRATION PROJECTS</a:t>
            </a:r>
            <a:endParaRPr lang="en-GB" sz="2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793575"/>
            <a:ext cx="9144000" cy="4886279"/>
          </a:xfrm>
        </p:spPr>
        <p:txBody>
          <a:bodyPr>
            <a:normAutofit fontScale="77500" lnSpcReduction="20000"/>
          </a:bodyPr>
          <a:lstStyle/>
          <a:p>
            <a:r>
              <a:rPr lang="en-GB" sz="2000" b="1" dirty="0" smtClean="0"/>
              <a:t>CONAPROHM approves projects to potentiate government assistance for Honduran migrants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000" dirty="0" smtClean="0"/>
              <a:t>- Within the framework of shared responsibility, counselling, educational support and financial and technical assistance </a:t>
            </a:r>
            <a:r>
              <a:rPr lang="en-GB" sz="2000" dirty="0" smtClean="0"/>
              <a:t>is</a:t>
            </a:r>
            <a:r>
              <a:rPr lang="en-GB" sz="2000" dirty="0" smtClean="0"/>
              <a:t> provided to returned Hondurans through the Honduran Migrant Solidarity Fund (FOSMIH).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000" b="1" dirty="0" smtClean="0"/>
              <a:t>- Three reintegration projects are currently being executed.  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GB" sz="2000" dirty="0" smtClean="0"/>
              <a:t> - A project on the </a:t>
            </a:r>
            <a:r>
              <a:rPr lang="en-GB" sz="2000" dirty="0" smtClean="0"/>
              <a:t>reintegration route, with inter-institutional coordination and led by the Office of the First Lady of the Nation</a:t>
            </a:r>
            <a:r>
              <a:rPr lang="en-GB" sz="2000" dirty="0" smtClean="0"/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GB" sz="2000" dirty="0" smtClean="0"/>
          </a:p>
          <a:p>
            <a:pPr algn="just"/>
            <a:r>
              <a:rPr lang="en-GB" sz="2000" b="1" dirty="0" smtClean="0"/>
              <a:t>PROJECT EXECUTION</a:t>
            </a:r>
          </a:p>
          <a:p>
            <a:pPr algn="just">
              <a:lnSpc>
                <a:spcPct val="120000"/>
              </a:lnSpc>
            </a:pPr>
            <a:r>
              <a:rPr lang="en-GB" sz="2100" dirty="0" smtClean="0"/>
              <a:t>- </a:t>
            </a:r>
            <a:r>
              <a:rPr lang="en-GB" sz="2100" dirty="0" smtClean="0"/>
              <a:t>Jobs for returned Hondurans at </a:t>
            </a:r>
            <a:r>
              <a:rPr lang="en-GB" sz="2100" dirty="0"/>
              <a:t>ALHO VOZ call </a:t>
            </a:r>
            <a:r>
              <a:rPr lang="en-GB" sz="2100" dirty="0" smtClean="0"/>
              <a:t>centre, Secretariat of Foreign</a:t>
            </a:r>
            <a:r>
              <a:rPr lang="en-GB" sz="2100" dirty="0"/>
              <a:t> </a:t>
            </a:r>
            <a:r>
              <a:rPr lang="en-GB" sz="2100" dirty="0" smtClean="0"/>
              <a:t>Affairs;</a:t>
            </a:r>
            <a:r>
              <a:rPr lang="en-GB" sz="21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GB" sz="2100" dirty="0" smtClean="0"/>
              <a:t>- A financial cooperation agreement with the Mennonite Social Action Committee with the aim of providing financial support to returned Hondurans to enable them to establish micro-enterprises;</a:t>
            </a:r>
          </a:p>
          <a:p>
            <a:pPr algn="just">
              <a:lnSpc>
                <a:spcPct val="120000"/>
              </a:lnSpc>
            </a:pPr>
            <a:r>
              <a:rPr lang="en-GB" sz="2100" dirty="0" smtClean="0"/>
              <a:t>- Seed capital has been provided to 21 Honduran returned women, who established working groups in their communities of origin with collaboration from SEDIS.</a:t>
            </a:r>
          </a:p>
          <a:p>
            <a:pPr algn="just"/>
            <a:r>
              <a:rPr lang="en-GB" sz="2000" dirty="0" smtClean="0"/>
              <a:t> 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51885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3595" y="1403397"/>
            <a:ext cx="2856548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for Assistance to Returned Migrants, 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Omoa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Cortés (CAMR-OMOA)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31,438 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Hondurans returned from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exico by land have been received: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- 89% are male and 11% are female;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Accommodation capacity: 84 </a:t>
            </a:r>
            <a:r>
              <a:rPr lang="en-GB" sz="1600" dirty="0" smtClean="0"/>
              <a:t>persons.</a:t>
            </a:r>
            <a:endParaRPr lang="en-GB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C:\Users\ones.garcia\Downloads\CAMR Omoa 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000" y="5172121"/>
            <a:ext cx="2660507" cy="12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3440210" y="1374815"/>
            <a:ext cx="2856548" cy="244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for Assistance to Returned 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Migrants, San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Pedro Sula (CAMR-SPS)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b="1" dirty="0" smtClean="0"/>
              <a:t>18,718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Hondurans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repatriated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United States by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have been received</a:t>
            </a:r>
            <a:r>
              <a:rPr lang="en-GB" dirty="0" smtClean="0"/>
              <a:t>.</a:t>
            </a: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88670" y="1403397"/>
            <a:ext cx="2856548" cy="320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for Assistance to Migrant Children and Adolescents and Families, 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Bélen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(CANFM-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Belén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b="1" dirty="0" smtClean="0"/>
              <a:t>12,951  </a:t>
            </a:r>
            <a:r>
              <a:rPr lang="en-GB" dirty="0" smtClean="0"/>
              <a:t>boys, girls and adolescents and families have been received: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- Accommodation capacity: 40 persons.</a:t>
            </a: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fotos del Centro de Atención migrante retornado en s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70" y="4771549"/>
            <a:ext cx="2126209" cy="15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-79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04" y="5068863"/>
            <a:ext cx="2670141" cy="15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42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2700" y="0"/>
            <a:ext cx="12192000" cy="6858000"/>
            <a:chOff x="0" y="0"/>
            <a:chExt cx="12192000" cy="6858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32490" cy="6858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743" y="0"/>
              <a:ext cx="8887257" cy="6858000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35467" y="152400"/>
              <a:ext cx="11946466" cy="65870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4" y="212344"/>
            <a:ext cx="3128024" cy="8897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700" y="1443033"/>
            <a:ext cx="9144000" cy="677338"/>
          </a:xfrm>
        </p:spPr>
        <p:txBody>
          <a:bodyPr>
            <a:normAutofit fontScale="90000"/>
          </a:bodyPr>
          <a:lstStyle/>
          <a:p>
            <a:r>
              <a:rPr lang="en-GB" sz="2500" b="1" dirty="0" smtClean="0"/>
              <a:t>ASSISTANCE TO HONDURANS RETURNED FROM THE UNITED STATES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500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20600221"/>
              </p:ext>
            </p:extLst>
          </p:nvPr>
        </p:nvGraphicFramePr>
        <p:xfrm>
          <a:off x="2073499" y="2272771"/>
          <a:ext cx="7753082" cy="392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22150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740</Words>
  <Application>Microsoft Macintosh PowerPoint</Application>
  <PresentationFormat>Personalizado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ADVANCES IN PROTECTION ACTIONS UNDERSECRETARIAT OF MIGRATION AND CONSULAR AFFAIRS HONDURAS  JUNE – NOVEMBER 2016</vt:lpstr>
      <vt:lpstr>PROJECT FOR THE ESTABLISHMENT OF THE CONSULAR CENTRE FOR PROTECTION TO HONDURAN MIGRANTS (CCPROMH) </vt:lpstr>
      <vt:lpstr>Presentación de PowerPoint</vt:lpstr>
      <vt:lpstr>Presentación de PowerPoint</vt:lpstr>
      <vt:lpstr>CONSULAR AND MIGRATION OBSERVATORY OF HONDURAS (CONMIGHO) http://conmigho.wixsite.com/subscym-conmigho </vt:lpstr>
      <vt:lpstr>Presentación de PowerPoint</vt:lpstr>
      <vt:lpstr>REINTEGRATION PROJECTS</vt:lpstr>
      <vt:lpstr>Presentación de PowerPoint</vt:lpstr>
      <vt:lpstr>ASSISTANCE TO HONDURANS RETURNED FROM THE UNITED STATES </vt:lpstr>
      <vt:lpstr>ASSISTANCE TO HONDURANS RETURNED FROM MEXICO  Total number of returned migrants, by gender – boys, girls, adolescents and adults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Betty Vasquez</dc:creator>
  <cp:lastModifiedBy>Christiane Lehnhoff</cp:lastModifiedBy>
  <cp:revision>176</cp:revision>
  <dcterms:created xsi:type="dcterms:W3CDTF">2016-07-11T16:40:48Z</dcterms:created>
  <dcterms:modified xsi:type="dcterms:W3CDTF">2016-11-15T18:14:07Z</dcterms:modified>
</cp:coreProperties>
</file>