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9" r:id="rId4"/>
    <p:sldId id="305" r:id="rId5"/>
    <p:sldId id="315" r:id="rId6"/>
    <p:sldId id="316" r:id="rId7"/>
    <p:sldId id="267" r:id="rId8"/>
    <p:sldId id="314" r:id="rId9"/>
    <p:sldId id="257" r:id="rId10"/>
    <p:sldId id="302" r:id="rId11"/>
    <p:sldId id="318" r:id="rId12"/>
    <p:sldId id="266" r:id="rId13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-bety-2p\CONMIGHO2\2016\Informes%20a%20Gaby\Estadistico%20Semanal%20de%20Retornados%20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-bety-2p\CONMIGHO2\2016\Informes%20a%20Gaby\Estadistico%20Semanal%20de%20Retornados%20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0" i="0" baseline="0" dirty="0">
                <a:effectLst/>
              </a:rPr>
              <a:t>Total de retornados por </a:t>
            </a:r>
            <a:r>
              <a:rPr lang="es-HN" sz="1800" b="0" i="0" baseline="0" dirty="0" smtClean="0">
                <a:effectLst/>
              </a:rPr>
              <a:t>género </a:t>
            </a:r>
            <a:r>
              <a:rPr lang="es-HN" sz="1800" b="0" i="0" baseline="0" dirty="0">
                <a:effectLst/>
              </a:rPr>
              <a:t>NNA y Adultos desde Estados Unidos</a:t>
            </a:r>
            <a:endParaRPr lang="es-HN" b="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(Hoja2!$C$51:$C$52,Hoja2!$C$56:$C$57)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(Hoja2!$D$51:$D$52,Hoja2!$D$56:$D$57)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(Hoja2!$E$51:$E$52,Hoja2!$E$56:$E$57)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(Hoja2!$F$51:$F$52,Hoja2!$F$56:$F$57)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(Hoja2!$G$51:$G$52,Hoja2!$G$56:$G$57)</c:f>
              <c:numCache>
                <c:formatCode>General</c:formatCode>
                <c:ptCount val="4"/>
                <c:pt idx="0">
                  <c:v>184</c:v>
                </c:pt>
                <c:pt idx="1">
                  <c:v>620</c:v>
                </c:pt>
                <c:pt idx="2" formatCode="#,##0">
                  <c:v>1890</c:v>
                </c:pt>
                <c:pt idx="3" formatCode="#,##0">
                  <c:v>16645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878247032620597E-2"/>
                  <c:y val="-1.885759659683562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9853919385049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579548713906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188313550803986E-3"/>
                  <c:y val="5.14304030220018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(Hoja2!$H$51:$H$52,Hoja2!$H$56:$H$57)</c:f>
              <c:numCache>
                <c:formatCode>0.0%</c:formatCode>
                <c:ptCount val="4"/>
                <c:pt idx="0">
                  <c:v>0.22885572139303484</c:v>
                </c:pt>
                <c:pt idx="1">
                  <c:v>0.77114427860696522</c:v>
                </c:pt>
                <c:pt idx="2">
                  <c:v>0.10196924736984084</c:v>
                </c:pt>
                <c:pt idx="3">
                  <c:v>0.89803075263015919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3641000"/>
        <c:axId val="203642568"/>
      </c:barChart>
      <c:catAx>
        <c:axId val="203641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3642568"/>
        <c:crosses val="autoZero"/>
        <c:auto val="1"/>
        <c:lblAlgn val="ctr"/>
        <c:lblOffset val="100"/>
        <c:noMultiLvlLbl val="0"/>
      </c:catAx>
      <c:valAx>
        <c:axId val="20364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364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44129773372489"/>
          <c:y val="7.8709241430040752E-2"/>
          <c:w val="0.75809527666431487"/>
          <c:h val="0.8090393030242275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(Hoja2!$C$21:$C$22,Hoja2!$C$37:$C$38)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(Hoja2!$D$21:$D$22,Hoja2!$D$37:$D$38)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(Hoja2!$E$21:$E$22,Hoja2!$E$37:$E$38)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(Hoja2!$F$21:$F$22,Hoja2!$F$37:$F$38)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(Hoja2!$G$21:$G$22,Hoja2!$G$37:$G$38)</c:f>
              <c:numCache>
                <c:formatCode>#,##0</c:formatCode>
                <c:ptCount val="4"/>
                <c:pt idx="0">
                  <c:v>2807</c:v>
                </c:pt>
                <c:pt idx="1">
                  <c:v>4921</c:v>
                </c:pt>
                <c:pt idx="2">
                  <c:v>6316</c:v>
                </c:pt>
                <c:pt idx="3">
                  <c:v>28485</c:v>
                </c:pt>
              </c:numCache>
            </c:numRef>
          </c:val>
          <c:extLst/>
        </c:ser>
        <c:ser>
          <c:idx val="5"/>
          <c:order val="5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9273016785140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06530729517943E-2"/>
                  <c:y val="-1.135553175979137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06530729518016E-2"/>
                  <c:y val="-1.135553175979137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90653072951787E-2"/>
                  <c:y val="-1.135553175979137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(Hoja2!$H$21:$H$22,Hoja2!$H$37:$H$38)</c:f>
              <c:numCache>
                <c:formatCode>0.0%</c:formatCode>
                <c:ptCount val="4"/>
                <c:pt idx="0">
                  <c:v>0.36322463768115942</c:v>
                </c:pt>
                <c:pt idx="1">
                  <c:v>0.63677536231884058</c:v>
                </c:pt>
                <c:pt idx="2">
                  <c:v>0.18148903767133129</c:v>
                </c:pt>
                <c:pt idx="3">
                  <c:v>0.81851096232866871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3646880"/>
        <c:axId val="203641392"/>
      </c:barChart>
      <c:catAx>
        <c:axId val="20364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3641392"/>
        <c:crosses val="autoZero"/>
        <c:auto val="1"/>
        <c:lblAlgn val="ctr"/>
        <c:lblOffset val="100"/>
        <c:noMultiLvlLbl val="0"/>
      </c:catAx>
      <c:valAx>
        <c:axId val="20364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364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60BE2-C688-488D-A4DD-56B8BD9B9C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US"/>
        </a:p>
      </dgm:t>
    </dgm:pt>
    <dgm:pt modelId="{854420BA-4CB0-469E-8E04-ABA40ACEC7D9}" type="pres">
      <dgm:prSet presAssocID="{CC760BE2-C688-488D-A4DD-56B8BD9B9C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US"/>
        </a:p>
      </dgm:t>
    </dgm:pt>
    <dgm:pt modelId="{79718CDB-F448-46BC-9E3E-4F2372762F17}" type="pres">
      <dgm:prSet presAssocID="{CC760BE2-C688-488D-A4DD-56B8BD9B9C80}" presName="Name1" presStyleCnt="0"/>
      <dgm:spPr/>
    </dgm:pt>
    <dgm:pt modelId="{E04145EE-B115-426C-900D-0316F1B7E090}" type="pres">
      <dgm:prSet presAssocID="{CC760BE2-C688-488D-A4DD-56B8BD9B9C80}" presName="cycle" presStyleCnt="0"/>
      <dgm:spPr/>
    </dgm:pt>
    <dgm:pt modelId="{54679586-9261-4322-95B4-6C126D30F227}" type="pres">
      <dgm:prSet presAssocID="{CC760BE2-C688-488D-A4DD-56B8BD9B9C80}" presName="srcNode" presStyleLbl="node1" presStyleIdx="0" presStyleCnt="0"/>
      <dgm:spPr/>
    </dgm:pt>
    <dgm:pt modelId="{2B00FCE8-2601-4756-93ED-A138E18AEC2D}" type="pres">
      <dgm:prSet presAssocID="{CC760BE2-C688-488D-A4DD-56B8BD9B9C80}" presName="conn" presStyleLbl="parChTrans1D2" presStyleIdx="0" presStyleCnt="1"/>
      <dgm:spPr/>
      <dgm:t>
        <a:bodyPr/>
        <a:lstStyle/>
        <a:p>
          <a:endParaRPr lang="es-US"/>
        </a:p>
      </dgm:t>
    </dgm:pt>
    <dgm:pt modelId="{77C4F9AF-E26D-4EE8-AEF7-8B4239F4DE23}" type="pres">
      <dgm:prSet presAssocID="{CC760BE2-C688-488D-A4DD-56B8BD9B9C80}" presName="extraNode" presStyleLbl="node1" presStyleIdx="0" presStyleCnt="0"/>
      <dgm:spPr/>
    </dgm:pt>
    <dgm:pt modelId="{52204C26-E1DA-4A73-B985-4936D1D68EC9}" type="pres">
      <dgm:prSet presAssocID="{CC760BE2-C688-488D-A4DD-56B8BD9B9C80}" presName="dstNode" presStyleLbl="node1" presStyleIdx="0" presStyleCnt="0"/>
      <dgm:spPr/>
    </dgm:pt>
  </dgm:ptLst>
  <dgm:cxnLst>
    <dgm:cxn modelId="{9971B2A1-FACD-4823-ABC2-350DC0D0E5D8}" type="presOf" srcId="{CC760BE2-C688-488D-A4DD-56B8BD9B9C80}" destId="{854420BA-4CB0-469E-8E04-ABA40ACEC7D9}" srcOrd="0" destOrd="0" presId="urn:microsoft.com/office/officeart/2008/layout/VerticalCurvedList"/>
    <dgm:cxn modelId="{97742AC8-F609-492F-A90E-A38D92A87C36}" type="presParOf" srcId="{854420BA-4CB0-469E-8E04-ABA40ACEC7D9}" destId="{79718CDB-F448-46BC-9E3E-4F2372762F17}" srcOrd="0" destOrd="0" presId="urn:microsoft.com/office/officeart/2008/layout/VerticalCurvedList"/>
    <dgm:cxn modelId="{1F8A67E3-F361-4819-ABC3-D386CA0B2BB8}" type="presParOf" srcId="{79718CDB-F448-46BC-9E3E-4F2372762F17}" destId="{E04145EE-B115-426C-900D-0316F1B7E090}" srcOrd="0" destOrd="0" presId="urn:microsoft.com/office/officeart/2008/layout/VerticalCurvedList"/>
    <dgm:cxn modelId="{055DB2FF-28AC-467C-9DBE-2DF3B92B4AB3}" type="presParOf" srcId="{E04145EE-B115-426C-900D-0316F1B7E090}" destId="{54679586-9261-4322-95B4-6C126D30F227}" srcOrd="0" destOrd="0" presId="urn:microsoft.com/office/officeart/2008/layout/VerticalCurvedList"/>
    <dgm:cxn modelId="{8DB70100-1EA6-421D-B0B3-8EF69A2D82BF}" type="presParOf" srcId="{E04145EE-B115-426C-900D-0316F1B7E090}" destId="{2B00FCE8-2601-4756-93ED-A138E18AEC2D}" srcOrd="1" destOrd="0" presId="urn:microsoft.com/office/officeart/2008/layout/VerticalCurvedList"/>
    <dgm:cxn modelId="{5549D8B4-D3DB-473D-BFD7-F447DA3BC0F0}" type="presParOf" srcId="{E04145EE-B115-426C-900D-0316F1B7E090}" destId="{77C4F9AF-E26D-4EE8-AEF7-8B4239F4DE23}" srcOrd="2" destOrd="0" presId="urn:microsoft.com/office/officeart/2008/layout/VerticalCurvedList"/>
    <dgm:cxn modelId="{99BB3833-406E-4E6A-A860-F3211920AF86}" type="presParOf" srcId="{E04145EE-B115-426C-900D-0316F1B7E090}" destId="{52204C26-E1DA-4A73-B985-4936D1D68EC9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0760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5467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7974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5672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9356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2868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8747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2473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143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3512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008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84DB-FC8A-4479-8080-BB09E8953D40}" type="datetimeFigureOut">
              <a:rPr lang="es-US" smtClean="0"/>
              <a:t>11/15/2016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BBFB-685B-40CA-B865-8D3846FF58D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018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sre.gob.hn/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://conmigho.wixsite.com/subscym-conmigho" TargetMode="Externa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65588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90" y="356277"/>
            <a:ext cx="4690534" cy="133419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842873"/>
            <a:ext cx="9144000" cy="2188213"/>
          </a:xfrm>
        </p:spPr>
        <p:txBody>
          <a:bodyPr>
            <a:normAutofit/>
          </a:bodyPr>
          <a:lstStyle/>
          <a:p>
            <a:r>
              <a:rPr lang="es-HN" sz="3000" b="1" dirty="0" smtClean="0"/>
              <a:t>AVANCES DE LAS ACCIONES DE PROTECCIÓN</a:t>
            </a:r>
            <a:br>
              <a:rPr lang="es-HN" sz="3000" b="1" dirty="0" smtClean="0"/>
            </a:br>
            <a:r>
              <a:rPr lang="es-HN" sz="2000" b="1" dirty="0" smtClean="0"/>
              <a:t>SUBSECRETARÍA DE ASUNTOS CONSULARES Y MIGRATORIOS </a:t>
            </a:r>
            <a:br>
              <a:rPr lang="es-HN" sz="2000" b="1" dirty="0" smtClean="0"/>
            </a:br>
            <a:r>
              <a:rPr lang="es-HN" sz="2000" b="1" dirty="0" smtClean="0"/>
              <a:t>HONDURAS </a:t>
            </a:r>
            <a:r>
              <a:rPr lang="es-HN" sz="3000" b="1" dirty="0" smtClean="0"/>
              <a:t/>
            </a:r>
            <a:br>
              <a:rPr lang="es-HN" sz="3000" b="1" dirty="0" smtClean="0"/>
            </a:br>
            <a:r>
              <a:rPr lang="es-HN" sz="1500" b="1" dirty="0" smtClean="0"/>
              <a:t>JUNIO – NOVIEMBRE 2016</a:t>
            </a:r>
            <a:endParaRPr lang="es-HN" sz="1500" b="1" dirty="0"/>
          </a:p>
        </p:txBody>
      </p:sp>
    </p:spTree>
    <p:extLst>
      <p:ext uri="{BB962C8B-B14F-4D97-AF65-F5344CB8AC3E}">
        <p14:creationId xmlns:p14="http://schemas.microsoft.com/office/powerpoint/2010/main" val="30270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270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7912" y="2215765"/>
            <a:ext cx="9144000" cy="677338"/>
          </a:xfrm>
        </p:spPr>
        <p:txBody>
          <a:bodyPr>
            <a:normAutofit fontScale="90000"/>
          </a:bodyPr>
          <a:lstStyle/>
          <a:p>
            <a:r>
              <a:rPr lang="es-HN" sz="2500" b="1" dirty="0" smtClean="0"/>
              <a:t>ASISTENCIA A HONDUREÑOS RETORNADOS </a:t>
            </a:r>
            <a:r>
              <a:rPr lang="es-HN" sz="2800" b="1" dirty="0"/>
              <a:t>DESDE </a:t>
            </a:r>
            <a:r>
              <a:rPr lang="es-HN" sz="2800" b="1" dirty="0" smtClean="0"/>
              <a:t>MÉXICO</a:t>
            </a:r>
            <a:br>
              <a:rPr lang="es-HN" sz="2800" b="1" dirty="0" smtClean="0"/>
            </a:br>
            <a:r>
              <a:rPr lang="es-HN" sz="2800" b="1" dirty="0" smtClean="0"/>
              <a:t/>
            </a:r>
            <a:br>
              <a:rPr lang="es-HN" sz="2800" b="1" dirty="0" smtClean="0"/>
            </a:br>
            <a:r>
              <a:rPr lang="es-HN" sz="2200" dirty="0" smtClean="0"/>
              <a:t>Total de retornados por Género: NNA y Adultos </a:t>
            </a:r>
            <a:r>
              <a:rPr lang="es-HN" sz="2800" dirty="0"/>
              <a:t/>
            </a:r>
            <a:br>
              <a:rPr lang="es-HN" sz="2800" dirty="0"/>
            </a:br>
            <a:endParaRPr lang="es-HN" sz="2500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449744092"/>
              </p:ext>
            </p:extLst>
          </p:nvPr>
        </p:nvGraphicFramePr>
        <p:xfrm>
          <a:off x="1184856" y="2691685"/>
          <a:ext cx="9105363" cy="347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2831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313944"/>
            <a:ext cx="3128024" cy="88974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029254"/>
            <a:ext cx="9144000" cy="4448819"/>
          </a:xfrm>
        </p:spPr>
        <p:txBody>
          <a:bodyPr>
            <a:normAutofit/>
          </a:bodyPr>
          <a:lstStyle/>
          <a:p>
            <a:pPr algn="just"/>
            <a:r>
              <a:rPr lang="es-HN" sz="2000" dirty="0" smtClean="0"/>
              <a:t> </a:t>
            </a:r>
            <a:endParaRPr lang="es-HN" sz="2000" dirty="0" smtClean="0"/>
          </a:p>
          <a:p>
            <a:pPr algn="just"/>
            <a:endParaRPr lang="es-HN" sz="2000" dirty="0"/>
          </a:p>
        </p:txBody>
      </p:sp>
      <p:sp>
        <p:nvSpPr>
          <p:cNvPr id="11" name="Rectángulo 10"/>
          <p:cNvSpPr/>
          <p:nvPr/>
        </p:nvSpPr>
        <p:spPr>
          <a:xfrm>
            <a:off x="3444404" y="1203693"/>
            <a:ext cx="5240923" cy="485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US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REPATRIACIONES DE FALLECIDOS 2016</a:t>
            </a:r>
            <a:endParaRPr lang="es-H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623" y="1637572"/>
            <a:ext cx="7392473" cy="48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46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83" y="212344"/>
            <a:ext cx="4016475" cy="11424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54274" y="1673727"/>
            <a:ext cx="63762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9600" b="1" dirty="0">
                <a:ln w="0"/>
                <a:solidFill>
                  <a:schemeClr val="accent5">
                    <a:lumMod val="50000"/>
                  </a:schemeClr>
                </a:solidFill>
                <a:latin typeface="Edwardian Script ITC" panose="030303020407070D0804" pitchFamily="66" charset="0"/>
              </a:rPr>
              <a:t>¡</a:t>
            </a:r>
            <a:r>
              <a:rPr lang="es-ES" sz="9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latin typeface="Edwardian Script ITC" panose="030303020407070D0804" pitchFamily="66" charset="0"/>
              </a:rPr>
              <a:t>Muchas gracias por su atención!</a:t>
            </a:r>
            <a:endParaRPr lang="es-ES" sz="9600" b="1" cap="none" spc="0" dirty="0">
              <a:ln w="0"/>
              <a:solidFill>
                <a:schemeClr val="accent5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673727"/>
            <a:ext cx="8251701" cy="51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8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3212" y="1379515"/>
            <a:ext cx="9144000" cy="1008319"/>
          </a:xfrm>
        </p:spPr>
        <p:txBody>
          <a:bodyPr>
            <a:normAutofit fontScale="90000"/>
          </a:bodyPr>
          <a:lstStyle/>
          <a:p>
            <a:r>
              <a:rPr lang="es-HN" sz="2800" b="1" dirty="0" smtClean="0"/>
              <a:t>PROYECTO DE APERTURA DEL CENTRO CONSULAR DE PROTECCIÓN AL MIGRANTE HONDUREÑO (CCPROMH)</a:t>
            </a:r>
            <a:r>
              <a:rPr lang="es-HN" sz="2500" b="1" dirty="0" smtClean="0"/>
              <a:t/>
            </a:r>
            <a:br>
              <a:rPr lang="es-HN" sz="2500" b="1" dirty="0" smtClean="0"/>
            </a:br>
            <a:endParaRPr lang="es-HN" sz="25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8245" y="2540234"/>
            <a:ext cx="9144000" cy="3795446"/>
          </a:xfrm>
        </p:spPr>
        <p:txBody>
          <a:bodyPr>
            <a:normAutofit/>
          </a:bodyPr>
          <a:lstStyle/>
          <a:p>
            <a:pPr algn="just"/>
            <a:r>
              <a:rPr lang="es-HN" sz="2000" dirty="0" smtClean="0"/>
              <a:t>El CCPROMH estará </a:t>
            </a:r>
            <a:r>
              <a:rPr lang="es-HN" sz="2000" dirty="0"/>
              <a:t>ubicado en </a:t>
            </a:r>
            <a:r>
              <a:rPr lang="es-HN" sz="2000" dirty="0" smtClean="0"/>
              <a:t>la ciudad de Houston</a:t>
            </a:r>
            <a:r>
              <a:rPr lang="es-HN" sz="2000" dirty="0"/>
              <a:t>, Texas, Estados </a:t>
            </a:r>
            <a:r>
              <a:rPr lang="es-HN" sz="2000" dirty="0" smtClean="0"/>
              <a:t>Unidos de América, adscrito al Consulado de Honduras en Houston, el cual esta contemplado inaugurarse el 16 de diciembre próximo. </a:t>
            </a:r>
          </a:p>
          <a:p>
            <a:pPr algn="just"/>
            <a:endParaRPr lang="es-HN" sz="2000" dirty="0" smtClean="0"/>
          </a:p>
          <a:p>
            <a:pPr algn="just"/>
            <a:r>
              <a:rPr lang="es-HN" sz="2000" dirty="0" smtClean="0"/>
              <a:t>El objetivo general es brindar asistencia </a:t>
            </a:r>
            <a:r>
              <a:rPr lang="es-HN" sz="2000" dirty="0"/>
              <a:t>de </a:t>
            </a:r>
            <a:r>
              <a:rPr lang="es-HN" sz="2000" dirty="0" smtClean="0"/>
              <a:t>protección y velar </a:t>
            </a:r>
            <a:r>
              <a:rPr lang="es-HN" sz="2000" dirty="0"/>
              <a:t>por que los migrantes hondureños sean tratados </a:t>
            </a:r>
            <a:r>
              <a:rPr lang="es-HN" sz="2000" dirty="0" smtClean="0"/>
              <a:t>con respeto y dignidad, independientemente </a:t>
            </a:r>
            <a:r>
              <a:rPr lang="es-HN" sz="2000" dirty="0"/>
              <a:t>de su situación </a:t>
            </a:r>
            <a:r>
              <a:rPr lang="es-HN" sz="2000" dirty="0" smtClean="0"/>
              <a:t>migratoria.</a:t>
            </a:r>
            <a:endParaRPr lang="es-HN" sz="2000" dirty="0" smtClean="0"/>
          </a:p>
          <a:p>
            <a:pPr algn="just"/>
            <a:endParaRPr lang="es-HN" sz="2000" dirty="0" smtClean="0"/>
          </a:p>
          <a:p>
            <a:pPr algn="just"/>
            <a:r>
              <a:rPr lang="es-HN" sz="2000" dirty="0" smtClean="0"/>
              <a:t>El proyecto fue aprobado por el Consejo Nacional para la  Protección al Hondureño Migrante (CONAPROHM), constituido por instituciones del Gobierno, en el marco de la responsabilidad compartida.</a:t>
            </a:r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3264470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0" y="0"/>
            <a:ext cx="12276667" cy="6858000"/>
            <a:chOff x="0" y="0"/>
            <a:chExt cx="9144000" cy="6858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160868" y="194733"/>
              <a:ext cx="8881532" cy="6477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>
                <a:solidFill>
                  <a:prstClr val="black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499" y="317448"/>
              <a:ext cx="1260090" cy="122733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91" y="3412420"/>
              <a:ext cx="3868798" cy="325404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261" y="4863442"/>
              <a:ext cx="844950" cy="690275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810600" y="1568905"/>
              <a:ext cx="6834655" cy="101566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US" sz="2000" dirty="0">
                  <a:solidFill>
                    <a:schemeClr val="tx1"/>
                  </a:solidFill>
                </a:rPr>
                <a:t>Honduras lanza el proyecto de la Matrícula Consular, con la finalidad de extender la protección a los connacionales que residen en Estados Unidos, la cual se pondrá en marcha en el primer trimestre del año 2017, contando con los siguientes beneficios : 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8147" y="1138531"/>
              <a:ext cx="8665407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500" b="1" dirty="0">
                  <a:latin typeface="+mj-lt"/>
                  <a:ea typeface="+mj-ea"/>
                  <a:cs typeface="+mj-cs"/>
                </a:rPr>
                <a:t>MATRÍCULA CONSULAR DE HONDURAS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5646973" y="2694857"/>
              <a:ext cx="3072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 entregará el mismo día en un tiempo récord de </a:t>
              </a:r>
              <a:r>
                <a:rPr lang="es-US" sz="2000" b="1" dirty="0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minutos</a:t>
              </a:r>
              <a:r>
                <a:rPr lang="es-US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. </a:t>
              </a: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28" y="3476441"/>
              <a:ext cx="445471" cy="425279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852134" y="3483816"/>
              <a:ext cx="1571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Tiene una validez por </a:t>
              </a:r>
              <a:r>
                <a:rPr lang="es-US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dos </a:t>
              </a:r>
              <a:r>
                <a:rPr lang="es-US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años. 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646972" y="3542100"/>
              <a:ext cx="3072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Es un documento reconocido en Estados Unidos.</a:t>
              </a: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338" y="2824500"/>
              <a:ext cx="482493" cy="425279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338" y="3652625"/>
              <a:ext cx="482493" cy="425279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5646973" y="4304985"/>
              <a:ext cx="3072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Diseñada con la más alta calidad y seguridad.</a:t>
              </a: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876" y="4415511"/>
              <a:ext cx="518757" cy="425279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338" y="5192303"/>
              <a:ext cx="522295" cy="425279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5662500" y="5092929"/>
              <a:ext cx="3072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Incluye fotografía, datos personales, fecha de emisión y expiración.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9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8330" cy="68742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70" y="-1"/>
            <a:ext cx="8908330" cy="6874261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94268" y="65988"/>
            <a:ext cx="11953188" cy="6702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41" y="186026"/>
            <a:ext cx="2033992" cy="1756829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10" name="Rectángulo redondeado 9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728127" y="1215487"/>
            <a:ext cx="89974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500" b="1" dirty="0" smtClean="0">
                <a:latin typeface="+mj-lt"/>
                <a:ea typeface="+mj-ea"/>
                <a:cs typeface="+mj-cs"/>
              </a:rPr>
              <a:t>SISTEMA DE INFORMACIÓN ASUCON </a:t>
            </a:r>
            <a:endParaRPr lang="es-US" sz="25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2752" y="2198649"/>
            <a:ext cx="5088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dirty="0"/>
              <a:t>Todas las representaciones consulares hondureñas acreditadas en los diferentes países del mundo diariamente ingresan datos de las atenciones del tema consular y de protección que han brindado.  Estos informes pueden ser consultados en línea, con sólo ingresar a </a:t>
            </a:r>
            <a:r>
              <a:rPr lang="es-US" sz="2000" dirty="0">
                <a:hlinkClick r:id="rId5"/>
              </a:rPr>
              <a:t>www.sre.gob.hn</a:t>
            </a:r>
            <a:r>
              <a:rPr lang="es-US" sz="2000" dirty="0"/>
              <a:t> </a:t>
            </a:r>
          </a:p>
        </p:txBody>
      </p:sp>
      <p:pic>
        <p:nvPicPr>
          <p:cNvPr id="15" name="Imagen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023273" y="2198649"/>
            <a:ext cx="4511645" cy="22467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9710" y="20427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 sz="200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600015" y="1884453"/>
          <a:ext cx="10019102" cy="441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219749"/>
          </a:xfrm>
        </p:spPr>
        <p:txBody>
          <a:bodyPr>
            <a:normAutofit/>
          </a:bodyPr>
          <a:lstStyle/>
          <a:p>
            <a:pPr algn="ctr"/>
            <a:r>
              <a:rPr lang="es-HN" sz="2500" b="1" dirty="0" smtClean="0"/>
              <a:t>OBSERVATORIO CONSULAR Y MIGRATORIO DE HONDURAS (CONMIGHO)</a:t>
            </a:r>
            <a:br>
              <a:rPr lang="es-HN" sz="2500" b="1" dirty="0" smtClean="0"/>
            </a:br>
            <a:r>
              <a:rPr lang="es-US" sz="2000" u="sng" dirty="0" smtClean="0">
                <a:solidFill>
                  <a:prstClr val="black"/>
                </a:solidFill>
                <a:hlinkClick r:id="rId10"/>
              </a:rPr>
              <a:t>http</a:t>
            </a:r>
            <a:r>
              <a:rPr lang="es-US" sz="2000" u="sng" dirty="0">
                <a:solidFill>
                  <a:prstClr val="black"/>
                </a:solidFill>
                <a:hlinkClick r:id="rId10"/>
              </a:rPr>
              <a:t>://conmigho.wixsite.com/subscym-conmigho</a:t>
            </a:r>
            <a:r>
              <a:rPr lang="es-US" sz="2800" u="sng" dirty="0">
                <a:solidFill>
                  <a:prstClr val="black"/>
                </a:solidFill>
              </a:rPr>
              <a:t/>
            </a:r>
            <a:br>
              <a:rPr lang="es-US" sz="2800" u="sng" dirty="0">
                <a:solidFill>
                  <a:prstClr val="black"/>
                </a:solidFill>
              </a:rPr>
            </a:br>
            <a:endParaRPr lang="es-HN" sz="25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0610" y="2266683"/>
            <a:ext cx="10515600" cy="4125546"/>
          </a:xfrm>
        </p:spPr>
        <p:txBody>
          <a:bodyPr/>
          <a:lstStyle/>
          <a:p>
            <a:endParaRPr lang="es-US" sz="1800" dirty="0" smtClean="0">
              <a:solidFill>
                <a:prstClr val="black"/>
              </a:solidFill>
            </a:endParaRPr>
          </a:p>
          <a:p>
            <a:pPr algn="just"/>
            <a:r>
              <a:rPr lang="es-US" sz="2000" dirty="0" smtClean="0">
                <a:solidFill>
                  <a:prstClr val="black"/>
                </a:solidFill>
              </a:rPr>
              <a:t>El Observatorio CONMIGHO, es un referente estadístico migratorio a nivel nacional e internacional, el cual nos permite conocer los movimientos migratorios de nuestros connacionales, servicios prestados y los montos que se han invertido en servicios prestados.</a:t>
            </a:r>
          </a:p>
          <a:p>
            <a:pPr marL="0" indent="0" algn="just">
              <a:buNone/>
            </a:pPr>
            <a:r>
              <a:rPr lang="es-US" sz="20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es-US" sz="2000" dirty="0" smtClean="0">
                <a:solidFill>
                  <a:prstClr val="black"/>
                </a:solidFill>
              </a:rPr>
              <a:t>Monitorea el </a:t>
            </a:r>
            <a:r>
              <a:rPr lang="es-US" sz="2000" dirty="0">
                <a:solidFill>
                  <a:prstClr val="black"/>
                </a:solidFill>
              </a:rPr>
              <a:t>funcionamiento del tema </a:t>
            </a:r>
            <a:r>
              <a:rPr lang="es-US" sz="2000" dirty="0" smtClean="0">
                <a:solidFill>
                  <a:prstClr val="black"/>
                </a:solidFill>
              </a:rPr>
              <a:t>Consular </a:t>
            </a:r>
            <a:r>
              <a:rPr lang="es-US" sz="2000" dirty="0">
                <a:solidFill>
                  <a:prstClr val="black"/>
                </a:solidFill>
              </a:rPr>
              <a:t>y </a:t>
            </a:r>
            <a:r>
              <a:rPr lang="es-US" sz="2000" dirty="0" smtClean="0">
                <a:solidFill>
                  <a:prstClr val="black"/>
                </a:solidFill>
              </a:rPr>
              <a:t>Migratorio, generando información oportuna para toma de decisiones.</a:t>
            </a:r>
          </a:p>
          <a:p>
            <a:pPr marL="0" indent="0">
              <a:buNone/>
            </a:pPr>
            <a:endParaRPr lang="es-US" sz="1800" u="sng" dirty="0" smtClean="0">
              <a:solidFill>
                <a:prstClr val="black"/>
              </a:solidFill>
              <a:hlinkClick r:id="rId10"/>
            </a:endParaRPr>
          </a:p>
          <a:p>
            <a:endParaRPr lang="es-HN" sz="1800" u="sng" dirty="0">
              <a:solidFill>
                <a:prstClr val="black"/>
              </a:solidFill>
              <a:hlinkClick r:id="rId10"/>
            </a:endParaRPr>
          </a:p>
          <a:p>
            <a:endParaRPr lang="es-HN" sz="1800" u="sng" dirty="0" smtClean="0">
              <a:solidFill>
                <a:prstClr val="black"/>
              </a:solidFill>
              <a:hlinkClick r:id="rId10"/>
            </a:endParaRP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015474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 sz="2000">
                <a:solidFill>
                  <a:prstClr val="black"/>
                </a:solidFill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5" y="1471566"/>
            <a:ext cx="6153274" cy="47548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056453" y="1471566"/>
            <a:ext cx="43520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Desde su creación al 23 de agosto de 2016 se han brindando asistencia en los temas consulares y de protección a más de </a:t>
            </a:r>
          </a:p>
          <a:p>
            <a:r>
              <a:rPr lang="es-US" dirty="0" smtClean="0"/>
              <a:t> </a:t>
            </a:r>
          </a:p>
          <a:p>
            <a:pPr algn="ctr"/>
            <a:r>
              <a:rPr lang="es-HN" sz="8800" b="1" i="1" dirty="0" smtClean="0">
                <a:solidFill>
                  <a:srgbClr val="002060"/>
                </a:solidFill>
              </a:rPr>
              <a:t>200,696</a:t>
            </a:r>
          </a:p>
          <a:p>
            <a:pPr algn="ctr"/>
            <a:r>
              <a:rPr lang="es-HN" sz="3600" b="1" i="1" dirty="0" smtClean="0">
                <a:solidFill>
                  <a:srgbClr val="002060"/>
                </a:solidFill>
              </a:rPr>
              <a:t>personas</a:t>
            </a:r>
            <a:endParaRPr lang="es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01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313944"/>
            <a:ext cx="3128024" cy="8897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54507"/>
            <a:ext cx="9144000" cy="822347"/>
          </a:xfrm>
        </p:spPr>
        <p:txBody>
          <a:bodyPr>
            <a:normAutofit/>
          </a:bodyPr>
          <a:lstStyle/>
          <a:p>
            <a:r>
              <a:rPr lang="es-HN" sz="2500" b="1" dirty="0" smtClean="0"/>
              <a:t>PROYECTOS DE REINSERCIÓN </a:t>
            </a:r>
            <a:endParaRPr lang="es-HN" sz="25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029254"/>
            <a:ext cx="9144000" cy="4448819"/>
          </a:xfrm>
        </p:spPr>
        <p:txBody>
          <a:bodyPr>
            <a:normAutofit fontScale="77500" lnSpcReduction="20000"/>
          </a:bodyPr>
          <a:lstStyle/>
          <a:p>
            <a:r>
              <a:rPr lang="x-none" sz="2000" b="1" dirty="0"/>
              <a:t>CONAPROHM </a:t>
            </a:r>
            <a:r>
              <a:rPr lang="es-HN" sz="2000" b="1" dirty="0" smtClean="0"/>
              <a:t>a</a:t>
            </a:r>
            <a:r>
              <a:rPr lang="x-none" sz="2000" b="1" dirty="0" smtClean="0"/>
              <a:t>prueba </a:t>
            </a:r>
            <a:r>
              <a:rPr lang="x-none" sz="2000" b="1" dirty="0"/>
              <a:t>Proyectos </a:t>
            </a:r>
            <a:r>
              <a:rPr lang="es-HN" sz="2000" b="1" dirty="0" smtClean="0"/>
              <a:t>para</a:t>
            </a:r>
            <a:r>
              <a:rPr lang="x-none" sz="2000" b="1" dirty="0" smtClean="0"/>
              <a:t> </a:t>
            </a:r>
            <a:r>
              <a:rPr lang="es-HN" sz="2000" b="1" dirty="0" smtClean="0"/>
              <a:t>p</a:t>
            </a:r>
            <a:r>
              <a:rPr lang="x-none" sz="2000" b="1" dirty="0" smtClean="0"/>
              <a:t>otenciar </a:t>
            </a:r>
            <a:r>
              <a:rPr lang="es-HN" sz="2000" b="1" dirty="0" smtClean="0"/>
              <a:t>a</a:t>
            </a:r>
            <a:r>
              <a:rPr lang="x-none" sz="2000" b="1" dirty="0" smtClean="0"/>
              <a:t>sistencia </a:t>
            </a:r>
            <a:r>
              <a:rPr lang="x-none" sz="2000" b="1" dirty="0"/>
              <a:t>Gubernamental </a:t>
            </a:r>
            <a:r>
              <a:rPr lang="es-HN" sz="2000" b="1" dirty="0" smtClean="0"/>
              <a:t>l</a:t>
            </a:r>
            <a:r>
              <a:rPr lang="x-none" sz="2000" b="1" dirty="0" smtClean="0"/>
              <a:t>os </a:t>
            </a:r>
            <a:r>
              <a:rPr lang="x-none" sz="2000" b="1" dirty="0"/>
              <a:t>Hondureños Migrantes</a:t>
            </a:r>
            <a:endParaRPr lang="es-HN" sz="2000" b="1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HN" sz="2000" dirty="0" smtClean="0"/>
              <a:t>-En el marco de la Responsabilidad Compartida, se brinda asistencia psicológica, educativa, financiera y técnica a hondureños retornados, mediante el Fondo de Solidaridad al Migrante Hondureño (FOSMIH).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HN" sz="2000" b="1" dirty="0" smtClean="0"/>
              <a:t>-Están en Ejecución 3 proyectos de reinserción.  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HN" sz="2000" dirty="0" smtClean="0"/>
              <a:t> -Proyecto de la Ruta de reinserción coordinada de manera interinstitucional y dirigida por el Despacho de la Primera Dama.</a:t>
            </a:r>
          </a:p>
          <a:p>
            <a:pPr algn="just"/>
            <a:r>
              <a:rPr lang="es-HN" sz="2000" b="1" dirty="0" smtClean="0"/>
              <a:t>EJECUCIÓN DE PROYECTOS </a:t>
            </a:r>
          </a:p>
          <a:p>
            <a:pPr algn="just">
              <a:lnSpc>
                <a:spcPct val="120000"/>
              </a:lnSpc>
            </a:pPr>
            <a:r>
              <a:rPr lang="es-HN" sz="2100" dirty="0">
                <a:latin typeface="+mj-lt"/>
              </a:rPr>
              <a:t>-Empleo en la Secretaría de Relaciones Exteriores, área de </a:t>
            </a:r>
            <a:r>
              <a:rPr lang="es-HN" sz="2100" dirty="0" err="1">
                <a:latin typeface="+mj-lt"/>
              </a:rPr>
              <a:t>Call</a:t>
            </a:r>
            <a:r>
              <a:rPr lang="es-HN" sz="2100" dirty="0">
                <a:latin typeface="+mj-lt"/>
              </a:rPr>
              <a:t> Center ALHO VOZ a hondureños retornados. </a:t>
            </a:r>
          </a:p>
          <a:p>
            <a:pPr algn="just">
              <a:lnSpc>
                <a:spcPct val="120000"/>
              </a:lnSpc>
            </a:pPr>
            <a:r>
              <a:rPr lang="es-HN" sz="2100" dirty="0">
                <a:latin typeface="+mj-lt"/>
              </a:rPr>
              <a:t>-Convenio de Cooperación financiera con la Comisión de Acción Social Menonita, con el fin de apoyar económicamente a retornados para la creación de microempresas.  </a:t>
            </a:r>
          </a:p>
          <a:p>
            <a:pPr algn="just">
              <a:lnSpc>
                <a:spcPct val="120000"/>
              </a:lnSpc>
            </a:pPr>
            <a:r>
              <a:rPr lang="es-HN" sz="2100" dirty="0">
                <a:latin typeface="+mj-lt"/>
              </a:rPr>
              <a:t>-Entrega de Capital semilla a 21 Mujeres hondureñas retornadas, las cuales formaron grupos de trabajo en sus comunidades de origen, en colaboración con la SEDIS.</a:t>
            </a:r>
          </a:p>
          <a:p>
            <a:pPr algn="just"/>
            <a:r>
              <a:rPr lang="es-HN" sz="2000" dirty="0" smtClean="0"/>
              <a:t> </a:t>
            </a:r>
          </a:p>
          <a:p>
            <a:pPr algn="just"/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2495188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 sz="200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3595" y="1403397"/>
            <a:ext cx="2856548" cy="376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Atención al Migrante Retornado en </a:t>
            </a:r>
            <a:r>
              <a:rPr lang="es-ES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Omoa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Cortés. (</a:t>
            </a:r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CAMR-OMOA)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Recepción </a:t>
            </a: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31,438 </a:t>
            </a: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compatriotas retornados desde México vía terrestres.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-El 89% son hombres y el 11% son Mujeres.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-Capacidad de Alojamiento: 84 </a:t>
            </a:r>
            <a:r>
              <a:rPr lang="es-ES" sz="1600" dirty="0" smtClean="0"/>
              <a:t>Personas.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C:\Users\ones.garcia\Downloads\CAMR Omoa 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000" y="5172121"/>
            <a:ext cx="2660507" cy="12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3440210" y="1374815"/>
            <a:ext cx="2856548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Atención al Migrante Retornado </a:t>
            </a:r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San, Pedro Sula (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CAMR-SPS</a:t>
            </a:r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-Recepción de </a:t>
            </a:r>
            <a:r>
              <a:rPr lang="es-ES" dirty="0" smtClean="0"/>
              <a:t> </a:t>
            </a:r>
            <a:r>
              <a:rPr lang="es-HN" b="1" dirty="0" smtClean="0"/>
              <a:t>18,718 </a:t>
            </a:r>
            <a:r>
              <a:rPr lang="es-ES" dirty="0" smtClean="0"/>
              <a:t>compatriotas retornados </a:t>
            </a:r>
            <a:r>
              <a:rPr lang="es-ES" dirty="0"/>
              <a:t>desde </a:t>
            </a:r>
            <a:r>
              <a:rPr lang="es-ES" dirty="0" smtClean="0"/>
              <a:t>Estados Unidos  </a:t>
            </a:r>
            <a:r>
              <a:rPr lang="es-ES" dirty="0"/>
              <a:t>vía terrestres</a:t>
            </a:r>
            <a:r>
              <a:rPr lang="es-ES" dirty="0" smtClean="0"/>
              <a:t>.</a:t>
            </a:r>
            <a:endParaRPr lang="es-E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88670" y="1403397"/>
            <a:ext cx="2856548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Atención </a:t>
            </a:r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Niñez y Familia Migrante </a:t>
            </a:r>
            <a:r>
              <a:rPr lang="es-E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Bélen</a:t>
            </a:r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(CANFM-Belén)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-Recepción de </a:t>
            </a:r>
            <a:r>
              <a:rPr lang="es-ES" dirty="0" smtClean="0"/>
              <a:t> </a:t>
            </a:r>
            <a:r>
              <a:rPr lang="es-HN" b="1" dirty="0" smtClean="0"/>
              <a:t>12,951  </a:t>
            </a:r>
            <a:r>
              <a:rPr lang="es-ES" dirty="0" smtClean="0"/>
              <a:t>NNA, Unidades Familiares.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/>
              <a:t>-Capacidad de Alojamiento: </a:t>
            </a:r>
            <a:r>
              <a:rPr lang="es-ES" dirty="0" smtClean="0"/>
              <a:t>40 </a:t>
            </a:r>
            <a:r>
              <a:rPr lang="es-ES" dirty="0"/>
              <a:t>Personas</a:t>
            </a:r>
            <a:r>
              <a:rPr lang="es-ES" dirty="0" smtClean="0"/>
              <a:t>.</a:t>
            </a:r>
            <a:endParaRPr lang="es-E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fotos del Centro de Atención migrante retornado en s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70" y="4771549"/>
            <a:ext cx="2126209" cy="15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-795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04" y="5068863"/>
            <a:ext cx="2670141" cy="15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94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270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700" y="1443033"/>
            <a:ext cx="9144000" cy="677338"/>
          </a:xfrm>
        </p:spPr>
        <p:txBody>
          <a:bodyPr>
            <a:normAutofit fontScale="90000"/>
          </a:bodyPr>
          <a:lstStyle/>
          <a:p>
            <a:r>
              <a:rPr lang="es-HN" sz="2500" b="1" dirty="0" smtClean="0"/>
              <a:t>ASISTENCIA A HONDUREÑOS RETORNADOS </a:t>
            </a:r>
            <a:r>
              <a:rPr lang="es-HN" sz="2800" b="1" dirty="0"/>
              <a:t>DESDE ESTADOS UNIDOS </a:t>
            </a:r>
            <a:r>
              <a:rPr lang="es-HN" sz="2800" dirty="0"/>
              <a:t/>
            </a:r>
            <a:br>
              <a:rPr lang="es-HN" sz="2800" dirty="0"/>
            </a:br>
            <a:endParaRPr lang="es-HN" sz="2500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27699242"/>
              </p:ext>
            </p:extLst>
          </p:nvPr>
        </p:nvGraphicFramePr>
        <p:xfrm>
          <a:off x="2073499" y="2272771"/>
          <a:ext cx="7753082" cy="392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2215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656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Edwardian Script ITC</vt:lpstr>
      <vt:lpstr>Times New Roman</vt:lpstr>
      <vt:lpstr>Tema de Office</vt:lpstr>
      <vt:lpstr>AVANCES DE LAS ACCIONES DE PROTECCIÓN SUBSECRETARÍA DE ASUNTOS CONSULARES Y MIGRATORIOS  HONDURAS  JUNIO – NOVIEMBRE 2016</vt:lpstr>
      <vt:lpstr>PROYECTO DE APERTURA DEL CENTRO CONSULAR DE PROTECCIÓN AL MIGRANTE HONDUREÑO (CCPROMH) </vt:lpstr>
      <vt:lpstr>Presentación de PowerPoint</vt:lpstr>
      <vt:lpstr>Presentación de PowerPoint</vt:lpstr>
      <vt:lpstr>OBSERVATORIO CONSULAR Y MIGRATORIO DE HONDURAS (CONMIGHO) http://conmigho.wixsite.com/subscym-conmigho </vt:lpstr>
      <vt:lpstr>Presentación de PowerPoint</vt:lpstr>
      <vt:lpstr>PROYECTOS DE REINSERCIÓN </vt:lpstr>
      <vt:lpstr>Presentación de PowerPoint</vt:lpstr>
      <vt:lpstr>ASISTENCIA A HONDUREÑOS RETORNADOS DESDE ESTADOS UNIDOS  </vt:lpstr>
      <vt:lpstr>ASISTENCIA A HONDUREÑOS RETORNADOS DESDE MÉXICO  Total de retornados por Género: NNA y Adultos  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Betty Vasquez</dc:creator>
  <cp:lastModifiedBy>Gloria Gomez</cp:lastModifiedBy>
  <cp:revision>149</cp:revision>
  <dcterms:created xsi:type="dcterms:W3CDTF">2016-07-11T16:40:48Z</dcterms:created>
  <dcterms:modified xsi:type="dcterms:W3CDTF">2016-11-15T13:51:51Z</dcterms:modified>
</cp:coreProperties>
</file>