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8" r:id="rId2"/>
    <p:sldId id="256" r:id="rId3"/>
    <p:sldId id="269" r:id="rId4"/>
    <p:sldId id="267" r:id="rId5"/>
    <p:sldId id="261" r:id="rId6"/>
    <p:sldId id="265" r:id="rId7"/>
    <p:sldId id="270" r:id="rId8"/>
    <p:sldId id="258" r:id="rId9"/>
    <p:sldId id="271" r:id="rId10"/>
    <p:sldId id="259" r:id="rId11"/>
    <p:sldId id="272" r:id="rId12"/>
    <p:sldId id="260" r:id="rId13"/>
    <p:sldId id="266" r:id="rId14"/>
    <p:sldId id="262" r:id="rId15"/>
    <p:sldId id="273" r:id="rId16"/>
    <p:sldId id="274" r:id="rId17"/>
    <p:sldId id="263" r:id="rId18"/>
    <p:sldId id="264" r:id="rId19"/>
  </p:sldIdLst>
  <p:sldSz cx="12192000" cy="6858000"/>
  <p:notesSz cx="6858000" cy="9144000"/>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D9E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63" d="100"/>
          <a:sy n="63" d="100"/>
        </p:scale>
        <p:origin x="90" y="62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US"/>
          </a:p>
        </p:txBody>
      </p:sp>
      <p:sp>
        <p:nvSpPr>
          <p:cNvPr id="4" name="Marcador de fecha 3"/>
          <p:cNvSpPr>
            <a:spLocks noGrp="1"/>
          </p:cNvSpPr>
          <p:nvPr>
            <p:ph type="dt" sz="half" idx="10"/>
          </p:nvPr>
        </p:nvSpPr>
        <p:spPr/>
        <p:txBody>
          <a:bodyPr/>
          <a:lstStyle/>
          <a:p>
            <a:fld id="{8194C652-AB8C-41A3-A907-15FBEB61C848}" type="datetimeFigureOut">
              <a:rPr lang="es-US" smtClean="0"/>
              <a:t>7/17/2017</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2603550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8194C652-AB8C-41A3-A907-15FBEB61C848}" type="datetimeFigureOut">
              <a:rPr lang="es-US" smtClean="0"/>
              <a:t>7/17/2017</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183540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8194C652-AB8C-41A3-A907-15FBEB61C848}" type="datetimeFigureOut">
              <a:rPr lang="es-US" smtClean="0"/>
              <a:t>7/17/2017</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2582583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p>
            <a:fld id="{8194C652-AB8C-41A3-A907-15FBEB61C848}" type="datetimeFigureOut">
              <a:rPr lang="es-US" smtClean="0"/>
              <a:t>7/17/2017</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403695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8194C652-AB8C-41A3-A907-15FBEB61C848}" type="datetimeFigureOut">
              <a:rPr lang="es-US" smtClean="0"/>
              <a:t>7/17/2017</a:t>
            </a:fld>
            <a:endParaRPr lang="es-US"/>
          </a:p>
        </p:txBody>
      </p:sp>
      <p:sp>
        <p:nvSpPr>
          <p:cNvPr id="5" name="Marcador de pie de página 4"/>
          <p:cNvSpPr>
            <a:spLocks noGrp="1"/>
          </p:cNvSpPr>
          <p:nvPr>
            <p:ph type="ftr" sz="quarter" idx="11"/>
          </p:nvPr>
        </p:nvSpPr>
        <p:spPr/>
        <p:txBody>
          <a:bodyPr/>
          <a:lstStyle/>
          <a:p>
            <a:endParaRPr lang="es-US"/>
          </a:p>
        </p:txBody>
      </p:sp>
      <p:sp>
        <p:nvSpPr>
          <p:cNvPr id="6" name="Marcador de número de diapositiva 5"/>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763412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fecha 4"/>
          <p:cNvSpPr>
            <a:spLocks noGrp="1"/>
          </p:cNvSpPr>
          <p:nvPr>
            <p:ph type="dt" sz="half" idx="10"/>
          </p:nvPr>
        </p:nvSpPr>
        <p:spPr/>
        <p:txBody>
          <a:bodyPr/>
          <a:lstStyle/>
          <a:p>
            <a:fld id="{8194C652-AB8C-41A3-A907-15FBEB61C848}" type="datetimeFigureOut">
              <a:rPr lang="es-US" smtClean="0"/>
              <a:t>7/17/2017</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113753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fecha 6"/>
          <p:cNvSpPr>
            <a:spLocks noGrp="1"/>
          </p:cNvSpPr>
          <p:nvPr>
            <p:ph type="dt" sz="half" idx="10"/>
          </p:nvPr>
        </p:nvSpPr>
        <p:spPr/>
        <p:txBody>
          <a:bodyPr/>
          <a:lstStyle/>
          <a:p>
            <a:fld id="{8194C652-AB8C-41A3-A907-15FBEB61C848}" type="datetimeFigureOut">
              <a:rPr lang="es-US" smtClean="0"/>
              <a:t>7/17/2017</a:t>
            </a:fld>
            <a:endParaRPr lang="es-US"/>
          </a:p>
        </p:txBody>
      </p:sp>
      <p:sp>
        <p:nvSpPr>
          <p:cNvPr id="8" name="Marcador de pie de página 7"/>
          <p:cNvSpPr>
            <a:spLocks noGrp="1"/>
          </p:cNvSpPr>
          <p:nvPr>
            <p:ph type="ftr" sz="quarter" idx="11"/>
          </p:nvPr>
        </p:nvSpPr>
        <p:spPr/>
        <p:txBody>
          <a:bodyPr/>
          <a:lstStyle/>
          <a:p>
            <a:endParaRPr lang="es-US"/>
          </a:p>
        </p:txBody>
      </p:sp>
      <p:sp>
        <p:nvSpPr>
          <p:cNvPr id="9" name="Marcador de número de diapositiva 8"/>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3808985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p>
            <a:fld id="{8194C652-AB8C-41A3-A907-15FBEB61C848}" type="datetimeFigureOut">
              <a:rPr lang="es-US" smtClean="0"/>
              <a:t>7/17/2017</a:t>
            </a:fld>
            <a:endParaRPr lang="es-US"/>
          </a:p>
        </p:txBody>
      </p:sp>
      <p:sp>
        <p:nvSpPr>
          <p:cNvPr id="4" name="Marcador de pie de página 3"/>
          <p:cNvSpPr>
            <a:spLocks noGrp="1"/>
          </p:cNvSpPr>
          <p:nvPr>
            <p:ph type="ftr" sz="quarter" idx="11"/>
          </p:nvPr>
        </p:nvSpPr>
        <p:spPr/>
        <p:txBody>
          <a:bodyPr/>
          <a:lstStyle/>
          <a:p>
            <a:endParaRPr lang="es-US"/>
          </a:p>
        </p:txBody>
      </p:sp>
      <p:sp>
        <p:nvSpPr>
          <p:cNvPr id="5" name="Marcador de número de diapositiva 4"/>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125772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194C652-AB8C-41A3-A907-15FBEB61C848}" type="datetimeFigureOut">
              <a:rPr lang="es-US" smtClean="0"/>
              <a:t>7/17/2017</a:t>
            </a:fld>
            <a:endParaRPr lang="es-US"/>
          </a:p>
        </p:txBody>
      </p:sp>
      <p:sp>
        <p:nvSpPr>
          <p:cNvPr id="3" name="Marcador de pie de página 2"/>
          <p:cNvSpPr>
            <a:spLocks noGrp="1"/>
          </p:cNvSpPr>
          <p:nvPr>
            <p:ph type="ftr" sz="quarter" idx="11"/>
          </p:nvPr>
        </p:nvSpPr>
        <p:spPr/>
        <p:txBody>
          <a:bodyPr/>
          <a:lstStyle/>
          <a:p>
            <a:endParaRPr lang="es-US"/>
          </a:p>
        </p:txBody>
      </p:sp>
      <p:sp>
        <p:nvSpPr>
          <p:cNvPr id="4" name="Marcador de número de diapositiva 3"/>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3772749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94C652-AB8C-41A3-A907-15FBEB61C848}" type="datetimeFigureOut">
              <a:rPr lang="es-US" smtClean="0"/>
              <a:t>7/17/2017</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290563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8194C652-AB8C-41A3-A907-15FBEB61C848}" type="datetimeFigureOut">
              <a:rPr lang="es-US" smtClean="0"/>
              <a:t>7/17/2017</a:t>
            </a:fld>
            <a:endParaRPr lang="es-US"/>
          </a:p>
        </p:txBody>
      </p:sp>
      <p:sp>
        <p:nvSpPr>
          <p:cNvPr id="6" name="Marcador de pie de página 5"/>
          <p:cNvSpPr>
            <a:spLocks noGrp="1"/>
          </p:cNvSpPr>
          <p:nvPr>
            <p:ph type="ftr" sz="quarter" idx="11"/>
          </p:nvPr>
        </p:nvSpPr>
        <p:spPr/>
        <p:txBody>
          <a:bodyPr/>
          <a:lstStyle/>
          <a:p>
            <a:endParaRPr lang="es-US"/>
          </a:p>
        </p:txBody>
      </p:sp>
      <p:sp>
        <p:nvSpPr>
          <p:cNvPr id="7" name="Marcador de número de diapositiva 6"/>
          <p:cNvSpPr>
            <a:spLocks noGrp="1"/>
          </p:cNvSpPr>
          <p:nvPr>
            <p:ph type="sldNum" sz="quarter" idx="12"/>
          </p:nvPr>
        </p:nvSpPr>
        <p:spPr/>
        <p:txBody>
          <a:bodyPr/>
          <a:lstStyle/>
          <a:p>
            <a:fld id="{75E7426F-39EB-4E33-947D-9A3863474A5E}" type="slidenum">
              <a:rPr lang="es-US" smtClean="0"/>
              <a:t>‹Nº›</a:t>
            </a:fld>
            <a:endParaRPr lang="es-US"/>
          </a:p>
        </p:txBody>
      </p:sp>
    </p:spTree>
    <p:extLst>
      <p:ext uri="{BB962C8B-B14F-4D97-AF65-F5344CB8AC3E}">
        <p14:creationId xmlns:p14="http://schemas.microsoft.com/office/powerpoint/2010/main" val="408948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4C652-AB8C-41A3-A907-15FBEB61C848}" type="datetimeFigureOut">
              <a:rPr lang="es-US" smtClean="0"/>
              <a:t>7/17/2017</a:t>
            </a:fld>
            <a:endParaRPr lang="es-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7426F-39EB-4E33-947D-9A3863474A5E}" type="slidenum">
              <a:rPr lang="es-US" smtClean="0"/>
              <a:t>‹Nº›</a:t>
            </a:fld>
            <a:endParaRPr lang="es-US"/>
          </a:p>
        </p:txBody>
      </p:sp>
    </p:spTree>
    <p:extLst>
      <p:ext uri="{BB962C8B-B14F-4D97-AF65-F5344CB8AC3E}">
        <p14:creationId xmlns:p14="http://schemas.microsoft.com/office/powerpoint/2010/main" val="15578027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citaconsular.co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8680957" y="3385893"/>
            <a:ext cx="3310415" cy="1569660"/>
          </a:xfrm>
          <a:prstGeom prst="rect">
            <a:avLst/>
          </a:prstGeom>
          <a:noFill/>
        </p:spPr>
        <p:txBody>
          <a:bodyPr wrap="square" rtlCol="0">
            <a:spAutoFit/>
          </a:bodyPr>
          <a:lstStyle/>
          <a:p>
            <a:pPr algn="ctr"/>
            <a:r>
              <a:rPr lang="es-US" sz="3200" b="1" dirty="0" smtClean="0">
                <a:solidFill>
                  <a:srgbClr val="002060"/>
                </a:solidFill>
                <a:latin typeface="Nyala" panose="02000504070300020003" pitchFamily="2" charset="0"/>
              </a:rPr>
              <a:t>Expositor:</a:t>
            </a:r>
            <a:r>
              <a:rPr lang="es-US" sz="3200" dirty="0" smtClean="0">
                <a:latin typeface="Nyala" panose="02000504070300020003" pitchFamily="2" charset="0"/>
              </a:rPr>
              <a:t> Lic. Isaías Antonio Maradiaga Villanueva  </a:t>
            </a:r>
            <a:endParaRPr lang="es-US" sz="3200" dirty="0">
              <a:latin typeface="Nyala" panose="02000504070300020003" pitchFamily="2"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3708" y="1844869"/>
            <a:ext cx="5233766" cy="519323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771" y="459725"/>
            <a:ext cx="6123558" cy="4054402"/>
          </a:xfrm>
          <a:prstGeom prst="rect">
            <a:avLst/>
          </a:prstGeom>
        </p:spPr>
      </p:pic>
      <p:sp>
        <p:nvSpPr>
          <p:cNvPr id="3" name="CuadroTexto 2"/>
          <p:cNvSpPr txBox="1"/>
          <p:nvPr/>
        </p:nvSpPr>
        <p:spPr>
          <a:xfrm>
            <a:off x="1689353" y="892608"/>
            <a:ext cx="4896642" cy="1938992"/>
          </a:xfrm>
          <a:prstGeom prst="rect">
            <a:avLst/>
          </a:prstGeom>
          <a:noFill/>
        </p:spPr>
        <p:txBody>
          <a:bodyPr wrap="square" rtlCol="0">
            <a:spAutoFit/>
          </a:bodyPr>
          <a:lstStyle/>
          <a:p>
            <a:pPr algn="ctr"/>
            <a:r>
              <a:rPr lang="es-US" sz="4000" b="1" dirty="0" smtClean="0">
                <a:latin typeface="Nyala" panose="02000504070300020003" pitchFamily="2" charset="0"/>
              </a:rPr>
              <a:t>Captura y Seguridad de pasaportes en Oficinas Consulares de Honduras</a:t>
            </a:r>
            <a:endParaRPr lang="es-US" sz="4000" b="1" dirty="0">
              <a:latin typeface="Nyala" panose="02000504070300020003" pitchFamily="2" charset="0"/>
            </a:endParaRPr>
          </a:p>
        </p:txBody>
      </p:sp>
    </p:spTree>
    <p:extLst>
      <p:ext uri="{BB962C8B-B14F-4D97-AF65-F5344CB8AC3E}">
        <p14:creationId xmlns:p14="http://schemas.microsoft.com/office/powerpoint/2010/main" val="22286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209553" y="1609607"/>
            <a:ext cx="9855844" cy="4985980"/>
          </a:xfrm>
          <a:prstGeom prst="rect">
            <a:avLst/>
          </a:prstGeom>
          <a:noFill/>
        </p:spPr>
        <p:txBody>
          <a:bodyPr wrap="square" rtlCol="0">
            <a:spAutoFit/>
          </a:bodyPr>
          <a:lstStyle/>
          <a:p>
            <a:pPr algn="just"/>
            <a:r>
              <a:rPr lang="es-HN" sz="2000" b="1" dirty="0">
                <a:solidFill>
                  <a:srgbClr val="002060"/>
                </a:solidFill>
                <a:latin typeface="Nyala" panose="02000504070300020003" pitchFamily="2" charset="0"/>
              </a:rPr>
              <a:t>REQUISITOS AL NO PORTAR LA TARJETA DE IDENTIDAD </a:t>
            </a:r>
            <a:r>
              <a:rPr lang="es-HN" sz="2000" b="1" dirty="0" smtClean="0">
                <a:solidFill>
                  <a:srgbClr val="002060"/>
                </a:solidFill>
                <a:latin typeface="Nyala" panose="02000504070300020003" pitchFamily="2" charset="0"/>
              </a:rPr>
              <a:t>VIGENTE, </a:t>
            </a:r>
            <a:r>
              <a:rPr lang="es-HN" sz="2000" b="1" dirty="0">
                <a:solidFill>
                  <a:srgbClr val="002060"/>
                </a:solidFill>
                <a:latin typeface="Nyala" panose="02000504070300020003" pitchFamily="2" charset="0"/>
              </a:rPr>
              <a:t>PERO SI LA TRAMITO EN </a:t>
            </a:r>
            <a:r>
              <a:rPr lang="es-HN" sz="2000" b="1" dirty="0" smtClean="0">
                <a:solidFill>
                  <a:srgbClr val="002060"/>
                </a:solidFill>
                <a:latin typeface="Nyala" panose="02000504070300020003" pitchFamily="2" charset="0"/>
              </a:rPr>
              <a:t>HONDURAS </a:t>
            </a:r>
            <a:r>
              <a:rPr lang="es-HN" sz="2000" b="1" dirty="0">
                <a:solidFill>
                  <a:srgbClr val="002060"/>
                </a:solidFill>
                <a:latin typeface="Nyala" panose="02000504070300020003" pitchFamily="2" charset="0"/>
              </a:rPr>
              <a:t>DEBE PRESENTAR OBLIGATORIAMENTE</a:t>
            </a:r>
            <a:r>
              <a:rPr lang="es-HN" sz="2000" b="1" dirty="0" smtClean="0">
                <a:solidFill>
                  <a:srgbClr val="002060"/>
                </a:solidFill>
                <a:latin typeface="Nyala" panose="02000504070300020003" pitchFamily="2" charset="0"/>
              </a:rPr>
              <a:t>.</a:t>
            </a:r>
          </a:p>
          <a:p>
            <a:pPr algn="just"/>
            <a:endParaRPr lang="es-HN" sz="2000" dirty="0">
              <a:latin typeface="Nyala" panose="02000504070300020003" pitchFamily="2" charset="0"/>
            </a:endParaRPr>
          </a:p>
          <a:p>
            <a:pPr marL="285750" lvl="0" indent="-285750" algn="just">
              <a:buFont typeface="Courier New" panose="02070309020205020404" pitchFamily="49" charset="0"/>
              <a:buChar char="o"/>
            </a:pPr>
            <a:r>
              <a:rPr lang="es-HN" sz="2000" dirty="0">
                <a:latin typeface="Nyala" panose="02000504070300020003" pitchFamily="2" charset="0"/>
              </a:rPr>
              <a:t>Partida de Nacimiento original digital.</a:t>
            </a:r>
          </a:p>
          <a:p>
            <a:pPr algn="just"/>
            <a:r>
              <a:rPr lang="es-HN" sz="2000" dirty="0" smtClean="0">
                <a:latin typeface="Nyala" panose="02000504070300020003" pitchFamily="2" charset="0"/>
              </a:rPr>
              <a:t>Al </a:t>
            </a:r>
            <a:r>
              <a:rPr lang="es-HN" sz="2000" dirty="0">
                <a:latin typeface="Nyala" panose="02000504070300020003" pitchFamily="2" charset="0"/>
              </a:rPr>
              <a:t>menos un documento de Honduras que tenga su fotografía, como ser:</a:t>
            </a:r>
          </a:p>
          <a:p>
            <a:pPr marL="285750" lvl="0" indent="-285750" algn="just">
              <a:buFont typeface="Courier New" panose="02070309020205020404" pitchFamily="49" charset="0"/>
              <a:buChar char="o"/>
            </a:pPr>
            <a:r>
              <a:rPr lang="es-HN" sz="2000" dirty="0" smtClean="0">
                <a:latin typeface="Nyala" panose="02000504070300020003" pitchFamily="2" charset="0"/>
              </a:rPr>
              <a:t>Licencia </a:t>
            </a:r>
            <a:r>
              <a:rPr lang="es-HN" sz="2000" dirty="0">
                <a:latin typeface="Nyala" panose="02000504070300020003" pitchFamily="2" charset="0"/>
              </a:rPr>
              <a:t>de </a:t>
            </a:r>
            <a:r>
              <a:rPr lang="es-HN" sz="2000" dirty="0" smtClean="0">
                <a:latin typeface="Nyala" panose="02000504070300020003" pitchFamily="2" charset="0"/>
              </a:rPr>
              <a:t>Conducir hondureña</a:t>
            </a:r>
            <a:endParaRPr lang="es-HN" sz="2000" dirty="0">
              <a:latin typeface="Nyala" panose="02000504070300020003" pitchFamily="2" charset="0"/>
            </a:endParaRPr>
          </a:p>
          <a:p>
            <a:pPr marL="285750" lvl="0" indent="-285750" algn="just">
              <a:buFont typeface="Courier New" panose="02070309020205020404" pitchFamily="49" charset="0"/>
              <a:buChar char="o"/>
            </a:pPr>
            <a:r>
              <a:rPr lang="es-HN" sz="2000" dirty="0" smtClean="0">
                <a:latin typeface="Nyala" panose="02000504070300020003" pitchFamily="2" charset="0"/>
              </a:rPr>
              <a:t>Carné </a:t>
            </a:r>
            <a:r>
              <a:rPr lang="es-HN" sz="2000" dirty="0">
                <a:latin typeface="Nyala" panose="02000504070300020003" pitchFamily="2" charset="0"/>
              </a:rPr>
              <a:t>del Instituto Hondureño de Seguridad Social.</a:t>
            </a:r>
          </a:p>
          <a:p>
            <a:pPr marL="285750" lvl="0" indent="-285750" algn="just">
              <a:buFont typeface="Courier New" panose="02070309020205020404" pitchFamily="49" charset="0"/>
              <a:buChar char="o"/>
            </a:pPr>
            <a:r>
              <a:rPr lang="es-HN" sz="2000" dirty="0" smtClean="0">
                <a:latin typeface="Nyala" panose="02000504070300020003" pitchFamily="2" charset="0"/>
              </a:rPr>
              <a:t>Pasaporte </a:t>
            </a:r>
            <a:r>
              <a:rPr lang="es-HN" sz="2000" dirty="0">
                <a:latin typeface="Nyala" panose="02000504070300020003" pitchFamily="2" charset="0"/>
              </a:rPr>
              <a:t>electrónico vencido que no presente alteraciones ni daños o Cedula vencida (emitida antes de 1996). </a:t>
            </a:r>
          </a:p>
          <a:p>
            <a:pPr marL="285750" lvl="0" indent="-285750" algn="just">
              <a:buFont typeface="Courier New" panose="02070309020205020404" pitchFamily="49" charset="0"/>
              <a:buChar char="o"/>
            </a:pPr>
            <a:r>
              <a:rPr lang="es-HN" sz="2000" dirty="0" smtClean="0">
                <a:latin typeface="Nyala" panose="02000504070300020003" pitchFamily="2" charset="0"/>
              </a:rPr>
              <a:t>Documentos </a:t>
            </a:r>
            <a:r>
              <a:rPr lang="es-HN" sz="2000" dirty="0">
                <a:latin typeface="Nyala" panose="02000504070300020003" pitchFamily="2" charset="0"/>
              </a:rPr>
              <a:t>oficiales emitidos por el Estado en el cual reside y puede ser: carné de residencia o TPS si reside en los Estados Unidos de América.</a:t>
            </a:r>
          </a:p>
          <a:p>
            <a:pPr algn="just"/>
            <a:endParaRPr lang="es-HN" sz="2000" b="1" dirty="0" smtClean="0">
              <a:latin typeface="Nyala" panose="02000504070300020003" pitchFamily="2" charset="0"/>
            </a:endParaRPr>
          </a:p>
          <a:p>
            <a:pPr algn="just"/>
            <a:r>
              <a:rPr lang="es-HN" sz="2000" b="1" dirty="0" smtClean="0">
                <a:solidFill>
                  <a:srgbClr val="002060"/>
                </a:solidFill>
                <a:latin typeface="Nyala" panose="02000504070300020003" pitchFamily="2" charset="0"/>
              </a:rPr>
              <a:t>Todos </a:t>
            </a:r>
            <a:r>
              <a:rPr lang="es-HN" sz="2000" b="1" dirty="0">
                <a:solidFill>
                  <a:srgbClr val="002060"/>
                </a:solidFill>
                <a:latin typeface="Nyala" panose="02000504070300020003" pitchFamily="2" charset="0"/>
              </a:rPr>
              <a:t>estos documentos deben ser originales</a:t>
            </a:r>
            <a:r>
              <a:rPr lang="es-HN" sz="2000" b="1" dirty="0" smtClean="0">
                <a:solidFill>
                  <a:srgbClr val="002060"/>
                </a:solidFill>
                <a:latin typeface="Nyala" panose="02000504070300020003" pitchFamily="2" charset="0"/>
              </a:rPr>
              <a:t>.</a:t>
            </a:r>
          </a:p>
          <a:p>
            <a:pPr algn="just"/>
            <a:endParaRPr lang="es-HN" sz="2000" b="1" dirty="0" smtClean="0">
              <a:latin typeface="Nyala" panose="02000504070300020003" pitchFamily="2" charset="0"/>
            </a:endParaRPr>
          </a:p>
          <a:p>
            <a:pPr marL="285750" lvl="0" indent="-285750">
              <a:buFont typeface="Courier New" panose="02070309020205020404" pitchFamily="49" charset="0"/>
              <a:buChar char="o"/>
            </a:pPr>
            <a:r>
              <a:rPr lang="es-HN" sz="2000" dirty="0" smtClean="0">
                <a:latin typeface="Nyala" panose="02000504070300020003" pitchFamily="2" charset="0"/>
              </a:rPr>
              <a:t>Comprobante </a:t>
            </a:r>
            <a:r>
              <a:rPr lang="es-HN" sz="2000" dirty="0">
                <a:latin typeface="Nyala" panose="02000504070300020003" pitchFamily="2" charset="0"/>
              </a:rPr>
              <a:t>de </a:t>
            </a:r>
            <a:r>
              <a:rPr lang="es-HN" sz="2000" dirty="0" smtClean="0">
                <a:latin typeface="Nyala" panose="02000504070300020003" pitchFamily="2" charset="0"/>
              </a:rPr>
              <a:t>pago.</a:t>
            </a:r>
            <a:endParaRPr lang="es-HN" sz="2000" dirty="0">
              <a:latin typeface="Nyala" panose="02000504070300020003" pitchFamily="2" charset="0"/>
            </a:endParaRPr>
          </a:p>
          <a:p>
            <a:pPr marL="285750" indent="-285750">
              <a:buFont typeface="Courier New" panose="02070309020205020404" pitchFamily="49" charset="0"/>
              <a:buChar char="o"/>
            </a:pPr>
            <a:r>
              <a:rPr lang="es-HN" sz="2000" dirty="0" smtClean="0">
                <a:latin typeface="Nyala" panose="02000504070300020003" pitchFamily="2" charset="0"/>
              </a:rPr>
              <a:t>Confirmación </a:t>
            </a:r>
            <a:r>
              <a:rPr lang="es-HN" sz="2000" dirty="0">
                <a:latin typeface="Nyala" panose="02000504070300020003" pitchFamily="2" charset="0"/>
              </a:rPr>
              <a:t>de la cita </a:t>
            </a:r>
            <a:r>
              <a:rPr lang="es-HN" sz="2000" dirty="0" smtClean="0">
                <a:latin typeface="Nyala" panose="02000504070300020003" pitchFamily="2" charset="0"/>
              </a:rPr>
              <a:t>impresa</a:t>
            </a:r>
            <a:endParaRPr lang="es-HN" sz="2000" dirty="0">
              <a:latin typeface="Nyala" panose="02000504070300020003" pitchFamily="2" charset="0"/>
            </a:endParaRPr>
          </a:p>
        </p:txBody>
      </p:sp>
      <p:sp>
        <p:nvSpPr>
          <p:cNvPr id="6" name="CuadroTexto 5"/>
          <p:cNvSpPr txBox="1"/>
          <p:nvPr/>
        </p:nvSpPr>
        <p:spPr>
          <a:xfrm>
            <a:off x="3168869" y="645695"/>
            <a:ext cx="6006662" cy="584775"/>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CONDICIONES ESPECIALES</a:t>
            </a:r>
          </a:p>
        </p:txBody>
      </p:sp>
    </p:spTree>
    <p:extLst>
      <p:ext uri="{BB962C8B-B14F-4D97-AF65-F5344CB8AC3E}">
        <p14:creationId xmlns:p14="http://schemas.microsoft.com/office/powerpoint/2010/main" val="4000295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79245" y="1790591"/>
            <a:ext cx="10213474" cy="4401205"/>
          </a:xfrm>
          <a:prstGeom prst="rect">
            <a:avLst/>
          </a:prstGeom>
          <a:noFill/>
        </p:spPr>
        <p:txBody>
          <a:bodyPr wrap="square" rtlCol="0">
            <a:spAutoFit/>
          </a:bodyPr>
          <a:lstStyle/>
          <a:p>
            <a:pPr algn="just"/>
            <a:r>
              <a:rPr lang="es-HN" sz="2000" b="1" dirty="0">
                <a:solidFill>
                  <a:srgbClr val="002060"/>
                </a:solidFill>
                <a:latin typeface="Nyala" panose="02000504070300020003" pitchFamily="2" charset="0"/>
              </a:rPr>
              <a:t>SI EL SOLICITANTE ES MENOR DE 21 AÑOS DE EDAD, DEBE PRESENTAR </a:t>
            </a:r>
            <a:r>
              <a:rPr lang="es-HN" sz="2000" b="1" dirty="0" smtClean="0">
                <a:solidFill>
                  <a:srgbClr val="002060"/>
                </a:solidFill>
                <a:latin typeface="Nyala" panose="02000504070300020003" pitchFamily="2" charset="0"/>
              </a:rPr>
              <a:t>OBLIGATORIAMENTE</a:t>
            </a:r>
          </a:p>
          <a:p>
            <a:pPr algn="just"/>
            <a:endParaRPr lang="es-HN" sz="2000" dirty="0">
              <a:latin typeface="Nyala" panose="02000504070300020003" pitchFamily="2" charset="0"/>
            </a:endParaRPr>
          </a:p>
          <a:p>
            <a:pPr marL="285750" lvl="0" indent="-285750" algn="just">
              <a:buFont typeface="Courier New" panose="02070309020205020404" pitchFamily="49" charset="0"/>
              <a:buChar char="o"/>
            </a:pPr>
            <a:r>
              <a:rPr lang="es-HN" sz="2000" dirty="0">
                <a:latin typeface="Nyala" panose="02000504070300020003" pitchFamily="2" charset="0"/>
              </a:rPr>
              <a:t>Partida de Nacimiento original digital. En el caso de Adultos Menores, presentar tarjeta de identidad.</a:t>
            </a:r>
          </a:p>
          <a:p>
            <a:pPr marL="285750" lvl="0" indent="-285750" algn="just">
              <a:buFont typeface="Courier New" panose="02070309020205020404" pitchFamily="49" charset="0"/>
              <a:buChar char="o"/>
            </a:pPr>
            <a:r>
              <a:rPr lang="es-HN" sz="2000" dirty="0">
                <a:latin typeface="Nyala" panose="02000504070300020003" pitchFamily="2" charset="0"/>
              </a:rPr>
              <a:t>Presentarse con los  padres debidamente documentados.  En caso de no estar uno o los dos padres presentes, deberá de presentar del padre y/o madre ausente una Autorización original emitida por un Notario en Honduras o de una Oficina Consular hondureña más </a:t>
            </a:r>
            <a:r>
              <a:rPr lang="es-HN" sz="2000" dirty="0" smtClean="0">
                <a:latin typeface="Nyala" panose="02000504070300020003" pitchFamily="2" charset="0"/>
              </a:rPr>
              <a:t>cercana </a:t>
            </a:r>
            <a:r>
              <a:rPr lang="es-HN" sz="2000" dirty="0">
                <a:latin typeface="Nyala" panose="02000504070300020003" pitchFamily="2" charset="0"/>
              </a:rPr>
              <a:t>donde está el padre o madre ausente, en la que indique el nombre de la persona que autorizan su representación para el menor de edad.</a:t>
            </a:r>
          </a:p>
          <a:p>
            <a:pPr marL="285750" lvl="0" indent="-285750" algn="just">
              <a:buFont typeface="Courier New" panose="02070309020205020404" pitchFamily="49" charset="0"/>
              <a:buChar char="o"/>
            </a:pPr>
            <a:r>
              <a:rPr lang="es-HN" sz="2000" dirty="0">
                <a:latin typeface="Nyala" panose="02000504070300020003" pitchFamily="2" charset="0"/>
              </a:rPr>
              <a:t>Copia de las tarjetas de identidad o pasaportes de los padres o de la persona Autorizada para realizar el trámite.</a:t>
            </a:r>
          </a:p>
          <a:p>
            <a:pPr marL="285750" lvl="0" indent="-285750" algn="just">
              <a:buFont typeface="Courier New" panose="02070309020205020404" pitchFamily="49" charset="0"/>
              <a:buChar char="o"/>
            </a:pPr>
            <a:r>
              <a:rPr lang="es-HN" sz="2000" dirty="0">
                <a:latin typeface="Nyala" panose="02000504070300020003" pitchFamily="2" charset="0"/>
              </a:rPr>
              <a:t>En el caso de que uno de los padres haya fallecido, el interesado deberá presentar copia original del Acta de Defunción emitida por la autoridad respectiva.</a:t>
            </a:r>
          </a:p>
          <a:p>
            <a:pPr marL="285750" indent="-285750" algn="just">
              <a:buFont typeface="Courier New" panose="02070309020205020404" pitchFamily="49" charset="0"/>
              <a:buChar char="o"/>
            </a:pPr>
            <a:r>
              <a:rPr lang="es-HN" sz="2000" dirty="0">
                <a:latin typeface="Nyala" panose="02000504070300020003" pitchFamily="2" charset="0"/>
              </a:rPr>
              <a:t>Quien tenga la patria potestad del menor de edad, deberá presentar la resolución original emitida por el Juzgado de Letras de Familia en Honduras</a:t>
            </a:r>
            <a:r>
              <a:rPr lang="es-HN" sz="2000" dirty="0" smtClean="0">
                <a:latin typeface="Nyala" panose="02000504070300020003" pitchFamily="2" charset="0"/>
              </a:rPr>
              <a:t>.</a:t>
            </a:r>
          </a:p>
        </p:txBody>
      </p:sp>
      <p:sp>
        <p:nvSpPr>
          <p:cNvPr id="5" name="CuadroTexto 4"/>
          <p:cNvSpPr txBox="1"/>
          <p:nvPr/>
        </p:nvSpPr>
        <p:spPr>
          <a:xfrm>
            <a:off x="3168869" y="645695"/>
            <a:ext cx="6006662" cy="584775"/>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CONDICIONES ESPECIALES</a:t>
            </a:r>
          </a:p>
        </p:txBody>
      </p:sp>
    </p:spTree>
    <p:extLst>
      <p:ext uri="{BB962C8B-B14F-4D97-AF65-F5344CB8AC3E}">
        <p14:creationId xmlns:p14="http://schemas.microsoft.com/office/powerpoint/2010/main" val="329897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69312" y="2346180"/>
            <a:ext cx="8420582" cy="1938992"/>
          </a:xfrm>
          <a:prstGeom prst="rect">
            <a:avLst/>
          </a:prstGeom>
          <a:noFill/>
        </p:spPr>
        <p:txBody>
          <a:bodyPr wrap="square" rtlCol="0">
            <a:spAutoFit/>
          </a:bodyPr>
          <a:lstStyle/>
          <a:p>
            <a:pPr algn="just"/>
            <a:r>
              <a:rPr lang="es-HN" sz="2000" b="1" dirty="0" smtClean="0">
                <a:solidFill>
                  <a:srgbClr val="002060"/>
                </a:solidFill>
                <a:latin typeface="Nyala" panose="02000504070300020003" pitchFamily="2" charset="0"/>
              </a:rPr>
              <a:t>Todos </a:t>
            </a:r>
            <a:r>
              <a:rPr lang="es-HN" sz="2000" b="1" dirty="0">
                <a:solidFill>
                  <a:srgbClr val="002060"/>
                </a:solidFill>
                <a:latin typeface="Nyala" panose="02000504070300020003" pitchFamily="2" charset="0"/>
              </a:rPr>
              <a:t>estos documentos deben ser originales.</a:t>
            </a:r>
            <a:endParaRPr lang="es-HN" sz="2000" dirty="0">
              <a:solidFill>
                <a:srgbClr val="002060"/>
              </a:solidFill>
              <a:latin typeface="Nyala" panose="02000504070300020003" pitchFamily="2" charset="0"/>
            </a:endParaRPr>
          </a:p>
          <a:p>
            <a:pPr algn="just"/>
            <a:r>
              <a:rPr lang="es-HN" sz="2000" b="1" dirty="0">
                <a:latin typeface="Nyala" panose="02000504070300020003" pitchFamily="2" charset="0"/>
              </a:rPr>
              <a:t> </a:t>
            </a:r>
            <a:endParaRPr lang="es-HN" sz="2000" dirty="0">
              <a:latin typeface="Nyala" panose="02000504070300020003" pitchFamily="2" charset="0"/>
            </a:endParaRPr>
          </a:p>
          <a:p>
            <a:pPr marL="285750" lvl="0" indent="-285750">
              <a:buFont typeface="Courier New" panose="02070309020205020404" pitchFamily="49" charset="0"/>
              <a:buChar char="o"/>
            </a:pPr>
            <a:r>
              <a:rPr lang="es-HN" sz="2000" dirty="0">
                <a:latin typeface="Nyala" panose="02000504070300020003" pitchFamily="2" charset="0"/>
              </a:rPr>
              <a:t>Comprobante de pago.</a:t>
            </a:r>
          </a:p>
          <a:p>
            <a:pPr marL="285750" indent="-285750">
              <a:buFont typeface="Courier New" panose="02070309020205020404" pitchFamily="49" charset="0"/>
              <a:buChar char="o"/>
            </a:pPr>
            <a:r>
              <a:rPr lang="es-HN" sz="2000" dirty="0">
                <a:latin typeface="Nyala" panose="02000504070300020003" pitchFamily="2" charset="0"/>
              </a:rPr>
              <a:t>Confirmación de la cita impresa</a:t>
            </a:r>
          </a:p>
          <a:p>
            <a:pPr lvl="0" algn="just"/>
            <a:endParaRPr lang="es-HN" sz="2000" dirty="0">
              <a:latin typeface="Nyala" panose="02000504070300020003" pitchFamily="2" charset="0"/>
            </a:endParaRPr>
          </a:p>
          <a:p>
            <a:pPr algn="just"/>
            <a:r>
              <a:rPr lang="es-HN" sz="2000" b="1" dirty="0" smtClean="0">
                <a:solidFill>
                  <a:srgbClr val="002060"/>
                </a:solidFill>
                <a:latin typeface="Nyala" panose="02000504070300020003" pitchFamily="2" charset="0"/>
              </a:rPr>
              <a:t>*Los </a:t>
            </a:r>
            <a:r>
              <a:rPr lang="es-HN" sz="2000" b="1" dirty="0">
                <a:solidFill>
                  <a:srgbClr val="002060"/>
                </a:solidFill>
                <a:latin typeface="Nyala" panose="02000504070300020003" pitchFamily="2" charset="0"/>
              </a:rPr>
              <a:t>menores de 21 años de edad solamente pueden aplicar a un Pasaporte de 05 años.</a:t>
            </a:r>
            <a:endParaRPr lang="es-US" sz="2000" dirty="0">
              <a:solidFill>
                <a:srgbClr val="002060"/>
              </a:solidFill>
              <a:latin typeface="Nyala" panose="02000504070300020003" pitchFamily="2" charset="0"/>
            </a:endParaRPr>
          </a:p>
        </p:txBody>
      </p:sp>
      <p:sp>
        <p:nvSpPr>
          <p:cNvPr id="5" name="CuadroTexto 4"/>
          <p:cNvSpPr txBox="1"/>
          <p:nvPr/>
        </p:nvSpPr>
        <p:spPr>
          <a:xfrm>
            <a:off x="3168869" y="645695"/>
            <a:ext cx="6006662" cy="584775"/>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CONDICIONES ESPECIALES</a:t>
            </a:r>
          </a:p>
        </p:txBody>
      </p:sp>
    </p:spTree>
    <p:extLst>
      <p:ext uri="{BB962C8B-B14F-4D97-AF65-F5344CB8AC3E}">
        <p14:creationId xmlns:p14="http://schemas.microsoft.com/office/powerpoint/2010/main" val="3108811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69193" y="2389564"/>
            <a:ext cx="1271589" cy="338554"/>
          </a:xfrm>
          <a:prstGeom prst="rect">
            <a:avLst/>
          </a:prstGeom>
          <a:noFill/>
        </p:spPr>
        <p:txBody>
          <a:bodyPr wrap="square" rtlCol="0">
            <a:spAutoFit/>
          </a:bodyPr>
          <a:lstStyle/>
          <a:p>
            <a:r>
              <a:rPr lang="es-US" sz="1600" b="1" dirty="0" smtClean="0">
                <a:solidFill>
                  <a:srgbClr val="002060"/>
                </a:solidFill>
                <a:latin typeface="Nyala" panose="02000504070300020003" pitchFamily="2" charset="0"/>
              </a:rPr>
              <a:t>SOLICITANTE</a:t>
            </a:r>
            <a:endParaRPr lang="es-US" sz="1600" b="1" dirty="0">
              <a:solidFill>
                <a:srgbClr val="002060"/>
              </a:solidFill>
              <a:latin typeface="Nyala" panose="02000504070300020003" pitchFamily="2" charset="0"/>
            </a:endParaRPr>
          </a:p>
        </p:txBody>
      </p:sp>
      <p:sp>
        <p:nvSpPr>
          <p:cNvPr id="4" name="Rectángulo redondeado 3"/>
          <p:cNvSpPr/>
          <p:nvPr/>
        </p:nvSpPr>
        <p:spPr>
          <a:xfrm>
            <a:off x="1853690" y="2351471"/>
            <a:ext cx="9144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dirty="0" smtClean="0">
                <a:latin typeface="Nyala" panose="02000504070300020003" pitchFamily="2" charset="0"/>
              </a:rPr>
              <a:t>INICIO</a:t>
            </a:r>
            <a:endParaRPr lang="es-US" sz="1200" dirty="0">
              <a:latin typeface="Nyala" panose="02000504070300020003" pitchFamily="2" charset="0"/>
            </a:endParaRPr>
          </a:p>
        </p:txBody>
      </p:sp>
      <p:sp>
        <p:nvSpPr>
          <p:cNvPr id="7" name="Rectángulo 6"/>
          <p:cNvSpPr/>
          <p:nvPr/>
        </p:nvSpPr>
        <p:spPr>
          <a:xfrm>
            <a:off x="3067665" y="2168591"/>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Pago de solicitud de pasaporte en la agencia bancaria</a:t>
            </a:r>
            <a:endParaRPr lang="es-US" sz="1000" dirty="0">
              <a:latin typeface="Nyala" panose="02000504070300020003" pitchFamily="2" charset="0"/>
            </a:endParaRPr>
          </a:p>
        </p:txBody>
      </p:sp>
      <p:sp>
        <p:nvSpPr>
          <p:cNvPr id="10" name="Rectángulo 9"/>
          <p:cNvSpPr/>
          <p:nvPr/>
        </p:nvSpPr>
        <p:spPr>
          <a:xfrm>
            <a:off x="4648377" y="2168591"/>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Presentarse en la ventanilla de verificación el día y fecha cita</a:t>
            </a:r>
            <a:endParaRPr lang="es-US" sz="1000" dirty="0">
              <a:latin typeface="Nyala" panose="02000504070300020003" pitchFamily="2" charset="0"/>
            </a:endParaRPr>
          </a:p>
        </p:txBody>
      </p:sp>
      <p:sp>
        <p:nvSpPr>
          <p:cNvPr id="11" name="CuadroTexto 10"/>
          <p:cNvSpPr txBox="1"/>
          <p:nvPr/>
        </p:nvSpPr>
        <p:spPr>
          <a:xfrm>
            <a:off x="469192" y="3985811"/>
            <a:ext cx="1271590" cy="646331"/>
          </a:xfrm>
          <a:prstGeom prst="rect">
            <a:avLst/>
          </a:prstGeom>
          <a:noFill/>
        </p:spPr>
        <p:txBody>
          <a:bodyPr wrap="square" rtlCol="0">
            <a:spAutoFit/>
          </a:bodyPr>
          <a:lstStyle/>
          <a:p>
            <a:pPr algn="ctr"/>
            <a:r>
              <a:rPr lang="es-US" b="1" dirty="0" smtClean="0">
                <a:solidFill>
                  <a:srgbClr val="002060"/>
                </a:solidFill>
                <a:latin typeface="Nyala" panose="02000504070300020003" pitchFamily="2" charset="0"/>
              </a:rPr>
              <a:t>OFICINA CONSULAR</a:t>
            </a:r>
            <a:endParaRPr lang="es-US" b="1" dirty="0">
              <a:solidFill>
                <a:srgbClr val="002060"/>
              </a:solidFill>
              <a:latin typeface="Nyala" panose="02000504070300020003" pitchFamily="2" charset="0"/>
            </a:endParaRPr>
          </a:p>
        </p:txBody>
      </p:sp>
      <p:sp>
        <p:nvSpPr>
          <p:cNvPr id="22" name="Documento 21"/>
          <p:cNvSpPr/>
          <p:nvPr/>
        </p:nvSpPr>
        <p:spPr>
          <a:xfrm>
            <a:off x="4699302" y="3694724"/>
            <a:ext cx="1127760" cy="94869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dirty="0" smtClean="0">
                <a:latin typeface="Nyala" panose="02000504070300020003" pitchFamily="2" charset="0"/>
              </a:rPr>
              <a:t>El oficial consular revisa documentos</a:t>
            </a:r>
            <a:endParaRPr lang="es-US" sz="1200" dirty="0">
              <a:latin typeface="Nyala" panose="02000504070300020003" pitchFamily="2" charset="0"/>
            </a:endParaRPr>
          </a:p>
        </p:txBody>
      </p:sp>
      <p:sp>
        <p:nvSpPr>
          <p:cNvPr id="24" name="Rectángulo 23"/>
          <p:cNvSpPr/>
          <p:nvPr/>
        </p:nvSpPr>
        <p:spPr>
          <a:xfrm>
            <a:off x="6137050" y="2168591"/>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t>Completa Documentación</a:t>
            </a:r>
            <a:endParaRPr lang="es-US" sz="1000" dirty="0"/>
          </a:p>
        </p:txBody>
      </p:sp>
      <p:sp>
        <p:nvSpPr>
          <p:cNvPr id="25" name="Decisión 24"/>
          <p:cNvSpPr/>
          <p:nvPr/>
        </p:nvSpPr>
        <p:spPr>
          <a:xfrm>
            <a:off x="5953910" y="3802102"/>
            <a:ext cx="1662760" cy="73393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dirty="0" smtClean="0">
                <a:latin typeface="Nyala" panose="02000504070300020003" pitchFamily="2" charset="0"/>
              </a:rPr>
              <a:t>Cumple con los requisitos</a:t>
            </a:r>
            <a:endParaRPr lang="es-US" sz="1200" dirty="0">
              <a:latin typeface="Nyala" panose="02000504070300020003" pitchFamily="2" charset="0"/>
            </a:endParaRPr>
          </a:p>
        </p:txBody>
      </p:sp>
      <p:sp>
        <p:nvSpPr>
          <p:cNvPr id="26" name="CuadroTexto 25"/>
          <p:cNvSpPr txBox="1"/>
          <p:nvPr/>
        </p:nvSpPr>
        <p:spPr>
          <a:xfrm>
            <a:off x="5788084" y="5937482"/>
            <a:ext cx="320040" cy="246221"/>
          </a:xfrm>
          <a:prstGeom prst="rect">
            <a:avLst/>
          </a:prstGeom>
          <a:noFill/>
        </p:spPr>
        <p:txBody>
          <a:bodyPr wrap="square" rtlCol="0">
            <a:spAutoFit/>
          </a:bodyPr>
          <a:lstStyle/>
          <a:p>
            <a:r>
              <a:rPr lang="es-US" sz="1000" dirty="0" smtClean="0">
                <a:solidFill>
                  <a:srgbClr val="002060"/>
                </a:solidFill>
                <a:latin typeface="Nyala" panose="02000504070300020003" pitchFamily="2" charset="0"/>
              </a:rPr>
              <a:t>SI</a:t>
            </a:r>
            <a:endParaRPr lang="es-US" sz="1000" dirty="0">
              <a:solidFill>
                <a:srgbClr val="002060"/>
              </a:solidFill>
              <a:latin typeface="Nyala" panose="02000504070300020003" pitchFamily="2" charset="0"/>
            </a:endParaRPr>
          </a:p>
        </p:txBody>
      </p:sp>
      <p:sp>
        <p:nvSpPr>
          <p:cNvPr id="27" name="CuadroTexto 26"/>
          <p:cNvSpPr txBox="1"/>
          <p:nvPr/>
        </p:nvSpPr>
        <p:spPr>
          <a:xfrm>
            <a:off x="7449886" y="5937481"/>
            <a:ext cx="426720" cy="246221"/>
          </a:xfrm>
          <a:prstGeom prst="rect">
            <a:avLst/>
          </a:prstGeom>
          <a:noFill/>
        </p:spPr>
        <p:txBody>
          <a:bodyPr wrap="square" rtlCol="0">
            <a:spAutoFit/>
          </a:bodyPr>
          <a:lstStyle/>
          <a:p>
            <a:r>
              <a:rPr lang="es-US" sz="1000" dirty="0" smtClean="0">
                <a:solidFill>
                  <a:srgbClr val="002060"/>
                </a:solidFill>
                <a:latin typeface="Nyala" panose="02000504070300020003" pitchFamily="2" charset="0"/>
              </a:rPr>
              <a:t>NO</a:t>
            </a:r>
            <a:endParaRPr lang="es-US" sz="1000" dirty="0">
              <a:solidFill>
                <a:srgbClr val="002060"/>
              </a:solidFill>
              <a:latin typeface="Nyala" panose="02000504070300020003" pitchFamily="2" charset="0"/>
            </a:endParaRPr>
          </a:p>
        </p:txBody>
      </p:sp>
      <p:sp>
        <p:nvSpPr>
          <p:cNvPr id="41" name="Rectángulo 40"/>
          <p:cNvSpPr/>
          <p:nvPr/>
        </p:nvSpPr>
        <p:spPr>
          <a:xfrm>
            <a:off x="6173785" y="4766126"/>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t>Realiza Captura de Datos</a:t>
            </a:r>
            <a:endParaRPr lang="es-US" sz="1000" dirty="0"/>
          </a:p>
        </p:txBody>
      </p:sp>
      <p:sp>
        <p:nvSpPr>
          <p:cNvPr id="47" name="Decisión 46"/>
          <p:cNvSpPr/>
          <p:nvPr/>
        </p:nvSpPr>
        <p:spPr>
          <a:xfrm>
            <a:off x="6023290" y="5762027"/>
            <a:ext cx="1524000" cy="76581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800" dirty="0" smtClean="0">
                <a:latin typeface="Nyala" panose="02000504070300020003" pitchFamily="2" charset="0"/>
              </a:rPr>
              <a:t>Existe duda de la identidad del solicitante</a:t>
            </a:r>
            <a:endParaRPr lang="es-US" sz="800" dirty="0">
              <a:latin typeface="Nyala" panose="02000504070300020003" pitchFamily="2" charset="0"/>
            </a:endParaRPr>
          </a:p>
        </p:txBody>
      </p:sp>
      <p:sp>
        <p:nvSpPr>
          <p:cNvPr id="53" name="CuadroTexto 52"/>
          <p:cNvSpPr txBox="1"/>
          <p:nvPr/>
        </p:nvSpPr>
        <p:spPr>
          <a:xfrm>
            <a:off x="6494912" y="3498825"/>
            <a:ext cx="426720" cy="246221"/>
          </a:xfrm>
          <a:prstGeom prst="rect">
            <a:avLst/>
          </a:prstGeom>
          <a:noFill/>
        </p:spPr>
        <p:txBody>
          <a:bodyPr wrap="square" rtlCol="0">
            <a:spAutoFit/>
          </a:bodyPr>
          <a:lstStyle/>
          <a:p>
            <a:r>
              <a:rPr lang="es-US" sz="1000" dirty="0" smtClean="0">
                <a:solidFill>
                  <a:srgbClr val="002060"/>
                </a:solidFill>
                <a:latin typeface="Nyala" panose="02000504070300020003" pitchFamily="2" charset="0"/>
              </a:rPr>
              <a:t>NO</a:t>
            </a:r>
            <a:endParaRPr lang="es-US" sz="1000" dirty="0">
              <a:solidFill>
                <a:srgbClr val="002060"/>
              </a:solidFill>
              <a:latin typeface="Nyala" panose="02000504070300020003" pitchFamily="2" charset="0"/>
            </a:endParaRPr>
          </a:p>
        </p:txBody>
      </p:sp>
      <p:sp>
        <p:nvSpPr>
          <p:cNvPr id="54" name="CuadroTexto 53"/>
          <p:cNvSpPr txBox="1"/>
          <p:nvPr/>
        </p:nvSpPr>
        <p:spPr>
          <a:xfrm>
            <a:off x="6548252" y="4488376"/>
            <a:ext cx="320040" cy="246221"/>
          </a:xfrm>
          <a:prstGeom prst="rect">
            <a:avLst/>
          </a:prstGeom>
          <a:noFill/>
        </p:spPr>
        <p:txBody>
          <a:bodyPr wrap="square" rtlCol="0">
            <a:spAutoFit/>
          </a:bodyPr>
          <a:lstStyle/>
          <a:p>
            <a:r>
              <a:rPr lang="es-US" sz="1000" dirty="0" smtClean="0">
                <a:solidFill>
                  <a:srgbClr val="002060"/>
                </a:solidFill>
                <a:latin typeface="Nyala" panose="02000504070300020003" pitchFamily="2" charset="0"/>
              </a:rPr>
              <a:t>SI</a:t>
            </a:r>
            <a:endParaRPr lang="es-US" sz="1000" dirty="0">
              <a:solidFill>
                <a:srgbClr val="002060"/>
              </a:solidFill>
              <a:latin typeface="Nyala" panose="02000504070300020003" pitchFamily="2" charset="0"/>
            </a:endParaRPr>
          </a:p>
        </p:txBody>
      </p:sp>
      <p:sp>
        <p:nvSpPr>
          <p:cNvPr id="56" name="Rectángulo 55"/>
          <p:cNvSpPr/>
          <p:nvPr/>
        </p:nvSpPr>
        <p:spPr>
          <a:xfrm>
            <a:off x="4520239" y="5762027"/>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Se realiza una entrevista y se envía a investigación</a:t>
            </a:r>
            <a:endParaRPr lang="es-US" sz="1000" dirty="0">
              <a:latin typeface="Nyala" panose="02000504070300020003" pitchFamily="2" charset="0"/>
            </a:endParaRPr>
          </a:p>
        </p:txBody>
      </p:sp>
      <p:sp>
        <p:nvSpPr>
          <p:cNvPr id="57" name="Rectángulo 56"/>
          <p:cNvSpPr/>
          <p:nvPr/>
        </p:nvSpPr>
        <p:spPr>
          <a:xfrm>
            <a:off x="7779203" y="5762027"/>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Aprobación de solicitud</a:t>
            </a:r>
            <a:endParaRPr lang="es-US" sz="1000" dirty="0">
              <a:latin typeface="Nyala" panose="02000504070300020003" pitchFamily="2" charset="0"/>
            </a:endParaRPr>
          </a:p>
        </p:txBody>
      </p:sp>
      <p:sp>
        <p:nvSpPr>
          <p:cNvPr id="61" name="Rectángulo 60"/>
          <p:cNvSpPr/>
          <p:nvPr/>
        </p:nvSpPr>
        <p:spPr>
          <a:xfrm>
            <a:off x="9285561" y="5762027"/>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Producción de Pasaporte</a:t>
            </a:r>
            <a:endParaRPr lang="es-US" sz="1000" dirty="0">
              <a:latin typeface="Nyala" panose="02000504070300020003" pitchFamily="2" charset="0"/>
            </a:endParaRPr>
          </a:p>
        </p:txBody>
      </p:sp>
      <p:sp>
        <p:nvSpPr>
          <p:cNvPr id="63" name="Rectángulo 62"/>
          <p:cNvSpPr/>
          <p:nvPr/>
        </p:nvSpPr>
        <p:spPr>
          <a:xfrm>
            <a:off x="9285561" y="4766126"/>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Entrega y revisión de pasaporte</a:t>
            </a:r>
            <a:endParaRPr lang="es-US" sz="1000" dirty="0">
              <a:latin typeface="Nyala" panose="02000504070300020003" pitchFamily="2" charset="0"/>
            </a:endParaRPr>
          </a:p>
        </p:txBody>
      </p:sp>
      <p:sp>
        <p:nvSpPr>
          <p:cNvPr id="66" name="Rectángulo 65"/>
          <p:cNvSpPr/>
          <p:nvPr/>
        </p:nvSpPr>
        <p:spPr>
          <a:xfrm>
            <a:off x="9285561" y="2210976"/>
            <a:ext cx="1223010" cy="765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00" dirty="0" smtClean="0">
                <a:latin typeface="Nyala" panose="02000504070300020003" pitchFamily="2" charset="0"/>
              </a:rPr>
              <a:t>Recibe pasaporte y firma de recibido </a:t>
            </a:r>
            <a:endParaRPr lang="es-US" sz="1000" dirty="0">
              <a:latin typeface="Nyala" panose="02000504070300020003" pitchFamily="2" charset="0"/>
            </a:endParaRPr>
          </a:p>
        </p:txBody>
      </p:sp>
      <p:sp>
        <p:nvSpPr>
          <p:cNvPr id="69" name="Rectángulo redondeado 68"/>
          <p:cNvSpPr/>
          <p:nvPr/>
        </p:nvSpPr>
        <p:spPr>
          <a:xfrm>
            <a:off x="10776035" y="2401767"/>
            <a:ext cx="914400" cy="4000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200" dirty="0" smtClean="0">
                <a:latin typeface="Nyala" panose="02000504070300020003" pitchFamily="2" charset="0"/>
              </a:rPr>
              <a:t>FIN</a:t>
            </a:r>
            <a:endParaRPr lang="es-US" sz="1200" dirty="0">
              <a:latin typeface="Nyala" panose="02000504070300020003" pitchFamily="2" charset="0"/>
            </a:endParaRPr>
          </a:p>
        </p:txBody>
      </p:sp>
      <p:cxnSp>
        <p:nvCxnSpPr>
          <p:cNvPr id="83" name="Conector recto de flecha 82"/>
          <p:cNvCxnSpPr>
            <a:stCxn id="10" idx="2"/>
            <a:endCxn id="22" idx="0"/>
          </p:cNvCxnSpPr>
          <p:nvPr/>
        </p:nvCxnSpPr>
        <p:spPr>
          <a:xfrm>
            <a:off x="5259882" y="2934401"/>
            <a:ext cx="3300" cy="7603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Conector recto de flecha 84"/>
          <p:cNvCxnSpPr>
            <a:stCxn id="22" idx="3"/>
            <a:endCxn id="25" idx="1"/>
          </p:cNvCxnSpPr>
          <p:nvPr/>
        </p:nvCxnSpPr>
        <p:spPr>
          <a:xfrm>
            <a:off x="5827062" y="4169069"/>
            <a:ext cx="1268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ector recto de flecha 86"/>
          <p:cNvCxnSpPr>
            <a:stCxn id="25" idx="0"/>
          </p:cNvCxnSpPr>
          <p:nvPr/>
        </p:nvCxnSpPr>
        <p:spPr>
          <a:xfrm flipV="1">
            <a:off x="6785290" y="2471414"/>
            <a:ext cx="0" cy="13306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Conector recto de flecha 88"/>
          <p:cNvCxnSpPr>
            <a:stCxn id="25" idx="2"/>
            <a:endCxn id="41" idx="0"/>
          </p:cNvCxnSpPr>
          <p:nvPr/>
        </p:nvCxnSpPr>
        <p:spPr>
          <a:xfrm>
            <a:off x="6785290" y="4536036"/>
            <a:ext cx="0" cy="230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a:stCxn id="41" idx="2"/>
            <a:endCxn id="47" idx="0"/>
          </p:cNvCxnSpPr>
          <p:nvPr/>
        </p:nvCxnSpPr>
        <p:spPr>
          <a:xfrm>
            <a:off x="6785290" y="5531936"/>
            <a:ext cx="0" cy="23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Conector recto de flecha 94"/>
          <p:cNvCxnSpPr>
            <a:stCxn id="47" idx="1"/>
            <a:endCxn id="56" idx="3"/>
          </p:cNvCxnSpPr>
          <p:nvPr/>
        </p:nvCxnSpPr>
        <p:spPr>
          <a:xfrm flipH="1">
            <a:off x="5743249" y="6144932"/>
            <a:ext cx="2800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Conector recto de flecha 96"/>
          <p:cNvCxnSpPr>
            <a:stCxn id="47" idx="3"/>
            <a:endCxn id="57" idx="1"/>
          </p:cNvCxnSpPr>
          <p:nvPr/>
        </p:nvCxnSpPr>
        <p:spPr>
          <a:xfrm>
            <a:off x="7547290" y="6144932"/>
            <a:ext cx="2319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onector recto de flecha 98"/>
          <p:cNvCxnSpPr>
            <a:stCxn id="57" idx="3"/>
            <a:endCxn id="61" idx="1"/>
          </p:cNvCxnSpPr>
          <p:nvPr/>
        </p:nvCxnSpPr>
        <p:spPr>
          <a:xfrm>
            <a:off x="9002213" y="6144932"/>
            <a:ext cx="2833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p:cNvCxnSpPr>
            <a:stCxn id="61" idx="0"/>
            <a:endCxn id="63" idx="2"/>
          </p:cNvCxnSpPr>
          <p:nvPr/>
        </p:nvCxnSpPr>
        <p:spPr>
          <a:xfrm flipV="1">
            <a:off x="9897066" y="5531936"/>
            <a:ext cx="0" cy="230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3" name="Conector recto de flecha 102"/>
          <p:cNvCxnSpPr>
            <a:stCxn id="63" idx="0"/>
            <a:endCxn id="66" idx="2"/>
          </p:cNvCxnSpPr>
          <p:nvPr/>
        </p:nvCxnSpPr>
        <p:spPr>
          <a:xfrm flipV="1">
            <a:off x="9897066" y="2976786"/>
            <a:ext cx="0" cy="1789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a:stCxn id="4" idx="3"/>
            <a:endCxn id="7" idx="1"/>
          </p:cNvCxnSpPr>
          <p:nvPr/>
        </p:nvCxnSpPr>
        <p:spPr>
          <a:xfrm>
            <a:off x="2768090" y="2551496"/>
            <a:ext cx="2995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p:cNvCxnSpPr>
            <a:stCxn id="7" idx="3"/>
            <a:endCxn id="10" idx="1"/>
          </p:cNvCxnSpPr>
          <p:nvPr/>
        </p:nvCxnSpPr>
        <p:spPr>
          <a:xfrm>
            <a:off x="4290675" y="2551496"/>
            <a:ext cx="3577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Conector angular 114"/>
          <p:cNvCxnSpPr>
            <a:stCxn id="24" idx="0"/>
            <a:endCxn id="10" idx="0"/>
          </p:cNvCxnSpPr>
          <p:nvPr/>
        </p:nvCxnSpPr>
        <p:spPr>
          <a:xfrm rot="16200000" flipV="1">
            <a:off x="6004219" y="1424254"/>
            <a:ext cx="12700" cy="1488673"/>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Conector recto 126"/>
          <p:cNvCxnSpPr>
            <a:stCxn id="56" idx="2"/>
          </p:cNvCxnSpPr>
          <p:nvPr/>
        </p:nvCxnSpPr>
        <p:spPr>
          <a:xfrm>
            <a:off x="5131744" y="6527837"/>
            <a:ext cx="0" cy="215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Conector recto 128"/>
          <p:cNvCxnSpPr/>
          <p:nvPr/>
        </p:nvCxnSpPr>
        <p:spPr>
          <a:xfrm flipV="1">
            <a:off x="5131744" y="6714756"/>
            <a:ext cx="6101491" cy="40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ector recto de flecha 130"/>
          <p:cNvCxnSpPr>
            <a:endCxn id="69" idx="2"/>
          </p:cNvCxnSpPr>
          <p:nvPr/>
        </p:nvCxnSpPr>
        <p:spPr>
          <a:xfrm flipV="1">
            <a:off x="11233235" y="2801817"/>
            <a:ext cx="0" cy="39104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3" name="Conector recto 132"/>
          <p:cNvCxnSpPr/>
          <p:nvPr/>
        </p:nvCxnSpPr>
        <p:spPr>
          <a:xfrm>
            <a:off x="324091" y="3287225"/>
            <a:ext cx="115631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7" name="Conector recto de flecha 146"/>
          <p:cNvCxnSpPr>
            <a:stCxn id="66" idx="3"/>
          </p:cNvCxnSpPr>
          <p:nvPr/>
        </p:nvCxnSpPr>
        <p:spPr>
          <a:xfrm>
            <a:off x="10508571" y="2593881"/>
            <a:ext cx="267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2633241" y="645695"/>
            <a:ext cx="7077918" cy="954107"/>
          </a:xfrm>
          <a:prstGeom prst="rect">
            <a:avLst/>
          </a:prstGeom>
          <a:noFill/>
        </p:spPr>
        <p:txBody>
          <a:bodyPr wrap="square" rtlCol="0">
            <a:spAutoFit/>
          </a:bodyPr>
          <a:lstStyle/>
          <a:p>
            <a:pPr algn="ctr"/>
            <a:r>
              <a:rPr lang="es-US" sz="2800" b="1" dirty="0">
                <a:solidFill>
                  <a:srgbClr val="002060"/>
                </a:solidFill>
                <a:latin typeface="Nyala" panose="02000504070300020003" pitchFamily="2" charset="0"/>
              </a:rPr>
              <a:t>DIAGRAMA DE FLUJO PROCESO DE PROCESO GENERAL DE EMISION DE PASAPORTES</a:t>
            </a:r>
          </a:p>
        </p:txBody>
      </p:sp>
    </p:spTree>
    <p:extLst>
      <p:ext uri="{BB962C8B-B14F-4D97-AF65-F5344CB8AC3E}">
        <p14:creationId xmlns:p14="http://schemas.microsoft.com/office/powerpoint/2010/main" val="1898464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435260" y="1550401"/>
            <a:ext cx="9387068" cy="4708981"/>
          </a:xfrm>
          <a:prstGeom prst="rect">
            <a:avLst/>
          </a:prstGeom>
          <a:noFill/>
        </p:spPr>
        <p:txBody>
          <a:bodyPr wrap="square" rtlCol="0">
            <a:spAutoFit/>
          </a:bodyPr>
          <a:lstStyle/>
          <a:p>
            <a:pPr algn="just"/>
            <a:r>
              <a:rPr lang="es-HN" sz="2000" b="1" dirty="0" smtClean="0">
                <a:solidFill>
                  <a:srgbClr val="002060"/>
                </a:solidFill>
                <a:latin typeface="Nyala" panose="02000504070300020003" pitchFamily="2" charset="0"/>
              </a:rPr>
              <a:t>CUSTODIA </a:t>
            </a:r>
            <a:r>
              <a:rPr lang="es-HN" sz="2000" b="1" dirty="0">
                <a:solidFill>
                  <a:srgbClr val="002060"/>
                </a:solidFill>
                <a:latin typeface="Nyala" panose="02000504070300020003" pitchFamily="2" charset="0"/>
              </a:rPr>
              <a:t>DE LAS LIBRETAS </a:t>
            </a:r>
            <a:r>
              <a:rPr lang="es-HN" sz="2000" b="1" dirty="0" smtClean="0">
                <a:solidFill>
                  <a:srgbClr val="002060"/>
                </a:solidFill>
                <a:latin typeface="Nyala" panose="02000504070300020003" pitchFamily="2" charset="0"/>
              </a:rPr>
              <a:t>PARA </a:t>
            </a:r>
            <a:r>
              <a:rPr lang="es-HN" sz="2000" b="1" dirty="0">
                <a:solidFill>
                  <a:srgbClr val="002060"/>
                </a:solidFill>
                <a:latin typeface="Nyala" panose="02000504070300020003" pitchFamily="2" charset="0"/>
              </a:rPr>
              <a:t>PASAPORTES</a:t>
            </a:r>
          </a:p>
          <a:p>
            <a:pPr algn="just"/>
            <a:endParaRPr lang="es-HN" sz="2000" b="1" dirty="0">
              <a:solidFill>
                <a:srgbClr val="002060"/>
              </a:solidFill>
              <a:latin typeface="Nyala" panose="02000504070300020003" pitchFamily="2" charset="0"/>
            </a:endParaRPr>
          </a:p>
          <a:p>
            <a:pPr algn="just"/>
            <a:r>
              <a:rPr lang="es-HN" sz="2000" dirty="0">
                <a:latin typeface="Nyala" panose="02000504070300020003" pitchFamily="2" charset="0"/>
              </a:rPr>
              <a:t>Las medidas de </a:t>
            </a:r>
            <a:r>
              <a:rPr lang="es-HN" sz="2000" dirty="0" smtClean="0">
                <a:latin typeface="Nyala" panose="02000504070300020003" pitchFamily="2" charset="0"/>
              </a:rPr>
              <a:t>custodia de </a:t>
            </a:r>
            <a:r>
              <a:rPr lang="es-HN" sz="2000" dirty="0">
                <a:latin typeface="Nyala" panose="02000504070300020003" pitchFamily="2" charset="0"/>
              </a:rPr>
              <a:t>Pasaportes implementadas en Honduras, cuentan con la participación de tres (3) entes Gubernamentales;</a:t>
            </a:r>
          </a:p>
          <a:p>
            <a:pPr algn="just"/>
            <a:endParaRPr lang="es-HN" sz="2000" dirty="0">
              <a:latin typeface="Nyala" panose="02000504070300020003" pitchFamily="2" charset="0"/>
            </a:endParaRPr>
          </a:p>
          <a:p>
            <a:pPr marL="342900" indent="-342900" algn="just">
              <a:buFont typeface="+mj-lt"/>
              <a:buAutoNum type="arabicPeriod"/>
            </a:pPr>
            <a:r>
              <a:rPr lang="es-HN" sz="2000" dirty="0">
                <a:latin typeface="Nyala" panose="02000504070300020003" pitchFamily="2" charset="0"/>
              </a:rPr>
              <a:t>La Secretaria Derechos Humanos, Justicia Gobernación y Descentralización, quien regula el proceso de autorización de asignación de libretas de pasaporte corriente por medio </a:t>
            </a:r>
            <a:r>
              <a:rPr lang="es-HN" sz="2000" dirty="0" smtClean="0">
                <a:latin typeface="Nyala" panose="02000504070300020003" pitchFamily="2" charset="0"/>
              </a:rPr>
              <a:t>del Instituto </a:t>
            </a:r>
            <a:r>
              <a:rPr lang="es-HN" sz="2000" dirty="0">
                <a:latin typeface="Nyala" panose="02000504070300020003" pitchFamily="2" charset="0"/>
              </a:rPr>
              <a:t>Nacional de Migración (INM).</a:t>
            </a:r>
          </a:p>
          <a:p>
            <a:pPr marL="342900" indent="-342900" algn="just">
              <a:buFont typeface="+mj-lt"/>
              <a:buAutoNum type="arabicPeriod"/>
            </a:pPr>
            <a:r>
              <a:rPr lang="es-HN" sz="2000" dirty="0" smtClean="0">
                <a:latin typeface="Nyala" panose="02000504070300020003" pitchFamily="2" charset="0"/>
              </a:rPr>
              <a:t>El </a:t>
            </a:r>
            <a:r>
              <a:rPr lang="es-HN" sz="2000" dirty="0">
                <a:latin typeface="Nyala" panose="02000504070300020003" pitchFamily="2" charset="0"/>
              </a:rPr>
              <a:t>Banco Central de Honduras, institución </a:t>
            </a:r>
            <a:r>
              <a:rPr lang="es-HN" sz="2000" dirty="0" smtClean="0">
                <a:latin typeface="Nyala" panose="02000504070300020003" pitchFamily="2" charset="0"/>
              </a:rPr>
              <a:t>delegada por el Poder Ejecutivo para la custodia, asignación y envíos de libretas de pasaporte a las diferentes Oficinas Consulares  de Honduras en el exterior.</a:t>
            </a:r>
            <a:endParaRPr lang="es-HN" sz="2000" dirty="0">
              <a:latin typeface="Nyala" panose="02000504070300020003" pitchFamily="2" charset="0"/>
            </a:endParaRPr>
          </a:p>
          <a:p>
            <a:pPr marL="342900" indent="-342900" algn="just">
              <a:buFont typeface="+mj-lt"/>
              <a:buAutoNum type="arabicPeriod"/>
            </a:pPr>
            <a:r>
              <a:rPr lang="es-HN" sz="2000" dirty="0" smtClean="0">
                <a:latin typeface="Nyala" panose="02000504070300020003" pitchFamily="2" charset="0"/>
              </a:rPr>
              <a:t>La Dirección General de Asuntos Consulares de la Secretaría </a:t>
            </a:r>
            <a:r>
              <a:rPr lang="es-HN" sz="2000" dirty="0">
                <a:latin typeface="Nyala" panose="02000504070300020003" pitchFamily="2" charset="0"/>
              </a:rPr>
              <a:t>de Relaciones Exteriores y </a:t>
            </a:r>
            <a:r>
              <a:rPr lang="es-HN" sz="2000" dirty="0" smtClean="0">
                <a:latin typeface="Nyala" panose="02000504070300020003" pitchFamily="2" charset="0"/>
              </a:rPr>
              <a:t>Cooperación </a:t>
            </a:r>
            <a:r>
              <a:rPr lang="es-HN" sz="2000" dirty="0">
                <a:latin typeface="Nyala" panose="02000504070300020003" pitchFamily="2" charset="0"/>
              </a:rPr>
              <a:t>Internacional, </a:t>
            </a:r>
            <a:r>
              <a:rPr lang="es-HN" sz="2000" dirty="0" smtClean="0">
                <a:latin typeface="Nyala" panose="02000504070300020003" pitchFamily="2" charset="0"/>
              </a:rPr>
              <a:t>es la dependencia  </a:t>
            </a:r>
            <a:r>
              <a:rPr lang="es-HN" sz="2000" dirty="0">
                <a:latin typeface="Nyala" panose="02000504070300020003" pitchFamily="2" charset="0"/>
              </a:rPr>
              <a:t>receptora de los requerimientos de libretas por los Centros de </a:t>
            </a:r>
            <a:r>
              <a:rPr lang="es-HN" sz="2000" dirty="0" smtClean="0">
                <a:latin typeface="Nyala" panose="02000504070300020003" pitchFamily="2" charset="0"/>
              </a:rPr>
              <a:t>Producción, así como de remitir al Banco Central de Honduras los pasaportes impresos para México Centro y Sur América, Europa y Asia.</a:t>
            </a:r>
            <a:endParaRPr lang="es-US" sz="2400" dirty="0">
              <a:latin typeface="Nyala" panose="02000504070300020003" pitchFamily="2" charset="0"/>
            </a:endParaRPr>
          </a:p>
        </p:txBody>
      </p:sp>
    </p:spTree>
    <p:extLst>
      <p:ext uri="{BB962C8B-B14F-4D97-AF65-F5344CB8AC3E}">
        <p14:creationId xmlns:p14="http://schemas.microsoft.com/office/powerpoint/2010/main" val="293887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1516282" y="1996635"/>
            <a:ext cx="9023517" cy="3447098"/>
          </a:xfrm>
          <a:prstGeom prst="rect">
            <a:avLst/>
          </a:prstGeom>
          <a:noFill/>
        </p:spPr>
        <p:txBody>
          <a:bodyPr wrap="square" rtlCol="0">
            <a:spAutoFit/>
          </a:bodyPr>
          <a:lstStyle/>
          <a:p>
            <a:pPr algn="just"/>
            <a:r>
              <a:rPr lang="es-HN" sz="2000" b="1" dirty="0">
                <a:solidFill>
                  <a:srgbClr val="002060"/>
                </a:solidFill>
                <a:latin typeface="Nyala" panose="02000504070300020003" pitchFamily="2" charset="0"/>
              </a:rPr>
              <a:t>MEDIDAS DE SEGURIDAD UTILIZADAS EN EL PROCESO DE CAPTURA DE DATOS DE PASAPORTES EN OFICINAS CONSULARES</a:t>
            </a:r>
          </a:p>
          <a:p>
            <a:pPr algn="just"/>
            <a:endParaRPr lang="es-HN" sz="2000" b="1" dirty="0">
              <a:solidFill>
                <a:srgbClr val="002060"/>
              </a:solidFill>
              <a:latin typeface="Nyala" panose="02000504070300020003" pitchFamily="2" charset="0"/>
            </a:endParaRPr>
          </a:p>
          <a:p>
            <a:pPr algn="just"/>
            <a:r>
              <a:rPr lang="es-HN" sz="2000" dirty="0">
                <a:latin typeface="Nyala" panose="02000504070300020003" pitchFamily="2" charset="0"/>
              </a:rPr>
              <a:t>Previo a la aprobación del pasaporte el Agente Consular, valida mediante </a:t>
            </a:r>
            <a:r>
              <a:rPr lang="es-HN" sz="2000" dirty="0" smtClean="0">
                <a:latin typeface="Nyala" panose="02000504070300020003" pitchFamily="2" charset="0"/>
              </a:rPr>
              <a:t>la Consulta Externa del Registro Nacional de las Personas, mismo que se encuentra habilitado en toda la red de las Oficinas Consulares </a:t>
            </a:r>
            <a:r>
              <a:rPr lang="es-HN" sz="2000" dirty="0">
                <a:latin typeface="Nyala" panose="02000504070300020003" pitchFamily="2" charset="0"/>
              </a:rPr>
              <a:t>lo siguiente</a:t>
            </a:r>
            <a:r>
              <a:rPr lang="es-HN" sz="2000" dirty="0" smtClean="0">
                <a:latin typeface="Nyala" panose="02000504070300020003" pitchFamily="2" charset="0"/>
              </a:rPr>
              <a:t>;</a:t>
            </a:r>
          </a:p>
          <a:p>
            <a:pPr algn="just"/>
            <a:endParaRPr lang="es-HN" sz="2000" dirty="0">
              <a:latin typeface="Nyala" panose="02000504070300020003" pitchFamily="2" charset="0"/>
            </a:endParaRPr>
          </a:p>
          <a:p>
            <a:pPr marL="285750" indent="-285750" algn="just">
              <a:buFont typeface="Courier New" panose="02070309020205020404" pitchFamily="49" charset="0"/>
              <a:buChar char="o"/>
            </a:pPr>
            <a:r>
              <a:rPr lang="es-HN" sz="2000" dirty="0">
                <a:latin typeface="Nyala" panose="02000504070300020003" pitchFamily="2" charset="0"/>
              </a:rPr>
              <a:t>Nombres y </a:t>
            </a:r>
            <a:r>
              <a:rPr lang="es-HN" sz="2000" dirty="0" smtClean="0">
                <a:latin typeface="Nyala" panose="02000504070300020003" pitchFamily="2" charset="0"/>
              </a:rPr>
              <a:t>apellidos</a:t>
            </a:r>
            <a:endParaRPr lang="es-HN" sz="2000" dirty="0">
              <a:latin typeface="Nyala" panose="02000504070300020003" pitchFamily="2" charset="0"/>
            </a:endParaRPr>
          </a:p>
          <a:p>
            <a:pPr marL="285750" indent="-285750" algn="just">
              <a:buFont typeface="Courier New" panose="02070309020205020404" pitchFamily="49" charset="0"/>
              <a:buChar char="o"/>
            </a:pPr>
            <a:r>
              <a:rPr lang="es-HN" sz="2000" dirty="0">
                <a:latin typeface="Nyala" panose="02000504070300020003" pitchFamily="2" charset="0"/>
              </a:rPr>
              <a:t>Rostro </a:t>
            </a:r>
          </a:p>
          <a:p>
            <a:pPr marL="285750" indent="-285750" algn="just">
              <a:buFont typeface="Courier New" panose="02070309020205020404" pitchFamily="49" charset="0"/>
              <a:buChar char="o"/>
            </a:pPr>
            <a:r>
              <a:rPr lang="es-HN" sz="2000" dirty="0" smtClean="0">
                <a:latin typeface="Nyala" panose="02000504070300020003" pitchFamily="2" charset="0"/>
              </a:rPr>
              <a:t>Certificado </a:t>
            </a:r>
            <a:r>
              <a:rPr lang="es-HN" sz="2000" dirty="0">
                <a:latin typeface="Nyala" panose="02000504070300020003" pitchFamily="2" charset="0"/>
              </a:rPr>
              <a:t>de Nacimiento</a:t>
            </a:r>
          </a:p>
          <a:p>
            <a:pPr marL="285750" indent="-285750" algn="just">
              <a:buFont typeface="Courier New" panose="02070309020205020404" pitchFamily="49" charset="0"/>
              <a:buChar char="o"/>
            </a:pPr>
            <a:r>
              <a:rPr lang="es-HN" sz="2000" dirty="0">
                <a:latin typeface="Nyala" panose="02000504070300020003" pitchFamily="2" charset="0"/>
              </a:rPr>
              <a:t>Información de </a:t>
            </a:r>
            <a:r>
              <a:rPr lang="es-HN" sz="2000" dirty="0" smtClean="0">
                <a:latin typeface="Nyala" panose="02000504070300020003" pitchFamily="2" charset="0"/>
              </a:rPr>
              <a:t>familiares (Árbol genealógico) </a:t>
            </a:r>
            <a:endParaRPr lang="es-HN" sz="2000" dirty="0">
              <a:latin typeface="Nyala" panose="02000504070300020003" pitchFamily="2" charset="0"/>
            </a:endParaRPr>
          </a:p>
        </p:txBody>
      </p:sp>
    </p:spTree>
    <p:extLst>
      <p:ext uri="{BB962C8B-B14F-4D97-AF65-F5344CB8AC3E}">
        <p14:creationId xmlns:p14="http://schemas.microsoft.com/office/powerpoint/2010/main" val="1647251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60023" y="2381956"/>
            <a:ext cx="9485454" cy="3477875"/>
          </a:xfrm>
          <a:prstGeom prst="rect">
            <a:avLst/>
          </a:prstGeom>
          <a:noFill/>
        </p:spPr>
        <p:txBody>
          <a:bodyPr wrap="square" rtlCol="0">
            <a:spAutoFit/>
          </a:bodyPr>
          <a:lstStyle/>
          <a:p>
            <a:pPr algn="just"/>
            <a:r>
              <a:rPr lang="es-HN" sz="2000" dirty="0" smtClean="0">
                <a:latin typeface="Nyala" panose="02000504070300020003" pitchFamily="2" charset="0"/>
              </a:rPr>
              <a:t>Los casos de usurpación de identidad se detectan cuando se valida a través de la Consulta Externa y del Sistema de Pasaportes, la información del hondureño afectado que desea tramitar su pasaporte en una de nuestras Oficinas Consulares, no corresponden sus rasgos faciales de la fotografía almacenada en los referidos sistemas.</a:t>
            </a:r>
          </a:p>
          <a:p>
            <a:pPr algn="just"/>
            <a:endParaRPr lang="es-HN" sz="2000" dirty="0">
              <a:latin typeface="Nyala" panose="02000504070300020003" pitchFamily="2" charset="0"/>
            </a:endParaRPr>
          </a:p>
          <a:p>
            <a:pPr algn="just"/>
            <a:r>
              <a:rPr lang="es-HN" sz="2000" dirty="0" smtClean="0">
                <a:latin typeface="Nyala" panose="02000504070300020003" pitchFamily="2" charset="0"/>
              </a:rPr>
              <a:t>Cuando se presentan este tipo de situaciones en nuestra Oficinas Consulares, no se realiza la captura del pasaporte, por lo que de manera inmediata el Agente </a:t>
            </a:r>
            <a:r>
              <a:rPr lang="es-HN" sz="2000" dirty="0">
                <a:latin typeface="Nyala" panose="02000504070300020003" pitchFamily="2" charset="0"/>
              </a:rPr>
              <a:t>C</a:t>
            </a:r>
            <a:r>
              <a:rPr lang="es-HN" sz="2000" dirty="0" smtClean="0">
                <a:latin typeface="Nyala" panose="02000504070300020003" pitchFamily="2" charset="0"/>
              </a:rPr>
              <a:t>onsular le informa a la persona interesada del por qué su solicitud no puede ser atendida, para que esta realice las gestiones pertinentes con sus familiares o Apoderado Legal en Honduras, proceso que es realizado ante las Oficinas del Registro Nacional de las Personas donde les solicitan la información de acuerdo al caso que se presente.</a:t>
            </a:r>
            <a:endParaRPr lang="es-HN" sz="2000" dirty="0">
              <a:latin typeface="Nyala" panose="02000504070300020003" pitchFamily="2" charset="0"/>
            </a:endParaRPr>
          </a:p>
        </p:txBody>
      </p:sp>
      <p:sp>
        <p:nvSpPr>
          <p:cNvPr id="7" name="CuadroTexto 6"/>
          <p:cNvSpPr txBox="1"/>
          <p:nvPr/>
        </p:nvSpPr>
        <p:spPr>
          <a:xfrm>
            <a:off x="3168869" y="645695"/>
            <a:ext cx="6006662" cy="1077218"/>
          </a:xfrm>
          <a:prstGeom prst="rect">
            <a:avLst/>
          </a:prstGeom>
          <a:noFill/>
        </p:spPr>
        <p:txBody>
          <a:bodyPr wrap="square" rtlCol="0">
            <a:spAutoFit/>
          </a:bodyPr>
          <a:lstStyle/>
          <a:p>
            <a:pPr algn="ctr"/>
            <a:r>
              <a:rPr lang="es-US" sz="3200" b="1" dirty="0" smtClean="0">
                <a:solidFill>
                  <a:srgbClr val="002060"/>
                </a:solidFill>
                <a:latin typeface="Nyala" panose="02000504070300020003" pitchFamily="2" charset="0"/>
              </a:rPr>
              <a:t>USURPACIÓN </a:t>
            </a:r>
            <a:r>
              <a:rPr lang="es-US" sz="3200" b="1" dirty="0">
                <a:solidFill>
                  <a:srgbClr val="002060"/>
                </a:solidFill>
                <a:latin typeface="Nyala" panose="02000504070300020003" pitchFamily="2" charset="0"/>
              </a:rPr>
              <a:t>DE DATOS EN SOLICITUD DE PASAPORTES</a:t>
            </a:r>
          </a:p>
        </p:txBody>
      </p:sp>
    </p:spTree>
    <p:extLst>
      <p:ext uri="{BB962C8B-B14F-4D97-AF65-F5344CB8AC3E}">
        <p14:creationId xmlns:p14="http://schemas.microsoft.com/office/powerpoint/2010/main" val="2729377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582972" y="2868093"/>
            <a:ext cx="9158334" cy="1631216"/>
          </a:xfrm>
          <a:prstGeom prst="rect">
            <a:avLst/>
          </a:prstGeom>
          <a:noFill/>
        </p:spPr>
        <p:txBody>
          <a:bodyPr wrap="square" rtlCol="0">
            <a:spAutoFit/>
          </a:bodyPr>
          <a:lstStyle/>
          <a:p>
            <a:pPr algn="just"/>
            <a:r>
              <a:rPr lang="es-HN" sz="2000" dirty="0" smtClean="0">
                <a:latin typeface="Nyala" panose="02000504070300020003" pitchFamily="2" charset="0"/>
              </a:rPr>
              <a:t>Cabe Mencionar, que en nuestras Oficinas Consulares y Centros de Producción, realizan el proceso de captura e impresión de </a:t>
            </a:r>
            <a:r>
              <a:rPr lang="es-HN" sz="2000" dirty="0">
                <a:latin typeface="Nyala" panose="02000504070300020003" pitchFamily="2" charset="0"/>
              </a:rPr>
              <a:t>pasaportes </a:t>
            </a:r>
            <a:r>
              <a:rPr lang="es-HN" sz="2000" dirty="0" smtClean="0">
                <a:latin typeface="Nyala" panose="02000504070300020003" pitchFamily="2" charset="0"/>
              </a:rPr>
              <a:t>utilizando el Sistema Genie, la administración, monitoreo y mantenimiento le corresponde al Instituto Nacional de Migración en Honduras (INM), quien a su vez proporciona el equipo necesario para que se pueda realizar la captura e impresión de pasaportes, tanto en el interior del país como en el extranjero.</a:t>
            </a:r>
            <a:endParaRPr lang="es-HN" sz="2000" dirty="0">
              <a:latin typeface="Nyala" panose="02000504070300020003" pitchFamily="2" charset="0"/>
            </a:endParaRPr>
          </a:p>
        </p:txBody>
      </p:sp>
      <p:sp>
        <p:nvSpPr>
          <p:cNvPr id="7" name="CuadroTexto 6"/>
          <p:cNvSpPr txBox="1"/>
          <p:nvPr/>
        </p:nvSpPr>
        <p:spPr>
          <a:xfrm>
            <a:off x="3168869" y="645695"/>
            <a:ext cx="6006662" cy="1077218"/>
          </a:xfrm>
          <a:prstGeom prst="rect">
            <a:avLst/>
          </a:prstGeom>
          <a:noFill/>
        </p:spPr>
        <p:txBody>
          <a:bodyPr wrap="square" rtlCol="0">
            <a:spAutoFit/>
          </a:bodyPr>
          <a:lstStyle/>
          <a:p>
            <a:pPr algn="ctr"/>
            <a:r>
              <a:rPr lang="es-US" sz="3200" b="1" dirty="0" smtClean="0">
                <a:solidFill>
                  <a:srgbClr val="002060"/>
                </a:solidFill>
                <a:latin typeface="Nyala" panose="02000504070300020003" pitchFamily="2" charset="0"/>
              </a:rPr>
              <a:t>USURPACIÓN </a:t>
            </a:r>
            <a:r>
              <a:rPr lang="es-US" sz="3200" b="1" dirty="0">
                <a:solidFill>
                  <a:srgbClr val="002060"/>
                </a:solidFill>
                <a:latin typeface="Nyala" panose="02000504070300020003" pitchFamily="2" charset="0"/>
              </a:rPr>
              <a:t>DE DATOS EN SOLICITUD DE PASAPORTES</a:t>
            </a:r>
          </a:p>
        </p:txBody>
      </p:sp>
    </p:spTree>
    <p:extLst>
      <p:ext uri="{BB962C8B-B14F-4D97-AF65-F5344CB8AC3E}">
        <p14:creationId xmlns:p14="http://schemas.microsoft.com/office/powerpoint/2010/main" val="13119484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080" y="1517871"/>
            <a:ext cx="5615675" cy="5572191"/>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1352" y="487113"/>
            <a:ext cx="4773764" cy="3575602"/>
          </a:xfrm>
          <a:prstGeom prst="rect">
            <a:avLst/>
          </a:prstGeom>
        </p:spPr>
      </p:pic>
      <p:sp>
        <p:nvSpPr>
          <p:cNvPr id="9" name="CuadroTexto 8"/>
          <p:cNvSpPr txBox="1"/>
          <p:nvPr/>
        </p:nvSpPr>
        <p:spPr>
          <a:xfrm>
            <a:off x="3480711" y="1002308"/>
            <a:ext cx="3323346" cy="2051587"/>
          </a:xfrm>
          <a:prstGeom prst="rect">
            <a:avLst/>
          </a:prstGeom>
          <a:noFill/>
        </p:spPr>
        <p:txBody>
          <a:bodyPr wrap="none" rtlCol="0" anchor="ctr">
            <a:spAutoFit/>
          </a:bodyPr>
          <a:lstStyle/>
          <a:p>
            <a:pPr algn="ctr">
              <a:lnSpc>
                <a:spcPts val="7500"/>
              </a:lnSpc>
            </a:pPr>
            <a:r>
              <a:rPr lang="es-US" sz="8000" b="1" dirty="0" smtClean="0">
                <a:latin typeface="Nyala" panose="02000504070300020003" pitchFamily="2" charset="0"/>
              </a:rPr>
              <a:t>¡Muchas</a:t>
            </a:r>
          </a:p>
          <a:p>
            <a:pPr algn="ctr">
              <a:lnSpc>
                <a:spcPts val="7500"/>
              </a:lnSpc>
            </a:pPr>
            <a:r>
              <a:rPr lang="es-US" sz="8000" b="1" dirty="0" smtClean="0">
                <a:latin typeface="Nyala" panose="02000504070300020003" pitchFamily="2" charset="0"/>
              </a:rPr>
              <a:t>Gracias!</a:t>
            </a:r>
            <a:endParaRPr lang="es-US" sz="8000" b="1" dirty="0">
              <a:latin typeface="Nyala" panose="02000504070300020003" pitchFamily="2" charset="0"/>
            </a:endParaRPr>
          </a:p>
        </p:txBody>
      </p:sp>
    </p:spTree>
    <p:extLst>
      <p:ext uri="{BB962C8B-B14F-4D97-AF65-F5344CB8AC3E}">
        <p14:creationId xmlns:p14="http://schemas.microsoft.com/office/powerpoint/2010/main" val="168984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197978" y="2618115"/>
            <a:ext cx="9855844" cy="2862322"/>
          </a:xfrm>
          <a:prstGeom prst="rect">
            <a:avLst/>
          </a:prstGeom>
          <a:noFill/>
        </p:spPr>
        <p:txBody>
          <a:bodyPr wrap="square" rtlCol="0">
            <a:spAutoFit/>
          </a:bodyPr>
          <a:lstStyle/>
          <a:p>
            <a:pPr algn="just"/>
            <a:r>
              <a:rPr lang="es-US" sz="2000" dirty="0" smtClean="0">
                <a:latin typeface="Nyala" panose="02000504070300020003" pitchFamily="2" charset="0"/>
              </a:rPr>
              <a:t>Honduras sitúa sus Representaciones Diplomáticas en al </a:t>
            </a:r>
            <a:r>
              <a:rPr lang="es-US" sz="2000" dirty="0">
                <a:latin typeface="Nyala" panose="02000504070300020003" pitchFamily="2" charset="0"/>
              </a:rPr>
              <a:t>rededor de 31 </a:t>
            </a:r>
            <a:r>
              <a:rPr lang="es-US" sz="2000" dirty="0" smtClean="0">
                <a:latin typeface="Nyala" panose="02000504070300020003" pitchFamily="2" charset="0"/>
              </a:rPr>
              <a:t>países en el mundo,  </a:t>
            </a:r>
            <a:r>
              <a:rPr lang="es-US" sz="2000" dirty="0">
                <a:latin typeface="Nyala" panose="02000504070300020003" pitchFamily="2" charset="0"/>
              </a:rPr>
              <a:t>en </a:t>
            </a:r>
            <a:r>
              <a:rPr lang="es-US" sz="2000" dirty="0" smtClean="0">
                <a:latin typeface="Nyala" panose="02000504070300020003" pitchFamily="2" charset="0"/>
              </a:rPr>
              <a:t>los </a:t>
            </a:r>
            <a:r>
              <a:rPr lang="es-US" sz="2000" dirty="0">
                <a:latin typeface="Nyala" panose="02000504070300020003" pitchFamily="2" charset="0"/>
              </a:rPr>
              <a:t>cuales funcionan </a:t>
            </a:r>
            <a:r>
              <a:rPr lang="es-US" sz="2000" dirty="0" smtClean="0">
                <a:latin typeface="Nyala" panose="02000504070300020003" pitchFamily="2" charset="0"/>
              </a:rPr>
              <a:t>49 </a:t>
            </a:r>
            <a:r>
              <a:rPr lang="es-US" sz="2000" dirty="0">
                <a:latin typeface="Nyala" panose="02000504070300020003" pitchFamily="2" charset="0"/>
              </a:rPr>
              <a:t>Oficinas Consulares, donde se establecen </a:t>
            </a:r>
            <a:r>
              <a:rPr lang="es-US" sz="2000" dirty="0" smtClean="0">
                <a:latin typeface="Nyala" panose="02000504070300020003" pitchFamily="2" charset="0"/>
              </a:rPr>
              <a:t>Consulados Generales, Consulados, </a:t>
            </a:r>
            <a:r>
              <a:rPr lang="es-US" sz="2000" dirty="0">
                <a:latin typeface="Nyala" panose="02000504070300020003" pitchFamily="2" charset="0"/>
              </a:rPr>
              <a:t>Secciones </a:t>
            </a:r>
            <a:r>
              <a:rPr lang="es-US" sz="2000" dirty="0" smtClean="0">
                <a:latin typeface="Nyala" panose="02000504070300020003" pitchFamily="2" charset="0"/>
              </a:rPr>
              <a:t>Consulares</a:t>
            </a:r>
            <a:r>
              <a:rPr lang="es-US" sz="2000" dirty="0">
                <a:latin typeface="Nyala" panose="02000504070300020003" pitchFamily="2" charset="0"/>
              </a:rPr>
              <a:t> </a:t>
            </a:r>
            <a:r>
              <a:rPr lang="es-US" sz="2000" dirty="0" smtClean="0">
                <a:latin typeface="Nyala" panose="02000504070300020003" pitchFamily="2" charset="0"/>
              </a:rPr>
              <a:t>y Agencias Consulares.</a:t>
            </a:r>
            <a:endParaRPr lang="es-US" sz="2000" dirty="0">
              <a:latin typeface="Nyala" panose="02000504070300020003" pitchFamily="2" charset="0"/>
            </a:endParaRPr>
          </a:p>
          <a:p>
            <a:pPr algn="just"/>
            <a:endParaRPr lang="es-US" sz="2000" b="1" dirty="0" smtClean="0">
              <a:solidFill>
                <a:srgbClr val="002060"/>
              </a:solidFill>
              <a:latin typeface="Nyala" panose="02000504070300020003" pitchFamily="2" charset="0"/>
            </a:endParaRPr>
          </a:p>
          <a:p>
            <a:pPr algn="just"/>
            <a:r>
              <a:rPr lang="es-US" sz="2000" b="1" dirty="0" smtClean="0">
                <a:solidFill>
                  <a:srgbClr val="002060"/>
                </a:solidFill>
                <a:latin typeface="Nyala" panose="02000504070300020003" pitchFamily="2" charset="0"/>
              </a:rPr>
              <a:t>Oficina Consular: </a:t>
            </a:r>
            <a:r>
              <a:rPr lang="es-US" sz="2000" dirty="0">
                <a:latin typeface="Nyala" panose="02000504070300020003" pitchFamily="2" charset="0"/>
              </a:rPr>
              <a:t>realizan la prestación de  Servicios  Consulares y Actos de Protección Consular a los ciudadanos hondureños y sus familiares que lo soliciten o necesiten en el extranjero, asegurando que se derive el mayor beneficio posible a los usuarios y que sean </a:t>
            </a:r>
            <a:r>
              <a:rPr lang="es-US" sz="2000" dirty="0" smtClean="0">
                <a:latin typeface="Nyala" panose="02000504070300020003" pitchFamily="2" charset="0"/>
              </a:rPr>
              <a:t>brindados </a:t>
            </a:r>
            <a:r>
              <a:rPr lang="es-US" sz="2000" dirty="0">
                <a:latin typeface="Nyala" panose="02000504070300020003" pitchFamily="2" charset="0"/>
              </a:rPr>
              <a:t>con la mayor transparencia, diligencia y eficiencia por parte de los funcionarios consulares quienes deben mostrar su ética como servidores públicos</a:t>
            </a:r>
            <a:r>
              <a:rPr lang="es-US" sz="2000" dirty="0" smtClean="0">
                <a:latin typeface="Nyala" panose="02000504070300020003" pitchFamily="2" charset="0"/>
              </a:rPr>
              <a:t>.</a:t>
            </a:r>
            <a:endParaRPr lang="es-US" sz="2800" dirty="0">
              <a:latin typeface="Nyala" panose="02000504070300020003" pitchFamily="2" charset="0"/>
            </a:endParaRPr>
          </a:p>
        </p:txBody>
      </p:sp>
      <p:sp>
        <p:nvSpPr>
          <p:cNvPr id="6" name="CuadroTexto 5"/>
          <p:cNvSpPr txBox="1"/>
          <p:nvPr/>
        </p:nvSpPr>
        <p:spPr>
          <a:xfrm>
            <a:off x="3168869" y="645695"/>
            <a:ext cx="6006662" cy="1077218"/>
          </a:xfrm>
          <a:prstGeom prst="rect">
            <a:avLst/>
          </a:prstGeom>
          <a:noFill/>
        </p:spPr>
        <p:txBody>
          <a:bodyPr wrap="square" rtlCol="0">
            <a:spAutoFit/>
          </a:bodyPr>
          <a:lstStyle/>
          <a:p>
            <a:pPr algn="ctr"/>
            <a:r>
              <a:rPr lang="es-US" sz="3200" b="1" dirty="0" smtClean="0">
                <a:solidFill>
                  <a:srgbClr val="002060"/>
                </a:solidFill>
                <a:latin typeface="Nyala" panose="02000504070300020003" pitchFamily="2" charset="0"/>
              </a:rPr>
              <a:t>REPRESENTACIONES DIPLOMATICAS DE HONDURAS</a:t>
            </a:r>
            <a:endParaRPr lang="es-US" sz="3200" b="1" dirty="0">
              <a:solidFill>
                <a:srgbClr val="002060"/>
              </a:solidFill>
              <a:latin typeface="Nyala" panose="02000504070300020003" pitchFamily="2" charset="0"/>
            </a:endParaRPr>
          </a:p>
        </p:txBody>
      </p:sp>
    </p:spTree>
    <p:extLst>
      <p:ext uri="{BB962C8B-B14F-4D97-AF65-F5344CB8AC3E}">
        <p14:creationId xmlns:p14="http://schemas.microsoft.com/office/powerpoint/2010/main" val="76914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816016" y="2398194"/>
            <a:ext cx="10527174" cy="3785652"/>
          </a:xfrm>
          <a:prstGeom prst="rect">
            <a:avLst/>
          </a:prstGeom>
          <a:noFill/>
        </p:spPr>
        <p:txBody>
          <a:bodyPr wrap="square" rtlCol="0">
            <a:spAutoFit/>
          </a:bodyPr>
          <a:lstStyle/>
          <a:p>
            <a:pPr algn="just"/>
            <a:r>
              <a:rPr lang="es-US" sz="2000" dirty="0" smtClean="0">
                <a:latin typeface="Nyala" panose="02000504070300020003" pitchFamily="2" charset="0"/>
              </a:rPr>
              <a:t>Las </a:t>
            </a:r>
            <a:r>
              <a:rPr lang="es-US" sz="2000" dirty="0">
                <a:latin typeface="Nyala" panose="02000504070300020003" pitchFamily="2" charset="0"/>
              </a:rPr>
              <a:t>funciones y actividades que en ellas se realizan son bajo las Disposiciones Establecidas Mediante </a:t>
            </a:r>
            <a:r>
              <a:rPr lang="es-US" sz="2000" dirty="0" smtClean="0">
                <a:latin typeface="Nyala" panose="02000504070300020003" pitchFamily="2" charset="0"/>
              </a:rPr>
              <a:t>el </a:t>
            </a:r>
            <a:r>
              <a:rPr lang="es-US" sz="2000" dirty="0">
                <a:latin typeface="Nyala" panose="02000504070300020003" pitchFamily="2" charset="0"/>
              </a:rPr>
              <a:t>Reglamento </a:t>
            </a:r>
            <a:r>
              <a:rPr lang="es-US" sz="2000" dirty="0" smtClean="0">
                <a:latin typeface="Nyala" panose="02000504070300020003" pitchFamily="2" charset="0"/>
              </a:rPr>
              <a:t>del </a:t>
            </a:r>
            <a:r>
              <a:rPr lang="es-US" sz="2000" dirty="0">
                <a:latin typeface="Nyala" panose="02000504070300020003" pitchFamily="2" charset="0"/>
              </a:rPr>
              <a:t>Decreto No. 263-2011 Servicios Consulares y Actos de Protección Consular, Publicado en el Diario Oficial </a:t>
            </a:r>
            <a:r>
              <a:rPr lang="es-US" sz="2000" dirty="0" smtClean="0">
                <a:latin typeface="Nyala" panose="02000504070300020003" pitchFamily="2" charset="0"/>
              </a:rPr>
              <a:t>La </a:t>
            </a:r>
            <a:r>
              <a:rPr lang="es-US" sz="2000" dirty="0">
                <a:latin typeface="Nyala" panose="02000504070300020003" pitchFamily="2" charset="0"/>
              </a:rPr>
              <a:t>Gaceta el día 29 de junio de </a:t>
            </a:r>
            <a:r>
              <a:rPr lang="es-US" sz="2000" dirty="0" smtClean="0">
                <a:latin typeface="Nyala" panose="02000504070300020003" pitchFamily="2" charset="0"/>
              </a:rPr>
              <a:t>2012 y la Ley del Servicio Diplomático y Consular de Honduras.</a:t>
            </a:r>
          </a:p>
          <a:p>
            <a:pPr algn="just"/>
            <a:endParaRPr lang="es-US" sz="2000" dirty="0" smtClean="0">
              <a:latin typeface="Nyala" panose="02000504070300020003" pitchFamily="2" charset="0"/>
            </a:endParaRPr>
          </a:p>
          <a:p>
            <a:pPr marL="285750" indent="-285750" algn="just">
              <a:buFont typeface="Wingdings" panose="05000000000000000000" pitchFamily="2" charset="2"/>
              <a:buChar char="Ø"/>
            </a:pPr>
            <a:r>
              <a:rPr lang="es-US" sz="2000" b="1" dirty="0" smtClean="0">
                <a:solidFill>
                  <a:srgbClr val="002060"/>
                </a:solidFill>
                <a:latin typeface="Nyala" panose="02000504070300020003" pitchFamily="2" charset="0"/>
              </a:rPr>
              <a:t>Agencia Consular: </a:t>
            </a:r>
            <a:r>
              <a:rPr lang="es-US" sz="2000" dirty="0" smtClean="0">
                <a:latin typeface="Nyala" panose="02000504070300020003" pitchFamily="2" charset="0"/>
              </a:rPr>
              <a:t>Oficina a cargo de un funcionario consular, es de jerarquía menor a la de los consulados porque su circunscripción es muy limitada y esta bajo la Jurisdicción de un Consulado General.</a:t>
            </a:r>
          </a:p>
          <a:p>
            <a:pPr marL="285750" indent="-285750" algn="just">
              <a:buFont typeface="Wingdings" panose="05000000000000000000" pitchFamily="2" charset="2"/>
              <a:buChar char="Ø"/>
            </a:pPr>
            <a:endParaRPr lang="es-US" sz="2000" dirty="0" smtClean="0">
              <a:latin typeface="Nyala" panose="02000504070300020003" pitchFamily="2" charset="0"/>
            </a:endParaRPr>
          </a:p>
          <a:p>
            <a:pPr marL="285750" indent="-285750" algn="just">
              <a:buFont typeface="Wingdings" panose="05000000000000000000" pitchFamily="2" charset="2"/>
              <a:buChar char="Ø"/>
            </a:pPr>
            <a:r>
              <a:rPr lang="es-US" sz="2000" b="1" dirty="0" smtClean="0">
                <a:solidFill>
                  <a:srgbClr val="002060"/>
                </a:solidFill>
                <a:latin typeface="Nyala" panose="02000504070300020003" pitchFamily="2" charset="0"/>
              </a:rPr>
              <a:t>Sección Consular:</a:t>
            </a:r>
            <a:r>
              <a:rPr lang="es-US" sz="2000" b="1" dirty="0" smtClean="0">
                <a:latin typeface="Nyala" panose="02000504070300020003" pitchFamily="2" charset="0"/>
              </a:rPr>
              <a:t> </a:t>
            </a:r>
            <a:r>
              <a:rPr lang="es-US" sz="2000" dirty="0" smtClean="0">
                <a:latin typeface="Nyala" panose="02000504070300020003" pitchFamily="2" charset="0"/>
              </a:rPr>
              <a:t>Es la dependencia adscrita a una Misión Diplomática a cargo de un Encargado de Asuntos Consulares.</a:t>
            </a:r>
          </a:p>
          <a:p>
            <a:pPr algn="just"/>
            <a:endParaRPr lang="es-US" sz="2000" dirty="0" smtClean="0">
              <a:latin typeface="Nyala" panose="02000504070300020003" pitchFamily="2" charset="0"/>
            </a:endParaRPr>
          </a:p>
          <a:p>
            <a:pPr marL="285750" indent="-285750" algn="just">
              <a:buFont typeface="Wingdings" panose="05000000000000000000" pitchFamily="2" charset="2"/>
              <a:buChar char="Ø"/>
            </a:pPr>
            <a:r>
              <a:rPr lang="es-US" sz="2000" b="1" dirty="0" smtClean="0">
                <a:solidFill>
                  <a:srgbClr val="002060"/>
                </a:solidFill>
                <a:latin typeface="Nyala" panose="02000504070300020003" pitchFamily="2" charset="0"/>
              </a:rPr>
              <a:t>Consulado General:</a:t>
            </a:r>
            <a:r>
              <a:rPr lang="es-US" sz="2000" b="1" dirty="0" smtClean="0">
                <a:latin typeface="Nyala" panose="02000504070300020003" pitchFamily="2" charset="0"/>
              </a:rPr>
              <a:t> </a:t>
            </a:r>
            <a:r>
              <a:rPr lang="es-US" sz="2000" dirty="0" smtClean="0">
                <a:latin typeface="Nyala" panose="02000504070300020003" pitchFamily="2" charset="0"/>
              </a:rPr>
              <a:t>Es la representación de la administración pública del Estado de Honduras acreditada en un Estado receptor, con una estructura organizativa y presupuestaria propia.</a:t>
            </a:r>
          </a:p>
        </p:txBody>
      </p:sp>
      <p:sp>
        <p:nvSpPr>
          <p:cNvPr id="9" name="CuadroTexto 8"/>
          <p:cNvSpPr txBox="1"/>
          <p:nvPr/>
        </p:nvSpPr>
        <p:spPr>
          <a:xfrm>
            <a:off x="3168869" y="645695"/>
            <a:ext cx="6006662" cy="1077218"/>
          </a:xfrm>
          <a:prstGeom prst="rect">
            <a:avLst/>
          </a:prstGeom>
          <a:noFill/>
        </p:spPr>
        <p:txBody>
          <a:bodyPr wrap="square" rtlCol="0">
            <a:spAutoFit/>
          </a:bodyPr>
          <a:lstStyle/>
          <a:p>
            <a:pPr algn="ctr"/>
            <a:r>
              <a:rPr lang="es-US" sz="3200" b="1" dirty="0" smtClean="0">
                <a:solidFill>
                  <a:srgbClr val="002060"/>
                </a:solidFill>
                <a:latin typeface="Nyala" panose="02000504070300020003" pitchFamily="2" charset="0"/>
              </a:rPr>
              <a:t>REPRESENTACIONES DIPLOMATICAS DE HONDURAS</a:t>
            </a:r>
            <a:endParaRPr lang="es-US" sz="3200" b="1" dirty="0">
              <a:solidFill>
                <a:srgbClr val="002060"/>
              </a:solidFill>
              <a:latin typeface="Nyala" panose="02000504070300020003" pitchFamily="2" charset="0"/>
            </a:endParaRPr>
          </a:p>
        </p:txBody>
      </p:sp>
    </p:spTree>
    <p:extLst>
      <p:ext uri="{BB962C8B-B14F-4D97-AF65-F5344CB8AC3E}">
        <p14:creationId xmlns:p14="http://schemas.microsoft.com/office/powerpoint/2010/main" val="1492638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3108" cy="6858000"/>
          </a:xfrm>
          <a:prstGeom prst="rect">
            <a:avLst/>
          </a:prstGeom>
        </p:spPr>
      </p:pic>
    </p:spTree>
    <p:extLst>
      <p:ext uri="{BB962C8B-B14F-4D97-AF65-F5344CB8AC3E}">
        <p14:creationId xmlns:p14="http://schemas.microsoft.com/office/powerpoint/2010/main" val="3261503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73161" y="1172317"/>
            <a:ext cx="9472318" cy="1754326"/>
          </a:xfrm>
          <a:prstGeom prst="rect">
            <a:avLst/>
          </a:prstGeom>
          <a:noFill/>
        </p:spPr>
        <p:txBody>
          <a:bodyPr wrap="square" rtlCol="0">
            <a:spAutoFit/>
          </a:bodyPr>
          <a:lstStyle/>
          <a:p>
            <a:pPr algn="just"/>
            <a:r>
              <a:rPr lang="es-US" dirty="0">
                <a:latin typeface="Nyala" panose="02000504070300020003" pitchFamily="2" charset="0"/>
              </a:rPr>
              <a:t>Las Oficinas </a:t>
            </a:r>
            <a:r>
              <a:rPr lang="es-US" dirty="0" smtClean="0">
                <a:latin typeface="Nyala" panose="02000504070300020003" pitchFamily="2" charset="0"/>
              </a:rPr>
              <a:t>Consulares de Honduras, brindan servicios </a:t>
            </a:r>
            <a:r>
              <a:rPr lang="es-US" dirty="0">
                <a:latin typeface="Nyala" panose="02000504070300020003" pitchFamily="2" charset="0"/>
              </a:rPr>
              <a:t>por </a:t>
            </a:r>
            <a:r>
              <a:rPr lang="es-US" dirty="0" smtClean="0">
                <a:latin typeface="Nyala" panose="02000504070300020003" pitchFamily="2" charset="0"/>
              </a:rPr>
              <a:t>atenciones consulares a los hondureños que buscan tramitar su pasaporte </a:t>
            </a:r>
            <a:r>
              <a:rPr lang="es-US" dirty="0">
                <a:latin typeface="Nyala" panose="02000504070300020003" pitchFamily="2" charset="0"/>
              </a:rPr>
              <a:t>en el </a:t>
            </a:r>
            <a:r>
              <a:rPr lang="es-US" dirty="0" smtClean="0">
                <a:latin typeface="Nyala" panose="02000504070300020003" pitchFamily="2" charset="0"/>
              </a:rPr>
              <a:t>extranjero, las cuales se ubican en </a:t>
            </a:r>
            <a:r>
              <a:rPr lang="es-US" dirty="0">
                <a:latin typeface="Nyala" panose="02000504070300020003" pitchFamily="2" charset="0"/>
              </a:rPr>
              <a:t>la </a:t>
            </a:r>
            <a:r>
              <a:rPr lang="es-US" dirty="0" smtClean="0">
                <a:latin typeface="Nyala" panose="02000504070300020003" pitchFamily="2" charset="0"/>
              </a:rPr>
              <a:t>Ciudad principal y </a:t>
            </a:r>
            <a:r>
              <a:rPr lang="es-US" dirty="0">
                <a:latin typeface="Nyala" panose="02000504070300020003" pitchFamily="2" charset="0"/>
              </a:rPr>
              <a:t>E</a:t>
            </a:r>
            <a:r>
              <a:rPr lang="es-US" dirty="0" smtClean="0">
                <a:latin typeface="Nyala" panose="02000504070300020003" pitchFamily="2" charset="0"/>
              </a:rPr>
              <a:t>stado según país y región, tienen su función establecida como Captura de Datos para Pasaportes y Centro de Producción y </a:t>
            </a:r>
            <a:r>
              <a:rPr lang="es-US" dirty="0">
                <a:latin typeface="Nyala" panose="02000504070300020003" pitchFamily="2" charset="0"/>
              </a:rPr>
              <a:t>C</a:t>
            </a:r>
            <a:r>
              <a:rPr lang="es-US" dirty="0" smtClean="0">
                <a:latin typeface="Nyala" panose="02000504070300020003" pitchFamily="2" charset="0"/>
              </a:rPr>
              <a:t>aptura de Pasaportes, esto únicamente en los Consulados Generales, Consulados y Secciones Consulares.</a:t>
            </a:r>
          </a:p>
          <a:p>
            <a:pPr algn="just"/>
            <a:r>
              <a:rPr lang="es-US" dirty="0" smtClean="0">
                <a:latin typeface="Nyala" panose="02000504070300020003" pitchFamily="2" charset="0"/>
              </a:rPr>
              <a:t>Honduras cuenta con seis (6) Centros de Producción y 35 Estaciones de Captura ubicados en las siguientes Ciudades y Estados;</a:t>
            </a:r>
          </a:p>
        </p:txBody>
      </p:sp>
      <p:sp>
        <p:nvSpPr>
          <p:cNvPr id="4" name="Rectángulo redondeado 3"/>
          <p:cNvSpPr/>
          <p:nvPr/>
        </p:nvSpPr>
        <p:spPr>
          <a:xfrm>
            <a:off x="3779258" y="3680749"/>
            <a:ext cx="1491615"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Bogotá</a:t>
            </a:r>
          </a:p>
          <a:p>
            <a:pPr marL="285750" indent="-285750">
              <a:buFont typeface="Arial" panose="020B0604020202020204" pitchFamily="34" charset="0"/>
              <a:buChar char="•"/>
            </a:pPr>
            <a:r>
              <a:rPr lang="es-US" sz="1400" dirty="0" smtClean="0">
                <a:latin typeface="Nyala" panose="02000504070300020003" pitchFamily="2" charset="0"/>
              </a:rPr>
              <a:t>Brasilia</a:t>
            </a:r>
          </a:p>
          <a:p>
            <a:pPr marL="285750" indent="-285750">
              <a:buFont typeface="Arial" panose="020B0604020202020204" pitchFamily="34" charset="0"/>
              <a:buChar char="•"/>
            </a:pPr>
            <a:r>
              <a:rPr lang="es-US" sz="1400" dirty="0" smtClean="0">
                <a:latin typeface="Nyala" panose="02000504070300020003" pitchFamily="2" charset="0"/>
              </a:rPr>
              <a:t>Caracas</a:t>
            </a:r>
          </a:p>
          <a:p>
            <a:pPr marL="285750" indent="-285750">
              <a:buFont typeface="Arial" panose="020B0604020202020204" pitchFamily="34" charset="0"/>
              <a:buChar char="•"/>
            </a:pPr>
            <a:r>
              <a:rPr lang="es-US" sz="1400" dirty="0" smtClean="0">
                <a:latin typeface="Nyala" panose="02000504070300020003" pitchFamily="2" charset="0"/>
              </a:rPr>
              <a:t>Lima</a:t>
            </a:r>
          </a:p>
          <a:p>
            <a:pPr marL="285750" indent="-285750">
              <a:buFont typeface="Arial" panose="020B0604020202020204" pitchFamily="34" charset="0"/>
              <a:buChar char="•"/>
            </a:pPr>
            <a:r>
              <a:rPr lang="es-US" sz="1400" dirty="0" smtClean="0">
                <a:latin typeface="Nyala" panose="02000504070300020003" pitchFamily="2" charset="0"/>
              </a:rPr>
              <a:t>Quito</a:t>
            </a:r>
          </a:p>
          <a:p>
            <a:pPr marL="285750" indent="-285750">
              <a:buFont typeface="Arial" panose="020B0604020202020204" pitchFamily="34" charset="0"/>
              <a:buChar char="•"/>
            </a:pPr>
            <a:r>
              <a:rPr lang="es-US" sz="1400" dirty="0" smtClean="0">
                <a:latin typeface="Nyala" panose="02000504070300020003" pitchFamily="2" charset="0"/>
              </a:rPr>
              <a:t>Santiago</a:t>
            </a:r>
          </a:p>
        </p:txBody>
      </p:sp>
      <p:sp>
        <p:nvSpPr>
          <p:cNvPr id="5" name="Rectángulo redondeado 4"/>
          <p:cNvSpPr/>
          <p:nvPr/>
        </p:nvSpPr>
        <p:spPr>
          <a:xfrm>
            <a:off x="5432483" y="3680749"/>
            <a:ext cx="1437870"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Belmopán</a:t>
            </a:r>
          </a:p>
          <a:p>
            <a:pPr marL="285750" indent="-285750">
              <a:buFont typeface="Arial" panose="020B0604020202020204" pitchFamily="34" charset="0"/>
              <a:buChar char="•"/>
            </a:pPr>
            <a:r>
              <a:rPr lang="es-US" sz="1400" dirty="0" smtClean="0">
                <a:latin typeface="Nyala" panose="02000504070300020003" pitchFamily="2" charset="0"/>
              </a:rPr>
              <a:t>Guatemala</a:t>
            </a:r>
          </a:p>
          <a:p>
            <a:pPr marL="285750" indent="-285750">
              <a:buFont typeface="Arial" panose="020B0604020202020204" pitchFamily="34" charset="0"/>
              <a:buChar char="•"/>
            </a:pPr>
            <a:r>
              <a:rPr lang="es-US" sz="1400" dirty="0" smtClean="0">
                <a:latin typeface="Nyala" panose="02000504070300020003" pitchFamily="2" charset="0"/>
              </a:rPr>
              <a:t>Managua</a:t>
            </a:r>
          </a:p>
          <a:p>
            <a:pPr marL="285750" indent="-285750">
              <a:buFont typeface="Arial" panose="020B0604020202020204" pitchFamily="34" charset="0"/>
              <a:buChar char="•"/>
            </a:pPr>
            <a:r>
              <a:rPr lang="es-US" sz="1400" dirty="0" smtClean="0">
                <a:latin typeface="Nyala" panose="02000504070300020003" pitchFamily="2" charset="0"/>
              </a:rPr>
              <a:t>Panamá</a:t>
            </a:r>
          </a:p>
          <a:p>
            <a:pPr marL="285750" indent="-285750">
              <a:buFont typeface="Arial" panose="020B0604020202020204" pitchFamily="34" charset="0"/>
              <a:buChar char="•"/>
            </a:pPr>
            <a:r>
              <a:rPr lang="es-US" sz="1400" dirty="0" smtClean="0">
                <a:latin typeface="Nyala" panose="02000504070300020003" pitchFamily="2" charset="0"/>
              </a:rPr>
              <a:t>San José</a:t>
            </a:r>
          </a:p>
          <a:p>
            <a:pPr marL="285750" indent="-285750">
              <a:buFont typeface="Arial" panose="020B0604020202020204" pitchFamily="34" charset="0"/>
              <a:buChar char="•"/>
            </a:pPr>
            <a:r>
              <a:rPr lang="es-US" sz="1400" dirty="0" smtClean="0">
                <a:latin typeface="Nyala" panose="02000504070300020003" pitchFamily="2" charset="0"/>
              </a:rPr>
              <a:t>San Salvador</a:t>
            </a:r>
          </a:p>
        </p:txBody>
      </p:sp>
      <p:sp>
        <p:nvSpPr>
          <p:cNvPr id="6" name="Rectángulo redondeado 5"/>
          <p:cNvSpPr/>
          <p:nvPr/>
        </p:nvSpPr>
        <p:spPr>
          <a:xfrm>
            <a:off x="7047537" y="3680749"/>
            <a:ext cx="1439240"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Chicago </a:t>
            </a:r>
          </a:p>
          <a:p>
            <a:pPr marL="285750" indent="-285750">
              <a:buFont typeface="Arial" panose="020B0604020202020204" pitchFamily="34" charset="0"/>
              <a:buChar char="•"/>
            </a:pPr>
            <a:r>
              <a:rPr lang="es-US" sz="1400" dirty="0" smtClean="0">
                <a:latin typeface="Nyala" panose="02000504070300020003" pitchFamily="2" charset="0"/>
              </a:rPr>
              <a:t>Houston</a:t>
            </a:r>
          </a:p>
          <a:p>
            <a:pPr marL="285750" indent="-285750">
              <a:buFont typeface="Arial" panose="020B0604020202020204" pitchFamily="34" charset="0"/>
              <a:buChar char="•"/>
            </a:pPr>
            <a:r>
              <a:rPr lang="es-US" sz="1400" dirty="0" smtClean="0">
                <a:latin typeface="Nyala" panose="02000504070300020003" pitchFamily="2" charset="0"/>
              </a:rPr>
              <a:t>Los Ángeles</a:t>
            </a:r>
          </a:p>
          <a:p>
            <a:pPr marL="285750" indent="-285750">
              <a:buFont typeface="Arial" panose="020B0604020202020204" pitchFamily="34" charset="0"/>
              <a:buChar char="•"/>
            </a:pPr>
            <a:r>
              <a:rPr lang="es-US" sz="1400" dirty="0" smtClean="0">
                <a:latin typeface="Nyala" panose="02000504070300020003" pitchFamily="2" charset="0"/>
              </a:rPr>
              <a:t>New Orleans</a:t>
            </a:r>
          </a:p>
          <a:p>
            <a:pPr marL="285750" indent="-285750">
              <a:buFont typeface="Arial" panose="020B0604020202020204" pitchFamily="34" charset="0"/>
              <a:buChar char="•"/>
            </a:pPr>
            <a:r>
              <a:rPr lang="es-US" sz="1400" dirty="0" smtClean="0">
                <a:latin typeface="Nyala" panose="02000504070300020003" pitchFamily="2" charset="0"/>
              </a:rPr>
              <a:t>Seattle</a:t>
            </a:r>
          </a:p>
          <a:p>
            <a:pPr marL="285750" indent="-285750">
              <a:buFont typeface="Arial" panose="020B0604020202020204" pitchFamily="34" charset="0"/>
              <a:buChar char="•"/>
            </a:pPr>
            <a:r>
              <a:rPr lang="es-US" sz="1400" dirty="0">
                <a:latin typeface="Nyala" panose="02000504070300020003" pitchFamily="2" charset="0"/>
              </a:rPr>
              <a:t>Montreal</a:t>
            </a:r>
          </a:p>
          <a:p>
            <a:pPr marL="285750" indent="-285750">
              <a:buFont typeface="Arial" panose="020B0604020202020204" pitchFamily="34" charset="0"/>
              <a:buChar char="•"/>
            </a:pPr>
            <a:r>
              <a:rPr lang="es-US" sz="1400" dirty="0">
                <a:latin typeface="Nyala" panose="02000504070300020003" pitchFamily="2" charset="0"/>
              </a:rPr>
              <a:t>Ottawa</a:t>
            </a:r>
          </a:p>
          <a:p>
            <a:pPr marL="285750" indent="-285750">
              <a:buFont typeface="Arial" panose="020B0604020202020204" pitchFamily="34" charset="0"/>
              <a:buChar char="•"/>
            </a:pPr>
            <a:r>
              <a:rPr lang="es-US" sz="1400" dirty="0" smtClean="0">
                <a:latin typeface="Nyala" panose="02000504070300020003" pitchFamily="2" charset="0"/>
              </a:rPr>
              <a:t>San Luis Potosí</a:t>
            </a:r>
          </a:p>
          <a:p>
            <a:pPr marL="285750" indent="-285750">
              <a:buFont typeface="Arial" panose="020B0604020202020204" pitchFamily="34" charset="0"/>
              <a:buChar char="•"/>
            </a:pPr>
            <a:r>
              <a:rPr lang="es-US" sz="1400" dirty="0" smtClean="0">
                <a:latin typeface="Nyala" panose="02000504070300020003" pitchFamily="2" charset="0"/>
              </a:rPr>
              <a:t>Tapachula</a:t>
            </a:r>
          </a:p>
          <a:p>
            <a:pPr marL="285750" indent="-285750">
              <a:buFont typeface="Arial" panose="020B0604020202020204" pitchFamily="34" charset="0"/>
              <a:buChar char="•"/>
            </a:pPr>
            <a:r>
              <a:rPr lang="es-US" sz="1400" dirty="0" smtClean="0">
                <a:latin typeface="Nyala" panose="02000504070300020003" pitchFamily="2" charset="0"/>
              </a:rPr>
              <a:t>Veracruz</a:t>
            </a:r>
          </a:p>
          <a:p>
            <a:pPr marL="285750" indent="-285750">
              <a:buFont typeface="Arial" panose="020B0604020202020204" pitchFamily="34" charset="0"/>
              <a:buChar char="•"/>
            </a:pPr>
            <a:r>
              <a:rPr lang="es-US" sz="1400" dirty="0" smtClean="0">
                <a:latin typeface="Nyala" panose="02000504070300020003" pitchFamily="2" charset="0"/>
              </a:rPr>
              <a:t>Cuidad de México</a:t>
            </a:r>
          </a:p>
        </p:txBody>
      </p:sp>
      <p:sp>
        <p:nvSpPr>
          <p:cNvPr id="7" name="Rectángulo redondeado 6"/>
          <p:cNvSpPr/>
          <p:nvPr/>
        </p:nvSpPr>
        <p:spPr>
          <a:xfrm>
            <a:off x="2156955" y="3680749"/>
            <a:ext cx="1471134"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New York</a:t>
            </a:r>
          </a:p>
          <a:p>
            <a:pPr marL="285750" indent="-285750">
              <a:buFont typeface="Arial" panose="020B0604020202020204" pitchFamily="34" charset="0"/>
              <a:buChar char="•"/>
            </a:pPr>
            <a:r>
              <a:rPr lang="es-US" sz="1400" dirty="0" smtClean="0">
                <a:latin typeface="Nyala" panose="02000504070300020003" pitchFamily="2" charset="0"/>
              </a:rPr>
              <a:t>Dallas</a:t>
            </a:r>
          </a:p>
          <a:p>
            <a:pPr marL="285750" indent="-285750">
              <a:buFont typeface="Arial" panose="020B0604020202020204" pitchFamily="34" charset="0"/>
              <a:buChar char="•"/>
            </a:pPr>
            <a:r>
              <a:rPr lang="es-US" sz="1400" dirty="0" smtClean="0">
                <a:latin typeface="Nyala" panose="02000504070300020003" pitchFamily="2" charset="0"/>
              </a:rPr>
              <a:t>Atlanta</a:t>
            </a:r>
          </a:p>
          <a:p>
            <a:pPr marL="285750" indent="-285750">
              <a:buFont typeface="Arial" panose="020B0604020202020204" pitchFamily="34" charset="0"/>
              <a:buChar char="•"/>
            </a:pPr>
            <a:r>
              <a:rPr lang="es-US" sz="1400" dirty="0" smtClean="0">
                <a:latin typeface="Nyala" panose="02000504070300020003" pitchFamily="2" charset="0"/>
              </a:rPr>
              <a:t>Miami</a:t>
            </a:r>
          </a:p>
          <a:p>
            <a:pPr marL="285750" indent="-285750">
              <a:buFont typeface="Arial" panose="020B0604020202020204" pitchFamily="34" charset="0"/>
              <a:buChar char="•"/>
            </a:pPr>
            <a:r>
              <a:rPr lang="es-US" sz="1400" dirty="0" smtClean="0">
                <a:latin typeface="Nyala" panose="02000504070300020003" pitchFamily="2" charset="0"/>
              </a:rPr>
              <a:t>Washington, DC</a:t>
            </a:r>
          </a:p>
        </p:txBody>
      </p:sp>
      <p:sp>
        <p:nvSpPr>
          <p:cNvPr id="8" name="Rectángulo redondeado 7"/>
          <p:cNvSpPr/>
          <p:nvPr/>
        </p:nvSpPr>
        <p:spPr>
          <a:xfrm>
            <a:off x="8661733" y="3680749"/>
            <a:ext cx="1491615"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Barcelona</a:t>
            </a:r>
          </a:p>
          <a:p>
            <a:pPr marL="285750" indent="-285750">
              <a:buFont typeface="Arial" panose="020B0604020202020204" pitchFamily="34" charset="0"/>
              <a:buChar char="•"/>
            </a:pPr>
            <a:r>
              <a:rPr lang="es-US" sz="1400" dirty="0" smtClean="0">
                <a:latin typeface="Nyala" panose="02000504070300020003" pitchFamily="2" charset="0"/>
              </a:rPr>
              <a:t>Roma</a:t>
            </a:r>
          </a:p>
          <a:p>
            <a:pPr marL="285750" indent="-285750">
              <a:buFont typeface="Arial" panose="020B0604020202020204" pitchFamily="34" charset="0"/>
              <a:buChar char="•"/>
            </a:pPr>
            <a:r>
              <a:rPr lang="es-US" sz="1400" dirty="0" smtClean="0">
                <a:latin typeface="Nyala" panose="02000504070300020003" pitchFamily="2" charset="0"/>
              </a:rPr>
              <a:t>Berlín</a:t>
            </a:r>
          </a:p>
          <a:p>
            <a:pPr marL="285750" indent="-285750">
              <a:buFont typeface="Arial" panose="020B0604020202020204" pitchFamily="34" charset="0"/>
              <a:buChar char="•"/>
            </a:pPr>
            <a:r>
              <a:rPr lang="es-US" sz="1400" dirty="0" smtClean="0">
                <a:latin typeface="Nyala" panose="02000504070300020003" pitchFamily="2" charset="0"/>
              </a:rPr>
              <a:t>Madrid</a:t>
            </a:r>
            <a:endParaRPr lang="es-US" sz="1400" dirty="0">
              <a:latin typeface="Nyala" panose="02000504070300020003" pitchFamily="2" charset="0"/>
            </a:endParaRPr>
          </a:p>
        </p:txBody>
      </p:sp>
      <p:sp>
        <p:nvSpPr>
          <p:cNvPr id="9" name="CuadroTexto 8"/>
          <p:cNvSpPr txBox="1"/>
          <p:nvPr/>
        </p:nvSpPr>
        <p:spPr>
          <a:xfrm>
            <a:off x="3879270" y="3142087"/>
            <a:ext cx="1291590" cy="523220"/>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Sur América Captura</a:t>
            </a:r>
            <a:endParaRPr lang="es-US" sz="1400" dirty="0">
              <a:solidFill>
                <a:srgbClr val="002060"/>
              </a:solidFill>
              <a:latin typeface="Nyala" panose="02000504070300020003" pitchFamily="2" charset="0"/>
            </a:endParaRPr>
          </a:p>
        </p:txBody>
      </p:sp>
      <p:sp>
        <p:nvSpPr>
          <p:cNvPr id="10" name="CuadroTexto 9"/>
          <p:cNvSpPr txBox="1"/>
          <p:nvPr/>
        </p:nvSpPr>
        <p:spPr>
          <a:xfrm>
            <a:off x="5516237" y="3142087"/>
            <a:ext cx="1270362" cy="523220"/>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Centro América Captura</a:t>
            </a:r>
            <a:endParaRPr lang="es-US" sz="1400" dirty="0">
              <a:solidFill>
                <a:srgbClr val="002060"/>
              </a:solidFill>
              <a:latin typeface="Nyala" panose="02000504070300020003" pitchFamily="2" charset="0"/>
            </a:endParaRPr>
          </a:p>
        </p:txBody>
      </p:sp>
      <p:sp>
        <p:nvSpPr>
          <p:cNvPr id="11" name="CuadroTexto 10"/>
          <p:cNvSpPr txBox="1"/>
          <p:nvPr/>
        </p:nvSpPr>
        <p:spPr>
          <a:xfrm>
            <a:off x="7090700" y="3142087"/>
            <a:ext cx="1352914" cy="523220"/>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Norte América Captura</a:t>
            </a:r>
            <a:endParaRPr lang="es-US" sz="1400" dirty="0">
              <a:solidFill>
                <a:srgbClr val="002060"/>
              </a:solidFill>
              <a:latin typeface="Nyala" panose="02000504070300020003" pitchFamily="2" charset="0"/>
            </a:endParaRPr>
          </a:p>
        </p:txBody>
      </p:sp>
      <p:sp>
        <p:nvSpPr>
          <p:cNvPr id="12" name="Rectángulo redondeado 11"/>
          <p:cNvSpPr/>
          <p:nvPr/>
        </p:nvSpPr>
        <p:spPr>
          <a:xfrm>
            <a:off x="10327516" y="3680749"/>
            <a:ext cx="1379491"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Taipéi, Republica China</a:t>
            </a:r>
          </a:p>
          <a:p>
            <a:pPr marL="285750" indent="-285750">
              <a:buFont typeface="Arial" panose="020B0604020202020204" pitchFamily="34" charset="0"/>
              <a:buChar char="•"/>
            </a:pPr>
            <a:r>
              <a:rPr lang="es-US" sz="1400" dirty="0" smtClean="0">
                <a:latin typeface="Nyala" panose="02000504070300020003" pitchFamily="2" charset="0"/>
              </a:rPr>
              <a:t>Tokio</a:t>
            </a:r>
            <a:endParaRPr lang="es-US" sz="1400" dirty="0">
              <a:latin typeface="Nyala" panose="02000504070300020003" pitchFamily="2" charset="0"/>
            </a:endParaRPr>
          </a:p>
        </p:txBody>
      </p:sp>
      <p:sp>
        <p:nvSpPr>
          <p:cNvPr id="13" name="CuadroTexto 12"/>
          <p:cNvSpPr txBox="1"/>
          <p:nvPr/>
        </p:nvSpPr>
        <p:spPr>
          <a:xfrm>
            <a:off x="2095186" y="2926643"/>
            <a:ext cx="1594674" cy="738664"/>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Norte América Centro de Producción y captura</a:t>
            </a:r>
            <a:endParaRPr lang="es-US" sz="1400" dirty="0">
              <a:solidFill>
                <a:srgbClr val="002060"/>
              </a:solidFill>
              <a:latin typeface="Nyala" panose="02000504070300020003" pitchFamily="2" charset="0"/>
            </a:endParaRPr>
          </a:p>
        </p:txBody>
      </p:sp>
      <p:sp>
        <p:nvSpPr>
          <p:cNvPr id="14" name="CuadroTexto 13"/>
          <p:cNvSpPr txBox="1"/>
          <p:nvPr/>
        </p:nvSpPr>
        <p:spPr>
          <a:xfrm>
            <a:off x="8884002" y="3142087"/>
            <a:ext cx="1047076" cy="523220"/>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Europa</a:t>
            </a:r>
          </a:p>
          <a:p>
            <a:pPr algn="ctr"/>
            <a:r>
              <a:rPr lang="es-US" sz="1400" dirty="0" smtClean="0">
                <a:solidFill>
                  <a:srgbClr val="002060"/>
                </a:solidFill>
                <a:latin typeface="Nyala" panose="02000504070300020003" pitchFamily="2" charset="0"/>
              </a:rPr>
              <a:t>Captura</a:t>
            </a:r>
            <a:endParaRPr lang="es-US" sz="1400" dirty="0">
              <a:solidFill>
                <a:srgbClr val="002060"/>
              </a:solidFill>
              <a:latin typeface="Nyala" panose="02000504070300020003" pitchFamily="2" charset="0"/>
            </a:endParaRPr>
          </a:p>
        </p:txBody>
      </p:sp>
      <p:sp>
        <p:nvSpPr>
          <p:cNvPr id="15" name="CuadroTexto 14"/>
          <p:cNvSpPr txBox="1"/>
          <p:nvPr/>
        </p:nvSpPr>
        <p:spPr>
          <a:xfrm>
            <a:off x="10564011" y="3142087"/>
            <a:ext cx="906500" cy="523220"/>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Asia</a:t>
            </a:r>
          </a:p>
          <a:p>
            <a:pPr algn="ctr"/>
            <a:r>
              <a:rPr lang="es-US" sz="1400" dirty="0" smtClean="0">
                <a:solidFill>
                  <a:srgbClr val="002060"/>
                </a:solidFill>
                <a:latin typeface="Nyala" panose="02000504070300020003" pitchFamily="2" charset="0"/>
              </a:rPr>
              <a:t>Captura</a:t>
            </a:r>
            <a:endParaRPr lang="es-US" sz="1400" dirty="0">
              <a:solidFill>
                <a:srgbClr val="002060"/>
              </a:solidFill>
              <a:latin typeface="Nyala" panose="02000504070300020003" pitchFamily="2" charset="0"/>
            </a:endParaRPr>
          </a:p>
        </p:txBody>
      </p:sp>
      <p:sp>
        <p:nvSpPr>
          <p:cNvPr id="18" name="Rectángulo redondeado 17"/>
          <p:cNvSpPr/>
          <p:nvPr/>
        </p:nvSpPr>
        <p:spPr>
          <a:xfrm>
            <a:off x="471436" y="3680749"/>
            <a:ext cx="1516762" cy="3094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US" sz="1400" dirty="0" smtClean="0">
                <a:latin typeface="Nyala" panose="02000504070300020003" pitchFamily="2" charset="0"/>
              </a:rPr>
              <a:t>Centro de Emisión de pasaportes, Secretaria de Relaciones Exteriores y cooperación Internacional</a:t>
            </a:r>
          </a:p>
          <a:p>
            <a:pPr marL="285750" indent="-285750">
              <a:buFont typeface="Arial" panose="020B0604020202020204" pitchFamily="34" charset="0"/>
              <a:buChar char="•"/>
            </a:pPr>
            <a:r>
              <a:rPr lang="es-US" sz="1400" dirty="0" smtClean="0">
                <a:latin typeface="Nyala" panose="02000504070300020003" pitchFamily="2" charset="0"/>
              </a:rPr>
              <a:t>Tegucigalpa, Honduras </a:t>
            </a:r>
          </a:p>
        </p:txBody>
      </p:sp>
      <p:sp>
        <p:nvSpPr>
          <p:cNvPr id="19" name="CuadroTexto 18"/>
          <p:cNvSpPr txBox="1"/>
          <p:nvPr/>
        </p:nvSpPr>
        <p:spPr>
          <a:xfrm>
            <a:off x="471436" y="2926643"/>
            <a:ext cx="1516762" cy="738664"/>
          </a:xfrm>
          <a:prstGeom prst="rect">
            <a:avLst/>
          </a:prstGeom>
          <a:noFill/>
        </p:spPr>
        <p:txBody>
          <a:bodyPr wrap="square" rtlCol="0">
            <a:spAutoFit/>
          </a:bodyPr>
          <a:lstStyle/>
          <a:p>
            <a:pPr algn="ctr"/>
            <a:r>
              <a:rPr lang="es-US" sz="1400" dirty="0" smtClean="0">
                <a:solidFill>
                  <a:srgbClr val="002060"/>
                </a:solidFill>
                <a:latin typeface="Nyala" panose="02000504070300020003" pitchFamily="2" charset="0"/>
              </a:rPr>
              <a:t>Centro América Centro de Producción</a:t>
            </a:r>
            <a:endParaRPr lang="es-US" sz="1400" dirty="0">
              <a:solidFill>
                <a:srgbClr val="002060"/>
              </a:solidFill>
              <a:latin typeface="Nyala" panose="02000504070300020003" pitchFamily="2" charset="0"/>
            </a:endParaRPr>
          </a:p>
        </p:txBody>
      </p:sp>
      <p:sp>
        <p:nvSpPr>
          <p:cNvPr id="2" name="CuadroTexto 1"/>
          <p:cNvSpPr txBox="1"/>
          <p:nvPr/>
        </p:nvSpPr>
        <p:spPr>
          <a:xfrm>
            <a:off x="8659277" y="4247909"/>
            <a:ext cx="184731" cy="369332"/>
          </a:xfrm>
          <a:prstGeom prst="rect">
            <a:avLst/>
          </a:prstGeom>
          <a:noFill/>
        </p:spPr>
        <p:txBody>
          <a:bodyPr wrap="none" rtlCol="0">
            <a:spAutoFit/>
          </a:bodyPr>
          <a:lstStyle/>
          <a:p>
            <a:endParaRPr lang="es-US" dirty="0"/>
          </a:p>
        </p:txBody>
      </p:sp>
    </p:spTree>
    <p:extLst>
      <p:ext uri="{BB962C8B-B14F-4D97-AF65-F5344CB8AC3E}">
        <p14:creationId xmlns:p14="http://schemas.microsoft.com/office/powerpoint/2010/main" val="1459292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37386" y="1811638"/>
            <a:ext cx="10300092" cy="4401205"/>
          </a:xfrm>
          <a:prstGeom prst="rect">
            <a:avLst/>
          </a:prstGeom>
          <a:noFill/>
        </p:spPr>
        <p:txBody>
          <a:bodyPr wrap="square" rtlCol="0">
            <a:spAutoFit/>
          </a:bodyPr>
          <a:lstStyle/>
          <a:p>
            <a:pPr algn="just"/>
            <a:r>
              <a:rPr lang="es-US" sz="2000" dirty="0" smtClean="0">
                <a:latin typeface="Nyala" panose="02000504070300020003" pitchFamily="2" charset="0"/>
              </a:rPr>
              <a:t>De acuerdo al Articulo 67 de la Ley de Migración y Extranjería de Honduras, los pasaportes se clasifica en:</a:t>
            </a:r>
          </a:p>
          <a:p>
            <a:pPr algn="just"/>
            <a:endParaRPr lang="es-US" sz="2000" dirty="0">
              <a:latin typeface="Nyala" panose="02000504070300020003" pitchFamily="2" charset="0"/>
            </a:endParaRPr>
          </a:p>
          <a:p>
            <a:pPr marL="285750" indent="-285750" algn="just">
              <a:buFont typeface="Courier New" panose="02070309020205020404" pitchFamily="49" charset="0"/>
              <a:buChar char="o"/>
            </a:pPr>
            <a:r>
              <a:rPr lang="es-US" sz="2000" dirty="0" smtClean="0">
                <a:latin typeface="Nyala" panose="02000504070300020003" pitchFamily="2" charset="0"/>
              </a:rPr>
              <a:t>Diplomáticos </a:t>
            </a:r>
          </a:p>
          <a:p>
            <a:pPr marL="285750" indent="-285750" algn="just">
              <a:buFont typeface="Courier New" panose="02070309020205020404" pitchFamily="49" charset="0"/>
              <a:buChar char="o"/>
            </a:pPr>
            <a:r>
              <a:rPr lang="es-US" sz="2000" dirty="0" smtClean="0">
                <a:latin typeface="Nyala" panose="02000504070300020003" pitchFamily="2" charset="0"/>
              </a:rPr>
              <a:t>Oficiales </a:t>
            </a:r>
          </a:p>
          <a:p>
            <a:pPr marL="285750" indent="-285750" algn="just">
              <a:buFont typeface="Courier New" panose="02070309020205020404" pitchFamily="49" charset="0"/>
              <a:buChar char="o"/>
            </a:pPr>
            <a:r>
              <a:rPr lang="es-US" sz="2000" dirty="0" smtClean="0">
                <a:latin typeface="Nyala" panose="02000504070300020003" pitchFamily="2" charset="0"/>
              </a:rPr>
              <a:t>Corrientes</a:t>
            </a:r>
          </a:p>
          <a:p>
            <a:pPr marL="285750" indent="-285750" algn="just">
              <a:buFont typeface="Courier New" panose="02070309020205020404" pitchFamily="49" charset="0"/>
              <a:buChar char="o"/>
            </a:pPr>
            <a:endParaRPr lang="es-US" sz="2000" dirty="0" smtClean="0">
              <a:latin typeface="Nyala" panose="02000504070300020003" pitchFamily="2" charset="0"/>
            </a:endParaRPr>
          </a:p>
          <a:p>
            <a:pPr marL="285750" indent="-285750" algn="just">
              <a:buFont typeface="Courier New" panose="02070309020205020404" pitchFamily="49" charset="0"/>
              <a:buChar char="o"/>
            </a:pPr>
            <a:endParaRPr lang="es-US" sz="2000" dirty="0">
              <a:latin typeface="Nyala" panose="02000504070300020003" pitchFamily="2" charset="0"/>
            </a:endParaRPr>
          </a:p>
          <a:p>
            <a:r>
              <a:rPr lang="es-HN" sz="2000" b="1" dirty="0">
                <a:solidFill>
                  <a:srgbClr val="002060"/>
                </a:solidFill>
                <a:latin typeface="Nyala" panose="02000504070300020003" pitchFamily="2" charset="0"/>
              </a:rPr>
              <a:t>COSTOS</a:t>
            </a:r>
          </a:p>
          <a:p>
            <a:endParaRPr lang="es-HN" sz="2000" b="1" dirty="0">
              <a:solidFill>
                <a:srgbClr val="002060"/>
              </a:solidFill>
              <a:latin typeface="Nyala" panose="02000504070300020003" pitchFamily="2" charset="0"/>
            </a:endParaRPr>
          </a:p>
          <a:p>
            <a:r>
              <a:rPr lang="es-HN" sz="2000" dirty="0">
                <a:latin typeface="Nyala" panose="02000504070300020003" pitchFamily="2" charset="0"/>
              </a:rPr>
              <a:t>De acuerdo al Reglamento del Decreto No. 263-2011 Servicios Consulares y Actos de Protección Consular, el costo y vigencia de los pasaportes en las Oficinas Consulares de Honduras son:</a:t>
            </a:r>
          </a:p>
          <a:p>
            <a:endParaRPr lang="es-HN" sz="2000" dirty="0">
              <a:latin typeface="Nyala" panose="02000504070300020003" pitchFamily="2" charset="0"/>
            </a:endParaRPr>
          </a:p>
          <a:p>
            <a:r>
              <a:rPr lang="es-HN" sz="2000" dirty="0">
                <a:latin typeface="Nyala" panose="02000504070300020003" pitchFamily="2" charset="0"/>
              </a:rPr>
              <a:t>Pasaporte de 5 años    US$ 60.00</a:t>
            </a:r>
          </a:p>
          <a:p>
            <a:r>
              <a:rPr lang="es-HN" sz="2000" dirty="0">
                <a:latin typeface="Nyala" panose="02000504070300020003" pitchFamily="2" charset="0"/>
              </a:rPr>
              <a:t>Pasaporte de 10 años  US$ </a:t>
            </a:r>
            <a:r>
              <a:rPr lang="es-HN" sz="2000" dirty="0" smtClean="0">
                <a:latin typeface="Nyala" panose="02000504070300020003" pitchFamily="2" charset="0"/>
              </a:rPr>
              <a:t>75.00</a:t>
            </a:r>
            <a:endParaRPr lang="es-HN" sz="2000" b="1" dirty="0">
              <a:solidFill>
                <a:srgbClr val="002060"/>
              </a:solidFill>
              <a:latin typeface="Nyala" panose="02000504070300020003" pitchFamily="2" charset="0"/>
            </a:endParaRPr>
          </a:p>
        </p:txBody>
      </p:sp>
      <p:sp>
        <p:nvSpPr>
          <p:cNvPr id="8" name="CuadroTexto 7"/>
          <p:cNvSpPr txBox="1"/>
          <p:nvPr/>
        </p:nvSpPr>
        <p:spPr>
          <a:xfrm>
            <a:off x="3168869" y="645695"/>
            <a:ext cx="6006662" cy="584775"/>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CLASIFICACION DE PASAPORTES</a:t>
            </a:r>
          </a:p>
        </p:txBody>
      </p:sp>
    </p:spTree>
    <p:extLst>
      <p:ext uri="{BB962C8B-B14F-4D97-AF65-F5344CB8AC3E}">
        <p14:creationId xmlns:p14="http://schemas.microsoft.com/office/powerpoint/2010/main" val="1035176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25300" y="2068094"/>
            <a:ext cx="9624350" cy="4093428"/>
          </a:xfrm>
          <a:prstGeom prst="rect">
            <a:avLst/>
          </a:prstGeom>
          <a:noFill/>
        </p:spPr>
        <p:txBody>
          <a:bodyPr wrap="square" rtlCol="0">
            <a:spAutoFit/>
          </a:bodyPr>
          <a:lstStyle/>
          <a:p>
            <a:r>
              <a:rPr lang="es-US" sz="2000" b="1" dirty="0" smtClean="0">
                <a:solidFill>
                  <a:srgbClr val="002060"/>
                </a:solidFill>
                <a:latin typeface="Nyala" panose="02000504070300020003" pitchFamily="2" charset="0"/>
              </a:rPr>
              <a:t>ANTECEDENTES</a:t>
            </a:r>
          </a:p>
          <a:p>
            <a:pPr algn="just"/>
            <a:endParaRPr lang="es-US" sz="2000" dirty="0">
              <a:latin typeface="Nyala" panose="02000504070300020003" pitchFamily="2" charset="0"/>
            </a:endParaRPr>
          </a:p>
          <a:p>
            <a:pPr algn="just"/>
            <a:r>
              <a:rPr lang="es-US" sz="2000" dirty="0" smtClean="0">
                <a:latin typeface="Nyala" panose="02000504070300020003" pitchFamily="2" charset="0"/>
              </a:rPr>
              <a:t>De acuerdo a la </a:t>
            </a:r>
            <a:r>
              <a:rPr lang="es-US" sz="2000" dirty="0">
                <a:latin typeface="Nyala" panose="02000504070300020003" pitchFamily="2" charset="0"/>
              </a:rPr>
              <a:t>L</a:t>
            </a:r>
            <a:r>
              <a:rPr lang="es-US" sz="2000" dirty="0" smtClean="0">
                <a:latin typeface="Nyala" panose="02000504070300020003" pitchFamily="2" charset="0"/>
              </a:rPr>
              <a:t>ey de Migración y Extranjería de Honduras, la emisión, revalidación</a:t>
            </a:r>
            <a:r>
              <a:rPr lang="es-US" sz="2000" dirty="0">
                <a:latin typeface="Nyala" panose="02000504070300020003" pitchFamily="2" charset="0"/>
              </a:rPr>
              <a:t>,</a:t>
            </a:r>
            <a:r>
              <a:rPr lang="es-US" sz="2000" dirty="0" smtClean="0">
                <a:latin typeface="Nyala" panose="02000504070300020003" pitchFamily="2" charset="0"/>
              </a:rPr>
              <a:t> uso y regulación de los documentos migratorios, corresponderá a la Secretaría de Derechos Humanos, Justicia, Gobernación y Descentralización por medio del Instituto Nacional de Migración, de conformidad con el Reglamento de esa Ley.</a:t>
            </a:r>
          </a:p>
          <a:p>
            <a:pPr algn="just"/>
            <a:endParaRPr lang="es-US" sz="2000" dirty="0">
              <a:latin typeface="Nyala" panose="02000504070300020003" pitchFamily="2" charset="0"/>
            </a:endParaRPr>
          </a:p>
          <a:p>
            <a:pPr algn="just"/>
            <a:r>
              <a:rPr lang="es-US" sz="2000" dirty="0" smtClean="0">
                <a:latin typeface="Nyala" panose="02000504070300020003" pitchFamily="2" charset="0"/>
              </a:rPr>
              <a:t>La emisión de los pasaportes Diplomáticos y Oficiales, será atribución de la Secretaría de Estado en el Despacho de Relaciones Exteriores y Cooperación Internacional. La emisión de </a:t>
            </a:r>
            <a:r>
              <a:rPr lang="es-US" sz="2000" dirty="0">
                <a:latin typeface="Nyala" panose="02000504070300020003" pitchFamily="2" charset="0"/>
              </a:rPr>
              <a:t>P</a:t>
            </a:r>
            <a:r>
              <a:rPr lang="es-US" sz="2000" dirty="0" smtClean="0">
                <a:latin typeface="Nyala" panose="02000504070300020003" pitchFamily="2" charset="0"/>
              </a:rPr>
              <a:t>asaportes Corrientes y de Salvoconductos en el exterior, estará a cargo de la Secretaría </a:t>
            </a:r>
            <a:r>
              <a:rPr lang="es-US" sz="2000" dirty="0">
                <a:latin typeface="Nyala" panose="02000504070300020003" pitchFamily="2" charset="0"/>
              </a:rPr>
              <a:t>de Estado en el Despacho de Relaciones Exteriores y Cooperación </a:t>
            </a:r>
            <a:r>
              <a:rPr lang="es-US" sz="2000" dirty="0" smtClean="0">
                <a:latin typeface="Nyala" panose="02000504070300020003" pitchFamily="2" charset="0"/>
              </a:rPr>
              <a:t>Internacional, por medio de las Representaciones Diplomáticas y Consulares, de acuerdo con la reglamentación emitida por la Secretaria  de Derechos Humanos, Justicia, Gobernación y Descentralización.</a:t>
            </a:r>
          </a:p>
        </p:txBody>
      </p:sp>
      <p:sp>
        <p:nvSpPr>
          <p:cNvPr id="8" name="CuadroTexto 7"/>
          <p:cNvSpPr txBox="1"/>
          <p:nvPr/>
        </p:nvSpPr>
        <p:spPr>
          <a:xfrm>
            <a:off x="3168869" y="645695"/>
            <a:ext cx="6006662" cy="584775"/>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CLASIFICACION DE PASAPORTES</a:t>
            </a:r>
          </a:p>
        </p:txBody>
      </p:sp>
    </p:spTree>
    <p:extLst>
      <p:ext uri="{BB962C8B-B14F-4D97-AF65-F5344CB8AC3E}">
        <p14:creationId xmlns:p14="http://schemas.microsoft.com/office/powerpoint/2010/main" val="2171841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371598" y="2522927"/>
            <a:ext cx="9485454" cy="3170099"/>
          </a:xfrm>
          <a:prstGeom prst="rect">
            <a:avLst/>
          </a:prstGeom>
          <a:noFill/>
        </p:spPr>
        <p:txBody>
          <a:bodyPr wrap="square" rtlCol="0">
            <a:spAutoFit/>
          </a:bodyPr>
          <a:lstStyle/>
          <a:p>
            <a:pPr algn="just"/>
            <a:r>
              <a:rPr lang="es-US" sz="2000" dirty="0" smtClean="0">
                <a:latin typeface="Nyala" panose="02000504070300020003" pitchFamily="2" charset="0"/>
              </a:rPr>
              <a:t>El tramite del  pasaporte se programa por medio una cita electrónica, debiendo los hondureños ingresar al sitio web </a:t>
            </a:r>
            <a:r>
              <a:rPr lang="es-US" sz="2000" dirty="0" smtClean="0">
                <a:latin typeface="Nyala" panose="02000504070300020003" pitchFamily="2" charset="0"/>
                <a:hlinkClick r:id="rId2"/>
              </a:rPr>
              <a:t>www.citaconsular.com</a:t>
            </a:r>
            <a:r>
              <a:rPr lang="es-US" sz="2000" dirty="0" smtClean="0">
                <a:latin typeface="Nyala" panose="02000504070300020003" pitchFamily="2" charset="0"/>
              </a:rPr>
              <a:t> donde selecciona la Oficina Consular en donde desea realizar dicho tramite, ingresando sus datos personales así como correo electrónico, una vez finalizado la inscripción de datos, el sistema generara el envío automático de un correo electrónico de la cita programada.</a:t>
            </a:r>
          </a:p>
          <a:p>
            <a:pPr algn="just"/>
            <a:endParaRPr lang="es-US" sz="2000" dirty="0" smtClean="0">
              <a:latin typeface="Nyala" panose="02000504070300020003" pitchFamily="2" charset="0"/>
            </a:endParaRPr>
          </a:p>
          <a:p>
            <a:pPr algn="just"/>
            <a:endParaRPr lang="es-US" sz="2000" dirty="0" smtClean="0">
              <a:latin typeface="Nyala" panose="02000504070300020003" pitchFamily="2" charset="0"/>
            </a:endParaRPr>
          </a:p>
          <a:p>
            <a:pPr algn="just"/>
            <a:r>
              <a:rPr lang="es-US" sz="2000" dirty="0" smtClean="0">
                <a:latin typeface="Nyala" panose="02000504070300020003" pitchFamily="2" charset="0"/>
              </a:rPr>
              <a:t>En el caso de no contar con acceso al internet, el compatriota hondureño puede programar su cita por medio de una llamada al Centro de Atención en línea Honduras ¨ALHO VOZ,¨ ubicado en las instalaciones de la Secretaría de Relaciones Exteriores y Cooperaciones Internacional en Honduras. </a:t>
            </a:r>
            <a:endParaRPr lang="es-US" sz="2000" dirty="0">
              <a:latin typeface="Nyala" panose="02000504070300020003" pitchFamily="2" charset="0"/>
            </a:endParaRPr>
          </a:p>
        </p:txBody>
      </p:sp>
      <p:sp>
        <p:nvSpPr>
          <p:cNvPr id="7" name="CuadroTexto 6"/>
          <p:cNvSpPr txBox="1"/>
          <p:nvPr/>
        </p:nvSpPr>
        <p:spPr>
          <a:xfrm>
            <a:off x="3168869" y="645695"/>
            <a:ext cx="6006662" cy="1077218"/>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ADQUISION DE PASAPORTE EN EL EXTRANJERO</a:t>
            </a:r>
          </a:p>
        </p:txBody>
      </p:sp>
    </p:spTree>
    <p:extLst>
      <p:ext uri="{BB962C8B-B14F-4D97-AF65-F5344CB8AC3E}">
        <p14:creationId xmlns:p14="http://schemas.microsoft.com/office/powerpoint/2010/main" val="1931913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33646" y="2947189"/>
            <a:ext cx="9277108" cy="2554545"/>
          </a:xfrm>
          <a:prstGeom prst="rect">
            <a:avLst/>
          </a:prstGeom>
          <a:noFill/>
        </p:spPr>
        <p:txBody>
          <a:bodyPr wrap="square" rtlCol="0">
            <a:spAutoFit/>
          </a:bodyPr>
          <a:lstStyle/>
          <a:p>
            <a:r>
              <a:rPr lang="es-US" sz="2000" dirty="0" smtClean="0">
                <a:latin typeface="Nyala" panose="02000504070300020003" pitchFamily="2" charset="0"/>
              </a:rPr>
              <a:t>El hondureño asiste a su cita el día y la hora programada, debiendo presentar obligatoriamente los siguientes requisitos: </a:t>
            </a:r>
          </a:p>
          <a:p>
            <a:endParaRPr lang="es-US" sz="2000" dirty="0" smtClean="0">
              <a:latin typeface="Nyala" panose="02000504070300020003" pitchFamily="2" charset="0"/>
            </a:endParaRPr>
          </a:p>
          <a:p>
            <a:pPr marL="285750" indent="-285750">
              <a:buFont typeface="Courier New" panose="02070309020205020404" pitchFamily="49" charset="0"/>
              <a:buChar char="o"/>
            </a:pPr>
            <a:r>
              <a:rPr lang="es-HN" sz="2000" dirty="0">
                <a:latin typeface="Nyala" panose="02000504070300020003" pitchFamily="2" charset="0"/>
              </a:rPr>
              <a:t>Tarjeta de identidad hondureña </a:t>
            </a:r>
            <a:r>
              <a:rPr lang="es-HN" sz="2000" dirty="0" smtClean="0">
                <a:latin typeface="Nyala" panose="02000504070300020003" pitchFamily="2" charset="0"/>
              </a:rPr>
              <a:t>vigente</a:t>
            </a:r>
          </a:p>
          <a:p>
            <a:pPr marL="285750" lvl="0" indent="-285750">
              <a:buFont typeface="Courier New" panose="02070309020205020404" pitchFamily="49" charset="0"/>
              <a:buChar char="o"/>
            </a:pPr>
            <a:r>
              <a:rPr lang="es-HN" sz="2000" dirty="0">
                <a:latin typeface="Nyala" panose="02000504070300020003" pitchFamily="2" charset="0"/>
              </a:rPr>
              <a:t>Comprobante de </a:t>
            </a:r>
            <a:r>
              <a:rPr lang="es-HN" sz="2000" dirty="0" smtClean="0">
                <a:latin typeface="Nyala" panose="02000504070300020003" pitchFamily="2" charset="0"/>
              </a:rPr>
              <a:t>pago de acuerdo a la vigencia del pasaporte</a:t>
            </a:r>
            <a:endParaRPr lang="es-HN" sz="2000" dirty="0">
              <a:latin typeface="Nyala" panose="02000504070300020003" pitchFamily="2" charset="0"/>
            </a:endParaRPr>
          </a:p>
          <a:p>
            <a:pPr marL="285750" indent="-285750">
              <a:buFont typeface="Courier New" panose="02070309020205020404" pitchFamily="49" charset="0"/>
              <a:buChar char="o"/>
            </a:pPr>
            <a:r>
              <a:rPr lang="es-HN" sz="2000" dirty="0" smtClean="0">
                <a:latin typeface="Nyala" panose="02000504070300020003" pitchFamily="2" charset="0"/>
              </a:rPr>
              <a:t>Confirmación </a:t>
            </a:r>
            <a:r>
              <a:rPr lang="es-HN" sz="2000" dirty="0">
                <a:latin typeface="Nyala" panose="02000504070300020003" pitchFamily="2" charset="0"/>
              </a:rPr>
              <a:t>de la cita </a:t>
            </a:r>
            <a:r>
              <a:rPr lang="es-HN" sz="2000" dirty="0" smtClean="0">
                <a:latin typeface="Nyala" panose="02000504070300020003" pitchFamily="2" charset="0"/>
              </a:rPr>
              <a:t>impresa</a:t>
            </a:r>
          </a:p>
          <a:p>
            <a:endParaRPr lang="es-HN" sz="2000" dirty="0" smtClean="0">
              <a:latin typeface="Nyala" panose="02000504070300020003" pitchFamily="2" charset="0"/>
            </a:endParaRPr>
          </a:p>
          <a:p>
            <a:r>
              <a:rPr lang="es-HN" sz="2000" b="1" dirty="0" smtClean="0">
                <a:solidFill>
                  <a:srgbClr val="002060"/>
                </a:solidFill>
                <a:latin typeface="Nyala" panose="02000504070300020003" pitchFamily="2" charset="0"/>
              </a:rPr>
              <a:t>*NO </a:t>
            </a:r>
            <a:r>
              <a:rPr lang="es-HN" sz="2000" b="1" dirty="0">
                <a:solidFill>
                  <a:srgbClr val="002060"/>
                </a:solidFill>
                <a:latin typeface="Nyala" panose="02000504070300020003" pitchFamily="2" charset="0"/>
              </a:rPr>
              <a:t>SE ACEPTA PAGO EN EFECTIVO EN LAS OFICINAS </a:t>
            </a:r>
            <a:r>
              <a:rPr lang="es-HN" sz="2000" b="1" dirty="0" smtClean="0">
                <a:solidFill>
                  <a:srgbClr val="002060"/>
                </a:solidFill>
                <a:latin typeface="Nyala" panose="02000504070300020003" pitchFamily="2" charset="0"/>
              </a:rPr>
              <a:t>CONSULARES.</a:t>
            </a:r>
            <a:endParaRPr lang="es-US" sz="2000" dirty="0" smtClean="0">
              <a:solidFill>
                <a:srgbClr val="002060"/>
              </a:solidFill>
              <a:latin typeface="Nyala" panose="02000504070300020003" pitchFamily="2" charset="0"/>
            </a:endParaRPr>
          </a:p>
        </p:txBody>
      </p:sp>
      <p:sp>
        <p:nvSpPr>
          <p:cNvPr id="7" name="CuadroTexto 6"/>
          <p:cNvSpPr txBox="1"/>
          <p:nvPr/>
        </p:nvSpPr>
        <p:spPr>
          <a:xfrm>
            <a:off x="3168869" y="645695"/>
            <a:ext cx="6006662" cy="1077218"/>
          </a:xfrm>
          <a:prstGeom prst="rect">
            <a:avLst/>
          </a:prstGeom>
          <a:noFill/>
        </p:spPr>
        <p:txBody>
          <a:bodyPr wrap="square" rtlCol="0">
            <a:spAutoFit/>
          </a:bodyPr>
          <a:lstStyle/>
          <a:p>
            <a:pPr algn="ctr"/>
            <a:r>
              <a:rPr lang="es-US" sz="3200" b="1" dirty="0">
                <a:solidFill>
                  <a:srgbClr val="002060"/>
                </a:solidFill>
                <a:latin typeface="Nyala" panose="02000504070300020003" pitchFamily="2" charset="0"/>
              </a:rPr>
              <a:t>ADQUISION DE PASAPORTE EN EL EXTRANJERO</a:t>
            </a:r>
          </a:p>
        </p:txBody>
      </p:sp>
    </p:spTree>
    <p:extLst>
      <p:ext uri="{BB962C8B-B14F-4D97-AF65-F5344CB8AC3E}">
        <p14:creationId xmlns:p14="http://schemas.microsoft.com/office/powerpoint/2010/main" val="3014000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1752</TotalTime>
  <Words>1691</Words>
  <Application>Microsoft Office PowerPoint</Application>
  <PresentationFormat>Panorámica</PresentationFormat>
  <Paragraphs>167</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18</vt:i4>
      </vt:variant>
    </vt:vector>
  </HeadingPairs>
  <TitlesOfParts>
    <vt:vector size="25" baseType="lpstr">
      <vt:lpstr>Arial</vt:lpstr>
      <vt:lpstr>Calibri</vt:lpstr>
      <vt:lpstr>Calibri Light</vt:lpstr>
      <vt:lpstr>Courier New</vt:lpstr>
      <vt:lpstr>Nyala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Isaias Maradiaga</dc:creator>
  <cp:lastModifiedBy>México</cp:lastModifiedBy>
  <cp:revision>148</cp:revision>
  <dcterms:created xsi:type="dcterms:W3CDTF">2017-07-06T20:07:49Z</dcterms:created>
  <dcterms:modified xsi:type="dcterms:W3CDTF">2017-07-18T00:56:32Z</dcterms:modified>
</cp:coreProperties>
</file>