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64" r:id="rId3"/>
    <p:sldId id="266" r:id="rId4"/>
    <p:sldId id="267" r:id="rId5"/>
    <p:sldId id="276" r:id="rId6"/>
    <p:sldId id="265" r:id="rId7"/>
    <p:sldId id="268" r:id="rId8"/>
    <p:sldId id="269" r:id="rId9"/>
    <p:sldId id="270" r:id="rId10"/>
    <p:sldId id="262" r:id="rId11"/>
    <p:sldId id="263" r:id="rId12"/>
    <p:sldId id="272" r:id="rId13"/>
    <p:sldId id="271" r:id="rId14"/>
    <p:sldId id="273" r:id="rId15"/>
    <p:sldId id="274" r:id="rId16"/>
    <p:sldId id="275" r:id="rId17"/>
    <p:sldId id="277" r:id="rId18"/>
  </p:sldIdLst>
  <p:sldSz cx="9144000" cy="5143500" type="screen16x9"/>
  <p:notesSz cx="6858000" cy="9144000"/>
  <p:embeddedFontLst>
    <p:embeddedFont>
      <p:font typeface="Oswald" panose="020B0604020202020204" charset="0"/>
      <p:regular r:id="rId20"/>
      <p:bold r:id="rId21"/>
    </p:embeddedFont>
  </p:embeddedFontLst>
  <p:custDataLst>
    <p:tags r:id="rId22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15731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09074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Cancillerias</a:t>
            </a:r>
            <a:r>
              <a:rPr lang="en-US" dirty="0"/>
              <a:t>/</a:t>
            </a:r>
            <a:r>
              <a:rPr lang="en-US" dirty="0" err="1"/>
              <a:t>Consulados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152113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Ambos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75520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Ambos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164068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Ambos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747773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Ambos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442635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Ambos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91574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Ambos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749658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Ambos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62893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16510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Ministerios</a:t>
            </a:r>
            <a:r>
              <a:rPr lang="en-US" dirty="0"/>
              <a:t> de </a:t>
            </a:r>
            <a:r>
              <a:rPr lang="en-US" dirty="0" err="1"/>
              <a:t>Trabajo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09617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Ministerios</a:t>
            </a:r>
            <a:r>
              <a:rPr lang="en-US" dirty="0"/>
              <a:t> de </a:t>
            </a:r>
            <a:r>
              <a:rPr lang="en-US" dirty="0" err="1"/>
              <a:t>Trabajo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13886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Ministerios</a:t>
            </a:r>
            <a:r>
              <a:rPr lang="en-US" dirty="0"/>
              <a:t> de </a:t>
            </a:r>
            <a:r>
              <a:rPr lang="en-US" dirty="0" err="1"/>
              <a:t>Trabajo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8844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Ministerios</a:t>
            </a:r>
            <a:r>
              <a:rPr lang="en-US" dirty="0"/>
              <a:t> de </a:t>
            </a:r>
            <a:r>
              <a:rPr lang="en-US" dirty="0" err="1"/>
              <a:t>Trabajo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233108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Ministerios</a:t>
            </a:r>
            <a:r>
              <a:rPr lang="en-US" dirty="0"/>
              <a:t> de </a:t>
            </a:r>
            <a:r>
              <a:rPr lang="en-US" dirty="0" err="1"/>
              <a:t>Trabajo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96770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Ministerios</a:t>
            </a:r>
            <a:r>
              <a:rPr lang="en-US" dirty="0"/>
              <a:t> de </a:t>
            </a:r>
            <a:r>
              <a:rPr lang="en-US" dirty="0" err="1"/>
              <a:t>Trabajo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67113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Ministerios</a:t>
            </a:r>
            <a:r>
              <a:rPr lang="en-US" dirty="0"/>
              <a:t> de </a:t>
            </a:r>
            <a:r>
              <a:rPr lang="en-US" dirty="0" err="1"/>
              <a:t>Trabajo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32065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7376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-55200" y="-82400"/>
            <a:ext cx="9434100" cy="522600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1686617" y="213093"/>
            <a:ext cx="6157500" cy="22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PROTECCIÓN</a:t>
            </a: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CONSULAR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DE LAS PERSONAS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TRABAJADORAS MIGRANTES</a:t>
            </a:r>
            <a:endParaRPr sz="4000" dirty="0">
              <a:solidFill>
                <a:srgbClr val="FFD966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6" name="Shape 56"/>
          <p:cNvSpPr/>
          <p:nvPr/>
        </p:nvSpPr>
        <p:spPr>
          <a:xfrm>
            <a:off x="-55200" y="-82400"/>
            <a:ext cx="1595100" cy="34629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</p:txBody>
      </p:sp>
      <p:sp>
        <p:nvSpPr>
          <p:cNvPr id="57" name="Shape 57"/>
          <p:cNvSpPr txBox="1"/>
          <p:nvPr/>
        </p:nvSpPr>
        <p:spPr>
          <a:xfrm rot="-5400000">
            <a:off x="38325" y="1211650"/>
            <a:ext cx="1997100" cy="8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>
                <a:solidFill>
                  <a:srgbClr val="0B5394"/>
                </a:solidFill>
                <a:latin typeface="Oswald"/>
                <a:ea typeface="Oswald"/>
                <a:cs typeface="Oswald"/>
                <a:sym typeface="Oswald"/>
              </a:rPr>
              <a:t>TALLER</a:t>
            </a:r>
            <a:endParaRPr sz="4800" b="1">
              <a:solidFill>
                <a:srgbClr val="0B5394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58" name="Shape 58"/>
          <p:cNvPicPr preferRelativeResize="0"/>
          <p:nvPr/>
        </p:nvPicPr>
        <p:blipFill rotWithShape="1">
          <a:blip r:embed="rId3">
            <a:alphaModFix/>
          </a:blip>
          <a:srcRect l="10257" t="28136" b="42594"/>
          <a:stretch/>
        </p:blipFill>
        <p:spPr>
          <a:xfrm>
            <a:off x="108533" y="3856008"/>
            <a:ext cx="2596679" cy="109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Shape 5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44117" y="3751293"/>
            <a:ext cx="1008775" cy="1305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64276" y="3977041"/>
            <a:ext cx="2244000" cy="854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/>
          <p:nvPr/>
        </p:nvSpPr>
        <p:spPr>
          <a:xfrm>
            <a:off x="-55200" y="3324075"/>
            <a:ext cx="9434100" cy="160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2" name="Shape 62"/>
          <p:cNvPicPr preferRelativeResize="0"/>
          <p:nvPr/>
        </p:nvPicPr>
        <p:blipFill rotWithShape="1">
          <a:blip r:embed="rId6">
            <a:alphaModFix/>
          </a:blip>
          <a:srcRect l="22307" r="29531"/>
          <a:stretch/>
        </p:blipFill>
        <p:spPr>
          <a:xfrm>
            <a:off x="7355838" y="36700"/>
            <a:ext cx="1288725" cy="34628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55">
            <a:extLst>
              <a:ext uri="{FF2B5EF4-FFF2-40B4-BE49-F238E27FC236}">
                <a16:creationId xmlns:a16="http://schemas.microsoft.com/office/drawing/2014/main" id="{89825EF8-345C-457F-BAFD-DD71C024CCB9}"/>
              </a:ext>
            </a:extLst>
          </p:cNvPr>
          <p:cNvSpPr txBox="1">
            <a:spLocks/>
          </p:cNvSpPr>
          <p:nvPr/>
        </p:nvSpPr>
        <p:spPr>
          <a:xfrm>
            <a:off x="1685446" y="2493093"/>
            <a:ext cx="4485658" cy="71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l">
              <a:lnSpc>
                <a:spcPct val="115000"/>
              </a:lnSpc>
            </a:pPr>
            <a:r>
              <a:rPr lang="es-ES" sz="16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Ciudad de Panamá, Panamá</a:t>
            </a:r>
            <a:r>
              <a:rPr lang="es-ES" sz="16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</a:p>
          <a:p>
            <a:pPr marL="0" indent="0" algn="l">
              <a:lnSpc>
                <a:spcPct val="115000"/>
              </a:lnSpc>
            </a:pPr>
            <a:r>
              <a:rPr lang="es-ES" sz="16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25 y 26 de abril, 2018</a:t>
            </a:r>
            <a:endParaRPr lang="es-ES" sz="16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5" name="Shape 63">
            <a:extLst>
              <a:ext uri="{FF2B5EF4-FFF2-40B4-BE49-F238E27FC236}">
                <a16:creationId xmlns:a16="http://schemas.microsoft.com/office/drawing/2014/main" id="{95844337-1E89-4E25-BBE5-B8480017CAD4}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663467" y="3930770"/>
            <a:ext cx="1908601" cy="9465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id="{920CBC95-45BC-41BF-8C0E-927342DD8025}"/>
              </a:ext>
            </a:extLst>
          </p:cNvPr>
          <p:cNvSpPr txBox="1"/>
          <p:nvPr/>
        </p:nvSpPr>
        <p:spPr>
          <a:xfrm>
            <a:off x="878306" y="162314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rgbClr val="FFFFFF"/>
                </a:solidFill>
                <a:latin typeface="Oswald"/>
              </a:rPr>
              <a:t>Marco normativo e instrumentos en materia consular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Shape 72">
            <a:extLst>
              <a:ext uri="{FF2B5EF4-FFF2-40B4-BE49-F238E27FC236}">
                <a16:creationId xmlns:a16="http://schemas.microsoft.com/office/drawing/2014/main" id="{CA0ACADC-9A1C-498B-A9ED-DB7D4ADD8CDB}"/>
              </a:ext>
            </a:extLst>
          </p:cNvPr>
          <p:cNvSpPr txBox="1"/>
          <p:nvPr/>
        </p:nvSpPr>
        <p:spPr>
          <a:xfrm>
            <a:off x="901587" y="697366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Convenios entre instituciones o entre países sobre trabajadores migrantes</a:t>
            </a:r>
            <a:endParaRPr sz="24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ctr">
              <a:lnSpc>
                <a:spcPct val="90000"/>
              </a:lnSpc>
            </a:pPr>
            <a:endParaRPr lang="en-US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BD15C1E-D359-48C4-BBA1-0542312C8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085733"/>
              </p:ext>
            </p:extLst>
          </p:nvPr>
        </p:nvGraphicFramePr>
        <p:xfrm>
          <a:off x="878306" y="1520569"/>
          <a:ext cx="7930375" cy="21640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86075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693653128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773274602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966242675"/>
                    </a:ext>
                  </a:extLst>
                </a:gridCol>
              </a:tblGrid>
              <a:tr h="608183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Denominacion</a:t>
                      </a:r>
                      <a:r>
                        <a:rPr lang="en-US" dirty="0"/>
                        <a:t> del </a:t>
                      </a:r>
                      <a:r>
                        <a:rPr lang="en-US" dirty="0" err="1"/>
                        <a:t>Acuerdo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Paises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suscriptores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Ambitos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abordados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por</a:t>
                      </a:r>
                      <a:r>
                        <a:rPr lang="en-US" dirty="0"/>
                        <a:t> el </a:t>
                      </a:r>
                      <a:r>
                        <a:rPr lang="en-US" dirty="0" err="1"/>
                        <a:t>convenio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Plazo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vigencia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Resutlados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789434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MOU </a:t>
                      </a:r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relacionado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 la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protección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del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trabajador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migrante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contra la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discriminación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el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empleo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basada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ciudadanía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condición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migratoria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u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origen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nacional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Departamento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Justicia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los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Estados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Unidos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y el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Gobierno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Honduras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-La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discriminación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el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empleo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basada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ciudadanía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condición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migratoria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u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origen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nacional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Prácticas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injustas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el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empleo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relacionadas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inmigración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Indefinido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355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id="{920CBC95-45BC-41BF-8C0E-927342DD8025}"/>
              </a:ext>
            </a:extLst>
          </p:cNvPr>
          <p:cNvSpPr txBox="1"/>
          <p:nvPr/>
        </p:nvSpPr>
        <p:spPr>
          <a:xfrm>
            <a:off x="878306" y="162314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rgbClr val="FFFFFF"/>
                </a:solidFill>
                <a:latin typeface="Oswald"/>
              </a:rPr>
              <a:t>Marco normativo e instrumentos en materia migratoria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3FE627-A6CC-4C84-8532-552349602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158400"/>
              </p:ext>
            </p:extLst>
          </p:nvPr>
        </p:nvGraphicFramePr>
        <p:xfrm>
          <a:off x="878306" y="1207990"/>
          <a:ext cx="7930374" cy="27889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930374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</a:tblGrid>
              <a:tr h="1885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sz="1400" dirty="0"/>
                        <a:t>Normativas migratorias para personas trabajadoras (señalar los requisitos para laborar) - Opcional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- </a:t>
                      </a:r>
                      <a:r>
                        <a:rPr lang="en-US" sz="1100" dirty="0" err="1" smtClean="0"/>
                        <a:t>Decreto</a:t>
                      </a:r>
                      <a:r>
                        <a:rPr lang="en-US" sz="1100" baseline="0" dirty="0" smtClean="0"/>
                        <a:t> 110 de 01 de </a:t>
                      </a:r>
                      <a:r>
                        <a:rPr lang="en-US" sz="1100" baseline="0" dirty="0" err="1" smtClean="0"/>
                        <a:t>noviembre</a:t>
                      </a:r>
                      <a:r>
                        <a:rPr lang="en-US" sz="1100" baseline="0" dirty="0" smtClean="0"/>
                        <a:t> 1996, </a:t>
                      </a:r>
                      <a:r>
                        <a:rPr lang="en-US" sz="1100" baseline="0" dirty="0" err="1" smtClean="0"/>
                        <a:t>Carné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Trabajo</a:t>
                      </a:r>
                      <a:r>
                        <a:rPr lang="en-US" sz="1100" baseline="0" dirty="0" smtClean="0"/>
                        <a:t> para </a:t>
                      </a:r>
                      <a:r>
                        <a:rPr lang="en-US" sz="1100" baseline="0" dirty="0" err="1" smtClean="0"/>
                        <a:t>extranjeros</a:t>
                      </a:r>
                      <a:r>
                        <a:rPr lang="en-US" sz="1100" baseline="0" dirty="0" smtClean="0"/>
                        <a:t>. </a:t>
                      </a:r>
                      <a:r>
                        <a:rPr lang="en-US" sz="1100" baseline="0" dirty="0" err="1" smtClean="0"/>
                        <a:t>Requisitos</a:t>
                      </a:r>
                      <a:r>
                        <a:rPr lang="en-US" sz="1100" baseline="0" dirty="0" smtClean="0"/>
                        <a:t>: -</a:t>
                      </a:r>
                      <a:r>
                        <a:rPr lang="es-HN" sz="1100" dirty="0" smtClean="0"/>
                        <a:t>Fotocopia de la Certificación de la Resolución extendida por la Secretaria de Gobernación y Justicia o el Permiso Especial de Permanencia extendido por el Instituto Nacional de Migración en que conste haberse otorgado la residencia. -Fotocopia de la certificación de Inscripción de extranjero extendida por el Instituto Nacional de Migración. - Fotocopia del Carné de Identificación como extranjero extendida por la el Instituto Nacional de Migración (VIGENTE) - Constancia u oferta de Trabajo original extendida por el patrono que lo tiene empleado o que le proporcionará trabajo. - Una fotografía reciente, tamaño carné. - Constancia de incorporación al respectivo colegio profesional, cuando se trate de profesionales sujetos a la Ley de Colegiación Profesional obligatoria para el ejercicio de la profesión. - Solicitud con Datos Generales (modelo de solicitud lo encuentra en www.trabajo.gob.hn apartado Organización / Dirección General de Empleo / Formatos / Modelo de solicitud para carnet de trabajo para extranjeros) </a:t>
                      </a:r>
                    </a:p>
                    <a:p>
                      <a:r>
                        <a:rPr lang="es-HN" sz="1100" dirty="0" smtClean="0"/>
                        <a:t>NOTA: las fotocopias deben ser autenticadas por notario y el trámite de carné de trabajo puede por medio de Apoderado Legal o de manera personal. </a:t>
                      </a:r>
                    </a:p>
                    <a:p>
                      <a:r>
                        <a:rPr lang="es-HN" sz="1100" dirty="0" smtClean="0"/>
                        <a:t>Pagar recibo de L.25.00 en los recibos TGR-1 bajarlo de la página de www.sefin.gob.hn casilla 15204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908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3FE627-A6CC-4C84-8532-552349602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754726"/>
              </p:ext>
            </p:extLst>
          </p:nvPr>
        </p:nvGraphicFramePr>
        <p:xfrm>
          <a:off x="901587" y="407890"/>
          <a:ext cx="7930374" cy="286238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930374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</a:tblGrid>
              <a:tr h="188551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HN" sz="1100" b="0" dirty="0" smtClean="0"/>
                        <a:t>Listado del personal extranjero que labora en la empresa (detallando nombre, nacionalidad, cargo y sueldo)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HN" sz="1100" b="0" dirty="0" smtClean="0"/>
                        <a:t>Si se presenta en cualquier regional de trabajo deberá adjuntar acta de constatación levantada por el oficial de migraciones laborales o el inspector de trabajo.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HN" sz="1100" b="0" dirty="0" smtClean="0"/>
                        <a:t>Nota: la documentación debe ser presentada en la Dirección General de Empleo, en el 4 piso del edificio de la Secretaría de Trabajo y Seguridad Social, o en la regional más cercana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HN" sz="1100" b="0" dirty="0" smtClean="0"/>
                        <a:t>Todas las fotocopias deben venir autenticadas por notario.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HN" sz="1100" b="0" dirty="0" smtClean="0"/>
                        <a:t>Las fotocopias pueden ser presentadas en una sola autentica.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HN" sz="1100" b="0" dirty="0" smtClean="0"/>
                        <a:t>El poder debe ser autenticado aparte de las fotocopias.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HN" sz="1100" b="0" dirty="0" smtClean="0"/>
                        <a:t>Deberá pagar la cantidad de L. 200.00 por cada constancia solicitada en los recibos correspondientes emitidos en la página www.sefin.gob.hn recibos TGR-1 casilla 12121</a:t>
                      </a:r>
                      <a:endParaRPr lang="es-CR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r>
                        <a:rPr lang="es-HN" sz="1100" dirty="0" smtClean="0"/>
                        <a:t>Extensión De La Boleta Individual de Embarque :</a:t>
                      </a:r>
                      <a:r>
                        <a:rPr lang="es-HN" sz="1100" baseline="0" dirty="0" smtClean="0"/>
                        <a:t> </a:t>
                      </a:r>
                      <a:r>
                        <a:rPr lang="es-HN" sz="1100" dirty="0" smtClean="0"/>
                        <a:t>El marino Hondureño mayor de 18 años que tenga su carta de trabajo deberá presentarse a la Regional de Trabajo más cercana a su domicilio, portando los documentos siguientes (originales y una copia) • Carta de Trabajo • Contrato de Trabajo • Tarjeta de Identidad • Exámenes médicos o tarjeta de salud                    • Pasaporte y visa si la hay • Libro de marinos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666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832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7" name="Shape 72">
            <a:extLst>
              <a:ext uri="{FF2B5EF4-FFF2-40B4-BE49-F238E27FC236}">
                <a16:creationId xmlns:a16="http://schemas.microsoft.com/office/drawing/2014/main" id="{CA0ACADC-9A1C-498B-A9ED-DB7D4ADD8CDB}"/>
              </a:ext>
            </a:extLst>
          </p:cNvPr>
          <p:cNvSpPr txBox="1"/>
          <p:nvPr/>
        </p:nvSpPr>
        <p:spPr>
          <a:xfrm>
            <a:off x="1067842" y="353634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Convenios interinstitucionales en materia de migración laboral</a:t>
            </a:r>
            <a:endParaRPr sz="60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ctr">
              <a:lnSpc>
                <a:spcPct val="90000"/>
              </a:lnSpc>
            </a:pPr>
            <a:endParaRPr lang="en-US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BD15C1E-D359-48C4-BBA1-0542312C8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445586"/>
              </p:ext>
            </p:extLst>
          </p:nvPr>
        </p:nvGraphicFramePr>
        <p:xfrm>
          <a:off x="951042" y="1098961"/>
          <a:ext cx="7930375" cy="38404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86075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693653128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773274602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966242675"/>
                    </a:ext>
                  </a:extLst>
                </a:gridCol>
              </a:tblGrid>
              <a:tr h="309468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Denominacion</a:t>
                      </a:r>
                      <a:r>
                        <a:rPr lang="en-US" dirty="0"/>
                        <a:t> del </a:t>
                      </a:r>
                      <a:r>
                        <a:rPr lang="en-US" dirty="0" err="1"/>
                        <a:t>Acuerdo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Paises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suscriptores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Ambitos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abordados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por</a:t>
                      </a:r>
                      <a:r>
                        <a:rPr lang="en-US" dirty="0"/>
                        <a:t> el </a:t>
                      </a:r>
                      <a:r>
                        <a:rPr lang="en-US" dirty="0" err="1"/>
                        <a:t>convenio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Plazo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vigencia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Resutlados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Acuerdo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Operativo</a:t>
                      </a:r>
                      <a:r>
                        <a:rPr lang="en-US" sz="1100" dirty="0" smtClean="0"/>
                        <a:t> y de </a:t>
                      </a:r>
                      <a:r>
                        <a:rPr lang="en-US" sz="1100" dirty="0" err="1" smtClean="0"/>
                        <a:t>Cooperación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Técnica</a:t>
                      </a:r>
                      <a:r>
                        <a:rPr lang="en-US" sz="1100" baseline="0" dirty="0" smtClean="0"/>
                        <a:t> para la </a:t>
                      </a:r>
                      <a:r>
                        <a:rPr lang="en-US" sz="1100" baseline="0" dirty="0" err="1" smtClean="0"/>
                        <a:t>Gestión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Programas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Migración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Laboral</a:t>
                      </a:r>
                      <a:r>
                        <a:rPr lang="en-US" sz="1100" baseline="0" dirty="0" smtClean="0"/>
                        <a:t> Temporal para </a:t>
                      </a:r>
                      <a:r>
                        <a:rPr lang="en-US" sz="1100" baseline="0" dirty="0" err="1" smtClean="0"/>
                        <a:t>Trabajos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Hondureños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en</a:t>
                      </a:r>
                      <a:r>
                        <a:rPr lang="en-US" sz="1100" baseline="0" dirty="0" smtClean="0"/>
                        <a:t> el Exterior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Secretaría</a:t>
                      </a:r>
                      <a:r>
                        <a:rPr lang="en-US" sz="1100" dirty="0" smtClean="0"/>
                        <a:t> de </a:t>
                      </a:r>
                      <a:r>
                        <a:rPr lang="en-US" sz="1100" dirty="0" err="1" smtClean="0"/>
                        <a:t>Trabajo</a:t>
                      </a:r>
                      <a:r>
                        <a:rPr lang="en-US" sz="1100" baseline="0" dirty="0" smtClean="0"/>
                        <a:t> y </a:t>
                      </a:r>
                      <a:r>
                        <a:rPr lang="en-US" sz="1100" baseline="0" dirty="0" err="1" smtClean="0"/>
                        <a:t>Seguridad</a:t>
                      </a:r>
                      <a:r>
                        <a:rPr lang="en-US" sz="1100" baseline="0" dirty="0" smtClean="0"/>
                        <a:t> Social, </a:t>
                      </a:r>
                      <a:r>
                        <a:rPr lang="en-US" sz="1100" baseline="0" dirty="0" err="1" smtClean="0"/>
                        <a:t>Secretaría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Relaciones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Exteriores</a:t>
                      </a:r>
                      <a:r>
                        <a:rPr lang="en-US" sz="1100" baseline="0" dirty="0" smtClean="0"/>
                        <a:t>, </a:t>
                      </a:r>
                      <a:r>
                        <a:rPr lang="en-US" sz="1100" baseline="0" dirty="0" err="1" smtClean="0"/>
                        <a:t>Secretaría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Gobernación</a:t>
                      </a:r>
                      <a:r>
                        <a:rPr lang="en-US" sz="1100" baseline="0" dirty="0" smtClean="0"/>
                        <a:t> y </a:t>
                      </a:r>
                      <a:r>
                        <a:rPr lang="en-US" sz="1100" baseline="0" dirty="0" err="1" smtClean="0"/>
                        <a:t>Justicia</a:t>
                      </a:r>
                      <a:r>
                        <a:rPr lang="en-US" sz="1100" baseline="0" dirty="0" smtClean="0"/>
                        <a:t> y la </a:t>
                      </a:r>
                      <a:r>
                        <a:rPr lang="en-US" sz="1100" baseline="0" dirty="0" err="1" smtClean="0"/>
                        <a:t>Organización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Internacional</a:t>
                      </a:r>
                      <a:r>
                        <a:rPr lang="en-US" sz="1100" baseline="0" dirty="0" smtClean="0"/>
                        <a:t> para las </a:t>
                      </a:r>
                      <a:r>
                        <a:rPr lang="en-US" sz="1100" baseline="0" dirty="0" err="1" smtClean="0"/>
                        <a:t>Migraciones</a:t>
                      </a:r>
                      <a:r>
                        <a:rPr lang="en-US" sz="1100" baseline="0" dirty="0" smtClean="0"/>
                        <a:t> (OIM)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- </a:t>
                      </a:r>
                      <a:r>
                        <a:rPr lang="en-US" sz="1100" dirty="0" err="1" smtClean="0"/>
                        <a:t>Gestión</a:t>
                      </a:r>
                      <a:r>
                        <a:rPr lang="en-US" sz="1100" baseline="0" dirty="0" smtClean="0"/>
                        <a:t>  de </a:t>
                      </a:r>
                      <a:r>
                        <a:rPr lang="en-US" sz="1100" baseline="0" dirty="0" err="1" smtClean="0"/>
                        <a:t>oportunidades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trabajo</a:t>
                      </a:r>
                      <a:r>
                        <a:rPr lang="en-US" sz="1100" baseline="0" dirty="0" smtClean="0"/>
                        <a:t> temporal o </a:t>
                      </a:r>
                      <a:r>
                        <a:rPr lang="en-US" sz="1100" baseline="0" dirty="0" err="1" smtClean="0"/>
                        <a:t>por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temporada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en</a:t>
                      </a:r>
                      <a:r>
                        <a:rPr lang="en-US" sz="1100" baseline="0" dirty="0" smtClean="0"/>
                        <a:t> el </a:t>
                      </a:r>
                      <a:r>
                        <a:rPr lang="en-US" sz="1100" baseline="0" dirty="0" err="1" smtClean="0"/>
                        <a:t>extranjero</a:t>
                      </a:r>
                      <a:r>
                        <a:rPr lang="en-US" sz="1100" baseline="0" dirty="0" smtClean="0"/>
                        <a:t> para </a:t>
                      </a:r>
                      <a:r>
                        <a:rPr lang="en-US" sz="1100" baseline="0" dirty="0" err="1" smtClean="0"/>
                        <a:t>hondureños</a:t>
                      </a:r>
                      <a:r>
                        <a:rPr lang="en-US" sz="1100" baseline="0" dirty="0" smtClean="0"/>
                        <a:t>, a fin de </a:t>
                      </a:r>
                      <a:r>
                        <a:rPr lang="en-US" sz="1100" baseline="0" dirty="0" err="1" smtClean="0"/>
                        <a:t>aumentar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niveles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empleabilidad</a:t>
                      </a:r>
                      <a:r>
                        <a:rPr lang="en-US" sz="1100" baseline="0" dirty="0" smtClean="0"/>
                        <a:t> de la </a:t>
                      </a:r>
                      <a:r>
                        <a:rPr lang="en-US" sz="1100" baseline="0" dirty="0" err="1" smtClean="0"/>
                        <a:t>población</a:t>
                      </a:r>
                      <a:r>
                        <a:rPr lang="en-US" sz="1100" baseline="0" dirty="0" smtClean="0"/>
                        <a:t>, </a:t>
                      </a:r>
                      <a:r>
                        <a:rPr lang="en-US" sz="1100" baseline="0" dirty="0" err="1" smtClean="0"/>
                        <a:t>mediante</a:t>
                      </a:r>
                      <a:r>
                        <a:rPr lang="en-US" sz="1100" baseline="0" dirty="0" smtClean="0"/>
                        <a:t> la </a:t>
                      </a:r>
                      <a:r>
                        <a:rPr lang="en-US" sz="1100" baseline="0" dirty="0" err="1" smtClean="0"/>
                        <a:t>identificación</a:t>
                      </a:r>
                      <a:r>
                        <a:rPr lang="en-US" sz="1100" baseline="0" dirty="0" smtClean="0"/>
                        <a:t>, </a:t>
                      </a:r>
                      <a:r>
                        <a:rPr lang="en-US" sz="1100" baseline="0" dirty="0" err="1" smtClean="0"/>
                        <a:t>fortalecimiento</a:t>
                      </a:r>
                      <a:r>
                        <a:rPr lang="en-US" sz="1100" baseline="0" dirty="0" smtClean="0"/>
                        <a:t> y </a:t>
                      </a:r>
                      <a:r>
                        <a:rPr lang="en-US" sz="1100" baseline="0" dirty="0" err="1" smtClean="0"/>
                        <a:t>agilización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Programas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Migración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Laboral</a:t>
                      </a:r>
                      <a:endParaRPr lang="en-US" sz="1100" baseline="0" dirty="0" smtClean="0"/>
                    </a:p>
                    <a:p>
                      <a:r>
                        <a:rPr lang="en-US" sz="1100" dirty="0" smtClean="0"/>
                        <a:t>- </a:t>
                      </a:r>
                      <a:r>
                        <a:rPr lang="en-US" sz="1100" dirty="0" err="1" smtClean="0"/>
                        <a:t>Instrumentar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los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mecanismos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necesarios</a:t>
                      </a:r>
                      <a:r>
                        <a:rPr lang="en-US" sz="1100" dirty="0" smtClean="0"/>
                        <a:t> para la </a:t>
                      </a:r>
                      <a:r>
                        <a:rPr lang="en-US" sz="1100" dirty="0" err="1" smtClean="0"/>
                        <a:t>promoción</a:t>
                      </a:r>
                      <a:r>
                        <a:rPr lang="en-US" sz="1100" dirty="0" smtClean="0"/>
                        <a:t> y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Indefinida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Creación</a:t>
                      </a:r>
                      <a:r>
                        <a:rPr lang="en-US" sz="1100" dirty="0" smtClean="0"/>
                        <a:t> de </a:t>
                      </a:r>
                      <a:r>
                        <a:rPr lang="en-US" sz="1100" dirty="0" err="1" smtClean="0"/>
                        <a:t>procesos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especiales</a:t>
                      </a:r>
                      <a:r>
                        <a:rPr lang="en-US" sz="1100" baseline="0" dirty="0" smtClean="0"/>
                        <a:t> para </a:t>
                      </a:r>
                      <a:r>
                        <a:rPr lang="en-US" sz="1100" baseline="0" dirty="0" err="1" smtClean="0"/>
                        <a:t>los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programas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inserción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laboral</a:t>
                      </a:r>
                      <a:r>
                        <a:rPr lang="en-US" sz="1100" baseline="0" dirty="0" smtClean="0"/>
                        <a:t> mas </a:t>
                      </a:r>
                      <a:r>
                        <a:rPr lang="en-US" sz="1100" baseline="0" dirty="0" err="1" smtClean="0"/>
                        <a:t>expeditos</a:t>
                      </a:r>
                      <a:r>
                        <a:rPr lang="en-US" sz="1100" baseline="0" dirty="0" smtClean="0"/>
                        <a:t>.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153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BD15C1E-D359-48C4-BBA1-0542312C8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291052"/>
              </p:ext>
            </p:extLst>
          </p:nvPr>
        </p:nvGraphicFramePr>
        <p:xfrm>
          <a:off x="971823" y="361207"/>
          <a:ext cx="7930375" cy="453878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86075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693653128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773274602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966242675"/>
                    </a:ext>
                  </a:extLst>
                </a:gridCol>
              </a:tblGrid>
              <a:tr h="30946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dirty="0" err="1" smtClean="0"/>
                        <a:t>Gestión</a:t>
                      </a:r>
                      <a:r>
                        <a:rPr lang="en-US" sz="1100" b="0" baseline="0" dirty="0" smtClean="0"/>
                        <a:t> de </a:t>
                      </a:r>
                      <a:r>
                        <a:rPr lang="en-US" sz="1100" b="0" baseline="0" dirty="0" err="1" smtClean="0"/>
                        <a:t>programas</a:t>
                      </a:r>
                      <a:r>
                        <a:rPr lang="en-US" sz="1100" b="0" baseline="0" dirty="0" smtClean="0"/>
                        <a:t> de </a:t>
                      </a:r>
                      <a:r>
                        <a:rPr lang="en-US" sz="1100" b="0" baseline="0" dirty="0" err="1" smtClean="0"/>
                        <a:t>inserción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laboral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en</a:t>
                      </a:r>
                      <a:r>
                        <a:rPr lang="en-US" sz="1100" b="0" baseline="0" dirty="0" smtClean="0"/>
                        <a:t> el </a:t>
                      </a:r>
                      <a:r>
                        <a:rPr lang="en-US" sz="1100" b="0" baseline="0" dirty="0" err="1" smtClean="0"/>
                        <a:t>extranjero</a:t>
                      </a:r>
                      <a:r>
                        <a:rPr lang="en-US" sz="1100" b="0" baseline="0" dirty="0" smtClean="0"/>
                        <a:t>, </a:t>
                      </a:r>
                      <a:r>
                        <a:rPr lang="en-US" sz="1100" b="0" baseline="0" dirty="0" err="1" smtClean="0"/>
                        <a:t>promovidos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por</a:t>
                      </a:r>
                      <a:r>
                        <a:rPr lang="en-US" sz="1100" b="0" baseline="0" dirty="0" smtClean="0"/>
                        <a:t> Honduras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Convenio</a:t>
                      </a:r>
                      <a:r>
                        <a:rPr lang="en-US" sz="1100" dirty="0" smtClean="0"/>
                        <a:t> de </a:t>
                      </a:r>
                      <a:r>
                        <a:rPr lang="en-US" sz="1100" dirty="0" err="1" smtClean="0"/>
                        <a:t>Cooperación</a:t>
                      </a:r>
                      <a:r>
                        <a:rPr lang="en-US" sz="1100" dirty="0" smtClean="0"/>
                        <a:t> y </a:t>
                      </a:r>
                      <a:r>
                        <a:rPr lang="en-US" sz="1100" dirty="0" err="1" smtClean="0"/>
                        <a:t>Asistencia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Técnica</a:t>
                      </a:r>
                      <a:r>
                        <a:rPr lang="en-US" sz="1100" dirty="0" smtClean="0"/>
                        <a:t> entre la </a:t>
                      </a:r>
                      <a:r>
                        <a:rPr lang="en-US" sz="1100" dirty="0" err="1" smtClean="0"/>
                        <a:t>Fondation</a:t>
                      </a:r>
                      <a:r>
                        <a:rPr lang="en-US" sz="1100" dirty="0" smtClean="0"/>
                        <a:t> des </a:t>
                      </a:r>
                      <a:r>
                        <a:rPr lang="en-US" sz="1100" dirty="0" err="1" smtClean="0"/>
                        <a:t>Entreprises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en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Recrutement</a:t>
                      </a:r>
                      <a:r>
                        <a:rPr lang="en-US" sz="1100" baseline="0" dirty="0" smtClean="0"/>
                        <a:t> de Main-D´oeuvre </a:t>
                      </a:r>
                      <a:r>
                        <a:rPr lang="en-US" sz="1100" baseline="0" dirty="0" err="1" smtClean="0"/>
                        <a:t>Agricole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Étrangere</a:t>
                      </a:r>
                      <a:r>
                        <a:rPr lang="en-US" sz="1100" baseline="0" dirty="0" smtClean="0"/>
                        <a:t> (FERME) y el </a:t>
                      </a:r>
                      <a:r>
                        <a:rPr lang="en-US" sz="1100" baseline="0" dirty="0" err="1" smtClean="0"/>
                        <a:t>Gobierno</a:t>
                      </a:r>
                      <a:r>
                        <a:rPr lang="en-US" sz="1100" baseline="0" dirty="0" smtClean="0"/>
                        <a:t> de Honduras </a:t>
                      </a:r>
                      <a:r>
                        <a:rPr lang="en-US" sz="1100" baseline="0" dirty="0" err="1" smtClean="0"/>
                        <a:t>en</a:t>
                      </a:r>
                      <a:r>
                        <a:rPr lang="en-US" sz="1100" baseline="0" dirty="0" smtClean="0"/>
                        <a:t> la </a:t>
                      </a:r>
                      <a:r>
                        <a:rPr lang="en-US" sz="1100" baseline="0" dirty="0" err="1" smtClean="0"/>
                        <a:t>Ejecución</a:t>
                      </a:r>
                      <a:r>
                        <a:rPr lang="en-US" sz="1100" baseline="0" dirty="0" smtClean="0"/>
                        <a:t> del </a:t>
                      </a:r>
                      <a:r>
                        <a:rPr lang="en-US" sz="1100" baseline="0" dirty="0" err="1" smtClean="0"/>
                        <a:t>Programa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Trabajadores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Migrantes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Temporales</a:t>
                      </a:r>
                      <a:r>
                        <a:rPr lang="en-US" sz="1100" baseline="0" dirty="0" smtClean="0"/>
                        <a:t> a Quebec (</a:t>
                      </a:r>
                      <a:r>
                        <a:rPr lang="en-US" sz="1100" baseline="0" dirty="0" err="1" smtClean="0"/>
                        <a:t>Canadá</a:t>
                      </a:r>
                      <a:r>
                        <a:rPr lang="en-US" sz="1100" baseline="0" dirty="0" smtClean="0"/>
                        <a:t>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La </a:t>
                      </a:r>
                      <a:r>
                        <a:rPr lang="en-US" sz="1100" dirty="0" err="1" smtClean="0"/>
                        <a:t>Fondation</a:t>
                      </a:r>
                      <a:r>
                        <a:rPr lang="en-US" sz="1100" dirty="0" smtClean="0"/>
                        <a:t> des </a:t>
                      </a:r>
                      <a:r>
                        <a:rPr lang="en-US" sz="1100" dirty="0" err="1" smtClean="0"/>
                        <a:t>Entreprises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en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Recrutement</a:t>
                      </a:r>
                      <a:r>
                        <a:rPr lang="en-US" sz="1100" baseline="0" dirty="0" smtClean="0"/>
                        <a:t> de Main-D´oeuvre </a:t>
                      </a:r>
                      <a:r>
                        <a:rPr lang="en-US" sz="1100" baseline="0" dirty="0" err="1" smtClean="0"/>
                        <a:t>Agricole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Étrangere</a:t>
                      </a:r>
                      <a:r>
                        <a:rPr lang="en-US" sz="1100" baseline="0" dirty="0" smtClean="0"/>
                        <a:t> (FERME) y el </a:t>
                      </a:r>
                      <a:r>
                        <a:rPr lang="en-US" sz="1100" baseline="0" dirty="0" err="1" smtClean="0"/>
                        <a:t>Gobierno</a:t>
                      </a:r>
                      <a:r>
                        <a:rPr lang="en-US" sz="1100" baseline="0" dirty="0" smtClean="0"/>
                        <a:t> de Honduras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100" baseline="0" dirty="0" err="1" smtClean="0"/>
                        <a:t>Proceso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reclutamiento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llevando</a:t>
                      </a:r>
                      <a:r>
                        <a:rPr lang="en-US" sz="1100" baseline="0" dirty="0" smtClean="0"/>
                        <a:t> a </a:t>
                      </a:r>
                      <a:r>
                        <a:rPr lang="en-US" sz="1100" baseline="0" dirty="0" err="1" smtClean="0"/>
                        <a:t>cabo</a:t>
                      </a:r>
                      <a:r>
                        <a:rPr lang="en-US" sz="1100" baseline="0" dirty="0" smtClean="0"/>
                        <a:t> las </a:t>
                      </a:r>
                      <a:r>
                        <a:rPr lang="en-US" sz="1100" baseline="0" dirty="0" err="1" smtClean="0"/>
                        <a:t>tareas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identificación</a:t>
                      </a:r>
                      <a:r>
                        <a:rPr lang="en-US" sz="1100" baseline="0" dirty="0" smtClean="0"/>
                        <a:t> y </a:t>
                      </a:r>
                      <a:r>
                        <a:rPr lang="en-US" sz="1100" baseline="0" dirty="0" err="1" smtClean="0"/>
                        <a:t>preselección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trabajadores</a:t>
                      </a:r>
                      <a:r>
                        <a:rPr lang="en-US" sz="1100" baseline="0" dirty="0" smtClean="0"/>
                        <a:t>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100" baseline="0" dirty="0" err="1" smtClean="0"/>
                        <a:t>Proceso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contratación</a:t>
                      </a:r>
                      <a:r>
                        <a:rPr lang="en-US" sz="1100" baseline="0" dirty="0" smtClean="0"/>
                        <a:t>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100" baseline="0" dirty="0" err="1" smtClean="0"/>
                        <a:t>Revisión</a:t>
                      </a:r>
                      <a:r>
                        <a:rPr lang="en-US" sz="1100" baseline="0" dirty="0" smtClean="0"/>
                        <a:t> y firma de </a:t>
                      </a:r>
                      <a:r>
                        <a:rPr lang="en-US" sz="1100" baseline="0" dirty="0" err="1" smtClean="0"/>
                        <a:t>contrato</a:t>
                      </a:r>
                      <a:r>
                        <a:rPr lang="en-US" sz="1100" baseline="0" dirty="0" smtClean="0"/>
                        <a:t>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100" baseline="0" dirty="0" err="1" smtClean="0"/>
                        <a:t>Seguimiento</a:t>
                      </a:r>
                      <a:r>
                        <a:rPr lang="en-US" sz="1100" baseline="0" dirty="0" smtClean="0"/>
                        <a:t> y </a:t>
                      </a:r>
                      <a:r>
                        <a:rPr lang="en-US" sz="1100" baseline="0" dirty="0" err="1" smtClean="0"/>
                        <a:t>monitoreo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los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trabajadores</a:t>
                      </a:r>
                      <a:r>
                        <a:rPr lang="en-US" sz="1100" baseline="0" dirty="0" smtClean="0"/>
                        <a:t>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100" baseline="0" dirty="0" err="1" smtClean="0"/>
                        <a:t>Repatriación</a:t>
                      </a:r>
                      <a:r>
                        <a:rPr lang="en-US" sz="1100" baseline="0" dirty="0" smtClean="0"/>
                        <a:t> premature.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100" baseline="0" dirty="0" err="1" smtClean="0"/>
                        <a:t>Obligaciones</a:t>
                      </a:r>
                      <a:r>
                        <a:rPr lang="en-US" sz="1100" baseline="0" dirty="0" smtClean="0"/>
                        <a:t>, </a:t>
                      </a:r>
                      <a:r>
                        <a:rPr lang="en-US" sz="1100" baseline="0" dirty="0" err="1" smtClean="0"/>
                        <a:t>registro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contrato</a:t>
                      </a:r>
                      <a:r>
                        <a:rPr lang="en-US" sz="1100" baseline="0" dirty="0" smtClean="0"/>
                        <a:t>.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Se </a:t>
                      </a:r>
                      <a:r>
                        <a:rPr lang="en-US" sz="1100" b="0" dirty="0" err="1" smtClean="0"/>
                        <a:t>firmó</a:t>
                      </a:r>
                      <a:r>
                        <a:rPr lang="en-US" sz="1100" b="0" dirty="0" smtClean="0"/>
                        <a:t> </a:t>
                      </a:r>
                      <a:r>
                        <a:rPr lang="en-US" sz="1100" b="0" dirty="0" err="1" smtClean="0"/>
                        <a:t>en</a:t>
                      </a:r>
                      <a:r>
                        <a:rPr lang="en-US" sz="1100" b="0" dirty="0" smtClean="0"/>
                        <a:t> </a:t>
                      </a:r>
                      <a:r>
                        <a:rPr lang="en-US" sz="1100" b="0" dirty="0" err="1" smtClean="0"/>
                        <a:t>diciembre</a:t>
                      </a:r>
                      <a:r>
                        <a:rPr lang="en-US" sz="1100" b="0" dirty="0" smtClean="0"/>
                        <a:t> 2016 (</a:t>
                      </a:r>
                      <a:r>
                        <a:rPr lang="en-US" sz="1100" b="0" dirty="0" err="1" smtClean="0"/>
                        <a:t>duración</a:t>
                      </a:r>
                      <a:r>
                        <a:rPr lang="en-US" sz="1100" b="0" dirty="0" smtClean="0"/>
                        <a:t> </a:t>
                      </a:r>
                      <a:r>
                        <a:rPr lang="en-US" sz="1100" b="0" dirty="0" err="1" smtClean="0"/>
                        <a:t>indefenida</a:t>
                      </a:r>
                      <a:r>
                        <a:rPr lang="en-US" sz="1100" b="0" dirty="0" smtClean="0"/>
                        <a:t>)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smtClean="0"/>
                        <a:t>- 247 </a:t>
                      </a:r>
                      <a:r>
                        <a:rPr lang="en-US" sz="1100" dirty="0" err="1" smtClean="0"/>
                        <a:t>trabajadores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hondureños</a:t>
                      </a:r>
                      <a:r>
                        <a:rPr lang="en-US" sz="1100" dirty="0" smtClean="0"/>
                        <a:t>,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solicitados</a:t>
                      </a:r>
                      <a:r>
                        <a:rPr lang="en-US" sz="1100" baseline="0" dirty="0" smtClean="0"/>
                        <a:t> y </a:t>
                      </a:r>
                      <a:r>
                        <a:rPr lang="en-US" sz="1100" baseline="0" dirty="0" err="1" smtClean="0"/>
                        <a:t>contratados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en</a:t>
                      </a:r>
                      <a:r>
                        <a:rPr lang="en-US" sz="1100" baseline="0" dirty="0" smtClean="0"/>
                        <a:t> 50 </a:t>
                      </a:r>
                      <a:r>
                        <a:rPr lang="en-US" sz="1100" baseline="0" dirty="0" err="1" smtClean="0"/>
                        <a:t>empresas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en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Canadá</a:t>
                      </a:r>
                      <a:r>
                        <a:rPr lang="en-US" sz="1100" baseline="0" dirty="0" smtClean="0"/>
                        <a:t> (40 </a:t>
                      </a:r>
                      <a:r>
                        <a:rPr lang="en-US" sz="1100" baseline="0" dirty="0" err="1" smtClean="0"/>
                        <a:t>en</a:t>
                      </a:r>
                      <a:r>
                        <a:rPr lang="en-US" sz="1100" baseline="0" dirty="0" smtClean="0"/>
                        <a:t> Quebec y 10 </a:t>
                      </a:r>
                      <a:r>
                        <a:rPr lang="en-US" sz="1100" baseline="0" dirty="0" err="1" smtClean="0"/>
                        <a:t>en</a:t>
                      </a:r>
                      <a:r>
                        <a:rPr lang="en-US" sz="1100" baseline="0" dirty="0" smtClean="0"/>
                        <a:t> Ontario)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666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321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BD15C1E-D359-48C4-BBA1-0542312C8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392855"/>
              </p:ext>
            </p:extLst>
          </p:nvPr>
        </p:nvGraphicFramePr>
        <p:xfrm>
          <a:off x="971823" y="361207"/>
          <a:ext cx="7930375" cy="39471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86075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693653128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773274602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966242675"/>
                    </a:ext>
                  </a:extLst>
                </a:gridCol>
              </a:tblGrid>
              <a:tr h="309468">
                <a:tc>
                  <a:txBody>
                    <a:bodyPr/>
                    <a:lstStyle/>
                    <a:p>
                      <a:pPr algn="l"/>
                      <a:r>
                        <a:rPr lang="es-HN" sz="11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Convenio Marco de Cooperación y Asistencia Técnica entre la Florida-</a:t>
                      </a:r>
                      <a:r>
                        <a:rPr lang="es-HN" sz="1100" b="0" i="0" u="none" strike="noStrike" cap="non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Caribbean</a:t>
                      </a:r>
                      <a:r>
                        <a:rPr lang="es-HN" sz="11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s-HN" sz="1100" b="0" i="0" u="none" strike="noStrike" cap="non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Cruise</a:t>
                      </a:r>
                      <a:r>
                        <a:rPr lang="es-HN" sz="11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s-HN" sz="1100" b="0" i="0" u="none" strike="noStrike" cap="non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Association</a:t>
                      </a:r>
                      <a:r>
                        <a:rPr lang="es-HN" sz="11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(FCCA) y el Gobierno de Honduras en la Contratación de Marinos Hondureños embarcados en cruceros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HN" sz="11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La Florida-</a:t>
                      </a:r>
                      <a:r>
                        <a:rPr lang="es-HN" sz="1100" b="0" i="0" u="none" strike="noStrike" cap="non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Caribbean</a:t>
                      </a:r>
                      <a:r>
                        <a:rPr lang="es-HN" sz="11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s-HN" sz="1100" b="0" i="0" u="none" strike="noStrike" cap="non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Cruise</a:t>
                      </a:r>
                      <a:r>
                        <a:rPr lang="es-HN" sz="11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s-HN" sz="1100" b="0" i="0" u="none" strike="noStrike" cap="non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Association</a:t>
                      </a:r>
                      <a:r>
                        <a:rPr lang="es-HN" sz="11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(FCCA) y el Gobierno de Honduras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s-HN" sz="1100" b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</a:t>
                      </a:r>
                      <a:r>
                        <a:rPr lang="es-HN" sz="1100" b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a aplicabilidad del Convenio Sobre el Trabajo Marítimo, 2006, como instrumento internacional que recoge las normas, recomendaciones, principios y prácticas internacionales aplicables al trabajo de la gente de mar.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s-HN" sz="1100" b="0" dirty="0" smtClean="0"/>
                        <a:t>La generación</a:t>
                      </a:r>
                      <a:r>
                        <a:rPr lang="es-HN" sz="1100" b="0" baseline="0" dirty="0" smtClean="0"/>
                        <a:t> de</a:t>
                      </a:r>
                      <a:r>
                        <a:rPr lang="es-HN" sz="1100" b="0" dirty="0" smtClean="0"/>
                        <a:t> los mecanismos idóneos para la búsqueda, selección y contratación de trabajadores marinos hondureños en buques de recreación.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dirty="0" smtClean="0"/>
                        <a:t>No se ha </a:t>
                      </a:r>
                      <a:r>
                        <a:rPr lang="en-US" sz="1100" b="0" dirty="0" err="1" smtClean="0"/>
                        <a:t>firmado</a:t>
                      </a:r>
                      <a:r>
                        <a:rPr lang="en-US" sz="1100" b="0" dirty="0" smtClean="0"/>
                        <a:t>.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dirty="0" err="1" smtClean="0"/>
                        <a:t>Creación</a:t>
                      </a:r>
                      <a:r>
                        <a:rPr lang="en-US" sz="1100" b="0" baseline="0" dirty="0" smtClean="0"/>
                        <a:t> de un </a:t>
                      </a:r>
                      <a:r>
                        <a:rPr lang="en-US" sz="1100" b="0" baseline="0" dirty="0" err="1" smtClean="0"/>
                        <a:t>Contrato</a:t>
                      </a:r>
                      <a:r>
                        <a:rPr lang="en-US" sz="1100" b="0" baseline="0" dirty="0" smtClean="0"/>
                        <a:t> Marco de </a:t>
                      </a:r>
                      <a:r>
                        <a:rPr lang="en-US" sz="1100" b="0" baseline="0" dirty="0" err="1" smtClean="0"/>
                        <a:t>aplicbilidad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obligatoria</a:t>
                      </a:r>
                      <a:r>
                        <a:rPr lang="en-US" sz="1100" b="0" baseline="0" dirty="0" smtClean="0"/>
                        <a:t> que </a:t>
                      </a:r>
                      <a:r>
                        <a:rPr lang="en-US" sz="1100" b="0" baseline="0" dirty="0" err="1" smtClean="0"/>
                        <a:t>contiene</a:t>
                      </a:r>
                      <a:r>
                        <a:rPr lang="en-US" sz="1100" b="0" baseline="0" dirty="0" smtClean="0"/>
                        <a:t> las </a:t>
                      </a:r>
                      <a:r>
                        <a:rPr lang="en-US" sz="1100" b="0" baseline="0" dirty="0" err="1" smtClean="0"/>
                        <a:t>condiciones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minimas</a:t>
                      </a:r>
                      <a:r>
                        <a:rPr lang="en-US" sz="1100" b="0" baseline="0" dirty="0" smtClean="0"/>
                        <a:t> de </a:t>
                      </a:r>
                      <a:r>
                        <a:rPr lang="en-US" sz="1100" b="0" baseline="0" dirty="0" err="1" smtClean="0"/>
                        <a:t>contratación</a:t>
                      </a:r>
                      <a:r>
                        <a:rPr lang="en-US" sz="1100" b="0" baseline="0" dirty="0" smtClean="0"/>
                        <a:t> de </a:t>
                      </a:r>
                      <a:r>
                        <a:rPr lang="en-US" sz="1100" b="0" baseline="0" dirty="0" err="1" smtClean="0"/>
                        <a:t>marinos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hondureños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en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cuceros</a:t>
                      </a:r>
                      <a:r>
                        <a:rPr lang="en-US" sz="1100" b="0" baseline="0" dirty="0" smtClean="0"/>
                        <a:t>, </a:t>
                      </a:r>
                      <a:r>
                        <a:rPr lang="en-US" sz="1100" b="0" baseline="0" dirty="0" err="1" smtClean="0"/>
                        <a:t>mismo</a:t>
                      </a:r>
                      <a:r>
                        <a:rPr lang="en-US" sz="1100" b="0" baseline="0" dirty="0" smtClean="0"/>
                        <a:t> que </a:t>
                      </a:r>
                      <a:r>
                        <a:rPr lang="en-US" sz="1100" b="0" baseline="0" dirty="0" err="1" smtClean="0"/>
                        <a:t>garantiza</a:t>
                      </a:r>
                      <a:r>
                        <a:rPr lang="en-US" sz="1100" b="0" baseline="0" dirty="0" smtClean="0"/>
                        <a:t> el </a:t>
                      </a:r>
                      <a:r>
                        <a:rPr lang="en-US" sz="1100" b="0" baseline="0" dirty="0" err="1" smtClean="0"/>
                        <a:t>cumplimeinto</a:t>
                      </a:r>
                      <a:r>
                        <a:rPr lang="en-US" sz="1100" b="0" baseline="0" dirty="0" smtClean="0"/>
                        <a:t> de </a:t>
                      </a:r>
                      <a:r>
                        <a:rPr lang="en-US" sz="1100" b="0" baseline="0" dirty="0" err="1" smtClean="0"/>
                        <a:t>los</a:t>
                      </a:r>
                      <a:r>
                        <a:rPr lang="en-US" sz="1100" b="0" baseline="0" dirty="0" smtClean="0"/>
                        <a:t> derechos y </a:t>
                      </a:r>
                      <a:r>
                        <a:rPr lang="en-US" sz="1100" b="0" baseline="0" dirty="0" err="1" smtClean="0"/>
                        <a:t>obligaciones</a:t>
                      </a:r>
                      <a:r>
                        <a:rPr lang="en-US" sz="1100" b="0" baseline="0" dirty="0" smtClean="0"/>
                        <a:t> del </a:t>
                      </a:r>
                      <a:r>
                        <a:rPr lang="en-US" sz="1100" b="0" baseline="0" dirty="0" err="1" smtClean="0"/>
                        <a:t>empleador</a:t>
                      </a:r>
                      <a:r>
                        <a:rPr lang="en-US" sz="1100" b="0" baseline="0" dirty="0" smtClean="0"/>
                        <a:t> y </a:t>
                      </a:r>
                      <a:r>
                        <a:rPr lang="en-US" sz="1100" b="0" baseline="0" dirty="0" err="1" smtClean="0"/>
                        <a:t>trabajador</a:t>
                      </a:r>
                      <a:r>
                        <a:rPr lang="en-US" sz="1100" b="0" baseline="0" dirty="0" smtClean="0"/>
                        <a:t> y </a:t>
                      </a:r>
                      <a:r>
                        <a:rPr lang="en-US" sz="1100" b="0" baseline="0" dirty="0" err="1" smtClean="0"/>
                        <a:t>además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potencia</a:t>
                      </a:r>
                      <a:r>
                        <a:rPr lang="en-US" sz="1100" b="0" baseline="0" dirty="0" smtClean="0"/>
                        <a:t> la </a:t>
                      </a:r>
                      <a:r>
                        <a:rPr lang="en-US" sz="1100" b="0" baseline="0" dirty="0" err="1" smtClean="0"/>
                        <a:t>competitividad</a:t>
                      </a:r>
                      <a:r>
                        <a:rPr lang="en-US" sz="1100" b="0" baseline="0" dirty="0" smtClean="0"/>
                        <a:t> de la </a:t>
                      </a:r>
                      <a:r>
                        <a:rPr lang="en-US" sz="1100" b="0" baseline="0" dirty="0" err="1" smtClean="0"/>
                        <a:t>contratación</a:t>
                      </a:r>
                      <a:r>
                        <a:rPr lang="en-US" sz="1100" b="0" baseline="0" dirty="0" smtClean="0"/>
                        <a:t> de </a:t>
                      </a:r>
                      <a:r>
                        <a:rPr lang="en-US" sz="1100" b="0" baseline="0" dirty="0" err="1" smtClean="0"/>
                        <a:t>marinos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hondureños</a:t>
                      </a:r>
                      <a:r>
                        <a:rPr lang="en-US" sz="1100" b="0" baseline="0" dirty="0" smtClean="0"/>
                        <a:t>.</a:t>
                      </a:r>
                      <a:endParaRPr lang="en-US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630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BD15C1E-D359-48C4-BBA1-0542312C8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63386"/>
              </p:ext>
            </p:extLst>
          </p:nvPr>
        </p:nvGraphicFramePr>
        <p:xfrm>
          <a:off x="971823" y="361207"/>
          <a:ext cx="7930375" cy="43738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86075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693653128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773274602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966242675"/>
                    </a:ext>
                  </a:extLst>
                </a:gridCol>
              </a:tblGrid>
              <a:tr h="309468">
                <a:tc>
                  <a:txBody>
                    <a:bodyPr/>
                    <a:lstStyle/>
                    <a:p>
                      <a:pPr algn="l"/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s-HN" sz="1100" b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 instauración por parte del Gobierno de Honduras de un contrato marco de términos y condiciones mínimas para la contratación de marinos hondureños embarcados en cruceros de reconocimiento y aplicabilidad obligatoria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309468">
                <a:tc>
                  <a:txBody>
                    <a:bodyPr/>
                    <a:lstStyle/>
                    <a:p>
                      <a:pPr algn="l"/>
                      <a:r>
                        <a:rPr lang="en-US" sz="1100" b="0" dirty="0" err="1" smtClean="0"/>
                        <a:t>Convenio</a:t>
                      </a:r>
                      <a:r>
                        <a:rPr lang="en-US" sz="1100" b="0" dirty="0" smtClean="0"/>
                        <a:t> de </a:t>
                      </a:r>
                      <a:r>
                        <a:rPr lang="en-US" sz="1100" b="0" dirty="0" err="1" smtClean="0"/>
                        <a:t>cooperación</a:t>
                      </a:r>
                      <a:r>
                        <a:rPr lang="en-US" sz="1100" b="0" dirty="0" smtClean="0"/>
                        <a:t> </a:t>
                      </a:r>
                      <a:r>
                        <a:rPr lang="en-US" sz="1100" b="0" dirty="0" err="1" smtClean="0"/>
                        <a:t>interinstitucional</a:t>
                      </a:r>
                      <a:r>
                        <a:rPr lang="en-US" sz="1100" b="0" dirty="0" smtClean="0"/>
                        <a:t> </a:t>
                      </a:r>
                      <a:r>
                        <a:rPr lang="en-US" sz="1100" b="0" dirty="0" err="1" smtClean="0"/>
                        <a:t>en</a:t>
                      </a:r>
                      <a:r>
                        <a:rPr lang="en-US" sz="1100" b="0" dirty="0" smtClean="0"/>
                        <a:t> material de </a:t>
                      </a:r>
                      <a:r>
                        <a:rPr lang="en-US" sz="1100" b="0" dirty="0" err="1" smtClean="0"/>
                        <a:t>Migración</a:t>
                      </a:r>
                      <a:r>
                        <a:rPr lang="en-US" sz="1100" b="0" dirty="0" smtClean="0"/>
                        <a:t> </a:t>
                      </a:r>
                      <a:r>
                        <a:rPr lang="en-US" sz="1100" b="0" dirty="0" err="1" smtClean="0"/>
                        <a:t>Laboral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err="1" smtClean="0"/>
                        <a:t>Instituto</a:t>
                      </a:r>
                      <a:r>
                        <a:rPr lang="en-US" sz="1100" dirty="0" smtClean="0"/>
                        <a:t> Nacional de </a:t>
                      </a:r>
                      <a:r>
                        <a:rPr lang="en-US" sz="1100" dirty="0" err="1" smtClean="0"/>
                        <a:t>Migración</a:t>
                      </a:r>
                      <a:r>
                        <a:rPr lang="en-US" sz="1100" dirty="0" smtClean="0"/>
                        <a:t> y </a:t>
                      </a:r>
                      <a:r>
                        <a:rPr lang="en-US" sz="1100" dirty="0" err="1" smtClean="0"/>
                        <a:t>Secretaría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Trabajo</a:t>
                      </a:r>
                      <a:r>
                        <a:rPr lang="en-US" sz="1100" baseline="0" dirty="0" smtClean="0"/>
                        <a:t> y </a:t>
                      </a:r>
                      <a:r>
                        <a:rPr lang="en-US" sz="1100" baseline="0" dirty="0" err="1" smtClean="0"/>
                        <a:t>Seguridad</a:t>
                      </a:r>
                      <a:r>
                        <a:rPr lang="en-US" sz="1100" baseline="0" dirty="0" smtClean="0"/>
                        <a:t> Social de Honduras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US" sz="1100" b="0" dirty="0" err="1" smtClean="0"/>
                        <a:t>Regularización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Migratoria</a:t>
                      </a:r>
                      <a:r>
                        <a:rPr lang="en-US" sz="1100" b="0" baseline="0" dirty="0" smtClean="0"/>
                        <a:t>.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US" sz="1100" b="0" baseline="0" dirty="0" err="1" smtClean="0"/>
                        <a:t>Obtención</a:t>
                      </a:r>
                      <a:r>
                        <a:rPr lang="en-US" sz="1100" b="0" baseline="0" dirty="0" smtClean="0"/>
                        <a:t> de </a:t>
                      </a:r>
                      <a:r>
                        <a:rPr lang="en-US" sz="1100" b="0" baseline="0" dirty="0" err="1" smtClean="0"/>
                        <a:t>permisos</a:t>
                      </a:r>
                      <a:r>
                        <a:rPr lang="en-US" sz="1100" b="0" baseline="0" dirty="0" smtClean="0"/>
                        <a:t> de </a:t>
                      </a:r>
                      <a:r>
                        <a:rPr lang="en-US" sz="1100" b="0" baseline="0" dirty="0" err="1" smtClean="0"/>
                        <a:t>trabajo</a:t>
                      </a:r>
                      <a:endParaRPr lang="en-US" sz="1100" b="0" baseline="0" dirty="0" smtClean="0"/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US" sz="1100" b="0" baseline="0" dirty="0" err="1" smtClean="0"/>
                        <a:t>Prevención</a:t>
                      </a:r>
                      <a:r>
                        <a:rPr lang="en-US" sz="1100" b="0" baseline="0" dirty="0" smtClean="0"/>
                        <a:t> de </a:t>
                      </a:r>
                      <a:r>
                        <a:rPr lang="en-US" sz="1100" b="0" baseline="0" dirty="0" err="1" smtClean="0"/>
                        <a:t>practicas</a:t>
                      </a:r>
                      <a:r>
                        <a:rPr lang="en-US" sz="1100" b="0" baseline="0" dirty="0" smtClean="0"/>
                        <a:t> irregulars de </a:t>
                      </a:r>
                      <a:r>
                        <a:rPr lang="en-US" sz="1100" b="0" baseline="0" dirty="0" err="1" smtClean="0"/>
                        <a:t>reclutamiento</a:t>
                      </a:r>
                      <a:r>
                        <a:rPr lang="en-US" sz="1100" b="0" baseline="0" dirty="0" smtClean="0"/>
                        <a:t> y </a:t>
                      </a:r>
                      <a:r>
                        <a:rPr lang="en-US" sz="1100" b="0" baseline="0" dirty="0" err="1" smtClean="0"/>
                        <a:t>contratación</a:t>
                      </a:r>
                      <a:r>
                        <a:rPr lang="en-US" sz="1100" b="0" baseline="0" dirty="0" smtClean="0"/>
                        <a:t> de </a:t>
                      </a:r>
                      <a:r>
                        <a:rPr lang="en-US" sz="1100" b="0" baseline="0" dirty="0" err="1" smtClean="0"/>
                        <a:t>trabajadores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migrantes</a:t>
                      </a:r>
                      <a:r>
                        <a:rPr lang="en-US" sz="1100" b="0" baseline="0" dirty="0" smtClean="0"/>
                        <a:t>.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6978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4341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BD15C1E-D359-48C4-BBA1-0542312C8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663921"/>
              </p:ext>
            </p:extLst>
          </p:nvPr>
        </p:nvGraphicFramePr>
        <p:xfrm>
          <a:off x="971823" y="361207"/>
          <a:ext cx="7930375" cy="10972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86075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693653128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773274602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966242675"/>
                    </a:ext>
                  </a:extLst>
                </a:gridCol>
              </a:tblGrid>
              <a:tr h="309468">
                <a:tc>
                  <a:txBody>
                    <a:bodyPr/>
                    <a:lstStyle/>
                    <a:p>
                      <a:pPr algn="l"/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s-HN" sz="1100" b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Apoyo a trabajadores migrantes hondureños para obtener sus pasaportes en Honduras</a:t>
                      </a:r>
                      <a:endParaRPr lang="es-HN" sz="1100" b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dirty="0" err="1" smtClean="0"/>
                        <a:t>Indefinida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865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id="{920CBC95-45BC-41BF-8C0E-927342DD8025}"/>
              </a:ext>
            </a:extLst>
          </p:cNvPr>
          <p:cNvSpPr txBox="1"/>
          <p:nvPr/>
        </p:nvSpPr>
        <p:spPr>
          <a:xfrm>
            <a:off x="901587" y="1373116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3200" b="1" dirty="0">
                <a:solidFill>
                  <a:srgbClr val="FFFFFF"/>
                </a:solidFill>
                <a:latin typeface="Oswald"/>
              </a:rPr>
              <a:t>Sesión 4: </a:t>
            </a:r>
          </a:p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endParaRPr lang="es-CR" sz="3200" b="1" dirty="0">
              <a:solidFill>
                <a:srgbClr val="FFFFFF"/>
              </a:solidFill>
              <a:latin typeface="Oswald"/>
            </a:endParaRPr>
          </a:p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3200" b="1" dirty="0">
                <a:solidFill>
                  <a:srgbClr val="FFFFFF"/>
                </a:solidFill>
                <a:latin typeface="Oswald"/>
              </a:rPr>
              <a:t>Marco normativo e instrumentos nacionales para la protección de las personas trabajadoras migrantes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1114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Shape 72">
            <a:extLst>
              <a:ext uri="{FF2B5EF4-FFF2-40B4-BE49-F238E27FC236}">
                <a16:creationId xmlns:a16="http://schemas.microsoft.com/office/drawing/2014/main" id="{CA0ACADC-9A1C-498B-A9ED-DB7D4ADD8CDB}"/>
              </a:ext>
            </a:extLst>
          </p:cNvPr>
          <p:cNvSpPr txBox="1"/>
          <p:nvPr/>
        </p:nvSpPr>
        <p:spPr>
          <a:xfrm>
            <a:off x="878306" y="2869776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Acuerdos con los Ministerios de Trabajo de otros países</a:t>
            </a:r>
            <a:endParaRPr sz="24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ctr">
              <a:lnSpc>
                <a:spcPct val="90000"/>
              </a:lnSpc>
            </a:pPr>
            <a:endParaRPr lang="en-US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BDB309A-9FA1-45DD-A82F-32A12C40C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396207"/>
              </p:ext>
            </p:extLst>
          </p:nvPr>
        </p:nvGraphicFramePr>
        <p:xfrm>
          <a:off x="878304" y="892952"/>
          <a:ext cx="7930376" cy="346259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965188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3965188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</a:tblGrid>
              <a:tr h="716028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Normativa</a:t>
                      </a:r>
                      <a:r>
                        <a:rPr lang="en-US" dirty="0"/>
                        <a:t> o Derechos </a:t>
                      </a:r>
                      <a:r>
                        <a:rPr lang="en-US" dirty="0" err="1"/>
                        <a:t>laborales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reconocidos</a:t>
                      </a:r>
                      <a:r>
                        <a:rPr lang="en-US" dirty="0"/>
                        <a:t> a </a:t>
                      </a:r>
                      <a:r>
                        <a:rPr lang="en-US" dirty="0" err="1"/>
                        <a:t>toda</a:t>
                      </a:r>
                      <a:r>
                        <a:rPr lang="en-US" dirty="0"/>
                        <a:t> persona </a:t>
                      </a:r>
                      <a:r>
                        <a:rPr lang="en-US" dirty="0" err="1"/>
                        <a:t>trabajadora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migrante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Limitaciones</a:t>
                      </a:r>
                      <a:r>
                        <a:rPr lang="en-US" dirty="0"/>
                        <a:t> y </a:t>
                      </a:r>
                      <a:r>
                        <a:rPr lang="en-US" dirty="0" err="1"/>
                        <a:t>disposiciones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especiales</a:t>
                      </a:r>
                      <a:r>
                        <a:rPr lang="en-US" dirty="0"/>
                        <a:t> para personas </a:t>
                      </a:r>
                      <a:r>
                        <a:rPr lang="en-US" dirty="0" err="1"/>
                        <a:t>trabajadoras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migrantes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1342553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Constitución</a:t>
                      </a:r>
                      <a:r>
                        <a:rPr lang="en-US" sz="1100" dirty="0" smtClean="0"/>
                        <a:t> de la </a:t>
                      </a:r>
                      <a:r>
                        <a:rPr lang="en-US" sz="1100" dirty="0" err="1" smtClean="0"/>
                        <a:t>República</a:t>
                      </a:r>
                      <a:r>
                        <a:rPr lang="en-US" sz="1100" dirty="0" smtClean="0"/>
                        <a:t> de Honduras, </a:t>
                      </a:r>
                      <a:r>
                        <a:rPr lang="en-US" sz="1100" dirty="0" err="1" smtClean="0"/>
                        <a:t>Capítulo</a:t>
                      </a:r>
                      <a:r>
                        <a:rPr lang="en-US" sz="1100" dirty="0" smtClean="0"/>
                        <a:t> II de Los </a:t>
                      </a:r>
                      <a:r>
                        <a:rPr lang="en-US" sz="1100" dirty="0" err="1" smtClean="0"/>
                        <a:t>Extranjeros</a:t>
                      </a:r>
                      <a:r>
                        <a:rPr lang="en-US" sz="1100" dirty="0" smtClean="0"/>
                        <a:t> (arts.</a:t>
                      </a:r>
                      <a:r>
                        <a:rPr lang="en-US" sz="1100" baseline="0" dirty="0" smtClean="0"/>
                        <a:t> 30-35) “Los </a:t>
                      </a:r>
                      <a:r>
                        <a:rPr lang="en-US" sz="1100" baseline="0" dirty="0" err="1" smtClean="0"/>
                        <a:t>extranjeros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gozan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los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mismos</a:t>
                      </a:r>
                      <a:r>
                        <a:rPr lang="en-US" sz="1100" baseline="0" dirty="0" smtClean="0"/>
                        <a:t> derechos </a:t>
                      </a:r>
                      <a:r>
                        <a:rPr lang="en-US" sz="1100" baseline="0" dirty="0" err="1" smtClean="0"/>
                        <a:t>civiles</a:t>
                      </a:r>
                      <a:r>
                        <a:rPr lang="en-US" sz="1100" baseline="0" dirty="0" smtClean="0"/>
                        <a:t> que </a:t>
                      </a:r>
                      <a:r>
                        <a:rPr lang="en-US" sz="1100" baseline="0" dirty="0" err="1" smtClean="0"/>
                        <a:t>los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hondureños</a:t>
                      </a:r>
                      <a:r>
                        <a:rPr lang="en-US" sz="1100" baseline="0" dirty="0" smtClean="0"/>
                        <a:t>. (</a:t>
                      </a:r>
                      <a:r>
                        <a:rPr lang="en-US" sz="1100" baseline="0" dirty="0" err="1" smtClean="0"/>
                        <a:t>Cubre</a:t>
                      </a:r>
                      <a:r>
                        <a:rPr lang="en-US" sz="1100" baseline="0" dirty="0" smtClean="0"/>
                        <a:t> la </a:t>
                      </a:r>
                      <a:r>
                        <a:rPr lang="en-US" sz="1100" baseline="0" dirty="0" err="1" smtClean="0"/>
                        <a:t>inmigración</a:t>
                      </a:r>
                      <a:r>
                        <a:rPr lang="en-US" sz="1100" baseline="0" dirty="0" smtClean="0"/>
                        <a:t>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Restricciones</a:t>
                      </a:r>
                      <a:r>
                        <a:rPr lang="en-US" sz="1100" dirty="0" smtClean="0"/>
                        <a:t> que </a:t>
                      </a:r>
                      <a:r>
                        <a:rPr lang="en-US" sz="1100" dirty="0" err="1" smtClean="0"/>
                        <a:t>por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razones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calificadas</a:t>
                      </a:r>
                      <a:r>
                        <a:rPr lang="en-US" sz="1100" dirty="0" smtClean="0"/>
                        <a:t> de </a:t>
                      </a:r>
                      <a:r>
                        <a:rPr lang="en-US" sz="1100" dirty="0" err="1" smtClean="0"/>
                        <a:t>orden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público</a:t>
                      </a:r>
                      <a:r>
                        <a:rPr lang="en-US" sz="1100" dirty="0" smtClean="0"/>
                        <a:t>, </a:t>
                      </a:r>
                      <a:r>
                        <a:rPr lang="en-US" sz="1100" dirty="0" err="1" smtClean="0"/>
                        <a:t>seguridad</a:t>
                      </a:r>
                      <a:r>
                        <a:rPr lang="en-US" sz="1100" dirty="0" smtClean="0"/>
                        <a:t>, </a:t>
                      </a:r>
                      <a:r>
                        <a:rPr lang="en-US" sz="1100" dirty="0" err="1" smtClean="0"/>
                        <a:t>interes</a:t>
                      </a:r>
                      <a:r>
                        <a:rPr lang="en-US" sz="1100" dirty="0" smtClean="0"/>
                        <a:t> o </a:t>
                      </a:r>
                      <a:r>
                        <a:rPr lang="en-US" sz="1100" dirty="0" err="1" smtClean="0"/>
                        <a:t>convivencia</a:t>
                      </a:r>
                      <a:r>
                        <a:rPr lang="en-US" sz="1100" dirty="0" smtClean="0"/>
                        <a:t> social que </a:t>
                      </a:r>
                      <a:r>
                        <a:rPr lang="en-US" sz="1100" dirty="0" err="1" smtClean="0"/>
                        <a:t>establecen</a:t>
                      </a:r>
                      <a:r>
                        <a:rPr lang="en-US" sz="1100" dirty="0" smtClean="0"/>
                        <a:t> las </a:t>
                      </a:r>
                      <a:r>
                        <a:rPr lang="en-US" sz="1100" dirty="0" err="1" smtClean="0"/>
                        <a:t>leyes</a:t>
                      </a:r>
                      <a:r>
                        <a:rPr lang="en-US" sz="1100" dirty="0" smtClean="0"/>
                        <a:t>.</a:t>
                      </a:r>
                    </a:p>
                    <a:p>
                      <a:r>
                        <a:rPr lang="en-US" sz="1100" dirty="0" smtClean="0"/>
                        <a:t>Art. 137. Se </a:t>
                      </a:r>
                      <a:r>
                        <a:rPr lang="en-US" sz="1100" dirty="0" err="1" smtClean="0"/>
                        <a:t>prohibe</a:t>
                      </a:r>
                      <a:r>
                        <a:rPr lang="en-US" sz="1100" dirty="0" smtClean="0"/>
                        <a:t> a </a:t>
                      </a:r>
                      <a:r>
                        <a:rPr lang="en-US" sz="1100" dirty="0" err="1" smtClean="0"/>
                        <a:t>los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patronos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emplear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menos</a:t>
                      </a:r>
                      <a:r>
                        <a:rPr lang="en-US" sz="1100" dirty="0" smtClean="0"/>
                        <a:t> de un 90% de </a:t>
                      </a:r>
                      <a:r>
                        <a:rPr lang="en-US" sz="1100" dirty="0" err="1" smtClean="0"/>
                        <a:t>trabajadores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hondureños</a:t>
                      </a:r>
                      <a:r>
                        <a:rPr lang="en-US" sz="1100" dirty="0" smtClean="0"/>
                        <a:t> y </a:t>
                      </a:r>
                      <a:r>
                        <a:rPr lang="en-US" sz="1100" dirty="0" err="1" smtClean="0"/>
                        <a:t>pagar</a:t>
                      </a:r>
                      <a:r>
                        <a:rPr lang="en-US" sz="1100" baseline="0" dirty="0" smtClean="0"/>
                        <a:t> a </a:t>
                      </a:r>
                      <a:r>
                        <a:rPr lang="en-US" sz="1100" baseline="0" dirty="0" err="1" smtClean="0"/>
                        <a:t>estos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menos</a:t>
                      </a:r>
                      <a:r>
                        <a:rPr lang="en-US" sz="1100" baseline="0" dirty="0" smtClean="0"/>
                        <a:t> del 85% del total de </a:t>
                      </a:r>
                      <a:r>
                        <a:rPr lang="en-US" sz="1100" baseline="0" dirty="0" err="1" smtClean="0"/>
                        <a:t>los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salarios</a:t>
                      </a:r>
                      <a:r>
                        <a:rPr lang="en-US" sz="1100" baseline="0" dirty="0" smtClean="0"/>
                        <a:t> que se </a:t>
                      </a:r>
                      <a:r>
                        <a:rPr lang="en-US" sz="1100" baseline="0" dirty="0" err="1" smtClean="0"/>
                        <a:t>devenguen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en</a:t>
                      </a:r>
                      <a:r>
                        <a:rPr lang="en-US" sz="1100" baseline="0" dirty="0" smtClean="0"/>
                        <a:t> las </a:t>
                      </a:r>
                      <a:r>
                        <a:rPr lang="en-US" sz="1100" baseline="0" dirty="0" err="1" smtClean="0"/>
                        <a:t>empresas</a:t>
                      </a:r>
                      <a:r>
                        <a:rPr lang="en-US" sz="1100" baseline="0" dirty="0" smtClean="0"/>
                        <a:t>. 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666864"/>
                  </a:ext>
                </a:extLst>
              </a:tr>
              <a:tr h="626525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Código</a:t>
                      </a:r>
                      <a:r>
                        <a:rPr lang="en-US" sz="1100" dirty="0" smtClean="0"/>
                        <a:t> de </a:t>
                      </a:r>
                      <a:r>
                        <a:rPr lang="en-US" sz="1100" dirty="0" err="1" smtClean="0"/>
                        <a:t>Trabajo</a:t>
                      </a:r>
                      <a:r>
                        <a:rPr lang="en-US" sz="1100" dirty="0" smtClean="0"/>
                        <a:t>,</a:t>
                      </a:r>
                      <a:r>
                        <a:rPr lang="en-US" sz="1100" baseline="0" dirty="0" smtClean="0"/>
                        <a:t> la STSS </a:t>
                      </a:r>
                      <a:r>
                        <a:rPr lang="en-US" sz="1100" baseline="0" dirty="0" err="1" smtClean="0"/>
                        <a:t>deber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encargarse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los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contratos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trabajo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los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extranjeros</a:t>
                      </a:r>
                      <a:r>
                        <a:rPr lang="en-US" sz="1100" baseline="0" dirty="0" smtClean="0"/>
                        <a:t> y </a:t>
                      </a:r>
                      <a:r>
                        <a:rPr lang="en-US" sz="1100" baseline="0" dirty="0" err="1" smtClean="0"/>
                        <a:t>nacionales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en</a:t>
                      </a:r>
                      <a:r>
                        <a:rPr lang="en-US" sz="1100" baseline="0" dirty="0" smtClean="0"/>
                        <a:t> el </a:t>
                      </a:r>
                      <a:r>
                        <a:rPr lang="en-US" sz="1100" baseline="0" dirty="0" err="1" smtClean="0"/>
                        <a:t>extranjero</a:t>
                      </a:r>
                      <a:r>
                        <a:rPr lang="en-US" sz="1100" baseline="0" dirty="0" smtClean="0"/>
                        <a:t>.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Art. 11 del </a:t>
                      </a:r>
                      <a:r>
                        <a:rPr lang="en-US" sz="1100" dirty="0" err="1" smtClean="0"/>
                        <a:t>Código</a:t>
                      </a:r>
                      <a:r>
                        <a:rPr lang="en-US" sz="1100" dirty="0" smtClean="0"/>
                        <a:t> de </a:t>
                      </a:r>
                      <a:r>
                        <a:rPr lang="en-US" sz="1100" dirty="0" err="1" smtClean="0"/>
                        <a:t>Trabajo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prohibe</a:t>
                      </a:r>
                      <a:r>
                        <a:rPr lang="en-US" sz="1100" baseline="0" dirty="0" smtClean="0"/>
                        <a:t> a </a:t>
                      </a:r>
                      <a:r>
                        <a:rPr lang="en-US" sz="1100" baseline="0" dirty="0" err="1" smtClean="0"/>
                        <a:t>los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patronos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emplear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menos</a:t>
                      </a:r>
                      <a:r>
                        <a:rPr lang="en-US" sz="1100" baseline="0" dirty="0" smtClean="0"/>
                        <a:t> del 90% de </a:t>
                      </a:r>
                      <a:r>
                        <a:rPr lang="en-US" sz="1100" baseline="0" dirty="0" err="1" smtClean="0"/>
                        <a:t>trabajadores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hondureños</a:t>
                      </a:r>
                      <a:r>
                        <a:rPr lang="en-US" sz="1100" baseline="0" dirty="0" smtClean="0"/>
                        <a:t> y </a:t>
                      </a:r>
                      <a:r>
                        <a:rPr lang="en-US" sz="1100" baseline="0" dirty="0" err="1" smtClean="0"/>
                        <a:t>pagar</a:t>
                      </a:r>
                      <a:r>
                        <a:rPr lang="en-US" sz="1100" baseline="0" dirty="0" smtClean="0"/>
                        <a:t> a </a:t>
                      </a:r>
                      <a:r>
                        <a:rPr lang="en-US" sz="1100" baseline="0" dirty="0" err="1" smtClean="0"/>
                        <a:t>éstos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menos</a:t>
                      </a:r>
                      <a:r>
                        <a:rPr lang="en-US" sz="1100" baseline="0" dirty="0" smtClean="0"/>
                        <a:t> del 85% dl total de </a:t>
                      </a:r>
                      <a:r>
                        <a:rPr lang="en-US" sz="1100" baseline="0" dirty="0" err="1" smtClean="0"/>
                        <a:t>los</a:t>
                      </a:r>
                      <a:r>
                        <a:rPr lang="en-US" sz="1100" baseline="0" dirty="0" smtClean="0"/>
                        <a:t> salaries (</a:t>
                      </a:r>
                      <a:r>
                        <a:rPr lang="en-US" sz="1100" baseline="0" dirty="0" err="1" smtClean="0"/>
                        <a:t>en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armonia</a:t>
                      </a:r>
                      <a:r>
                        <a:rPr lang="en-US" sz="1100" baseline="0" dirty="0" smtClean="0"/>
                        <a:t> con art. 137 de la </a:t>
                      </a:r>
                      <a:r>
                        <a:rPr lang="en-US" sz="1100" baseline="0" dirty="0" err="1" smtClean="0"/>
                        <a:t>Constitución</a:t>
                      </a:r>
                      <a:r>
                        <a:rPr lang="en-US" sz="1100" baseline="0" dirty="0" smtClean="0"/>
                        <a:t> de la </a:t>
                      </a:r>
                      <a:r>
                        <a:rPr lang="en-US" sz="1100" baseline="0" dirty="0" err="1" smtClean="0"/>
                        <a:t>República</a:t>
                      </a:r>
                      <a:r>
                        <a:rPr lang="en-US" sz="1100" baseline="0" dirty="0" smtClean="0"/>
                        <a:t>)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315311"/>
                  </a:ext>
                </a:extLst>
              </a:tr>
              <a:tr h="62652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Ley de </a:t>
                      </a:r>
                      <a:r>
                        <a:rPr lang="en-US" sz="1100" dirty="0" err="1" smtClean="0"/>
                        <a:t>Protección</a:t>
                      </a:r>
                      <a:r>
                        <a:rPr lang="en-US" sz="1100" dirty="0" smtClean="0"/>
                        <a:t> al </a:t>
                      </a:r>
                      <a:r>
                        <a:rPr lang="en-US" sz="1100" dirty="0" err="1" smtClean="0"/>
                        <a:t>Migrante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Hondureño</a:t>
                      </a:r>
                      <a:r>
                        <a:rPr lang="en-US" sz="1100" dirty="0" smtClean="0"/>
                        <a:t>, </a:t>
                      </a:r>
                      <a:r>
                        <a:rPr lang="en-US" sz="1100" dirty="0" err="1" smtClean="0"/>
                        <a:t>Decreto</a:t>
                      </a:r>
                      <a:r>
                        <a:rPr lang="en-US" sz="1100" dirty="0" smtClean="0"/>
                        <a:t> 106-2013 del 26 de </a:t>
                      </a:r>
                      <a:r>
                        <a:rPr lang="en-US" sz="1100" dirty="0" err="1" smtClean="0"/>
                        <a:t>diciembre</a:t>
                      </a:r>
                      <a:r>
                        <a:rPr lang="en-US" sz="1100" dirty="0" smtClean="0"/>
                        <a:t> del 2013. Art. 14 Derechos </a:t>
                      </a:r>
                      <a:r>
                        <a:rPr lang="en-US" sz="1100" dirty="0" err="1" smtClean="0"/>
                        <a:t>en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Materia</a:t>
                      </a:r>
                      <a:r>
                        <a:rPr lang="en-US" sz="1100" dirty="0" smtClean="0"/>
                        <a:t> de </a:t>
                      </a:r>
                      <a:r>
                        <a:rPr lang="en-US" sz="1100" dirty="0" err="1" smtClean="0"/>
                        <a:t>Empleo</a:t>
                      </a:r>
                      <a:r>
                        <a:rPr lang="en-US" sz="1100" dirty="0" smtClean="0"/>
                        <a:t> y </a:t>
                      </a:r>
                      <a:r>
                        <a:rPr lang="en-US" sz="1100" dirty="0" err="1" smtClean="0"/>
                        <a:t>Ocupación</a:t>
                      </a:r>
                      <a:r>
                        <a:rPr lang="en-US" sz="1100" dirty="0" smtClean="0"/>
                        <a:t>.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La </a:t>
                      </a:r>
                      <a:r>
                        <a:rPr lang="en-US" sz="1100" dirty="0" err="1" smtClean="0"/>
                        <a:t>comprobación</a:t>
                      </a:r>
                      <a:r>
                        <a:rPr lang="en-US" sz="1100" dirty="0" smtClean="0"/>
                        <a:t> del </a:t>
                      </a:r>
                      <a:r>
                        <a:rPr lang="en-US" sz="1100" dirty="0" err="1" smtClean="0"/>
                        <a:t>cumplimiento</a:t>
                      </a:r>
                      <a:r>
                        <a:rPr lang="en-US" sz="1100" dirty="0" smtClean="0"/>
                        <a:t> de </a:t>
                      </a:r>
                      <a:r>
                        <a:rPr lang="en-US" sz="1100" dirty="0" err="1" smtClean="0"/>
                        <a:t>los</a:t>
                      </a:r>
                      <a:r>
                        <a:rPr lang="en-US" sz="1100" dirty="0" smtClean="0"/>
                        <a:t> Derechos </a:t>
                      </a:r>
                      <a:r>
                        <a:rPr lang="en-US" sz="1100" dirty="0" err="1" smtClean="0"/>
                        <a:t>establecidos</a:t>
                      </a:r>
                      <a:r>
                        <a:rPr lang="en-US" sz="1100" dirty="0" smtClean="0"/>
                        <a:t>,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por</a:t>
                      </a:r>
                      <a:r>
                        <a:rPr lang="en-US" sz="1100" baseline="0" dirty="0" smtClean="0"/>
                        <a:t> parte de la STSS.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357345"/>
                  </a:ext>
                </a:extLst>
              </a:tr>
            </a:tbl>
          </a:graphicData>
        </a:graphic>
      </p:graphicFrame>
      <p:sp>
        <p:nvSpPr>
          <p:cNvPr id="11" name="Shape 72">
            <a:extLst>
              <a:ext uri="{FF2B5EF4-FFF2-40B4-BE49-F238E27FC236}">
                <a16:creationId xmlns:a16="http://schemas.microsoft.com/office/drawing/2014/main" id="{920CBC95-45BC-41BF-8C0E-927342DD8025}"/>
              </a:ext>
            </a:extLst>
          </p:cNvPr>
          <p:cNvSpPr txBox="1"/>
          <p:nvPr/>
        </p:nvSpPr>
        <p:spPr>
          <a:xfrm>
            <a:off x="901587" y="288683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rgbClr val="FFFFFF"/>
                </a:solidFill>
                <a:latin typeface="Oswald"/>
              </a:rPr>
              <a:t>Marco normativo e instrumentos en materia laboral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7396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Shape 72">
            <a:extLst>
              <a:ext uri="{FF2B5EF4-FFF2-40B4-BE49-F238E27FC236}">
                <a16:creationId xmlns:a16="http://schemas.microsoft.com/office/drawing/2014/main" id="{CA0ACADC-9A1C-498B-A9ED-DB7D4ADD8CDB}"/>
              </a:ext>
            </a:extLst>
          </p:cNvPr>
          <p:cNvSpPr txBox="1"/>
          <p:nvPr/>
        </p:nvSpPr>
        <p:spPr>
          <a:xfrm>
            <a:off x="878306" y="2869776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Acuerdos con los Ministerios de Trabajo de otros países</a:t>
            </a:r>
            <a:endParaRPr sz="24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ctr">
              <a:lnSpc>
                <a:spcPct val="90000"/>
              </a:lnSpc>
            </a:pPr>
            <a:endParaRPr lang="en-US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BDB309A-9FA1-45DD-A82F-32A12C40C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715189"/>
              </p:ext>
            </p:extLst>
          </p:nvPr>
        </p:nvGraphicFramePr>
        <p:xfrm>
          <a:off x="878304" y="727363"/>
          <a:ext cx="7930376" cy="39928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965188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3965188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</a:tblGrid>
              <a:tr h="118454"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Ley de </a:t>
                      </a:r>
                      <a:r>
                        <a:rPr lang="en-US" sz="1100" b="0" dirty="0" err="1" smtClean="0"/>
                        <a:t>Migración</a:t>
                      </a:r>
                      <a:r>
                        <a:rPr lang="en-US" sz="1100" b="0" baseline="0" dirty="0" smtClean="0"/>
                        <a:t> y </a:t>
                      </a:r>
                      <a:r>
                        <a:rPr lang="en-US" sz="1100" b="0" baseline="0" dirty="0" err="1" smtClean="0"/>
                        <a:t>Extranjería</a:t>
                      </a:r>
                      <a:r>
                        <a:rPr lang="en-US" sz="1100" b="0" baseline="0" dirty="0" smtClean="0"/>
                        <a:t>, </a:t>
                      </a:r>
                      <a:r>
                        <a:rPr lang="en-US" sz="1100" b="0" baseline="0" dirty="0" err="1" smtClean="0"/>
                        <a:t>Decreto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Legislativo</a:t>
                      </a:r>
                      <a:r>
                        <a:rPr lang="en-US" sz="1100" b="0" baseline="0" dirty="0" smtClean="0"/>
                        <a:t> 208-2003 (</a:t>
                      </a:r>
                      <a:r>
                        <a:rPr lang="en-US" sz="1100" b="0" baseline="0" dirty="0" err="1" smtClean="0"/>
                        <a:t>cubre</a:t>
                      </a:r>
                      <a:r>
                        <a:rPr lang="en-US" sz="1100" b="0" baseline="0" dirty="0" smtClean="0"/>
                        <a:t> la </a:t>
                      </a:r>
                      <a:r>
                        <a:rPr lang="en-US" sz="1100" b="0" baseline="0" dirty="0" err="1" smtClean="0"/>
                        <a:t>inmigración</a:t>
                      </a:r>
                      <a:r>
                        <a:rPr lang="en-US" sz="1100" b="0" baseline="0" dirty="0" smtClean="0"/>
                        <a:t>) art. 40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Ley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Carné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Trabajo</a:t>
                      </a:r>
                      <a:r>
                        <a:rPr lang="en-US" sz="1100" baseline="0" dirty="0" smtClean="0"/>
                        <a:t> para </a:t>
                      </a:r>
                      <a:r>
                        <a:rPr lang="en-US" sz="1100" baseline="0" dirty="0" err="1" smtClean="0"/>
                        <a:t>Extranjeros</a:t>
                      </a:r>
                      <a:r>
                        <a:rPr lang="en-US" sz="1100" baseline="0" dirty="0" smtClean="0"/>
                        <a:t>, </a:t>
                      </a:r>
                      <a:r>
                        <a:rPr lang="en-US" sz="1100" baseline="0" dirty="0" err="1" smtClean="0"/>
                        <a:t>Decreto</a:t>
                      </a:r>
                      <a:r>
                        <a:rPr lang="en-US" sz="1100" baseline="0" dirty="0" smtClean="0"/>
                        <a:t> 110 de </a:t>
                      </a:r>
                      <a:r>
                        <a:rPr lang="en-US" sz="1100" baseline="0" dirty="0" err="1" smtClean="0"/>
                        <a:t>fecha</a:t>
                      </a:r>
                      <a:r>
                        <a:rPr lang="en-US" sz="1100" baseline="0" dirty="0" smtClean="0"/>
                        <a:t> 01 de </a:t>
                      </a:r>
                      <a:r>
                        <a:rPr lang="en-US" sz="1100" baseline="0" dirty="0" err="1" smtClean="0"/>
                        <a:t>noviembre</a:t>
                      </a:r>
                      <a:r>
                        <a:rPr lang="en-US" sz="1100" baseline="0" dirty="0" smtClean="0"/>
                        <a:t> 1996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trabajadores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deben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acreditar</a:t>
                      </a:r>
                      <a:r>
                        <a:rPr lang="en-US" sz="1100" baseline="0" dirty="0" smtClean="0"/>
                        <a:t> que son </a:t>
                      </a:r>
                      <a:r>
                        <a:rPr lang="en-US" sz="1100" baseline="0" dirty="0" err="1" smtClean="0"/>
                        <a:t>residentes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legales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en</a:t>
                      </a:r>
                      <a:r>
                        <a:rPr lang="en-US" sz="1100" baseline="0" dirty="0" smtClean="0"/>
                        <a:t> el </a:t>
                      </a:r>
                      <a:r>
                        <a:rPr lang="en-US" sz="1100" baseline="0" dirty="0" err="1" smtClean="0"/>
                        <a:t>pais</a:t>
                      </a:r>
                      <a:r>
                        <a:rPr lang="en-US" sz="1100" baseline="0" dirty="0" smtClean="0"/>
                        <a:t>.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666864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Convenio</a:t>
                      </a:r>
                      <a:r>
                        <a:rPr lang="en-US" sz="1100" dirty="0" smtClean="0"/>
                        <a:t> 111 </a:t>
                      </a:r>
                      <a:r>
                        <a:rPr lang="en-US" sz="1100" dirty="0" err="1" smtClean="0"/>
                        <a:t>relativo</a:t>
                      </a:r>
                      <a:r>
                        <a:rPr lang="en-US" sz="1100" baseline="0" dirty="0" smtClean="0"/>
                        <a:t> a la </a:t>
                      </a:r>
                      <a:r>
                        <a:rPr lang="en-US" sz="1100" baseline="0" dirty="0" err="1" smtClean="0"/>
                        <a:t>discriminación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en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materia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empleo</a:t>
                      </a:r>
                      <a:r>
                        <a:rPr lang="en-US" sz="1100" baseline="0" dirty="0" smtClean="0"/>
                        <a:t> y </a:t>
                      </a:r>
                      <a:r>
                        <a:rPr lang="en-US" sz="1100" baseline="0" dirty="0" err="1" smtClean="0"/>
                        <a:t>ocupación</a:t>
                      </a:r>
                      <a:r>
                        <a:rPr lang="en-US" sz="1100" baseline="0" dirty="0" smtClean="0"/>
                        <a:t>, </a:t>
                      </a:r>
                      <a:r>
                        <a:rPr lang="en-US" sz="1100" baseline="0" dirty="0" err="1" smtClean="0"/>
                        <a:t>ratificado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mediante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Decreto</a:t>
                      </a:r>
                      <a:r>
                        <a:rPr lang="en-US" sz="1100" baseline="0" dirty="0" smtClean="0"/>
                        <a:t> 209 del 19 de </a:t>
                      </a:r>
                      <a:r>
                        <a:rPr lang="en-US" sz="1100" baseline="0" dirty="0" err="1" smtClean="0"/>
                        <a:t>marzo</a:t>
                      </a:r>
                      <a:r>
                        <a:rPr lang="en-US" sz="1100" baseline="0" dirty="0" smtClean="0"/>
                        <a:t> de 1960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357345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Acuerdo</a:t>
                      </a:r>
                      <a:r>
                        <a:rPr lang="en-US" sz="1100" baseline="0" dirty="0" smtClean="0"/>
                        <a:t> STSS-252-08, </a:t>
                      </a:r>
                      <a:r>
                        <a:rPr lang="en-US" sz="1100" baseline="0" dirty="0" err="1" smtClean="0"/>
                        <a:t>Reglamento</a:t>
                      </a:r>
                      <a:r>
                        <a:rPr lang="en-US" sz="1100" baseline="0" dirty="0" smtClean="0"/>
                        <a:t> para el </a:t>
                      </a:r>
                      <a:r>
                        <a:rPr lang="en-US" sz="1100" baseline="0" dirty="0" err="1" smtClean="0"/>
                        <a:t>Reclutamiento</a:t>
                      </a:r>
                      <a:r>
                        <a:rPr lang="en-US" sz="1100" baseline="0" dirty="0" smtClean="0"/>
                        <a:t> y </a:t>
                      </a:r>
                      <a:r>
                        <a:rPr lang="en-US" sz="1100" baseline="0" dirty="0" err="1" smtClean="0"/>
                        <a:t>Contratación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Trabajadores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Hondureños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en</a:t>
                      </a:r>
                      <a:r>
                        <a:rPr lang="en-US" sz="1100" baseline="0" dirty="0" smtClean="0"/>
                        <a:t> el </a:t>
                      </a:r>
                      <a:r>
                        <a:rPr lang="en-US" sz="1100" baseline="0" dirty="0" err="1" smtClean="0"/>
                        <a:t>Extranjero</a:t>
                      </a:r>
                      <a:r>
                        <a:rPr lang="en-US" sz="1100" baseline="0" dirty="0" smtClean="0"/>
                        <a:t>.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 se </a:t>
                      </a:r>
                      <a:r>
                        <a:rPr lang="en-US" sz="1100" dirty="0" err="1" smtClean="0"/>
                        <a:t>aplica</a:t>
                      </a:r>
                      <a:r>
                        <a:rPr lang="en-US" sz="1100" dirty="0" smtClean="0"/>
                        <a:t> a </a:t>
                      </a:r>
                      <a:r>
                        <a:rPr lang="en-US" sz="1100" dirty="0" err="1" smtClean="0"/>
                        <a:t>cabalidad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en</a:t>
                      </a:r>
                      <a:r>
                        <a:rPr lang="en-US" sz="1100" dirty="0" smtClean="0"/>
                        <a:t> vista que </a:t>
                      </a:r>
                      <a:r>
                        <a:rPr lang="en-US" sz="1100" dirty="0" err="1" smtClean="0"/>
                        <a:t>los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convenios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suscritos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contienen</a:t>
                      </a:r>
                      <a:r>
                        <a:rPr lang="en-US" sz="1100" baseline="0" dirty="0" smtClean="0"/>
                        <a:t> requisites y </a:t>
                      </a:r>
                      <a:r>
                        <a:rPr lang="en-US" sz="1100" baseline="0" dirty="0" err="1" smtClean="0"/>
                        <a:t>procedimientos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especificos</a:t>
                      </a:r>
                      <a:r>
                        <a:rPr lang="en-US" sz="1100" baseline="0" dirty="0" smtClean="0"/>
                        <a:t> que </a:t>
                      </a:r>
                      <a:r>
                        <a:rPr lang="en-US" sz="1100" baseline="0" dirty="0" err="1" smtClean="0"/>
                        <a:t>garantizan</a:t>
                      </a:r>
                      <a:r>
                        <a:rPr lang="en-US" sz="1100" baseline="0" dirty="0" smtClean="0"/>
                        <a:t> el </a:t>
                      </a:r>
                      <a:r>
                        <a:rPr lang="en-US" sz="1100" baseline="0" dirty="0" err="1" smtClean="0"/>
                        <a:t>respeto</a:t>
                      </a:r>
                      <a:r>
                        <a:rPr lang="en-US" sz="1100" baseline="0" dirty="0" smtClean="0"/>
                        <a:t> de derechos </a:t>
                      </a:r>
                      <a:r>
                        <a:rPr lang="en-US" sz="1100" baseline="0" dirty="0" err="1" smtClean="0"/>
                        <a:t>fundamentales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los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trabajadores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migrantes</a:t>
                      </a:r>
                      <a:r>
                        <a:rPr lang="en-US" sz="1100" baseline="0" dirty="0" smtClean="0"/>
                        <a:t>.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208974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Ley Marco de </a:t>
                      </a:r>
                      <a:r>
                        <a:rPr lang="en-US" sz="1100" dirty="0" err="1" smtClean="0"/>
                        <a:t>Protección</a:t>
                      </a:r>
                      <a:r>
                        <a:rPr lang="en-US" sz="1100" baseline="0" dirty="0" smtClean="0"/>
                        <a:t> Social, </a:t>
                      </a:r>
                      <a:r>
                        <a:rPr lang="en-US" sz="1100" baseline="0" dirty="0" err="1" smtClean="0"/>
                        <a:t>establece</a:t>
                      </a:r>
                      <a:r>
                        <a:rPr lang="en-US" sz="1100" baseline="0" dirty="0" smtClean="0"/>
                        <a:t> y </a:t>
                      </a:r>
                      <a:r>
                        <a:rPr lang="en-US" sz="1100" baseline="0" dirty="0" err="1" smtClean="0"/>
                        <a:t>regula</a:t>
                      </a:r>
                      <a:r>
                        <a:rPr lang="en-US" sz="1100" baseline="0" dirty="0" smtClean="0"/>
                        <a:t> la </a:t>
                      </a:r>
                      <a:r>
                        <a:rPr lang="en-US" sz="1100" baseline="0" dirty="0" err="1" smtClean="0"/>
                        <a:t>obligación</a:t>
                      </a:r>
                      <a:r>
                        <a:rPr lang="en-US" sz="1100" baseline="0" dirty="0" smtClean="0"/>
                        <a:t> de la </a:t>
                      </a:r>
                      <a:r>
                        <a:rPr lang="en-US" sz="1100" baseline="0" dirty="0" err="1" smtClean="0"/>
                        <a:t>inscripción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todo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trabajador</a:t>
                      </a:r>
                      <a:r>
                        <a:rPr lang="en-US" sz="1100" baseline="0" dirty="0" smtClean="0"/>
                        <a:t> que sea </a:t>
                      </a:r>
                      <a:r>
                        <a:rPr lang="en-US" sz="1100" baseline="0" dirty="0" err="1" smtClean="0"/>
                        <a:t>contratado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legalmente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por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una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empresa</a:t>
                      </a:r>
                      <a:r>
                        <a:rPr lang="en-US" sz="1100" baseline="0" dirty="0" smtClean="0"/>
                        <a:t>, </a:t>
                      </a:r>
                      <a:r>
                        <a:rPr lang="en-US" sz="1100" baseline="0" dirty="0" err="1" smtClean="0"/>
                        <a:t>incluidos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los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trabajadores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migrantes</a:t>
                      </a:r>
                      <a:r>
                        <a:rPr lang="en-US" sz="1100" baseline="0" dirty="0" smtClean="0"/>
                        <a:t>.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586870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Ley de </a:t>
                      </a:r>
                      <a:r>
                        <a:rPr lang="en-US" sz="1100" dirty="0" err="1" smtClean="0"/>
                        <a:t>Inspección</a:t>
                      </a:r>
                      <a:r>
                        <a:rPr lang="en-US" sz="1100" dirty="0" smtClean="0"/>
                        <a:t> de </a:t>
                      </a:r>
                      <a:r>
                        <a:rPr lang="en-US" sz="1100" dirty="0" err="1" smtClean="0"/>
                        <a:t>Trabajo</a:t>
                      </a:r>
                      <a:r>
                        <a:rPr lang="en-US" sz="1100" dirty="0" smtClean="0"/>
                        <a:t>, </a:t>
                      </a:r>
                      <a:r>
                        <a:rPr lang="en-US" sz="1100" dirty="0" err="1" smtClean="0"/>
                        <a:t>Decreto</a:t>
                      </a:r>
                      <a:r>
                        <a:rPr lang="en-US" sz="1100" dirty="0" smtClean="0"/>
                        <a:t> 178-2016 del 23 de </a:t>
                      </a:r>
                      <a:r>
                        <a:rPr lang="en-US" sz="1100" dirty="0" err="1" smtClean="0"/>
                        <a:t>enero</a:t>
                      </a:r>
                      <a:r>
                        <a:rPr lang="en-US" sz="1100" dirty="0" smtClean="0"/>
                        <a:t> 2017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810358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Decreto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Legislativo</a:t>
                      </a:r>
                      <a:r>
                        <a:rPr lang="en-US" sz="1100" dirty="0" smtClean="0"/>
                        <a:t> 69-2010</a:t>
                      </a:r>
                      <a:r>
                        <a:rPr lang="en-US" sz="1100" baseline="0" dirty="0" smtClean="0"/>
                        <a:t> del 10 de </a:t>
                      </a:r>
                      <a:r>
                        <a:rPr lang="en-US" sz="1100" baseline="0" dirty="0" err="1" smtClean="0"/>
                        <a:t>junio</a:t>
                      </a:r>
                      <a:r>
                        <a:rPr lang="en-US" sz="1100" baseline="0" dirty="0" smtClean="0"/>
                        <a:t> del 2010, de </a:t>
                      </a:r>
                      <a:r>
                        <a:rPr lang="en-US" sz="1100" baseline="0" dirty="0" err="1" smtClean="0"/>
                        <a:t>creación</a:t>
                      </a:r>
                      <a:r>
                        <a:rPr lang="en-US" sz="1100" baseline="0" dirty="0" smtClean="0"/>
                        <a:t> de un Regimen Especial de </a:t>
                      </a:r>
                      <a:r>
                        <a:rPr lang="en-US" sz="1100" baseline="0" dirty="0" err="1" smtClean="0"/>
                        <a:t>Migración</a:t>
                      </a:r>
                      <a:r>
                        <a:rPr lang="en-US" sz="1100" baseline="0" dirty="0" smtClean="0"/>
                        <a:t> Legal de </a:t>
                      </a:r>
                      <a:r>
                        <a:rPr lang="en-US" sz="1100" baseline="0" dirty="0" err="1" smtClean="0"/>
                        <a:t>trabajadores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hondureños</a:t>
                      </a:r>
                      <a:r>
                        <a:rPr lang="en-US" sz="1100" baseline="0" dirty="0" smtClean="0"/>
                        <a:t> para </a:t>
                      </a:r>
                      <a:r>
                        <a:rPr lang="en-US" sz="1100" baseline="0" dirty="0" err="1" smtClean="0"/>
                        <a:t>trabajar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en</a:t>
                      </a:r>
                      <a:r>
                        <a:rPr lang="en-US" sz="1100" baseline="0" dirty="0" smtClean="0"/>
                        <a:t> el sector </a:t>
                      </a:r>
                      <a:r>
                        <a:rPr lang="en-US" sz="1100" baseline="0" dirty="0" err="1" smtClean="0"/>
                        <a:t>agrícola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93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771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BDB309A-9FA1-45DD-A82F-32A12C40C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383607"/>
              </p:ext>
            </p:extLst>
          </p:nvPr>
        </p:nvGraphicFramePr>
        <p:xfrm>
          <a:off x="878304" y="727363"/>
          <a:ext cx="7930376" cy="2590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965188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3965188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</a:tblGrid>
              <a:tr h="118454"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de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los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Estados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Unidos</a:t>
                      </a:r>
                      <a:r>
                        <a:rPr lang="en-US" sz="1100" b="0" baseline="0" dirty="0" smtClean="0"/>
                        <a:t> de </a:t>
                      </a:r>
                      <a:r>
                        <a:rPr lang="en-US" sz="1100" b="0" baseline="0" dirty="0" err="1" smtClean="0"/>
                        <a:t>América</a:t>
                      </a:r>
                      <a:r>
                        <a:rPr lang="en-US" sz="1100" b="0" baseline="0" dirty="0" smtClean="0"/>
                        <a:t> y de </a:t>
                      </a:r>
                      <a:r>
                        <a:rPr lang="en-US" sz="1100" b="0" baseline="0" dirty="0" err="1" smtClean="0"/>
                        <a:t>otros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paises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No se </a:t>
                      </a:r>
                      <a:r>
                        <a:rPr lang="en-US" sz="1100" b="0" dirty="0" err="1" smtClean="0"/>
                        <a:t>aplica</a:t>
                      </a:r>
                      <a:r>
                        <a:rPr lang="en-US" sz="1100" b="0" dirty="0" smtClean="0"/>
                        <a:t> </a:t>
                      </a:r>
                      <a:r>
                        <a:rPr lang="en-US" sz="1100" b="0" dirty="0" err="1" smtClean="0"/>
                        <a:t>actualmente</a:t>
                      </a:r>
                      <a:endParaRPr lang="en-US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4317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Shape 72">
            <a:extLst>
              <a:ext uri="{FF2B5EF4-FFF2-40B4-BE49-F238E27FC236}">
                <a16:creationId xmlns:a16="http://schemas.microsoft.com/office/drawing/2014/main" id="{CA0ACADC-9A1C-498B-A9ED-DB7D4ADD8CDB}"/>
              </a:ext>
            </a:extLst>
          </p:cNvPr>
          <p:cNvSpPr txBox="1"/>
          <p:nvPr/>
        </p:nvSpPr>
        <p:spPr>
          <a:xfrm>
            <a:off x="878306" y="427912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Acuerdos con los Ministerios de Trabajo de otros países</a:t>
            </a:r>
            <a:endParaRPr sz="24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ctr">
              <a:lnSpc>
                <a:spcPct val="90000"/>
              </a:lnSpc>
            </a:pPr>
            <a:endParaRPr lang="en-US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BD15C1E-D359-48C4-BBA1-0542312C8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088129"/>
              </p:ext>
            </p:extLst>
          </p:nvPr>
        </p:nvGraphicFramePr>
        <p:xfrm>
          <a:off x="878305" y="926179"/>
          <a:ext cx="7930375" cy="41452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86075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  <a:gridCol w="1828300">
                  <a:extLst>
                    <a:ext uri="{9D8B030D-6E8A-4147-A177-3AD203B41FA5}">
                      <a16:colId xmlns:a16="http://schemas.microsoft.com/office/drawing/2014/main" val="2693653128"/>
                    </a:ext>
                  </a:extLst>
                </a:gridCol>
                <a:gridCol w="1343850">
                  <a:extLst>
                    <a:ext uri="{9D8B030D-6E8A-4147-A177-3AD203B41FA5}">
                      <a16:colId xmlns:a16="http://schemas.microsoft.com/office/drawing/2014/main" val="773274602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966242675"/>
                    </a:ext>
                  </a:extLst>
                </a:gridCol>
              </a:tblGrid>
              <a:tr h="309468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Denominación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/>
                        <a:t>del </a:t>
                      </a:r>
                      <a:r>
                        <a:rPr lang="en-US" dirty="0" err="1"/>
                        <a:t>Acuerdo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Ó</a:t>
                      </a:r>
                      <a:r>
                        <a:rPr lang="en-US" dirty="0" err="1" smtClean="0"/>
                        <a:t>rganos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/>
                        <a:t>suscriptores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Ambitos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abordados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por</a:t>
                      </a:r>
                      <a:r>
                        <a:rPr lang="en-US" dirty="0"/>
                        <a:t> el </a:t>
                      </a:r>
                      <a:r>
                        <a:rPr lang="en-US" dirty="0" err="1"/>
                        <a:t>C</a:t>
                      </a:r>
                      <a:r>
                        <a:rPr lang="en-US" dirty="0" err="1" smtClean="0"/>
                        <a:t>onvenio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Plazo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vigencia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Resutlados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118454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Declaración</a:t>
                      </a:r>
                      <a:r>
                        <a:rPr lang="en-US" sz="1100" baseline="0" dirty="0" smtClean="0"/>
                        <a:t> de la Antigua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Ministros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Trabajo</a:t>
                      </a:r>
                      <a:r>
                        <a:rPr lang="en-US" sz="1100" baseline="0" dirty="0" smtClean="0"/>
                        <a:t> de Panamá, Guatemala, El Salvador, Costa Rica, Nicaragua, Honduras y </a:t>
                      </a:r>
                      <a:r>
                        <a:rPr lang="en-US" sz="1100" baseline="0" dirty="0" err="1" smtClean="0"/>
                        <a:t>República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Dominicana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100" dirty="0" err="1" smtClean="0"/>
                        <a:t>Aprobación</a:t>
                      </a:r>
                      <a:r>
                        <a:rPr lang="en-US" sz="1100" dirty="0" smtClean="0"/>
                        <a:t> de </a:t>
                      </a:r>
                      <a:r>
                        <a:rPr lang="en-US" sz="1100" dirty="0" err="1" smtClean="0"/>
                        <a:t>reforma</a:t>
                      </a:r>
                      <a:r>
                        <a:rPr lang="en-US" sz="1100" dirty="0" smtClean="0"/>
                        <a:t> del </a:t>
                      </a:r>
                      <a:r>
                        <a:rPr lang="en-US" sz="1100" dirty="0" err="1" smtClean="0"/>
                        <a:t>Reglamento</a:t>
                      </a:r>
                      <a:r>
                        <a:rPr lang="en-US" sz="1100" dirty="0" smtClean="0"/>
                        <a:t> del </a:t>
                      </a:r>
                      <a:r>
                        <a:rPr lang="en-US" sz="1100" dirty="0" err="1" smtClean="0"/>
                        <a:t>Consejo</a:t>
                      </a:r>
                      <a:r>
                        <a:rPr lang="en-US" sz="1100" dirty="0" smtClean="0"/>
                        <a:t> de </a:t>
                      </a:r>
                      <a:r>
                        <a:rPr lang="en-US" sz="1100" dirty="0" err="1" smtClean="0"/>
                        <a:t>Ministras</a:t>
                      </a:r>
                      <a:r>
                        <a:rPr lang="en-US" sz="1100" dirty="0" smtClean="0"/>
                        <a:t> y </a:t>
                      </a:r>
                      <a:r>
                        <a:rPr lang="en-US" sz="1100" dirty="0" err="1" smtClean="0"/>
                        <a:t>Ministros</a:t>
                      </a:r>
                      <a:r>
                        <a:rPr lang="en-US" sz="1100" dirty="0" smtClean="0"/>
                        <a:t> de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Trabajo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Centroamérica</a:t>
                      </a:r>
                      <a:r>
                        <a:rPr lang="en-US" sz="1100" baseline="0" dirty="0" smtClean="0"/>
                        <a:t> y </a:t>
                      </a:r>
                      <a:r>
                        <a:rPr lang="en-US" sz="1100" baseline="0" dirty="0" err="1" smtClean="0"/>
                        <a:t>República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Dominicana</a:t>
                      </a:r>
                      <a:r>
                        <a:rPr lang="en-US" sz="1100" baseline="0" dirty="0" smtClean="0"/>
                        <a:t>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100" baseline="0" dirty="0" err="1" smtClean="0"/>
                        <a:t>Realizar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foro</a:t>
                      </a:r>
                      <a:r>
                        <a:rPr lang="en-US" sz="1100" baseline="0" dirty="0" smtClean="0"/>
                        <a:t> regional </a:t>
                      </a:r>
                      <a:r>
                        <a:rPr lang="en-US" sz="1100" baseline="0" dirty="0" err="1" smtClean="0"/>
                        <a:t>sobre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migraciones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laborales</a:t>
                      </a:r>
                      <a:endParaRPr lang="en-US" sz="1100" baseline="0" dirty="0" smtClean="0"/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100" baseline="0" dirty="0" err="1" smtClean="0"/>
                        <a:t>Concluir</a:t>
                      </a:r>
                      <a:r>
                        <a:rPr lang="en-US" sz="1100" baseline="0" dirty="0" smtClean="0"/>
                        <a:t> el </a:t>
                      </a:r>
                      <a:r>
                        <a:rPr lang="en-US" sz="1100" baseline="0" dirty="0" err="1" smtClean="0"/>
                        <a:t>proceso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desarrollo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Plataforma</a:t>
                      </a:r>
                      <a:r>
                        <a:rPr lang="en-US" sz="1100" baseline="0" dirty="0" smtClean="0"/>
                        <a:t> Virtual del </a:t>
                      </a:r>
                      <a:r>
                        <a:rPr lang="en-US" sz="1100" baseline="0" dirty="0" err="1" smtClean="0"/>
                        <a:t>Consejo</a:t>
                      </a:r>
                      <a:r>
                        <a:rPr lang="en-US" sz="1100" baseline="0" dirty="0" smtClean="0"/>
                        <a:t>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100" baseline="0" dirty="0" err="1" smtClean="0"/>
                        <a:t>Incorporar</a:t>
                      </a:r>
                      <a:r>
                        <a:rPr lang="en-US" sz="1100" baseline="0" dirty="0" smtClean="0"/>
                        <a:t> el Proyecto de </a:t>
                      </a:r>
                      <a:r>
                        <a:rPr lang="en-US" sz="1100" baseline="0" dirty="0" err="1" smtClean="0"/>
                        <a:t>Investigación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sobre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Mercados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Trabajo</a:t>
                      </a:r>
                      <a:r>
                        <a:rPr lang="en-US" sz="1100" baseline="0" dirty="0" smtClean="0"/>
                        <a:t> y </a:t>
                      </a:r>
                      <a:r>
                        <a:rPr lang="en-US" sz="1100" baseline="0" dirty="0" err="1" smtClean="0"/>
                        <a:t>cambios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estructurales</a:t>
                      </a:r>
                      <a:r>
                        <a:rPr lang="en-US" sz="1100" baseline="0" dirty="0" smtClean="0"/>
                        <a:t>.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Firmado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en</a:t>
                      </a:r>
                      <a:r>
                        <a:rPr lang="en-US" sz="1100" dirty="0" smtClean="0"/>
                        <a:t> La Antigua Guatemala,</a:t>
                      </a:r>
                      <a:r>
                        <a:rPr lang="en-US" sz="1100" baseline="0" dirty="0" smtClean="0"/>
                        <a:t> 15 de </a:t>
                      </a:r>
                      <a:r>
                        <a:rPr lang="en-US" sz="1100" baseline="0" dirty="0" err="1" smtClean="0"/>
                        <a:t>febrero</a:t>
                      </a:r>
                      <a:r>
                        <a:rPr lang="en-US" sz="1100" baseline="0" dirty="0" smtClean="0"/>
                        <a:t> 2017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En</a:t>
                      </a:r>
                      <a:r>
                        <a:rPr lang="en-US" sz="1100" baseline="0" dirty="0" smtClean="0"/>
                        <a:t> Honduras: </a:t>
                      </a:r>
                      <a:r>
                        <a:rPr lang="en-US" sz="1100" baseline="0" dirty="0" err="1" smtClean="0"/>
                        <a:t>Negociación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Convenio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entra</a:t>
                      </a:r>
                      <a:r>
                        <a:rPr lang="en-US" sz="1100" baseline="0" dirty="0" smtClean="0"/>
                        <a:t> la STSS y el </a:t>
                      </a:r>
                      <a:r>
                        <a:rPr lang="en-US" sz="1100" baseline="0" dirty="0" err="1" smtClean="0"/>
                        <a:t>Instituto</a:t>
                      </a:r>
                      <a:r>
                        <a:rPr lang="en-US" sz="1100" baseline="0" dirty="0" smtClean="0"/>
                        <a:t> Nacional de </a:t>
                      </a:r>
                      <a:r>
                        <a:rPr lang="en-US" sz="1100" baseline="0" dirty="0" err="1" smtClean="0"/>
                        <a:t>Migración</a:t>
                      </a:r>
                      <a:r>
                        <a:rPr lang="en-US" sz="1100" baseline="0" dirty="0" smtClean="0"/>
                        <a:t> para </a:t>
                      </a:r>
                      <a:r>
                        <a:rPr lang="en-US" sz="1100" baseline="0" dirty="0" err="1" smtClean="0"/>
                        <a:t>vincular</a:t>
                      </a:r>
                      <a:r>
                        <a:rPr lang="en-US" sz="1100" baseline="0" dirty="0" smtClean="0"/>
                        <a:t> las </a:t>
                      </a:r>
                      <a:r>
                        <a:rPr lang="en-US" sz="1100" baseline="0" dirty="0" err="1" smtClean="0"/>
                        <a:t>politicas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empleo</a:t>
                      </a:r>
                      <a:r>
                        <a:rPr lang="en-US" sz="1100" baseline="0" dirty="0" smtClean="0"/>
                        <a:t> con las de </a:t>
                      </a:r>
                      <a:r>
                        <a:rPr lang="en-US" sz="1100" baseline="0" dirty="0" err="1" smtClean="0"/>
                        <a:t>migración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Memorandum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Entendimiento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Ministros</a:t>
                      </a:r>
                      <a:r>
                        <a:rPr lang="en-US" sz="1100" dirty="0" smtClean="0"/>
                        <a:t> de </a:t>
                      </a:r>
                      <a:r>
                        <a:rPr lang="en-US" sz="1100" dirty="0" err="1" smtClean="0"/>
                        <a:t>Trabajo</a:t>
                      </a:r>
                      <a:r>
                        <a:rPr lang="en-US" sz="1100" dirty="0" smtClean="0"/>
                        <a:t> de México,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</a:t>
                      </a:r>
                      <a:r>
                        <a:rPr lang="en-US" sz="1100" dirty="0" err="1" smtClean="0"/>
                        <a:t>Creación</a:t>
                      </a:r>
                      <a:r>
                        <a:rPr lang="en-US" sz="1100" dirty="0" smtClean="0"/>
                        <a:t> de un </a:t>
                      </a:r>
                      <a:r>
                        <a:rPr lang="en-US" sz="1100" dirty="0" err="1" smtClean="0"/>
                        <a:t>Programa</a:t>
                      </a:r>
                      <a:r>
                        <a:rPr lang="en-US" sz="1100" dirty="0" smtClean="0"/>
                        <a:t> Temporal</a:t>
                      </a:r>
                      <a:r>
                        <a:rPr lang="en-US" sz="1100" baseline="0" dirty="0" smtClean="0"/>
                        <a:t> entre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Firmado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en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Cancún</a:t>
                      </a:r>
                      <a:r>
                        <a:rPr lang="en-US" sz="1100" baseline="0" dirty="0" smtClean="0"/>
                        <a:t>, México,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666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145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BD15C1E-D359-48C4-BBA1-0542312C8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841714"/>
              </p:ext>
            </p:extLst>
          </p:nvPr>
        </p:nvGraphicFramePr>
        <p:xfrm>
          <a:off x="901586" y="438112"/>
          <a:ext cx="7930375" cy="43738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86075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  <a:gridCol w="1828300">
                  <a:extLst>
                    <a:ext uri="{9D8B030D-6E8A-4147-A177-3AD203B41FA5}">
                      <a16:colId xmlns:a16="http://schemas.microsoft.com/office/drawing/2014/main" val="2693653128"/>
                    </a:ext>
                  </a:extLst>
                </a:gridCol>
                <a:gridCol w="1343850">
                  <a:extLst>
                    <a:ext uri="{9D8B030D-6E8A-4147-A177-3AD203B41FA5}">
                      <a16:colId xmlns:a16="http://schemas.microsoft.com/office/drawing/2014/main" val="773274602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966242675"/>
                    </a:ext>
                  </a:extLst>
                </a:gridCol>
              </a:tblGrid>
              <a:tr h="30946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dirty="0" smtClean="0"/>
                        <a:t>El</a:t>
                      </a:r>
                      <a:r>
                        <a:rPr lang="en-US" sz="1100" b="0" baseline="0" dirty="0" smtClean="0"/>
                        <a:t> Salvador, Guatemala y Honduras.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dirty="0" err="1" smtClean="0"/>
                        <a:t>los</a:t>
                      </a:r>
                      <a:r>
                        <a:rPr lang="en-US" sz="1100" b="0" dirty="0" smtClean="0"/>
                        <a:t> </a:t>
                      </a:r>
                      <a:r>
                        <a:rPr lang="en-US" sz="1100" b="0" dirty="0" err="1" smtClean="0"/>
                        <a:t>cuatro</a:t>
                      </a:r>
                      <a:r>
                        <a:rPr lang="en-US" sz="1100" b="0" dirty="0" smtClean="0"/>
                        <a:t> </a:t>
                      </a:r>
                      <a:r>
                        <a:rPr lang="en-US" sz="1100" b="0" dirty="0" err="1" smtClean="0"/>
                        <a:t>paises</a:t>
                      </a:r>
                      <a:r>
                        <a:rPr lang="en-US" sz="1100" b="0" dirty="0" smtClean="0"/>
                        <a:t>, a </a:t>
                      </a:r>
                      <a:r>
                        <a:rPr lang="en-US" sz="1100" b="0" dirty="0" err="1" smtClean="0"/>
                        <a:t>través</a:t>
                      </a:r>
                      <a:r>
                        <a:rPr lang="en-US" sz="1100" b="0" dirty="0" smtClean="0"/>
                        <a:t> de</a:t>
                      </a:r>
                      <a:r>
                        <a:rPr lang="en-US" sz="1100" b="0" baseline="0" dirty="0" smtClean="0"/>
                        <a:t>l </a:t>
                      </a:r>
                      <a:r>
                        <a:rPr lang="en-US" sz="1100" b="0" baseline="0" dirty="0" err="1" smtClean="0"/>
                        <a:t>instrumento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jurídico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correspondiente</a:t>
                      </a:r>
                      <a:r>
                        <a:rPr lang="en-US" sz="1100" b="0" baseline="0" dirty="0" smtClean="0"/>
                        <a:t>.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dirty="0" smtClean="0"/>
                        <a:t>el</a:t>
                      </a:r>
                      <a:r>
                        <a:rPr lang="en-US" sz="1100" b="0" baseline="0" dirty="0" smtClean="0"/>
                        <a:t> 14 de </a:t>
                      </a:r>
                      <a:r>
                        <a:rPr lang="en-US" sz="1100" b="0" baseline="0" dirty="0" err="1" smtClean="0"/>
                        <a:t>octubre</a:t>
                      </a:r>
                      <a:r>
                        <a:rPr lang="en-US" sz="1100" b="0" baseline="0" dirty="0" smtClean="0"/>
                        <a:t> 2016. </a:t>
                      </a:r>
                      <a:r>
                        <a:rPr lang="en-US" sz="1100" b="0" dirty="0" smtClean="0"/>
                        <a:t> 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dirty="0" err="1" smtClean="0"/>
                        <a:t>Creación</a:t>
                      </a:r>
                      <a:r>
                        <a:rPr lang="en-US" sz="1100" b="0" baseline="0" dirty="0" smtClean="0"/>
                        <a:t> de </a:t>
                      </a:r>
                      <a:r>
                        <a:rPr lang="en-US" sz="1100" b="0" baseline="0" dirty="0" err="1" smtClean="0"/>
                        <a:t>Borrador</a:t>
                      </a:r>
                      <a:r>
                        <a:rPr lang="en-US" sz="1100" b="0" baseline="0" dirty="0" smtClean="0"/>
                        <a:t> de un </a:t>
                      </a:r>
                      <a:r>
                        <a:rPr lang="en-US" sz="1100" b="0" baseline="0" dirty="0" err="1" smtClean="0"/>
                        <a:t>Convenio</a:t>
                      </a:r>
                      <a:r>
                        <a:rPr lang="en-US" sz="1100" b="0" baseline="0" dirty="0" smtClean="0"/>
                        <a:t>.</a:t>
                      </a:r>
                      <a:endParaRPr lang="en-US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118454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Acuerdo</a:t>
                      </a:r>
                      <a:r>
                        <a:rPr lang="en-US" sz="1100" dirty="0" smtClean="0"/>
                        <a:t> entre el </a:t>
                      </a:r>
                      <a:r>
                        <a:rPr lang="en-US" sz="1100" dirty="0" err="1" smtClean="0"/>
                        <a:t>Gobierno</a:t>
                      </a:r>
                      <a:r>
                        <a:rPr lang="en-US" sz="1100" dirty="0" smtClean="0"/>
                        <a:t> de Los </a:t>
                      </a:r>
                      <a:r>
                        <a:rPr lang="en-US" sz="1100" dirty="0" err="1" smtClean="0"/>
                        <a:t>Estados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Unidos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Mexicanos</a:t>
                      </a:r>
                      <a:r>
                        <a:rPr lang="en-US" sz="1100" baseline="0" dirty="0" smtClean="0"/>
                        <a:t>, El </a:t>
                      </a:r>
                      <a:r>
                        <a:rPr lang="en-US" sz="1100" baseline="0" dirty="0" err="1" smtClean="0"/>
                        <a:t>Gobierno</a:t>
                      </a:r>
                      <a:r>
                        <a:rPr lang="en-US" sz="1100" baseline="0" dirty="0" smtClean="0"/>
                        <a:t> de la </a:t>
                      </a:r>
                      <a:r>
                        <a:rPr lang="en-US" sz="1100" baseline="0" dirty="0" err="1" smtClean="0"/>
                        <a:t>República</a:t>
                      </a:r>
                      <a:r>
                        <a:rPr lang="en-US" sz="1100" baseline="0" dirty="0" smtClean="0"/>
                        <a:t> de El Salvador, El </a:t>
                      </a:r>
                      <a:r>
                        <a:rPr lang="en-US" sz="1100" baseline="0" dirty="0" err="1" smtClean="0"/>
                        <a:t>Gobierno</a:t>
                      </a:r>
                      <a:r>
                        <a:rPr lang="en-US" sz="1100" baseline="0" dirty="0" smtClean="0"/>
                        <a:t> de la </a:t>
                      </a:r>
                      <a:r>
                        <a:rPr lang="en-US" sz="1100" baseline="0" dirty="0" err="1" smtClean="0"/>
                        <a:t>República</a:t>
                      </a:r>
                      <a:r>
                        <a:rPr lang="en-US" sz="1100" baseline="0" dirty="0" smtClean="0"/>
                        <a:t> de Guatemala y El </a:t>
                      </a:r>
                      <a:r>
                        <a:rPr lang="en-US" sz="1100" baseline="0" dirty="0" err="1" smtClean="0"/>
                        <a:t>Gobierno</a:t>
                      </a:r>
                      <a:r>
                        <a:rPr lang="en-US" sz="1100" baseline="0" dirty="0" smtClean="0"/>
                        <a:t> de la </a:t>
                      </a:r>
                      <a:r>
                        <a:rPr lang="en-US" sz="1100" baseline="0" dirty="0" err="1" smtClean="0"/>
                        <a:t>República</a:t>
                      </a:r>
                      <a:r>
                        <a:rPr lang="en-US" sz="1100" baseline="0" dirty="0" smtClean="0"/>
                        <a:t> de Honduras para el </a:t>
                      </a:r>
                      <a:r>
                        <a:rPr lang="en-US" sz="1100" baseline="0" dirty="0" err="1" smtClean="0"/>
                        <a:t>Establecimiento</a:t>
                      </a:r>
                      <a:r>
                        <a:rPr lang="en-US" sz="1100" baseline="0" dirty="0" smtClean="0"/>
                        <a:t> de un </a:t>
                      </a:r>
                      <a:r>
                        <a:rPr lang="en-US" sz="1100" baseline="0" dirty="0" err="1" smtClean="0"/>
                        <a:t>Programa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Laboral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Migratorio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el </a:t>
                      </a:r>
                      <a:r>
                        <a:rPr lang="en-US" sz="1100" dirty="0" err="1" smtClean="0"/>
                        <a:t>Gobierno</a:t>
                      </a:r>
                      <a:r>
                        <a:rPr lang="en-US" sz="1100" dirty="0" smtClean="0"/>
                        <a:t> de Los </a:t>
                      </a:r>
                      <a:r>
                        <a:rPr lang="en-US" sz="1100" dirty="0" err="1" smtClean="0"/>
                        <a:t>Estados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Unidos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Mexicanos</a:t>
                      </a:r>
                      <a:r>
                        <a:rPr lang="en-US" sz="1100" baseline="0" dirty="0" smtClean="0"/>
                        <a:t>, El </a:t>
                      </a:r>
                      <a:r>
                        <a:rPr lang="en-US" sz="1100" baseline="0" dirty="0" err="1" smtClean="0"/>
                        <a:t>Gobierno</a:t>
                      </a:r>
                      <a:r>
                        <a:rPr lang="en-US" sz="1100" baseline="0" dirty="0" smtClean="0"/>
                        <a:t> de la </a:t>
                      </a:r>
                      <a:r>
                        <a:rPr lang="en-US" sz="1100" baseline="0" dirty="0" err="1" smtClean="0"/>
                        <a:t>República</a:t>
                      </a:r>
                      <a:r>
                        <a:rPr lang="en-US" sz="1100" baseline="0" dirty="0" smtClean="0"/>
                        <a:t> de El Salvador, El </a:t>
                      </a:r>
                      <a:r>
                        <a:rPr lang="en-US" sz="1100" baseline="0" dirty="0" err="1" smtClean="0"/>
                        <a:t>Gobierno</a:t>
                      </a:r>
                      <a:r>
                        <a:rPr lang="en-US" sz="1100" baseline="0" dirty="0" smtClean="0"/>
                        <a:t> de la </a:t>
                      </a:r>
                      <a:r>
                        <a:rPr lang="en-US" sz="1100" baseline="0" dirty="0" err="1" smtClean="0"/>
                        <a:t>República</a:t>
                      </a:r>
                      <a:r>
                        <a:rPr lang="en-US" sz="1100" baseline="0" dirty="0" smtClean="0"/>
                        <a:t> de Guatemala y El </a:t>
                      </a:r>
                      <a:r>
                        <a:rPr lang="en-US" sz="1100" baseline="0" dirty="0" err="1" smtClean="0"/>
                        <a:t>Gobierno</a:t>
                      </a:r>
                      <a:r>
                        <a:rPr lang="en-US" sz="1100" baseline="0" dirty="0" smtClean="0"/>
                        <a:t> de la </a:t>
                      </a:r>
                      <a:r>
                        <a:rPr lang="en-US" sz="1100" baseline="0" dirty="0" err="1" smtClean="0"/>
                        <a:t>República</a:t>
                      </a:r>
                      <a:r>
                        <a:rPr lang="en-US" sz="1100" baseline="0" dirty="0" smtClean="0"/>
                        <a:t> de Honduras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100" baseline="0" dirty="0" err="1" smtClean="0"/>
                        <a:t>Procedimientos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previos</a:t>
                      </a:r>
                      <a:r>
                        <a:rPr lang="en-US" sz="1100" baseline="0" dirty="0" smtClean="0"/>
                        <a:t> a la </a:t>
                      </a:r>
                      <a:r>
                        <a:rPr lang="en-US" sz="1100" baseline="0" dirty="0" err="1" smtClean="0"/>
                        <a:t>contratación</a:t>
                      </a:r>
                      <a:r>
                        <a:rPr lang="en-US" sz="1100" baseline="0" dirty="0" smtClean="0"/>
                        <a:t> de las personas </a:t>
                      </a:r>
                      <a:r>
                        <a:rPr lang="en-US" sz="1100" baseline="0" dirty="0" err="1" smtClean="0"/>
                        <a:t>interesadas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en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beneficiarse</a:t>
                      </a:r>
                      <a:r>
                        <a:rPr lang="en-US" sz="1100" baseline="0" dirty="0" smtClean="0"/>
                        <a:t> del PLM.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100" baseline="0" dirty="0" err="1" smtClean="0"/>
                        <a:t>Proceso</a:t>
                      </a:r>
                      <a:r>
                        <a:rPr lang="en-US" sz="1100" baseline="0" dirty="0" smtClean="0"/>
                        <a:t> para el </a:t>
                      </a:r>
                      <a:r>
                        <a:rPr lang="en-US" sz="1100" baseline="0" dirty="0" err="1" smtClean="0"/>
                        <a:t>ingreso</a:t>
                      </a:r>
                      <a:r>
                        <a:rPr lang="en-US" sz="1100" baseline="0" dirty="0" smtClean="0"/>
                        <a:t> al </a:t>
                      </a:r>
                      <a:r>
                        <a:rPr lang="en-US" sz="1100" baseline="0" dirty="0" err="1" smtClean="0"/>
                        <a:t>territorio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cada</a:t>
                      </a:r>
                      <a:r>
                        <a:rPr lang="en-US" sz="1100" baseline="0" dirty="0" smtClean="0"/>
                        <a:t> Estado de las personas </a:t>
                      </a:r>
                      <a:r>
                        <a:rPr lang="en-US" sz="1100" baseline="0" dirty="0" err="1" smtClean="0"/>
                        <a:t>beneficiarias</a:t>
                      </a:r>
                      <a:r>
                        <a:rPr lang="en-US" sz="1100" baseline="0" dirty="0" smtClean="0"/>
                        <a:t> del PLM.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100" baseline="0" dirty="0" err="1" smtClean="0"/>
                        <a:t>Procedimiento</a:t>
                      </a:r>
                      <a:r>
                        <a:rPr lang="en-US" sz="1100" baseline="0" dirty="0" smtClean="0"/>
                        <a:t> para la </a:t>
                      </a:r>
                      <a:r>
                        <a:rPr lang="en-US" sz="1100" baseline="0" dirty="0" err="1" smtClean="0"/>
                        <a:t>salida</a:t>
                      </a:r>
                      <a:r>
                        <a:rPr lang="en-US" sz="1100" baseline="0" dirty="0" smtClean="0"/>
                        <a:t> del </a:t>
                      </a:r>
                      <a:r>
                        <a:rPr lang="en-US" sz="1100" baseline="0" dirty="0" err="1" smtClean="0"/>
                        <a:t>territorio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los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Estados</a:t>
                      </a:r>
                      <a:r>
                        <a:rPr lang="en-US" sz="1100" baseline="0" dirty="0" smtClean="0"/>
                        <a:t> de </a:t>
                      </a:r>
                      <a:r>
                        <a:rPr lang="en-US" sz="1100" baseline="0" dirty="0" err="1" smtClean="0"/>
                        <a:t>destino</a:t>
                      </a:r>
                      <a:r>
                        <a:rPr lang="en-US" sz="1100" baseline="0" dirty="0" smtClean="0"/>
                        <a:t> de las personas </a:t>
                      </a:r>
                      <a:r>
                        <a:rPr lang="en-US" sz="1100" baseline="0" dirty="0" err="1" smtClean="0"/>
                        <a:t>trabajadoras</a:t>
                      </a:r>
                      <a:r>
                        <a:rPr lang="en-US" sz="1100" baseline="0" dirty="0" smtClean="0"/>
                        <a:t> y </a:t>
                      </a:r>
                      <a:r>
                        <a:rPr lang="en-US" sz="1100" baseline="0" dirty="0" err="1" smtClean="0"/>
                        <a:t>su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retorno</a:t>
                      </a:r>
                      <a:r>
                        <a:rPr lang="en-US" sz="1100" baseline="0" dirty="0" smtClean="0"/>
                        <a:t> a Estado de </a:t>
                      </a:r>
                      <a:r>
                        <a:rPr lang="en-US" sz="1100" baseline="0" dirty="0" err="1" smtClean="0"/>
                        <a:t>origen</a:t>
                      </a:r>
                      <a:r>
                        <a:rPr lang="en-US" sz="1100" baseline="0" dirty="0" smtClean="0"/>
                        <a:t>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100" baseline="0" dirty="0" smtClean="0"/>
                        <a:t>Derechos y </a:t>
                      </a:r>
                      <a:r>
                        <a:rPr lang="en-US" sz="1100" baseline="0" dirty="0" err="1" smtClean="0"/>
                        <a:t>Obligaciones</a:t>
                      </a:r>
                      <a:r>
                        <a:rPr lang="en-US" sz="1100" baseline="0" dirty="0" smtClean="0"/>
                        <a:t> de las personas </a:t>
                      </a:r>
                      <a:r>
                        <a:rPr lang="en-US" sz="1100" baseline="0" dirty="0" err="1" smtClean="0"/>
                        <a:t>trabajadoras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migrantes</a:t>
                      </a:r>
                      <a:r>
                        <a:rPr lang="en-US" sz="1100" baseline="0" dirty="0" smtClean="0"/>
                        <a:t>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 se ha </a:t>
                      </a:r>
                      <a:r>
                        <a:rPr lang="en-US" sz="1100" dirty="0" err="1" smtClean="0"/>
                        <a:t>firmado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544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BD15C1E-D359-48C4-BBA1-0542312C8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835916"/>
              </p:ext>
            </p:extLst>
          </p:nvPr>
        </p:nvGraphicFramePr>
        <p:xfrm>
          <a:off x="901586" y="438112"/>
          <a:ext cx="7930375" cy="45415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86075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  <a:gridCol w="1828300">
                  <a:extLst>
                    <a:ext uri="{9D8B030D-6E8A-4147-A177-3AD203B41FA5}">
                      <a16:colId xmlns:a16="http://schemas.microsoft.com/office/drawing/2014/main" val="2693653128"/>
                    </a:ext>
                  </a:extLst>
                </a:gridCol>
                <a:gridCol w="1343850">
                  <a:extLst>
                    <a:ext uri="{9D8B030D-6E8A-4147-A177-3AD203B41FA5}">
                      <a16:colId xmlns:a16="http://schemas.microsoft.com/office/drawing/2014/main" val="773274602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966242675"/>
                    </a:ext>
                  </a:extLst>
                </a:gridCol>
              </a:tblGrid>
              <a:tr h="30946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dirty="0" smtClean="0"/>
                        <a:t>El</a:t>
                      </a:r>
                      <a:r>
                        <a:rPr lang="en-US" sz="1100" b="0" baseline="0" dirty="0" smtClean="0"/>
                        <a:t> Salvador, Guatemala y Honduras.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dirty="0" smtClean="0"/>
                        <a:t>-Derechos y </a:t>
                      </a:r>
                      <a:r>
                        <a:rPr lang="en-US" sz="1100" b="0" dirty="0" err="1" smtClean="0"/>
                        <a:t>obligaciones</a:t>
                      </a:r>
                      <a:r>
                        <a:rPr lang="en-US" sz="1100" b="0" dirty="0" smtClean="0"/>
                        <a:t> de </a:t>
                      </a:r>
                      <a:r>
                        <a:rPr lang="en-US" sz="1100" b="0" dirty="0" err="1" smtClean="0"/>
                        <a:t>los</a:t>
                      </a:r>
                      <a:r>
                        <a:rPr lang="en-US" sz="1100" b="0" dirty="0" smtClean="0"/>
                        <a:t> </a:t>
                      </a:r>
                      <a:r>
                        <a:rPr lang="en-US" sz="1100" b="0" dirty="0" err="1" smtClean="0"/>
                        <a:t>empleadores</a:t>
                      </a:r>
                      <a:r>
                        <a:rPr lang="en-US" sz="1100" b="0" dirty="0" smtClean="0"/>
                        <a:t>.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US" sz="1100" b="0" dirty="0" err="1" smtClean="0"/>
                        <a:t>Sanciones</a:t>
                      </a:r>
                      <a:r>
                        <a:rPr lang="en-US" sz="1100" b="0" dirty="0" smtClean="0"/>
                        <a:t> e </a:t>
                      </a:r>
                      <a:r>
                        <a:rPr lang="en-US" sz="1100" b="0" dirty="0" err="1" smtClean="0"/>
                        <a:t>Inspecciones</a:t>
                      </a:r>
                      <a:r>
                        <a:rPr lang="en-US" sz="1100" b="0" dirty="0" smtClean="0"/>
                        <a:t>.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US" sz="1100" b="0" dirty="0" err="1" smtClean="0"/>
                        <a:t>Recursos</a:t>
                      </a:r>
                      <a:r>
                        <a:rPr lang="en-US" sz="1100" b="0" dirty="0" smtClean="0"/>
                        <a:t> y </a:t>
                      </a:r>
                      <a:r>
                        <a:rPr lang="en-US" sz="1100" b="0" dirty="0" err="1" smtClean="0"/>
                        <a:t>procedimientos</a:t>
                      </a:r>
                      <a:r>
                        <a:rPr lang="en-US" sz="1100" b="0" dirty="0" smtClean="0"/>
                        <a:t> a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disposición</a:t>
                      </a:r>
                      <a:r>
                        <a:rPr lang="en-US" sz="1100" b="0" baseline="0" dirty="0" smtClean="0"/>
                        <a:t> de </a:t>
                      </a:r>
                      <a:r>
                        <a:rPr lang="en-US" sz="1100" b="0" baseline="0" dirty="0" err="1" smtClean="0"/>
                        <a:t>los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trabajadores</a:t>
                      </a:r>
                      <a:r>
                        <a:rPr lang="en-US" sz="1100" b="0" baseline="0" dirty="0" smtClean="0"/>
                        <a:t> para </a:t>
                      </a:r>
                      <a:r>
                        <a:rPr lang="en-US" sz="1100" b="0" baseline="0" dirty="0" err="1" smtClean="0"/>
                        <a:t>denunciar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irregularidades</a:t>
                      </a:r>
                      <a:r>
                        <a:rPr lang="en-US" sz="1100" b="0" baseline="0" dirty="0" smtClean="0"/>
                        <a:t>, </a:t>
                      </a:r>
                      <a:r>
                        <a:rPr lang="en-US" sz="1100" b="0" baseline="0" dirty="0" err="1" smtClean="0"/>
                        <a:t>incumplimiento</a:t>
                      </a:r>
                      <a:r>
                        <a:rPr lang="en-US" sz="1100" b="0" baseline="0" dirty="0" smtClean="0"/>
                        <a:t> de </a:t>
                      </a:r>
                      <a:r>
                        <a:rPr lang="en-US" sz="1100" b="0" baseline="0" dirty="0" err="1" smtClean="0"/>
                        <a:t>contrato</a:t>
                      </a:r>
                      <a:r>
                        <a:rPr lang="en-US" sz="1100" b="0" baseline="0" dirty="0" smtClean="0"/>
                        <a:t> o </a:t>
                      </a:r>
                      <a:r>
                        <a:rPr lang="en-US" sz="1100" b="0" baseline="0" dirty="0" err="1" smtClean="0"/>
                        <a:t>legislación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baseline="0" dirty="0" err="1" smtClean="0"/>
                        <a:t>laboral</a:t>
                      </a:r>
                      <a:r>
                        <a:rPr lang="en-US" sz="1100" b="0" baseline="0" dirty="0" smtClean="0"/>
                        <a:t>.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118454">
                <a:tc>
                  <a:txBody>
                    <a:bodyPr/>
                    <a:lstStyle/>
                    <a:p>
                      <a:r>
                        <a:rPr lang="es-HN" sz="11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Convenio de Cooperación y Asistencia Técnica Entre el Gobierno de China-Taiwán y el Gobierno de Honduras para el establecimiento de un Programa Laboral Migratorio.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HN" sz="11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El Gobierno de China-Taiwán y el Gobierno de Honduras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s-HN" sz="11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Creación de procesos para la contratación temporal de mano de obra hondureña en la República de China-</a:t>
                      </a:r>
                      <a:r>
                        <a:rPr lang="es-HN" sz="1100" b="0" i="0" u="none" strike="noStrike" cap="non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Taiwan</a:t>
                      </a:r>
                      <a:r>
                        <a:rPr lang="es-HN" sz="11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en el área de horticultura.</a:t>
                      </a:r>
                    </a:p>
                    <a:p>
                      <a:pPr lvl="0"/>
                      <a:r>
                        <a:rPr lang="es-HN" sz="11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-   Procedimientos previos a la contratación de los hondureños interesados en beneficiarse del Programa.</a:t>
                      </a:r>
                    </a:p>
                    <a:p>
                      <a:pPr lvl="0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 se ha </a:t>
                      </a:r>
                      <a:r>
                        <a:rPr lang="en-US" sz="1100" dirty="0" err="1" smtClean="0"/>
                        <a:t>firmado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393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BD15C1E-D359-48C4-BBA1-0542312C8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38096"/>
              </p:ext>
            </p:extLst>
          </p:nvPr>
        </p:nvGraphicFramePr>
        <p:xfrm>
          <a:off x="901586" y="438112"/>
          <a:ext cx="7930375" cy="37033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86075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  <a:gridCol w="1828300">
                  <a:extLst>
                    <a:ext uri="{9D8B030D-6E8A-4147-A177-3AD203B41FA5}">
                      <a16:colId xmlns:a16="http://schemas.microsoft.com/office/drawing/2014/main" val="2693653128"/>
                    </a:ext>
                  </a:extLst>
                </a:gridCol>
                <a:gridCol w="1343850">
                  <a:extLst>
                    <a:ext uri="{9D8B030D-6E8A-4147-A177-3AD203B41FA5}">
                      <a16:colId xmlns:a16="http://schemas.microsoft.com/office/drawing/2014/main" val="773274602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966242675"/>
                    </a:ext>
                  </a:extLst>
                </a:gridCol>
              </a:tblGrid>
              <a:tr h="30946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100" b="0" dirty="0" smtClean="0"/>
                        <a:t>-</a:t>
                      </a:r>
                      <a:r>
                        <a:rPr kumimoji="0" lang="es-HN" sz="11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Derechos y obligaciones de los trabajadores hondureños migrantes.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s-HN" sz="11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Derechos y obligaciones de los empleadores.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s-HN" sz="11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Recursos y procedimientos a disposición de los trabajadores hondureños migrantes para denunciar irregularidades, incumplimiento de contrato o violaciones a la legislación laboral.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s-HN" sz="11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Recursos de recolección de datos e información compartida entre las partes respecto de los trabajadores hondureños.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s-HN" sz="11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Formatos.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118454">
                <a:tc>
                  <a:txBody>
                    <a:bodyPr/>
                    <a:lstStyle/>
                    <a:p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6489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2066</Words>
  <Application>Microsoft Office PowerPoint</Application>
  <PresentationFormat>Presentación en pantalla (16:9)</PresentationFormat>
  <Paragraphs>159</Paragraphs>
  <Slides>17</Slides>
  <Notes>17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Oswald</vt:lpstr>
      <vt:lpstr>Simple Light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BONNIE Alexandra</dc:creator>
  <cp:lastModifiedBy>Danielle Michelle Perez Solabarrieta</cp:lastModifiedBy>
  <cp:revision>46</cp:revision>
  <dcterms:modified xsi:type="dcterms:W3CDTF">2018-04-25T19:36:45Z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9865897C-953F-41A0-A378-309538799EE8</vt:lpwstr>
  </property>
  <property fmtid="{D5CDD505-2E9C-101B-9397-08002B2CF9AE}" pid="3" name="ArticulatePath">
    <vt:lpwstr>Machote ppt - PROTECCIÓN CONSULAR  DE LAS PERSONAS TRABAJADORAS MIGRANTES</vt:lpwstr>
  </property>
</Properties>
</file>