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76" r:id="rId4"/>
    <p:sldId id="257" r:id="rId5"/>
    <p:sldId id="261" r:id="rId6"/>
    <p:sldId id="258" r:id="rId7"/>
    <p:sldId id="271" r:id="rId8"/>
    <p:sldId id="277" r:id="rId9"/>
    <p:sldId id="282" r:id="rId10"/>
    <p:sldId id="278" r:id="rId11"/>
    <p:sldId id="280" r:id="rId12"/>
    <p:sldId id="279" r:id="rId13"/>
    <p:sldId id="259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FAC1-90B6-49FC-9EA2-DB5013C877B1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8112-59B3-4E07-B9FB-6409DA6B19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FAC1-90B6-49FC-9EA2-DB5013C877B1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8112-59B3-4E07-B9FB-6409DA6B19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FAC1-90B6-49FC-9EA2-DB5013C877B1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8112-59B3-4E07-B9FB-6409DA6B19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FAC1-90B6-49FC-9EA2-DB5013C877B1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8112-59B3-4E07-B9FB-6409DA6B19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FAC1-90B6-49FC-9EA2-DB5013C877B1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8112-59B3-4E07-B9FB-6409DA6B19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FAC1-90B6-49FC-9EA2-DB5013C877B1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8112-59B3-4E07-B9FB-6409DA6B19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FAC1-90B6-49FC-9EA2-DB5013C877B1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8112-59B3-4E07-B9FB-6409DA6B19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FAC1-90B6-49FC-9EA2-DB5013C877B1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8112-59B3-4E07-B9FB-6409DA6B19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FAC1-90B6-49FC-9EA2-DB5013C877B1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8112-59B3-4E07-B9FB-6409DA6B19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FAC1-90B6-49FC-9EA2-DB5013C877B1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8112-59B3-4E07-B9FB-6409DA6B19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FAC1-90B6-49FC-9EA2-DB5013C877B1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68112-59B3-4E07-B9FB-6409DA6B19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EFAC1-90B6-49FC-9EA2-DB5013C877B1}" type="datetimeFigureOut">
              <a:rPr lang="es-ES" smtClean="0"/>
              <a:pPr/>
              <a:t>06/11/2013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68112-59B3-4E07-B9FB-6409DA6B19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over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7" y="1988840"/>
            <a:ext cx="8322675" cy="1730623"/>
          </a:xfrm>
        </p:spPr>
        <p:txBody>
          <a:bodyPr>
            <a:normAutofit fontScale="90000"/>
          </a:bodyPr>
          <a:lstStyle/>
          <a:p>
            <a:r>
              <a:rPr lang="es-HN" sz="3600" b="1" dirty="0" smtClean="0"/>
              <a:t/>
            </a:r>
            <a:br>
              <a:rPr lang="es-HN" sz="3600" b="1" dirty="0" smtClean="0"/>
            </a:br>
            <a:r>
              <a:rPr lang="es-HN" sz="3600" b="1" dirty="0" smtClean="0"/>
              <a:t>Rol del Ministerio de Trabajo en la Gestión de la Migración Laboral</a:t>
            </a:r>
            <a:endParaRPr lang="es-ES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599" y="4149080"/>
            <a:ext cx="6400800" cy="900122"/>
          </a:xfrm>
        </p:spPr>
        <p:txBody>
          <a:bodyPr>
            <a:normAutofit/>
          </a:bodyPr>
          <a:lstStyle/>
          <a:p>
            <a:r>
              <a:rPr lang="es-HN" b="1" dirty="0" smtClean="0">
                <a:latin typeface="Arial" pitchFamily="34" charset="0"/>
                <a:cs typeface="Arial" pitchFamily="34" charset="0"/>
              </a:rPr>
              <a:t>Aproximación hondureña</a:t>
            </a:r>
          </a:p>
          <a:p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COLOCACION\Mis documentos\VARIAS OFI\logos\logo_STS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95680" y="500042"/>
            <a:ext cx="1250522" cy="1285884"/>
          </a:xfrm>
          <a:prstGeom prst="rect">
            <a:avLst/>
          </a:prstGeom>
          <a:noFill/>
        </p:spPr>
      </p:pic>
      <p:sp>
        <p:nvSpPr>
          <p:cNvPr id="6" name="2 Subtítulo"/>
          <p:cNvSpPr txBox="1">
            <a:spLocks/>
          </p:cNvSpPr>
          <p:nvPr/>
        </p:nvSpPr>
        <p:spPr>
          <a:xfrm>
            <a:off x="4549939" y="5643578"/>
            <a:ext cx="3298118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HN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Noviembre 2013</a:t>
            </a:r>
            <a:endParaRPr kumimoji="0" lang="es-HN" sz="13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027" name="Picture 3" descr="C:\Documents and Settings\COLOCACION\Mis documentos\VARIAS OFI\logos\EscudoNuevo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42910" y="500042"/>
            <a:ext cx="1071570" cy="131533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28662" y="1196752"/>
            <a:ext cx="7429552" cy="4804016"/>
          </a:xfrm>
        </p:spPr>
        <p:txBody>
          <a:bodyPr>
            <a:normAutofit/>
          </a:bodyPr>
          <a:lstStyle/>
          <a:p>
            <a:pPr algn="just"/>
            <a:endParaRPr lang="es-HN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Divulgación y aplicación efectiva de leyes y convenios sobre la materia. (Convención sobre la protección de los derechos de todos los trabajadores migratorios y sus familias. </a:t>
            </a:r>
            <a:r>
              <a:rPr lang="es-HN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Decreto No 24 del 2005</a:t>
            </a: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Servicios de Apoyo para los trabajadores migrantes en el país origen y destino.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Desarrollo de medidas para garantizar la seguridad y la dignidad en el retorno obligado (CAMR).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Facilitación de reintegración económica social	</a:t>
            </a:r>
            <a:endParaRPr lang="es-HN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HN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HN" b="1" dirty="0" smtClean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75656" y="332656"/>
            <a:ext cx="66967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Protección </a:t>
            </a:r>
            <a:r>
              <a:rPr lang="es-MX" sz="2800" b="1" dirty="0"/>
              <a:t>de los </a:t>
            </a:r>
            <a:r>
              <a:rPr lang="es-MX" sz="2800" b="1" dirty="0" smtClean="0"/>
              <a:t>Trabajadores Migrantes</a:t>
            </a:r>
            <a:endParaRPr lang="es-HN" sz="2800" b="1" dirty="0"/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xmlns="" val="634308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1628800"/>
            <a:ext cx="7429552" cy="4804016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s-HN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Seguimiento a los trabajadores participantes en programas de migración laboral ordenada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Contacto para la negociación de programas de migración laboral ordenada</a:t>
            </a:r>
            <a:endParaRPr lang="es-HN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Asesoría para la protección de sus derechos humanos y laborales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Orientación y /o representación en procesos de regulación migratoria y visa de trabajo</a:t>
            </a:r>
            <a:endParaRPr lang="es-HN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Facilitación del envió de remesas de forma rápida y segura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Comunicación y vinculación con familiares y comunidad de origen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Apoyo en el retorno en caso de repatriación involuntaria o forzosa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Apoyo financiero y repatriación de restos en caso de muerte</a:t>
            </a:r>
            <a:endParaRPr lang="es-HN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HN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HN" b="1" dirty="0" smtClean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71600" y="332656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Recomendación relativa a Tipos de  Servicios de Asistencia Consular para  Trabajadores Migrantes </a:t>
            </a:r>
            <a:endParaRPr lang="es-HN" sz="2800" b="1" dirty="0"/>
          </a:p>
        </p:txBody>
      </p:sp>
    </p:spTree>
    <p:extLst>
      <p:ext uri="{BB962C8B-B14F-4D97-AF65-F5344CB8AC3E}">
        <p14:creationId xmlns:p14="http://schemas.microsoft.com/office/powerpoint/2010/main" xmlns="" val="4046048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28662" y="1196752"/>
            <a:ext cx="7429552" cy="4804016"/>
          </a:xfrm>
        </p:spPr>
        <p:txBody>
          <a:bodyPr>
            <a:normAutofit/>
          </a:bodyPr>
          <a:lstStyle/>
          <a:p>
            <a:pPr algn="just"/>
            <a:endParaRPr lang="es-HN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Definición de términos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	Instrumentos de recolección de información</a:t>
            </a:r>
          </a:p>
          <a:p>
            <a:pPr lvl="2" algn="just">
              <a:buSzPct val="120000"/>
              <a:buFont typeface="Wingdings" pitchFamily="2" charset="2"/>
              <a:buChar char="ü"/>
            </a:pPr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Registros administrativos</a:t>
            </a:r>
          </a:p>
          <a:p>
            <a:pPr lvl="2" algn="just">
              <a:buSzPct val="120000"/>
              <a:buFont typeface="Wingdings" pitchFamily="2" charset="2"/>
              <a:buChar char="ü"/>
            </a:pPr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Censo de Población (2001)</a:t>
            </a:r>
          </a:p>
          <a:p>
            <a:pPr lvl="2" algn="just">
              <a:buSzPct val="120000"/>
              <a:buFont typeface="Wingdings" pitchFamily="2" charset="2"/>
              <a:buChar char="ü"/>
            </a:pPr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Encuesta de Hogares (Modulo remesas 2010)</a:t>
            </a:r>
          </a:p>
          <a:p>
            <a:pPr lvl="2" algn="just">
              <a:buSzPct val="120000"/>
              <a:buFont typeface="Wingdings" pitchFamily="2" charset="2"/>
              <a:buChar char="ü"/>
            </a:pPr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Encuesta Semestral de Remesas Familiares Enviadas. (Junio 2013.BCH)</a:t>
            </a:r>
            <a:endParaRPr lang="es-HN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MX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Recopilación de información de países receptores de migrantes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s-MX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Observatorios Laborales</a:t>
            </a:r>
          </a:p>
          <a:p>
            <a:pPr algn="just">
              <a:buSzPct val="120000"/>
              <a:buFont typeface="Wingdings" pitchFamily="2" charset="2"/>
              <a:buChar char="ü"/>
            </a:pPr>
            <a:endParaRPr lang="es-HN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s-HN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HN" b="1" dirty="0" smtClean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75656" y="332656"/>
            <a:ext cx="66967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Generación </a:t>
            </a:r>
            <a:r>
              <a:rPr lang="es-MX" sz="2800" b="1" dirty="0"/>
              <a:t>de Información y análisis  sobre </a:t>
            </a:r>
            <a:r>
              <a:rPr lang="es-MX" sz="2800" b="1" dirty="0" smtClean="0"/>
              <a:t>migración laboral</a:t>
            </a:r>
            <a:endParaRPr lang="es-HN" sz="2800" b="1" dirty="0"/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xmlns="" val="1287788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/>
          <p:nvPr/>
        </p:nvPicPr>
        <p:blipFill>
          <a:blip r:embed="rId2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899592" y="3212976"/>
            <a:ext cx="7772400" cy="1071569"/>
          </a:xfrm>
        </p:spPr>
        <p:txBody>
          <a:bodyPr>
            <a:noAutofit/>
          </a:bodyPr>
          <a:lstStyle/>
          <a:p>
            <a:r>
              <a:rPr lang="es-HN" sz="2800" dirty="0" smtClean="0"/>
              <a:t>nuestra pagina web:</a:t>
            </a:r>
            <a:br>
              <a:rPr lang="es-HN" sz="2800" dirty="0" smtClean="0"/>
            </a:br>
            <a:r>
              <a:rPr lang="es-HN" sz="3200" dirty="0" smtClean="0"/>
              <a:t/>
            </a:r>
            <a:br>
              <a:rPr lang="es-HN" sz="3200" dirty="0" smtClean="0"/>
            </a:br>
            <a:r>
              <a:rPr lang="es-HN" sz="5400" dirty="0" smtClean="0"/>
              <a:t>www.trabajo.gob.hn</a:t>
            </a:r>
            <a:endParaRPr lang="es-ES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620688"/>
            <a:ext cx="7358114" cy="1495420"/>
          </a:xfrm>
        </p:spPr>
        <p:txBody>
          <a:bodyPr>
            <a:normAutofit/>
          </a:bodyPr>
          <a:lstStyle/>
          <a:p>
            <a:r>
              <a:rPr lang="es-HN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Gracias por su atención</a:t>
            </a:r>
          </a:p>
          <a:p>
            <a:pPr>
              <a:buFont typeface="Arial" pitchFamily="34" charset="0"/>
              <a:buChar char="•"/>
            </a:pPr>
            <a:endParaRPr lang="es-HN" b="1" dirty="0" smtClean="0">
              <a:latin typeface="Arial" pitchFamily="34" charset="0"/>
              <a:cs typeface="Arial" pitchFamily="34" charset="0"/>
            </a:endParaRPr>
          </a:p>
          <a:p>
            <a:endParaRPr lang="es-HN" b="1" dirty="0" smtClean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28662" y="1196752"/>
            <a:ext cx="7429552" cy="4804016"/>
          </a:xfrm>
        </p:spPr>
        <p:txBody>
          <a:bodyPr>
            <a:normAutofit fontScale="77500" lnSpcReduction="20000"/>
          </a:bodyPr>
          <a:lstStyle/>
          <a:p>
            <a:pPr algn="just"/>
            <a:endParaRPr lang="es-HN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HN" sz="2100" dirty="0" smtClean="0">
                <a:solidFill>
                  <a:schemeClr val="tx1"/>
                </a:solidFill>
              </a:rPr>
              <a:t>Distribución </a:t>
            </a:r>
            <a:r>
              <a:rPr lang="es-HN" sz="2100" dirty="0">
                <a:solidFill>
                  <a:schemeClr val="tx1"/>
                </a:solidFill>
              </a:rPr>
              <a:t>global de los trabajadores </a:t>
            </a:r>
            <a:r>
              <a:rPr lang="es-HN" sz="2100" dirty="0" smtClean="0">
                <a:solidFill>
                  <a:schemeClr val="tx1"/>
                </a:solidFill>
              </a:rPr>
              <a:t>migratorios </a:t>
            </a:r>
            <a:r>
              <a:rPr lang="es-HN" sz="1700" dirty="0" smtClean="0">
                <a:solidFill>
                  <a:schemeClr val="tx1"/>
                </a:solidFill>
              </a:rPr>
              <a:t>(Tendencias de las migraciones laborales. OIM. Octubre 2013):</a:t>
            </a:r>
            <a:endParaRPr lang="es-HN" sz="1700" dirty="0">
              <a:solidFill>
                <a:schemeClr val="tx1"/>
              </a:solidFill>
            </a:endParaRPr>
          </a:p>
          <a:p>
            <a:pPr algn="l"/>
            <a:r>
              <a:rPr lang="es-HN" sz="2100" dirty="0">
                <a:solidFill>
                  <a:schemeClr val="tx1"/>
                </a:solidFill>
              </a:rPr>
              <a:t>(105 millones de TM en el mundo - OIT/UNDESA 2010)</a:t>
            </a:r>
          </a:p>
          <a:p>
            <a:pPr algn="l"/>
            <a:r>
              <a:rPr lang="es-HN" sz="2100" dirty="0">
                <a:solidFill>
                  <a:schemeClr val="tx1"/>
                </a:solidFill>
              </a:rPr>
              <a:t>- Europa: </a:t>
            </a:r>
            <a:r>
              <a:rPr lang="es-HN" sz="2100" b="1" dirty="0">
                <a:solidFill>
                  <a:schemeClr val="tx1"/>
                </a:solidFill>
              </a:rPr>
              <a:t>33% </a:t>
            </a:r>
            <a:r>
              <a:rPr lang="es-HN" sz="2100" dirty="0">
                <a:solidFill>
                  <a:schemeClr val="tx1"/>
                </a:solidFill>
              </a:rPr>
              <a:t>- </a:t>
            </a:r>
            <a:r>
              <a:rPr lang="es-HN" sz="2100" b="1" dirty="0">
                <a:solidFill>
                  <a:schemeClr val="tx1"/>
                </a:solidFill>
              </a:rPr>
              <a:t>Américas 30</a:t>
            </a:r>
            <a:r>
              <a:rPr lang="es-HN" sz="2100" dirty="0">
                <a:solidFill>
                  <a:schemeClr val="tx1"/>
                </a:solidFill>
              </a:rPr>
              <a:t>% - Asia: </a:t>
            </a:r>
            <a:r>
              <a:rPr lang="es-HN" sz="2100" b="1" dirty="0">
                <a:solidFill>
                  <a:schemeClr val="tx1"/>
                </a:solidFill>
              </a:rPr>
              <a:t>26%</a:t>
            </a:r>
          </a:p>
          <a:p>
            <a:pPr algn="l"/>
            <a:r>
              <a:rPr lang="es-HN" sz="2100" dirty="0">
                <a:solidFill>
                  <a:schemeClr val="tx1"/>
                </a:solidFill>
              </a:rPr>
              <a:t>- África: </a:t>
            </a:r>
            <a:r>
              <a:rPr lang="es-HN" sz="2100" b="1" dirty="0">
                <a:solidFill>
                  <a:schemeClr val="tx1"/>
                </a:solidFill>
              </a:rPr>
              <a:t>8 % </a:t>
            </a:r>
            <a:r>
              <a:rPr lang="es-HN" sz="2100" dirty="0">
                <a:solidFill>
                  <a:schemeClr val="tx1"/>
                </a:solidFill>
              </a:rPr>
              <a:t>- Oceanía: </a:t>
            </a:r>
            <a:r>
              <a:rPr lang="es-HN" sz="2100" b="1" dirty="0">
                <a:solidFill>
                  <a:schemeClr val="tx1"/>
                </a:solidFill>
              </a:rPr>
              <a:t>3 %</a:t>
            </a:r>
          </a:p>
          <a:p>
            <a:pPr algn="l"/>
            <a:r>
              <a:rPr lang="es-HN" sz="2100" dirty="0" smtClean="0">
                <a:solidFill>
                  <a:schemeClr val="tx1"/>
                </a:solidFill>
              </a:rPr>
              <a:t>Más </a:t>
            </a:r>
            <a:r>
              <a:rPr lang="es-HN" sz="2100" dirty="0">
                <a:solidFill>
                  <a:schemeClr val="tx1"/>
                </a:solidFill>
              </a:rPr>
              <a:t>de 20 millones de latinoamericanos trabajan fuera de </a:t>
            </a:r>
            <a:r>
              <a:rPr lang="es-HN" sz="2100" dirty="0" smtClean="0">
                <a:solidFill>
                  <a:schemeClr val="tx1"/>
                </a:solidFill>
              </a:rPr>
              <a:t>sus países </a:t>
            </a:r>
            <a:r>
              <a:rPr lang="es-HN" sz="2100" dirty="0">
                <a:solidFill>
                  <a:schemeClr val="tx1"/>
                </a:solidFill>
              </a:rPr>
              <a:t>de origen (CEPAL-2010</a:t>
            </a:r>
            <a:r>
              <a:rPr lang="es-HN" sz="2100" dirty="0" smtClean="0">
                <a:solidFill>
                  <a:schemeClr val="tx1"/>
                </a:solidFill>
              </a:rPr>
              <a:t>).</a:t>
            </a:r>
          </a:p>
          <a:p>
            <a:pPr algn="l"/>
            <a:endParaRPr lang="es-HN" sz="2100" dirty="0">
              <a:solidFill>
                <a:schemeClr val="tx1"/>
              </a:solidFill>
            </a:endParaRPr>
          </a:p>
          <a:p>
            <a:pPr algn="l"/>
            <a:r>
              <a:rPr lang="es-ES" sz="2100" dirty="0" smtClean="0">
                <a:solidFill>
                  <a:schemeClr val="tx1"/>
                </a:solidFill>
              </a:rPr>
              <a:t>Resultados </a:t>
            </a:r>
            <a:r>
              <a:rPr lang="es-ES" sz="2100" dirty="0">
                <a:solidFill>
                  <a:schemeClr val="tx1"/>
                </a:solidFill>
              </a:rPr>
              <a:t>del Módulo Migración y Remesas </a:t>
            </a:r>
            <a:r>
              <a:rPr lang="es-ES" sz="2100" dirty="0" smtClean="0">
                <a:solidFill>
                  <a:schemeClr val="tx1"/>
                </a:solidFill>
              </a:rPr>
              <a:t>(septiembre </a:t>
            </a:r>
            <a:r>
              <a:rPr lang="es-ES" sz="2100" dirty="0">
                <a:solidFill>
                  <a:schemeClr val="tx1"/>
                </a:solidFill>
              </a:rPr>
              <a:t>2006</a:t>
            </a:r>
            <a:r>
              <a:rPr lang="es-ES" sz="2100" dirty="0" smtClean="0">
                <a:solidFill>
                  <a:schemeClr val="tx1"/>
                </a:solidFill>
              </a:rPr>
              <a:t>) INE. muestran </a:t>
            </a:r>
            <a:r>
              <a:rPr lang="es-ES" sz="2100" dirty="0">
                <a:solidFill>
                  <a:schemeClr val="tx1"/>
                </a:solidFill>
              </a:rPr>
              <a:t>que el motivo de la emigración del 90.9% </a:t>
            </a:r>
            <a:r>
              <a:rPr lang="es-ES" sz="2100" dirty="0" smtClean="0">
                <a:solidFill>
                  <a:schemeClr val="tx1"/>
                </a:solidFill>
              </a:rPr>
              <a:t>de los hondureños fue </a:t>
            </a:r>
            <a:r>
              <a:rPr lang="es-ES" sz="2100" dirty="0">
                <a:solidFill>
                  <a:schemeClr val="tx1"/>
                </a:solidFill>
              </a:rPr>
              <a:t>búsqueda de </a:t>
            </a:r>
            <a:r>
              <a:rPr lang="es-ES" sz="2100" dirty="0" smtClean="0">
                <a:solidFill>
                  <a:schemeClr val="tx1"/>
                </a:solidFill>
              </a:rPr>
              <a:t>trabajo. </a:t>
            </a:r>
          </a:p>
          <a:p>
            <a:pPr algn="l"/>
            <a:r>
              <a:rPr lang="es-ES" sz="2100" dirty="0">
                <a:solidFill>
                  <a:schemeClr val="tx1"/>
                </a:solidFill>
              </a:rPr>
              <a:t>De acuerdo al SICA y los datos reportados por la Cancillería Hondureña, se estima que en Europa residen cerca de 50 mil hondureños.  </a:t>
            </a:r>
            <a:endParaRPr lang="es-ES" sz="2100" dirty="0" smtClean="0">
              <a:solidFill>
                <a:schemeClr val="tx1"/>
              </a:solidFill>
            </a:endParaRPr>
          </a:p>
          <a:p>
            <a:pPr algn="l"/>
            <a:r>
              <a:rPr lang="es-ES" sz="2100" dirty="0" smtClean="0">
                <a:solidFill>
                  <a:schemeClr val="tx1"/>
                </a:solidFill>
              </a:rPr>
              <a:t>Datos de FONAMIH </a:t>
            </a:r>
            <a:r>
              <a:rPr lang="es-ES" sz="2100" dirty="0">
                <a:solidFill>
                  <a:schemeClr val="tx1"/>
                </a:solidFill>
              </a:rPr>
              <a:t>dan cuenta que al menos un 15% de la población hondureña se encuentra fuera de su territorio, aproximadamente </a:t>
            </a:r>
            <a:endParaRPr lang="es-ES" sz="2100" dirty="0" smtClean="0">
              <a:solidFill>
                <a:schemeClr val="tx1"/>
              </a:solidFill>
            </a:endParaRPr>
          </a:p>
          <a:p>
            <a:pPr algn="l"/>
            <a:r>
              <a:rPr lang="es-ES" sz="2100" dirty="0" smtClean="0">
                <a:solidFill>
                  <a:schemeClr val="tx1"/>
                </a:solidFill>
              </a:rPr>
              <a:t>1</a:t>
            </a:r>
            <a:r>
              <a:rPr lang="es-ES" sz="2100" dirty="0">
                <a:solidFill>
                  <a:schemeClr val="tx1"/>
                </a:solidFill>
              </a:rPr>
              <a:t>, 050,000 entre hondureños y </a:t>
            </a:r>
            <a:r>
              <a:rPr lang="es-ES" sz="2100" dirty="0" smtClean="0">
                <a:solidFill>
                  <a:schemeClr val="tx1"/>
                </a:solidFill>
              </a:rPr>
              <a:t>hondureñas.</a:t>
            </a:r>
          </a:p>
          <a:p>
            <a:pPr algn="l"/>
            <a:r>
              <a:rPr lang="es-ES" sz="2100" dirty="0" smtClean="0">
                <a:solidFill>
                  <a:schemeClr val="tx1"/>
                </a:solidFill>
              </a:rPr>
              <a:t>Referencia </a:t>
            </a:r>
            <a:r>
              <a:rPr lang="es-ES" sz="2100" dirty="0">
                <a:solidFill>
                  <a:schemeClr val="tx1"/>
                </a:solidFill>
              </a:rPr>
              <a:t>estadística estima que al menos 100,000 nacionales se van de Honduras por </a:t>
            </a:r>
            <a:r>
              <a:rPr lang="es-ES" sz="2100" dirty="0" smtClean="0">
                <a:solidFill>
                  <a:schemeClr val="tx1"/>
                </a:solidFill>
              </a:rPr>
              <a:t>año. </a:t>
            </a:r>
            <a:r>
              <a:rPr lang="es-MX" sz="1700" dirty="0" smtClean="0">
                <a:solidFill>
                  <a:schemeClr val="tx1"/>
                </a:solidFill>
              </a:rPr>
              <a:t>FONAMIH</a:t>
            </a:r>
            <a:r>
              <a:rPr lang="es-AR" sz="1700" i="1" dirty="0">
                <a:solidFill>
                  <a:schemeClr val="tx1"/>
                </a:solidFill>
              </a:rPr>
              <a:t>. Honduras 2005: Ejes de un Proceso Migratorio</a:t>
            </a:r>
            <a:r>
              <a:rPr lang="es-AR" sz="1700" dirty="0">
                <a:solidFill>
                  <a:schemeClr val="tx1"/>
                </a:solidFill>
              </a:rPr>
              <a:t>. </a:t>
            </a:r>
            <a:r>
              <a:rPr lang="es-AR" sz="1700" dirty="0" smtClean="0">
                <a:solidFill>
                  <a:schemeClr val="tx1"/>
                </a:solidFill>
              </a:rPr>
              <a:t>2006</a:t>
            </a:r>
            <a:r>
              <a:rPr lang="es-AR" sz="1700" dirty="0">
                <a:solidFill>
                  <a:schemeClr val="tx1"/>
                </a:solidFill>
              </a:rPr>
              <a:t>, pág. 10.</a:t>
            </a:r>
            <a:endParaRPr lang="es-HN" sz="1700" dirty="0">
              <a:solidFill>
                <a:schemeClr val="tx1"/>
              </a:solidFill>
            </a:endParaRPr>
          </a:p>
          <a:p>
            <a:pPr algn="l"/>
            <a:endParaRPr lang="es-HN" sz="1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HN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HN" b="1" dirty="0" smtClean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75656" y="332656"/>
            <a:ext cx="66967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2800" b="1" dirty="0" smtClean="0">
                <a:latin typeface="Arial" pitchFamily="34" charset="0"/>
                <a:cs typeface="Arial" pitchFamily="34" charset="0"/>
              </a:rPr>
              <a:t>Algunos datos Estadísticos sobre Trabajadores Migrantes </a:t>
            </a:r>
            <a:endParaRPr lang="es-HN" sz="2800" b="1" dirty="0">
              <a:latin typeface="Arial" pitchFamily="34" charset="0"/>
              <a:cs typeface="Arial" pitchFamily="34" charset="0"/>
            </a:endParaRP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xmlns="" val="183820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/>
          <p:nvPr/>
        </p:nvPicPr>
        <p:blipFill>
          <a:blip r:embed="rId2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r>
              <a:rPr lang="es-HN" sz="3000" b="1" dirty="0" smtClean="0"/>
              <a:t>Áreas de Actuación</a:t>
            </a:r>
            <a:endParaRPr lang="es-ES" sz="3000" b="1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36065826"/>
              </p:ext>
            </p:extLst>
          </p:nvPr>
        </p:nvGraphicFramePr>
        <p:xfrm>
          <a:off x="1524000" y="1844824"/>
          <a:ext cx="6096000" cy="3474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400" dirty="0" smtClean="0">
                          <a:solidFill>
                            <a:sysClr val="windowText" lastClr="000000"/>
                          </a:solidFill>
                        </a:rPr>
                        <a:t>Construcción de Migración</a:t>
                      </a:r>
                      <a:r>
                        <a:rPr lang="es-MX" sz="2400" baseline="0" dirty="0" smtClean="0">
                          <a:solidFill>
                            <a:sysClr val="windowText" lastClr="000000"/>
                          </a:solidFill>
                        </a:rPr>
                        <a:t> Laboral Regulada</a:t>
                      </a:r>
                      <a:endParaRPr lang="es-HN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Fortalecimiento del</a:t>
                      </a:r>
                      <a:r>
                        <a:rPr lang="es-MX" sz="2400" b="1" baseline="0" dirty="0" smtClean="0">
                          <a:solidFill>
                            <a:schemeClr val="tx1"/>
                          </a:solidFill>
                        </a:rPr>
                        <a:t> Marco Institucional</a:t>
                      </a:r>
                      <a:endParaRPr lang="es-HN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H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 smtClean="0">
                          <a:solidFill>
                            <a:schemeClr val="tx1"/>
                          </a:solidFill>
                        </a:rPr>
                        <a:t>Mecanismos de Protección</a:t>
                      </a:r>
                      <a:r>
                        <a:rPr lang="es-MX" sz="2400" b="1" baseline="0" dirty="0" smtClean="0">
                          <a:solidFill>
                            <a:schemeClr val="tx1"/>
                          </a:solidFill>
                        </a:rPr>
                        <a:t> para Trabajadores Migrantes</a:t>
                      </a:r>
                      <a:endParaRPr lang="es-HN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HN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 smtClean="0"/>
                        <a:t>Generación de Información y Análisis  sobre la materia</a:t>
                      </a:r>
                      <a:endParaRPr lang="es-HN" sz="2400" b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68631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43608" y="1582878"/>
            <a:ext cx="7429552" cy="4804016"/>
          </a:xfrm>
        </p:spPr>
        <p:txBody>
          <a:bodyPr>
            <a:normAutofit/>
          </a:bodyPr>
          <a:lstStyle/>
          <a:p>
            <a:pPr algn="just"/>
            <a:endParaRPr lang="es-HN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Generación de Política Pública.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	Programas de Migración Laboral Temporal ordenada.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Regulación de Agentes de 	Intermediación 	Privados.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Autorización Laboral de Extranjeros.</a:t>
            </a:r>
          </a:p>
          <a:p>
            <a:pPr algn="just">
              <a:buSzPct val="120000"/>
            </a:pPr>
            <a:endParaRPr lang="es-HN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s-HN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HN" b="1" dirty="0" smtClean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75656" y="332656"/>
            <a:ext cx="66967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2800" b="1" dirty="0" smtClean="0">
                <a:latin typeface="Arial" pitchFamily="34" charset="0"/>
                <a:cs typeface="Arial" pitchFamily="34" charset="0"/>
              </a:rPr>
              <a:t>Construcción </a:t>
            </a:r>
            <a:r>
              <a:rPr lang="es-HN" sz="2800" b="1" dirty="0">
                <a:latin typeface="Arial" pitchFamily="34" charset="0"/>
                <a:cs typeface="Arial" pitchFamily="34" charset="0"/>
              </a:rPr>
              <a:t>de </a:t>
            </a:r>
            <a:r>
              <a:rPr lang="es-HN" sz="2800" b="1" dirty="0" smtClean="0">
                <a:latin typeface="Arial" pitchFamily="34" charset="0"/>
                <a:cs typeface="Arial" pitchFamily="34" charset="0"/>
              </a:rPr>
              <a:t>Migración Laboral Regulada</a:t>
            </a:r>
            <a:endParaRPr lang="es-HN" sz="2800" b="1" dirty="0">
              <a:latin typeface="Arial" pitchFamily="34" charset="0"/>
              <a:cs typeface="Arial" pitchFamily="34" charset="0"/>
            </a:endParaRPr>
          </a:p>
          <a:p>
            <a:endParaRPr lang="es-H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/>
          <p:cNvPicPr/>
          <p:nvPr/>
        </p:nvPicPr>
        <p:blipFill>
          <a:blip r:embed="rId2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C:\Documents and Settings\COLOCACION\Mis documentos\OTRAS\Mis imágenes\Fotos proceso de reclutamiento\Gira DANLI feb 08\HPIM0509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28794" y="1714488"/>
            <a:ext cx="5334037" cy="40005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1" name="Picture 3" descr="C:\Documents and Settings\COLOCACION\Mis documentos\OTRAS\Mis imágenes\Fotos proceso de reclutamiento\Gira DANLI feb 08\HPIM053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928794" y="1714488"/>
            <a:ext cx="5357850" cy="40183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2" name="Picture 4" descr="C:\Documents and Settings\COLOCACION\Mis documentos\OTRAS\Mis imágenes\Fotos proceso de reclutamiento\Grupo 1\DSC0430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928794" y="1714488"/>
            <a:ext cx="5357850" cy="40183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4" name="Picture 6" descr="C:\Documents and Settings\COLOCACION\Mis documentos\OTRAS\Mis imágenes\Fotos proceso de reclutamiento\Grupo 2\Jornada 003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928794" y="1714488"/>
            <a:ext cx="5334036" cy="40005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5" name="Picture 7" descr="C:\Documents and Settings\COLOCACION\Mis documentos\OTRAS\Mis imágenes\Fotos proceso de reclutamiento\Grupo 2\Jornada 030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1928794" y="1714488"/>
            <a:ext cx="5357850" cy="40035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9" name="Picture 11" descr="C:\Documents and Settings\COLOCACION\Mis documentos\COLINTER\España\Fotos\Jornada D&amp; 040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1928794" y="1714488"/>
            <a:ext cx="5357850" cy="40005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8" name="Picture 10" descr="C:\Documents and Settings\COLOCACION\Mis documentos\COLINTER\España\Fotos\viaje D&amp;D 005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1928793" y="1714488"/>
            <a:ext cx="5357851" cy="40005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4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Autofit/>
          </a:bodyPr>
          <a:lstStyle/>
          <a:p>
            <a:r>
              <a:rPr lang="es-HN" sz="2000" b="1" dirty="0" smtClean="0">
                <a:cs typeface="Arial" pitchFamily="34" charset="0"/>
              </a:rPr>
              <a:t>Programas Laborales Temporales Gestionados por el Gobierno para hondureños en el Exterior</a:t>
            </a:r>
            <a:endParaRPr lang="es-ES" sz="20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/>
          <p:nvPr/>
        </p:nvPicPr>
        <p:blipFill>
          <a:blip r:embed="rId2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r>
              <a:rPr lang="es-HN" sz="3000" b="1" dirty="0" smtClean="0"/>
              <a:t>Autorización Laboral de Extranjeros</a:t>
            </a:r>
            <a:endParaRPr lang="es-ES" sz="30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/>
          </a:blip>
          <a:srcRect/>
          <a:stretch>
            <a:fillRect/>
          </a:stretch>
        </p:blipFill>
        <p:spPr bwMode="auto">
          <a:xfrm>
            <a:off x="482635" y="2214554"/>
            <a:ext cx="2517729" cy="3291526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3357554" y="2214554"/>
            <a:ext cx="5277189" cy="334546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/>
          <p:nvPr/>
        </p:nvPicPr>
        <p:blipFill>
          <a:blip r:embed="rId2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r>
              <a:rPr lang="es-HN" sz="2800" b="1" dirty="0" smtClean="0">
                <a:cs typeface="Arial" pitchFamily="34" charset="0"/>
              </a:rPr>
              <a:t>Regulación de Agentes de Intermediación Privados</a:t>
            </a:r>
            <a:endParaRPr lang="es-ES" sz="2800" b="1" dirty="0"/>
          </a:p>
        </p:txBody>
      </p:sp>
      <p:pic>
        <p:nvPicPr>
          <p:cNvPr id="3074" name="Picture 2" descr="F:\scan000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42976" y="2071678"/>
            <a:ext cx="3686210" cy="392909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075" name="Picture 3" descr="F:\scan000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57488" y="2071678"/>
            <a:ext cx="3286148" cy="401986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076" name="Picture 4" descr="F:\scan000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500562" y="2055696"/>
            <a:ext cx="3643338" cy="40508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28662" y="1196752"/>
            <a:ext cx="7429552" cy="4804016"/>
          </a:xfrm>
        </p:spPr>
        <p:txBody>
          <a:bodyPr>
            <a:normAutofit/>
          </a:bodyPr>
          <a:lstStyle/>
          <a:p>
            <a:pPr algn="just"/>
            <a:endParaRPr lang="es-HN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E</a:t>
            </a: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structura para coordinación y gestión de Migración Laboral.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HN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	Espacios de coordinación y participación de las organizaciones de la sociedad civil.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MX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Mejora de los servicios de inspección del trabajo</a:t>
            </a:r>
          </a:p>
          <a:p>
            <a:pPr algn="just">
              <a:buSzPct val="120000"/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Ampliación del rol de los servicios diplomáticos y consulares para la protección del trabajador migrante.</a:t>
            </a:r>
            <a:endParaRPr lang="es-HN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s-HN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HN" b="1" dirty="0" smtClean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75656" y="332656"/>
            <a:ext cx="669674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Fortalecimiento </a:t>
            </a:r>
            <a:r>
              <a:rPr lang="es-MX" sz="2800" b="1" dirty="0"/>
              <a:t>del Marco Institucional</a:t>
            </a:r>
            <a:endParaRPr lang="es-HN" sz="2800" b="1" dirty="0"/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xmlns="" val="2549988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/>
          <p:nvPr/>
        </p:nvPicPr>
        <p:blipFill>
          <a:blip r:embed="rId2" cstate="email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r>
              <a:rPr lang="es-HN" sz="3000" b="1" dirty="0" smtClean="0"/>
              <a:t>Alianzas Interinstitucionales</a:t>
            </a:r>
            <a:endParaRPr lang="es-ES" sz="3000" b="1" dirty="0"/>
          </a:p>
        </p:txBody>
      </p:sp>
      <p:pic>
        <p:nvPicPr>
          <p:cNvPr id="9" name="Picture 5" descr="firmaconvinsercion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700213"/>
            <a:ext cx="5688012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41466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295</Words>
  <Application>Microsoft Office PowerPoint</Application>
  <PresentationFormat>Presentación en pantalla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 Rol del Ministerio de Trabajo en la Gestión de la Migración Laboral</vt:lpstr>
      <vt:lpstr>Diapositiva 2</vt:lpstr>
      <vt:lpstr>Áreas de Actuación</vt:lpstr>
      <vt:lpstr>Diapositiva 4</vt:lpstr>
      <vt:lpstr>Programas Laborales Temporales Gestionados por el Gobierno para hondureños en el Exterior</vt:lpstr>
      <vt:lpstr>Autorización Laboral de Extranjeros</vt:lpstr>
      <vt:lpstr>Regulación de Agentes de Intermediación Privados</vt:lpstr>
      <vt:lpstr>Diapositiva 8</vt:lpstr>
      <vt:lpstr>Alianzas Interinstitucionales</vt:lpstr>
      <vt:lpstr>Diapositiva 10</vt:lpstr>
      <vt:lpstr>Diapositiva 11</vt:lpstr>
      <vt:lpstr>Diapositiva 12</vt:lpstr>
      <vt:lpstr>nuestra pagina web:  www.trabajo.gob.hn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Flujos Migratorios en Honduras</dc:title>
  <dc:creator>User</dc:creator>
  <cp:lastModifiedBy>IT</cp:lastModifiedBy>
  <cp:revision>100</cp:revision>
  <dcterms:created xsi:type="dcterms:W3CDTF">2013-08-30T16:25:53Z</dcterms:created>
  <dcterms:modified xsi:type="dcterms:W3CDTF">2013-11-06T21:58:31Z</dcterms:modified>
</cp:coreProperties>
</file>