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0" r:id="rId3"/>
    <p:sldId id="277" r:id="rId4"/>
    <p:sldId id="276" r:id="rId5"/>
    <p:sldId id="283" r:id="rId6"/>
    <p:sldId id="281" r:id="rId7"/>
    <p:sldId id="291" r:id="rId8"/>
    <p:sldId id="298" r:id="rId9"/>
    <p:sldId id="292" r:id="rId10"/>
    <p:sldId id="293" r:id="rId11"/>
    <p:sldId id="295" r:id="rId12"/>
    <p:sldId id="294" r:id="rId13"/>
    <p:sldId id="296" r:id="rId14"/>
    <p:sldId id="297" r:id="rId15"/>
    <p:sldId id="299"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2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AD6B4-FCEE-482A-BC46-2E7824ED2C30}" type="datetimeFigureOut">
              <a:rPr lang="es-ES" smtClean="0"/>
              <a:pPr/>
              <a:t>9/16/13</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B010B6-2A94-4F9D-B666-FB0686D7B5ED}" type="slidenum">
              <a:rPr lang="es-ES" smtClean="0"/>
              <a:pPr/>
              <a:t>‹Nr.›</a:t>
            </a:fld>
            <a:endParaRPr lang="es-ES" dirty="0"/>
          </a:p>
        </p:txBody>
      </p:sp>
    </p:spTree>
    <p:extLst>
      <p:ext uri="{BB962C8B-B14F-4D97-AF65-F5344CB8AC3E}">
        <p14:creationId xmlns:p14="http://schemas.microsoft.com/office/powerpoint/2010/main" val="356436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1775CBD-F94D-49B7-9D00-ABC6A75D279D}" type="datetimeFigureOut">
              <a:rPr lang="es-ES" smtClean="0"/>
              <a:pPr/>
              <a:t>9/16/13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A205ABC-C859-4190-8CDE-77A53035C59D}" type="slidenum">
              <a:rPr lang="es-ES" smtClean="0"/>
              <a:pPr/>
              <a:t>‹Nr.›</a:t>
            </a:fld>
            <a:endParaRPr lang="es-ES" dirty="0"/>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1775CBD-F94D-49B7-9D00-ABC6A75D279D}" type="datetimeFigureOut">
              <a:rPr lang="es-ES" smtClean="0"/>
              <a:pPr/>
              <a:t>9/16/13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A205ABC-C859-4190-8CDE-77A53035C59D}" type="slidenum">
              <a:rPr lang="es-ES" smtClean="0"/>
              <a:pPr/>
              <a:t>‹Nr.›</a:t>
            </a:fld>
            <a:endParaRPr lang="es-ES" dirty="0"/>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1775CBD-F94D-49B7-9D00-ABC6A75D279D}" type="datetimeFigureOut">
              <a:rPr lang="es-ES" smtClean="0"/>
              <a:pPr/>
              <a:t>9/16/13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A205ABC-C859-4190-8CDE-77A53035C59D}" type="slidenum">
              <a:rPr lang="es-ES" smtClean="0"/>
              <a:pPr/>
              <a:t>‹Nr.›</a:t>
            </a:fld>
            <a:endParaRPr lang="es-ES" dirty="0"/>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1775CBD-F94D-49B7-9D00-ABC6A75D279D}" type="datetimeFigureOut">
              <a:rPr lang="es-ES" smtClean="0"/>
              <a:pPr/>
              <a:t>9/16/13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A205ABC-C859-4190-8CDE-77A53035C59D}" type="slidenum">
              <a:rPr lang="es-ES" smtClean="0"/>
              <a:pPr/>
              <a:t>‹Nr.›</a:t>
            </a:fld>
            <a:endParaRPr lang="es-ES" dirty="0"/>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1775CBD-F94D-49B7-9D00-ABC6A75D279D}" type="datetimeFigureOut">
              <a:rPr lang="es-ES" smtClean="0"/>
              <a:pPr/>
              <a:t>9/16/13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A205ABC-C859-4190-8CDE-77A53035C59D}" type="slidenum">
              <a:rPr lang="es-ES" smtClean="0"/>
              <a:pPr/>
              <a:t>‹Nr.›</a:t>
            </a:fld>
            <a:endParaRPr lang="es-ES" dirty="0"/>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1775CBD-F94D-49B7-9D00-ABC6A75D279D}" type="datetimeFigureOut">
              <a:rPr lang="es-ES" smtClean="0"/>
              <a:pPr/>
              <a:t>9/16/13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A205ABC-C859-4190-8CDE-77A53035C59D}" type="slidenum">
              <a:rPr lang="es-ES" smtClean="0"/>
              <a:pPr/>
              <a:t>‹Nr.›</a:t>
            </a:fld>
            <a:endParaRPr lang="es-ES" dirty="0"/>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1775CBD-F94D-49B7-9D00-ABC6A75D279D}" type="datetimeFigureOut">
              <a:rPr lang="es-ES" smtClean="0"/>
              <a:pPr/>
              <a:t>9/16/13</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BA205ABC-C859-4190-8CDE-77A53035C59D}" type="slidenum">
              <a:rPr lang="es-ES" smtClean="0"/>
              <a:pPr/>
              <a:t>‹Nr.›</a:t>
            </a:fld>
            <a:endParaRPr lang="es-ES" dirty="0"/>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1775CBD-F94D-49B7-9D00-ABC6A75D279D}" type="datetimeFigureOut">
              <a:rPr lang="es-ES" smtClean="0"/>
              <a:pPr/>
              <a:t>9/16/13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BA205ABC-C859-4190-8CDE-77A53035C59D}" type="slidenum">
              <a:rPr lang="es-ES" smtClean="0"/>
              <a:pPr/>
              <a:t>‹Nr.›</a:t>
            </a:fld>
            <a:endParaRPr lang="es-ES" dirty="0"/>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1775CBD-F94D-49B7-9D00-ABC6A75D279D}" type="datetimeFigureOut">
              <a:rPr lang="es-ES" smtClean="0"/>
              <a:pPr/>
              <a:t>9/16/13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BA205ABC-C859-4190-8CDE-77A53035C59D}" type="slidenum">
              <a:rPr lang="es-ES" smtClean="0"/>
              <a:pPr/>
              <a:t>‹Nr.›</a:t>
            </a:fld>
            <a:endParaRPr lang="es-ES" dirty="0"/>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1775CBD-F94D-49B7-9D00-ABC6A75D279D}" type="datetimeFigureOut">
              <a:rPr lang="es-ES" smtClean="0"/>
              <a:pPr/>
              <a:t>9/16/13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A205ABC-C859-4190-8CDE-77A53035C59D}" type="slidenum">
              <a:rPr lang="es-ES" smtClean="0"/>
              <a:pPr/>
              <a:t>‹Nr.›</a:t>
            </a:fld>
            <a:endParaRPr lang="es-ES" dirty="0"/>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1775CBD-F94D-49B7-9D00-ABC6A75D279D}" type="datetimeFigureOut">
              <a:rPr lang="es-ES" smtClean="0"/>
              <a:pPr/>
              <a:t>9/16/13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A205ABC-C859-4190-8CDE-77A53035C59D}" type="slidenum">
              <a:rPr lang="es-ES" smtClean="0"/>
              <a:pPr/>
              <a:t>‹Nr.›</a:t>
            </a:fld>
            <a:endParaRPr lang="es-ES" dirty="0"/>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75CBD-F94D-49B7-9D00-ABC6A75D279D}" type="datetimeFigureOut">
              <a:rPr lang="es-ES" smtClean="0"/>
              <a:pPr/>
              <a:t>9/16/13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05ABC-C859-4190-8CDE-77A53035C59D}" type="slidenum">
              <a:rPr lang="es-ES" smtClean="0"/>
              <a:pPr/>
              <a:t>‹Nr.›</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hyperlink" Target="http://www.google.hn/imgres?imgurl=http://ciclismocatracho.com/honduras/imagenes/escudo%20hondurasG.gif&amp;imgrefurl=http://comotransformarhonduras.blogspot.com/&amp;h=469&amp;w=400&amp;sz=92&amp;tbnid=ldiS8ZDchj4QyM:&amp;tbnh=128&amp;tbnw=109&amp;prev=/images?q=escudo+nacional+de+honduras&amp;hl=es&amp;usg=__slXeEzVgoMqDl4PSJN77y1QyDJ4=&amp;ei=L_BMSoLVMoevtwfH3-GvBA&amp;sa=X&amp;oi=image_result&amp;resnum=1&amp;ct=ima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hn/url?sa=i&amp;source=images&amp;cd=&amp;cad=rja&amp;docid=9VhxgexlGC9xkM&amp;tbnid=IBPr0X8ixqxzTM:&amp;ved=0CAgQjRwwAA&amp;url=http://www.ayto-coin.es/index.php?id=252&amp;ei=5jQyUtLFCZXH4AOokYCACg&amp;psig=AFQjCNHfxMhPElJ0PhgikdqnV6lqMG6HGg&amp;ust=1379108454218121" TargetMode="Externa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hn/url?sa=i&amp;rct=j&amp;q=imagenes%20menores%20retornado%20en%20la%20frontera%20el%20corinto,%20honduras&amp;source=images&amp;cd=&amp;cad=rja&amp;docid=i9saX6cgp--QSM&amp;tbnid=G9uIYDwetj4YmM:&amp;ved=0CAUQjRw&amp;url=http://semanariofides.com/2012/09/14/cerca-de-doscientos-ninos-regresan-deportados-mensualmente-al-pais/&amp;ei=9TUyUsLnCe-v4AOe94D4CA&amp;bvm=bv.52164340,d.dmg&amp;psig=AFQjCNFxQ7IqaJ8Re02Rjl1yKJoKV26K5A&amp;ust=1379108607780725" TargetMode="Externa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smtClean="0"/>
          </a:p>
        </p:txBody>
      </p:sp>
      <p:sp>
        <p:nvSpPr>
          <p:cNvPr id="2" name="1 Título"/>
          <p:cNvSpPr>
            <a:spLocks noGrp="1"/>
          </p:cNvSpPr>
          <p:nvPr>
            <p:ph type="ctrTitle" idx="4294967295"/>
          </p:nvPr>
        </p:nvSpPr>
        <p:spPr>
          <a:xfrm>
            <a:off x="1371600" y="1556792"/>
            <a:ext cx="7772400" cy="1470025"/>
          </a:xfrm>
        </p:spPr>
        <p:txBody>
          <a:bodyPr>
            <a:normAutofit fontScale="90000"/>
          </a:bodyPr>
          <a:lstStyle/>
          <a:p>
            <a:pPr>
              <a:defRPr/>
            </a:pPr>
            <a:r>
              <a:rPr lang="en-GB" dirty="0" smtClean="0"/>
              <a:t>      </a:t>
            </a:r>
            <a:r>
              <a:rPr lang="en-GB" sz="3300" dirty="0" smtClean="0"/>
              <a:t>Reintegration of Boys, Girls and Adolescents Victims of Trafficking and other Migrants in Vulnerable Situations</a:t>
            </a:r>
            <a:endParaRPr lang="en-GB" dirty="0"/>
          </a:p>
        </p:txBody>
      </p:sp>
      <p:pic>
        <p:nvPicPr>
          <p:cNvPr id="4" name="Imagen 1" descr="http://comotransformarhonduras.blogspot.com/">
            <a:hlinkClick r:id="rId2"/>
          </p:cNvPr>
          <p:cNvPicPr>
            <a:picLocks noChangeAspect="1" noChangeArrowheads="1"/>
          </p:cNvPicPr>
          <p:nvPr/>
        </p:nvPicPr>
        <p:blipFill>
          <a:blip r:embed="rId3" cstate="print"/>
          <a:srcRect/>
          <a:stretch>
            <a:fillRect/>
          </a:stretch>
        </p:blipFill>
        <p:spPr bwMode="auto">
          <a:xfrm>
            <a:off x="4139952" y="116632"/>
            <a:ext cx="1285875" cy="1143000"/>
          </a:xfrm>
          <a:prstGeom prst="rect">
            <a:avLst/>
          </a:prstGeom>
          <a:gradFill>
            <a:gsLst>
              <a:gs pos="0">
                <a:srgbClr val="002060"/>
              </a:gs>
              <a:gs pos="50000">
                <a:schemeClr val="accent1">
                  <a:tint val="44500"/>
                  <a:satMod val="160000"/>
                </a:schemeClr>
              </a:gs>
              <a:gs pos="100000">
                <a:schemeClr val="accent1">
                  <a:tint val="23500"/>
                  <a:satMod val="160000"/>
                </a:schemeClr>
              </a:gs>
            </a:gsLst>
            <a:path path="rect">
              <a:fillToRect l="100000" t="100000"/>
            </a:path>
          </a:gradFill>
          <a:ln w="9525">
            <a:noFill/>
            <a:miter lim="800000"/>
            <a:headEnd/>
            <a:tailEnd/>
          </a:ln>
        </p:spPr>
      </p:pic>
      <p:pic>
        <p:nvPicPr>
          <p:cNvPr id="7" name="6 Imagen" descr="image03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547664" cy="6669360"/>
          </a:xfrm>
          <a:prstGeom prst="rect">
            <a:avLst/>
          </a:prstGeom>
        </p:spPr>
      </p:pic>
      <p:pic>
        <p:nvPicPr>
          <p:cNvPr id="5" name="Picture 6" descr="C:\Documents and Settings\lucy.mayorga\Mis documentos\Mis imágenes\y1pnenm13npwsv9b0xwiav2x9n3cusvhpz3wyjjmct8gdhcd9dnv_icy8eenqiwwh3i-sbvjcxbvve.jpg"/>
          <p:cNvPicPr>
            <a:picLocks noChangeAspect="1" noChangeArrowheads="1"/>
          </p:cNvPicPr>
          <p:nvPr/>
        </p:nvPicPr>
        <p:blipFill>
          <a:blip r:embed="rId5" cstate="print"/>
          <a:srcRect/>
          <a:stretch>
            <a:fillRect/>
          </a:stretch>
        </p:blipFill>
        <p:spPr bwMode="auto">
          <a:xfrm>
            <a:off x="5580112" y="3448017"/>
            <a:ext cx="3563888" cy="3409983"/>
          </a:xfrm>
          <a:prstGeom prst="rect">
            <a:avLst/>
          </a:prstGeom>
          <a:noFill/>
          <a:ln w="9525">
            <a:noFill/>
            <a:miter lim="800000"/>
            <a:headEnd/>
            <a:tailEnd/>
          </a:ln>
        </p:spPr>
      </p:pic>
      <p:sp>
        <p:nvSpPr>
          <p:cNvPr id="8" name="7 CuadroTexto"/>
          <p:cNvSpPr txBox="1"/>
          <p:nvPr/>
        </p:nvSpPr>
        <p:spPr>
          <a:xfrm>
            <a:off x="1979712" y="5157192"/>
            <a:ext cx="2422320" cy="646331"/>
          </a:xfrm>
          <a:prstGeom prst="rect">
            <a:avLst/>
          </a:prstGeom>
          <a:noFill/>
        </p:spPr>
        <p:txBody>
          <a:bodyPr wrap="none" rtlCol="0">
            <a:spAutoFit/>
          </a:bodyPr>
          <a:lstStyle/>
          <a:p>
            <a:r>
              <a:rPr lang="en-GB" dirty="0" smtClean="0"/>
              <a:t>San José, Costa Rica</a:t>
            </a:r>
          </a:p>
          <a:p>
            <a:r>
              <a:rPr lang="en-GB" dirty="0" smtClean="0"/>
              <a:t>September 17-18, 2013</a:t>
            </a:r>
            <a:endParaRPr lang="en-GB"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3" name="6 CuadroTexto"/>
          <p:cNvSpPr txBox="1"/>
          <p:nvPr/>
        </p:nvSpPr>
        <p:spPr>
          <a:xfrm>
            <a:off x="958691" y="162505"/>
            <a:ext cx="7285717" cy="1754327"/>
          </a:xfrm>
          <a:prstGeom prst="rect">
            <a:avLst/>
          </a:prstGeom>
          <a:solidFill>
            <a:schemeClr val="bg2">
              <a:lumMod val="90000"/>
            </a:schemeClr>
          </a:solidFill>
        </p:spPr>
        <p:txBody>
          <a:bodyPr wrap="square" rtlCol="0">
            <a:spAutoFit/>
          </a:bodyPr>
          <a:lstStyle/>
          <a:p>
            <a:pPr algn="ctr"/>
            <a:r>
              <a:rPr lang="en-GB" sz="3600" dirty="0" smtClean="0">
                <a:solidFill>
                  <a:schemeClr val="tx2"/>
                </a:solidFill>
              </a:rPr>
              <a:t>Aspirations of the Surviving Victims </a:t>
            </a:r>
          </a:p>
          <a:p>
            <a:pPr algn="ctr"/>
            <a:r>
              <a:rPr lang="en-GB" sz="3600" dirty="0" smtClean="0">
                <a:solidFill>
                  <a:schemeClr val="tx2"/>
                </a:solidFill>
              </a:rPr>
              <a:t>According to </a:t>
            </a:r>
          </a:p>
          <a:p>
            <a:pPr algn="ctr"/>
            <a:r>
              <a:rPr lang="en-GB" sz="3600" dirty="0" smtClean="0">
                <a:solidFill>
                  <a:schemeClr val="tx2"/>
                </a:solidFill>
              </a:rPr>
              <a:t>their Abilities</a:t>
            </a:r>
            <a:endParaRPr lang="en-GB" sz="3600" dirty="0">
              <a:solidFill>
                <a:schemeClr val="tx2"/>
              </a:solidFill>
            </a:endParaRPr>
          </a:p>
        </p:txBody>
      </p:sp>
      <p:sp>
        <p:nvSpPr>
          <p:cNvPr id="4" name="6 CuadroTexto"/>
          <p:cNvSpPr txBox="1"/>
          <p:nvPr/>
        </p:nvSpPr>
        <p:spPr>
          <a:xfrm>
            <a:off x="6876256" y="1700808"/>
            <a:ext cx="1584176" cy="1323439"/>
          </a:xfrm>
          <a:prstGeom prst="rect">
            <a:avLst/>
          </a:prstGeom>
          <a:solidFill>
            <a:schemeClr val="bg2">
              <a:lumMod val="90000"/>
            </a:schemeClr>
          </a:solidFill>
        </p:spPr>
        <p:txBody>
          <a:bodyPr wrap="square" rtlCol="0">
            <a:spAutoFit/>
          </a:bodyPr>
          <a:lstStyle/>
          <a:p>
            <a:pPr algn="ctr"/>
            <a:r>
              <a:rPr lang="en-GB" sz="2000" dirty="0" smtClean="0"/>
              <a:t>Economic activities as a family </a:t>
            </a:r>
          </a:p>
          <a:p>
            <a:pPr algn="ctr"/>
            <a:r>
              <a:rPr lang="en-GB" sz="2000" dirty="0" smtClean="0"/>
              <a:t>2%</a:t>
            </a:r>
            <a:endParaRPr lang="en-GB" sz="2000" dirty="0"/>
          </a:p>
        </p:txBody>
      </p:sp>
      <p:sp>
        <p:nvSpPr>
          <p:cNvPr id="5" name="6 CuadroTexto"/>
          <p:cNvSpPr txBox="1"/>
          <p:nvPr/>
        </p:nvSpPr>
        <p:spPr>
          <a:xfrm>
            <a:off x="5004048" y="2773377"/>
            <a:ext cx="1584176" cy="1015663"/>
          </a:xfrm>
          <a:prstGeom prst="rect">
            <a:avLst/>
          </a:prstGeom>
          <a:solidFill>
            <a:schemeClr val="accent1"/>
          </a:solidFill>
        </p:spPr>
        <p:txBody>
          <a:bodyPr wrap="square" rtlCol="0">
            <a:spAutoFit/>
          </a:bodyPr>
          <a:lstStyle/>
          <a:p>
            <a:pPr algn="ctr"/>
            <a:r>
              <a:rPr lang="en-GB" sz="2000" dirty="0" smtClean="0"/>
              <a:t>To seek employment</a:t>
            </a:r>
          </a:p>
          <a:p>
            <a:pPr algn="ctr"/>
            <a:r>
              <a:rPr lang="en-GB" sz="2000" dirty="0" smtClean="0"/>
              <a:t>30%</a:t>
            </a:r>
            <a:endParaRPr lang="en-GB" sz="2000" dirty="0"/>
          </a:p>
        </p:txBody>
      </p:sp>
      <p:sp>
        <p:nvSpPr>
          <p:cNvPr id="6" name="6 CuadroTexto"/>
          <p:cNvSpPr txBox="1"/>
          <p:nvPr/>
        </p:nvSpPr>
        <p:spPr>
          <a:xfrm>
            <a:off x="2267744" y="2924944"/>
            <a:ext cx="1872208" cy="1015663"/>
          </a:xfrm>
          <a:prstGeom prst="rect">
            <a:avLst/>
          </a:prstGeom>
          <a:solidFill>
            <a:schemeClr val="accent3"/>
          </a:solidFill>
        </p:spPr>
        <p:txBody>
          <a:bodyPr wrap="square" rtlCol="0">
            <a:spAutoFit/>
          </a:bodyPr>
          <a:lstStyle/>
          <a:p>
            <a:pPr algn="ctr"/>
            <a:r>
              <a:rPr lang="en-GB" sz="2000" dirty="0" smtClean="0"/>
              <a:t>To continue their education</a:t>
            </a:r>
          </a:p>
          <a:p>
            <a:pPr algn="ctr"/>
            <a:r>
              <a:rPr lang="en-GB" sz="2000" dirty="0" smtClean="0"/>
              <a:t>36%</a:t>
            </a:r>
            <a:endParaRPr lang="en-GB" sz="2000" dirty="0"/>
          </a:p>
        </p:txBody>
      </p:sp>
      <p:sp>
        <p:nvSpPr>
          <p:cNvPr id="7" name="6 CuadroTexto"/>
          <p:cNvSpPr txBox="1"/>
          <p:nvPr/>
        </p:nvSpPr>
        <p:spPr>
          <a:xfrm>
            <a:off x="4139952" y="4285545"/>
            <a:ext cx="2088232" cy="1015663"/>
          </a:xfrm>
          <a:prstGeom prst="rect">
            <a:avLst/>
          </a:prstGeom>
          <a:solidFill>
            <a:schemeClr val="accent2"/>
          </a:solidFill>
        </p:spPr>
        <p:txBody>
          <a:bodyPr wrap="square" rtlCol="0">
            <a:spAutoFit/>
          </a:bodyPr>
          <a:lstStyle/>
          <a:p>
            <a:pPr algn="ctr"/>
            <a:r>
              <a:rPr lang="en-GB" sz="2000" dirty="0" smtClean="0"/>
              <a:t>To establish their own business</a:t>
            </a:r>
          </a:p>
          <a:p>
            <a:pPr algn="ctr"/>
            <a:r>
              <a:rPr lang="en-GB" sz="2000" dirty="0" smtClean="0"/>
              <a:t>32%</a:t>
            </a:r>
            <a:endParaRPr lang="en-GB" sz="20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0" y="0"/>
            <a:ext cx="9179141" cy="6858000"/>
          </a:xfrm>
          <a:prstGeom prst="rect">
            <a:avLst/>
          </a:prstGeom>
          <a:noFill/>
          <a:ln w="9525">
            <a:noFill/>
            <a:miter lim="800000"/>
            <a:headEnd/>
            <a:tailEnd/>
          </a:ln>
        </p:spPr>
      </p:pic>
      <p:sp>
        <p:nvSpPr>
          <p:cNvPr id="3" name="2 CuadroTexto"/>
          <p:cNvSpPr txBox="1"/>
          <p:nvPr/>
        </p:nvSpPr>
        <p:spPr>
          <a:xfrm>
            <a:off x="0" y="44624"/>
            <a:ext cx="9144000" cy="539635"/>
          </a:xfrm>
          <a:prstGeom prst="rect">
            <a:avLst/>
          </a:prstGeom>
          <a:solidFill>
            <a:srgbClr val="FFFFFF"/>
          </a:solidFill>
        </p:spPr>
        <p:txBody>
          <a:bodyPr wrap="square" rtlCol="0">
            <a:spAutoFit/>
          </a:bodyPr>
          <a:lstStyle/>
          <a:p>
            <a:pPr>
              <a:lnSpc>
                <a:spcPct val="90000"/>
              </a:lnSpc>
            </a:pPr>
            <a:r>
              <a:rPr lang="en-GB" sz="1600" b="1" dirty="0" smtClean="0">
                <a:latin typeface="Arial Narrow"/>
                <a:cs typeface="Arial Narrow"/>
              </a:rPr>
              <a:t>Network of </a:t>
            </a:r>
            <a:r>
              <a:rPr lang="en-GB" sz="1600" b="1" dirty="0" smtClean="0">
                <a:latin typeface="Arial Narrow"/>
                <a:cs typeface="Arial Narrow"/>
              </a:rPr>
              <a:t>organizations </a:t>
            </a:r>
            <a:r>
              <a:rPr lang="en-GB" sz="1600" b="1" dirty="0" smtClean="0">
                <a:latin typeface="Arial Narrow"/>
                <a:cs typeface="Arial Narrow"/>
              </a:rPr>
              <a:t>(Memo of Understanding) to </a:t>
            </a:r>
            <a:r>
              <a:rPr lang="en-GB" sz="1600" b="1" dirty="0" smtClean="0">
                <a:latin typeface="Arial Narrow"/>
                <a:cs typeface="Arial Narrow"/>
              </a:rPr>
              <a:t>improve </a:t>
            </a:r>
            <a:r>
              <a:rPr lang="en-GB" sz="1600" b="1" dirty="0">
                <a:latin typeface="Arial Narrow"/>
                <a:cs typeface="Arial Narrow"/>
              </a:rPr>
              <a:t>c</a:t>
            </a:r>
            <a:r>
              <a:rPr lang="en-GB" sz="1600" b="1" dirty="0" smtClean="0">
                <a:latin typeface="Arial Narrow"/>
                <a:cs typeface="Arial Narrow"/>
              </a:rPr>
              <a:t>oordination </a:t>
            </a:r>
            <a:r>
              <a:rPr lang="en-GB" sz="1600" b="1" dirty="0" smtClean="0">
                <a:latin typeface="Arial Narrow"/>
                <a:cs typeface="Arial Narrow"/>
              </a:rPr>
              <a:t>of </a:t>
            </a:r>
            <a:r>
              <a:rPr lang="en-GB" sz="1600" b="1" dirty="0" smtClean="0">
                <a:latin typeface="Arial Narrow"/>
                <a:cs typeface="Arial Narrow"/>
              </a:rPr>
              <a:t>services</a:t>
            </a:r>
            <a:r>
              <a:rPr lang="en-GB" sz="1600" b="1" dirty="0" smtClean="0">
                <a:latin typeface="Arial Narrow"/>
                <a:cs typeface="Arial Narrow"/>
              </a:rPr>
              <a:t>, </a:t>
            </a:r>
            <a:r>
              <a:rPr lang="en-GB" sz="1600" b="1" dirty="0" smtClean="0">
                <a:latin typeface="Arial Narrow"/>
                <a:cs typeface="Arial Narrow"/>
              </a:rPr>
              <a:t>provide </a:t>
            </a:r>
            <a:r>
              <a:rPr lang="en-GB" sz="1600" b="1" dirty="0">
                <a:latin typeface="Arial Narrow"/>
                <a:cs typeface="Arial Narrow"/>
              </a:rPr>
              <a:t>c</a:t>
            </a:r>
            <a:r>
              <a:rPr lang="en-GB" sz="1600" b="1" dirty="0" smtClean="0">
                <a:latin typeface="Arial Narrow"/>
                <a:cs typeface="Arial Narrow"/>
              </a:rPr>
              <a:t>omprehensive </a:t>
            </a:r>
            <a:r>
              <a:rPr lang="en-GB" sz="1600" b="1" dirty="0">
                <a:latin typeface="Arial Narrow"/>
                <a:cs typeface="Arial Narrow"/>
              </a:rPr>
              <a:t>a</a:t>
            </a:r>
            <a:r>
              <a:rPr lang="en-GB" sz="1600" b="1" dirty="0" smtClean="0">
                <a:latin typeface="Arial Narrow"/>
                <a:cs typeface="Arial Narrow"/>
              </a:rPr>
              <a:t>ssistance </a:t>
            </a:r>
            <a:r>
              <a:rPr lang="en-GB" sz="1600" b="1" dirty="0" smtClean="0">
                <a:latin typeface="Arial Narrow"/>
                <a:cs typeface="Arial Narrow"/>
              </a:rPr>
              <a:t>to </a:t>
            </a:r>
            <a:r>
              <a:rPr lang="en-GB" sz="1600" b="1" dirty="0" smtClean="0">
                <a:latin typeface="Arial Narrow"/>
                <a:cs typeface="Arial Narrow"/>
              </a:rPr>
              <a:t>victims </a:t>
            </a:r>
            <a:r>
              <a:rPr lang="en-GB" sz="1600" b="1" dirty="0" smtClean="0">
                <a:latin typeface="Arial Narrow"/>
                <a:cs typeface="Arial Narrow"/>
              </a:rPr>
              <a:t>and </a:t>
            </a:r>
            <a:r>
              <a:rPr lang="en-GB" sz="1600" b="1" dirty="0" smtClean="0">
                <a:latin typeface="Arial Narrow"/>
                <a:cs typeface="Arial Narrow"/>
              </a:rPr>
              <a:t>raise </a:t>
            </a:r>
            <a:r>
              <a:rPr lang="en-GB" sz="1600" b="1" dirty="0">
                <a:latin typeface="Arial Narrow"/>
                <a:cs typeface="Arial Narrow"/>
              </a:rPr>
              <a:t>a</a:t>
            </a:r>
            <a:r>
              <a:rPr lang="en-GB" sz="1600" b="1" dirty="0" smtClean="0">
                <a:latin typeface="Arial Narrow"/>
                <a:cs typeface="Arial Narrow"/>
              </a:rPr>
              <a:t>wareness </a:t>
            </a:r>
            <a:r>
              <a:rPr lang="en-GB" sz="1600" b="1" dirty="0">
                <a:latin typeface="Arial Narrow"/>
                <a:cs typeface="Arial Narrow"/>
              </a:rPr>
              <a:t>a</a:t>
            </a:r>
            <a:r>
              <a:rPr lang="en-GB" sz="1600" b="1" dirty="0" smtClean="0">
                <a:latin typeface="Arial Narrow"/>
                <a:cs typeface="Arial Narrow"/>
              </a:rPr>
              <a:t>mong </a:t>
            </a:r>
            <a:r>
              <a:rPr lang="en-GB" sz="1600" b="1" dirty="0" smtClean="0">
                <a:latin typeface="Arial Narrow"/>
                <a:cs typeface="Arial Narrow"/>
              </a:rPr>
              <a:t>the </a:t>
            </a:r>
            <a:r>
              <a:rPr lang="en-GB" sz="1600" b="1" dirty="0" smtClean="0">
                <a:latin typeface="Arial Narrow"/>
                <a:cs typeface="Arial Narrow"/>
              </a:rPr>
              <a:t>general </a:t>
            </a:r>
            <a:r>
              <a:rPr lang="en-GB" sz="1600" b="1" dirty="0">
                <a:latin typeface="Arial Narrow"/>
                <a:cs typeface="Arial Narrow"/>
              </a:rPr>
              <a:t>p</a:t>
            </a:r>
            <a:r>
              <a:rPr lang="en-GB" sz="1600" b="1" dirty="0" smtClean="0">
                <a:latin typeface="Arial Narrow"/>
                <a:cs typeface="Arial Narrow"/>
              </a:rPr>
              <a:t>opulation </a:t>
            </a:r>
            <a:r>
              <a:rPr lang="en-GB" sz="1600" b="1" dirty="0" smtClean="0">
                <a:latin typeface="Arial Narrow"/>
                <a:cs typeface="Arial Narrow"/>
              </a:rPr>
              <a:t>to </a:t>
            </a:r>
            <a:r>
              <a:rPr lang="en-GB" sz="1600" b="1" dirty="0" smtClean="0">
                <a:latin typeface="Arial Narrow"/>
                <a:cs typeface="Arial Narrow"/>
              </a:rPr>
              <a:t>prevent </a:t>
            </a:r>
            <a:r>
              <a:rPr lang="en-GB" sz="1600" b="1" dirty="0">
                <a:latin typeface="Arial Narrow"/>
                <a:cs typeface="Arial Narrow"/>
              </a:rPr>
              <a:t>t</a:t>
            </a:r>
            <a:r>
              <a:rPr lang="en-GB" sz="1600" b="1" dirty="0" smtClean="0">
                <a:latin typeface="Arial Narrow"/>
                <a:cs typeface="Arial Narrow"/>
              </a:rPr>
              <a:t>rafficking</a:t>
            </a:r>
            <a:r>
              <a:rPr lang="en-GB" sz="1600" b="1" dirty="0" smtClean="0">
                <a:latin typeface="Arial Narrow"/>
                <a:cs typeface="Arial Narrow"/>
              </a:rPr>
              <a:t>.</a:t>
            </a:r>
            <a:endParaRPr lang="en-GB" sz="1600" b="1" dirty="0">
              <a:latin typeface="Arial Narrow"/>
              <a:cs typeface="Arial Narrow"/>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26196"/>
            <a:ext cx="9144000" cy="6715172"/>
          </a:xfrm>
          <a:prstGeom prst="rect">
            <a:avLst/>
          </a:prstGeom>
          <a:noFill/>
          <a:ln w="9525">
            <a:noFill/>
            <a:miter lim="800000"/>
            <a:headEnd/>
            <a:tailEnd/>
          </a:ln>
        </p:spPr>
      </p:pic>
      <p:sp>
        <p:nvSpPr>
          <p:cNvPr id="4" name="2 CuadroTexto"/>
          <p:cNvSpPr txBox="1"/>
          <p:nvPr/>
        </p:nvSpPr>
        <p:spPr>
          <a:xfrm>
            <a:off x="0" y="46365"/>
            <a:ext cx="9108504" cy="646331"/>
          </a:xfrm>
          <a:prstGeom prst="rect">
            <a:avLst/>
          </a:prstGeom>
          <a:solidFill>
            <a:schemeClr val="bg1"/>
          </a:solidFill>
        </p:spPr>
        <p:txBody>
          <a:bodyPr wrap="square" rtlCol="0">
            <a:spAutoFit/>
          </a:bodyPr>
          <a:lstStyle/>
          <a:p>
            <a:pPr algn="ctr"/>
            <a:r>
              <a:rPr lang="en-GB" b="1" dirty="0" smtClean="0"/>
              <a:t>INFORMATION CAMPAIGNS ON TRAFFICKING IN PERSONS FOR BOYS, GIRLS AND ADOLESCENTS IN DIFFERENT SCHOOLS IN THE COUNTRY</a:t>
            </a:r>
            <a:endParaRPr lang="en-GB"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56198" y="0"/>
            <a:ext cx="9087802" cy="6858000"/>
          </a:xfrm>
          <a:prstGeom prst="rect">
            <a:avLst/>
          </a:prstGeom>
          <a:noFill/>
          <a:ln w="9525">
            <a:noFill/>
            <a:miter lim="800000"/>
            <a:headEnd/>
            <a:tailEnd/>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21458"/>
            <a:ext cx="9143999" cy="6879457"/>
          </a:xfrm>
          <a:prstGeom prst="rect">
            <a:avLst/>
          </a:prstGeom>
          <a:noFill/>
          <a:ln w="9525">
            <a:noFill/>
            <a:miter lim="800000"/>
            <a:headEnd/>
            <a:tailEnd/>
          </a:ln>
        </p:spPr>
      </p:pic>
      <p:sp>
        <p:nvSpPr>
          <p:cNvPr id="7" name="2 CuadroTexto"/>
          <p:cNvSpPr txBox="1"/>
          <p:nvPr/>
        </p:nvSpPr>
        <p:spPr>
          <a:xfrm>
            <a:off x="3995936" y="44624"/>
            <a:ext cx="3672408" cy="1200329"/>
          </a:xfrm>
          <a:prstGeom prst="rect">
            <a:avLst/>
          </a:prstGeom>
          <a:solidFill>
            <a:srgbClr val="FFFFFF"/>
          </a:solidFill>
        </p:spPr>
        <p:txBody>
          <a:bodyPr wrap="square" rtlCol="0">
            <a:spAutoFit/>
          </a:bodyPr>
          <a:lstStyle/>
          <a:p>
            <a:r>
              <a:rPr lang="es-MX" dirty="0" smtClean="0"/>
              <a:t>Institutions from the service network accompanied and supported the </a:t>
            </a:r>
            <a:r>
              <a:rPr lang="es-HN" dirty="0" smtClean="0"/>
              <a:t>awareness-raising and prevention efforts throughout the country.</a:t>
            </a:r>
            <a:endParaRPr lang="es-HN" dirty="0"/>
          </a:p>
        </p:txBody>
      </p:sp>
      <p:sp>
        <p:nvSpPr>
          <p:cNvPr id="8" name="2 CuadroTexto"/>
          <p:cNvSpPr txBox="1"/>
          <p:nvPr/>
        </p:nvSpPr>
        <p:spPr>
          <a:xfrm>
            <a:off x="4644008" y="4365104"/>
            <a:ext cx="4176464" cy="923330"/>
          </a:xfrm>
          <a:prstGeom prst="rect">
            <a:avLst/>
          </a:prstGeom>
          <a:solidFill>
            <a:srgbClr val="FFFFFF"/>
          </a:solidFill>
        </p:spPr>
        <p:txBody>
          <a:bodyPr wrap="square" rtlCol="0">
            <a:spAutoFit/>
          </a:bodyPr>
          <a:lstStyle/>
          <a:p>
            <a:pPr algn="ctr"/>
            <a:r>
              <a:rPr lang="en-GB" dirty="0" smtClean="0"/>
              <a:t>Awareness-raising initiative within the framework of the Migrant’s Festival, Sept. 1, 2010 in the Central Park in Tegucigalpa</a:t>
            </a:r>
            <a:endParaRPr lang="en-GB" dirty="0"/>
          </a:p>
        </p:txBody>
      </p:sp>
      <p:sp>
        <p:nvSpPr>
          <p:cNvPr id="9" name="2 CuadroTexto"/>
          <p:cNvSpPr txBox="1"/>
          <p:nvPr/>
        </p:nvSpPr>
        <p:spPr>
          <a:xfrm>
            <a:off x="4248472" y="5373216"/>
            <a:ext cx="4788024" cy="1477328"/>
          </a:xfrm>
          <a:prstGeom prst="rect">
            <a:avLst/>
          </a:prstGeom>
          <a:solidFill>
            <a:srgbClr val="FFFFFF"/>
          </a:solidFill>
        </p:spPr>
        <p:txBody>
          <a:bodyPr wrap="square" rtlCol="0">
            <a:spAutoFit/>
          </a:bodyPr>
          <a:lstStyle/>
          <a:p>
            <a:r>
              <a:rPr lang="en-GB" dirty="0" smtClean="0"/>
              <a:t>Voluntary community leaders from the health sector working together during the </a:t>
            </a:r>
            <a:r>
              <a:rPr lang="en-GB" b="1" dirty="0" smtClean="0"/>
              <a:t>Workshop on Basics of Trafficking in Persons</a:t>
            </a:r>
            <a:r>
              <a:rPr lang="en-GB" dirty="0" smtClean="0"/>
              <a:t> in La Esperanza, Intibucá. The workshop was coordinated by the Scalabrinian Sisters and held in June 2010.</a:t>
            </a:r>
            <a:endParaRPr lang="en-GB"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032.jpg"/>
          <p:cNvPicPr>
            <a:picLocks noChangeAspect="1"/>
          </p:cNvPicPr>
          <p:nvPr/>
        </p:nvPicPr>
        <p:blipFill>
          <a:blip r:embed="rId2" cstate="print"/>
          <a:stretch>
            <a:fillRect/>
          </a:stretch>
        </p:blipFill>
        <p:spPr>
          <a:xfrm>
            <a:off x="0" y="0"/>
            <a:ext cx="9144000" cy="6858000"/>
          </a:xfrm>
          <a:prstGeom prst="rect">
            <a:avLst/>
          </a:prstGeom>
        </p:spPr>
      </p:pic>
      <p:sp>
        <p:nvSpPr>
          <p:cNvPr id="3" name="2 CuadroTexto"/>
          <p:cNvSpPr txBox="1"/>
          <p:nvPr/>
        </p:nvSpPr>
        <p:spPr>
          <a:xfrm>
            <a:off x="5292080" y="5949280"/>
            <a:ext cx="3672408" cy="553998"/>
          </a:xfrm>
          <a:prstGeom prst="rect">
            <a:avLst/>
          </a:prstGeom>
          <a:noFill/>
        </p:spPr>
        <p:txBody>
          <a:bodyPr wrap="square" rtlCol="0">
            <a:spAutoFit/>
          </a:bodyPr>
          <a:lstStyle/>
          <a:p>
            <a:pPr algn="ctr"/>
            <a:r>
              <a:rPr lang="es-MX" sz="3000" b="1" dirty="0" smtClean="0"/>
              <a:t>THANK YOU</a:t>
            </a:r>
            <a:endParaRPr lang="es-HN" sz="3000" b="1"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620688"/>
            <a:ext cx="8229600" cy="1143000"/>
          </a:xfrm>
        </p:spPr>
        <p:txBody>
          <a:bodyPr>
            <a:normAutofit/>
          </a:bodyPr>
          <a:lstStyle/>
          <a:p>
            <a:r>
              <a:rPr lang="en-GB" dirty="0" smtClean="0">
                <a:solidFill>
                  <a:schemeClr val="tx1"/>
                </a:solidFill>
              </a:rPr>
              <a:t>Reintegration</a:t>
            </a:r>
            <a:endParaRPr lang="en-GB" dirty="0"/>
          </a:p>
        </p:txBody>
      </p:sp>
      <p:sp>
        <p:nvSpPr>
          <p:cNvPr id="10" name="9 Marcador de contenido"/>
          <p:cNvSpPr>
            <a:spLocks noGrp="1"/>
          </p:cNvSpPr>
          <p:nvPr>
            <p:ph idx="1"/>
          </p:nvPr>
        </p:nvSpPr>
        <p:spPr>
          <a:xfrm>
            <a:off x="971600" y="2060848"/>
            <a:ext cx="6840760" cy="2808312"/>
          </a:xfrm>
        </p:spPr>
        <p:txBody>
          <a:bodyPr>
            <a:normAutofit/>
          </a:bodyPr>
          <a:lstStyle/>
          <a:p>
            <a:pPr algn="just">
              <a:buNone/>
            </a:pPr>
            <a:r>
              <a:rPr lang="en-GB" sz="2600" dirty="0" smtClean="0"/>
              <a:t>Reintegration poses a major challenge</a:t>
            </a:r>
          </a:p>
          <a:p>
            <a:pPr algn="just">
              <a:buNone/>
            </a:pPr>
            <a:r>
              <a:rPr lang="en-GB" sz="2600" dirty="0" smtClean="0"/>
              <a:t>to society and - more directly - to government </a:t>
            </a:r>
          </a:p>
          <a:p>
            <a:pPr algn="just">
              <a:buNone/>
            </a:pPr>
            <a:r>
              <a:rPr lang="en-GB" sz="2600" dirty="0" smtClean="0"/>
              <a:t>authorities.</a:t>
            </a:r>
            <a:endParaRPr lang="en-GB" sz="2600" dirty="0"/>
          </a:p>
        </p:txBody>
      </p:sp>
      <p:pic>
        <p:nvPicPr>
          <p:cNvPr id="1026" name="Picture 2" descr="http://www.ayto-coin.es/uploads/pics/convivencia_y_reinsercion.jpg">
            <a:hlinkClick r:id="rId2"/>
          </p:cNvPr>
          <p:cNvPicPr>
            <a:picLocks noChangeAspect="1" noChangeArrowheads="1"/>
          </p:cNvPicPr>
          <p:nvPr/>
        </p:nvPicPr>
        <p:blipFill>
          <a:blip r:embed="rId3" cstate="print"/>
          <a:srcRect/>
          <a:stretch>
            <a:fillRect/>
          </a:stretch>
        </p:blipFill>
        <p:spPr bwMode="auto">
          <a:xfrm>
            <a:off x="2915816" y="3720818"/>
            <a:ext cx="3960440" cy="2542044"/>
          </a:xfrm>
          <a:prstGeom prst="rect">
            <a:avLst/>
          </a:prstGeom>
          <a:no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to="" calcmode="lin" valueType="num">
                                      <p:cBhvr>
                                        <p:cTn id="7" dur="1" fill="hold"/>
                                        <p:tgtEl>
                                          <p:spTgt spid="1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to="" calcmode="lin" valueType="num">
                                      <p:cBhvr>
                                        <p:cTn id="12" dur="1" fill="hold"/>
                                        <p:tgtEl>
                                          <p:spTgt spid="10">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to="" calcmode="lin" valueType="num">
                                      <p:cBhvr>
                                        <p:cTn id="17" dur="1" fill="hold"/>
                                        <p:tgtEl>
                                          <p:spTgt spid="10">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620688"/>
            <a:ext cx="8229600" cy="1143000"/>
          </a:xfrm>
        </p:spPr>
        <p:txBody>
          <a:bodyPr>
            <a:normAutofit/>
          </a:bodyPr>
          <a:lstStyle/>
          <a:p>
            <a:r>
              <a:rPr lang="en-GB" dirty="0" smtClean="0"/>
              <a:t>Where does the process begin</a:t>
            </a:r>
            <a:r>
              <a:rPr lang="en-GB" dirty="0" smtClean="0">
                <a:solidFill>
                  <a:schemeClr val="tx1"/>
                </a:solidFill>
              </a:rPr>
              <a:t>? </a:t>
            </a:r>
            <a:endParaRPr lang="en-GB" dirty="0"/>
          </a:p>
        </p:txBody>
      </p:sp>
      <p:sp>
        <p:nvSpPr>
          <p:cNvPr id="10" name="9 Marcador de contenido"/>
          <p:cNvSpPr>
            <a:spLocks noGrp="1"/>
          </p:cNvSpPr>
          <p:nvPr>
            <p:ph idx="1"/>
          </p:nvPr>
        </p:nvSpPr>
        <p:spPr>
          <a:xfrm>
            <a:off x="971600" y="1700808"/>
            <a:ext cx="6840760" cy="2808312"/>
          </a:xfrm>
        </p:spPr>
        <p:txBody>
          <a:bodyPr>
            <a:normAutofit/>
          </a:bodyPr>
          <a:lstStyle/>
          <a:p>
            <a:pPr algn="just">
              <a:buNone/>
            </a:pPr>
            <a:r>
              <a:rPr lang="en-GB" dirty="0" smtClean="0"/>
              <a:t>	</a:t>
            </a:r>
            <a:r>
              <a:rPr lang="en-GB" sz="2600" dirty="0" smtClean="0"/>
              <a:t>From the moment when the boy, girl or adolescent returns or is repatriated to our national territory and is received by authorities from the Honduran Institute for Children and Family (Instituto Hondureño de la Niñez y la Familia - IHNFA). </a:t>
            </a:r>
            <a:endParaRPr lang="en-GB" sz="2600" dirty="0"/>
          </a:p>
        </p:txBody>
      </p:sp>
      <p:pic>
        <p:nvPicPr>
          <p:cNvPr id="14338" name="Picture 2" descr="http://semanariofides.files.wordpress.com/2012/09/migrantes1.jpg?w=547">
            <a:hlinkClick r:id="rId2"/>
          </p:cNvPr>
          <p:cNvPicPr>
            <a:picLocks noChangeAspect="1" noChangeArrowheads="1"/>
          </p:cNvPicPr>
          <p:nvPr/>
        </p:nvPicPr>
        <p:blipFill>
          <a:blip r:embed="rId3" cstate="print"/>
          <a:srcRect/>
          <a:stretch>
            <a:fillRect/>
          </a:stretch>
        </p:blipFill>
        <p:spPr bwMode="auto">
          <a:xfrm>
            <a:off x="3923928" y="4077072"/>
            <a:ext cx="4000500" cy="2514600"/>
          </a:xfrm>
          <a:prstGeom prst="rect">
            <a:avLst/>
          </a:prstGeom>
          <a:no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to="" calcmode="lin" valueType="num">
                                      <p:cBhvr>
                                        <p:cTn id="7" dur="1" fill="hold"/>
                                        <p:tgtEl>
                                          <p:spTgt spid="1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n-GB" dirty="0" smtClean="0"/>
              <a:t>Assistance Provided by IHNFA</a:t>
            </a:r>
            <a:endParaRPr lang="en-GB" dirty="0"/>
          </a:p>
        </p:txBody>
      </p:sp>
      <p:sp>
        <p:nvSpPr>
          <p:cNvPr id="10" name="9 Marcador de contenido"/>
          <p:cNvSpPr>
            <a:spLocks noGrp="1"/>
          </p:cNvSpPr>
          <p:nvPr>
            <p:ph idx="1"/>
          </p:nvPr>
        </p:nvSpPr>
        <p:spPr>
          <a:xfrm>
            <a:off x="539552" y="1628800"/>
            <a:ext cx="7715200" cy="4525963"/>
          </a:xfrm>
        </p:spPr>
        <p:txBody>
          <a:bodyPr>
            <a:normAutofit lnSpcReduction="10000"/>
          </a:bodyPr>
          <a:lstStyle/>
          <a:p>
            <a:pPr marL="658368" lvl="2" indent="0" algn="just">
              <a:buNone/>
            </a:pPr>
            <a:r>
              <a:rPr lang="en-GB" sz="2900" dirty="0" smtClean="0">
                <a:latin typeface="Arial" pitchFamily="34" charset="0"/>
                <a:cs typeface="Arial" pitchFamily="34" charset="0"/>
              </a:rPr>
              <a:t>Based on the Protocol for Assistance to Migrant Boys, Girls and Adolescents Victims of Trafficking or at Risk of Becoming Victims of Trafficking, as well as current national and international regulations in order to ensure respect and compliance as well as restitution of the fundamental rights of boys, girls and adolescents (Code for Children and Adolescents, Convention on the Rights of the Child, Law Against Trafficking, etc.) </a:t>
            </a:r>
          </a:p>
          <a:p>
            <a:endParaRPr lang="en-GB"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Scale>
                                      <p:cBhvr>
                                        <p:cTn id="7"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xEl>
                                              <p:pRg st="0" end="0"/>
                                            </p:txEl>
                                          </p:spTgt>
                                        </p:tgtEl>
                                        <p:attrNameLst>
                                          <p:attrName>ppt_x</p:attrName>
                                          <p:attrName>ppt_y</p:attrName>
                                        </p:attrNameLst>
                                      </p:cBhvr>
                                    </p:animMotion>
                                    <p:animEffect transition="in" filter="fade">
                                      <p:cBhvr>
                                        <p:cTn id="9"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n-GB" sz="2400" dirty="0" smtClean="0">
                <a:latin typeface="Arial" pitchFamily="34" charset="0"/>
                <a:cs typeface="Arial" pitchFamily="34" charset="0"/>
              </a:rPr>
              <a:t>Special Protection Provided to Migrant Boys, Girls and Adolescents in Accordance with the Protocol for Assistance</a:t>
            </a:r>
            <a:endParaRPr lang="en-GB" sz="2400" dirty="0">
              <a:latin typeface="Arial" pitchFamily="34" charset="0"/>
              <a:cs typeface="Arial" pitchFamily="34" charset="0"/>
            </a:endParaRPr>
          </a:p>
        </p:txBody>
      </p:sp>
      <p:pic>
        <p:nvPicPr>
          <p:cNvPr id="8" name="7 Marcador de contenido" descr="2013-06-10 13.21.08.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312543" y="2336878"/>
            <a:ext cx="4512501" cy="3096344"/>
          </a:xfrm>
        </p:spPr>
      </p:pic>
      <p:sp>
        <p:nvSpPr>
          <p:cNvPr id="7" name="6 Marcador de contenido"/>
          <p:cNvSpPr>
            <a:spLocks noGrp="1"/>
          </p:cNvSpPr>
          <p:nvPr>
            <p:ph sz="half" idx="2"/>
          </p:nvPr>
        </p:nvSpPr>
        <p:spPr>
          <a:xfrm>
            <a:off x="3707904" y="1628800"/>
            <a:ext cx="5184576" cy="4525963"/>
          </a:xfrm>
        </p:spPr>
        <p:txBody>
          <a:bodyPr>
            <a:normAutofit fontScale="70000" lnSpcReduction="20000"/>
          </a:bodyPr>
          <a:lstStyle/>
          <a:p>
            <a:pPr marL="514350" indent="-514350" algn="just">
              <a:buAutoNum type="alphaLcParenR"/>
            </a:pPr>
            <a:r>
              <a:rPr lang="en-GB" dirty="0" smtClean="0"/>
              <a:t>Safe and appropriate accommodation. Temporary shelter in a protection centre or home, with appropriate conditions to ensure the safety and security or the boys, girls and adolescents and the persons in charge of protecting them. </a:t>
            </a:r>
          </a:p>
          <a:p>
            <a:pPr marL="0" indent="0" algn="just">
              <a:buNone/>
            </a:pPr>
            <a:endParaRPr lang="en-GB" dirty="0" smtClean="0"/>
          </a:p>
          <a:p>
            <a:pPr algn="just">
              <a:buNone/>
            </a:pPr>
            <a:r>
              <a:rPr lang="en-GB" dirty="0" smtClean="0"/>
              <a:t>b) A balanced diet to meet the specific needs of boys, girls and adolescents.</a:t>
            </a:r>
          </a:p>
          <a:p>
            <a:pPr algn="just">
              <a:buNone/>
            </a:pPr>
            <a:endParaRPr lang="en-GB" dirty="0" smtClean="0"/>
          </a:p>
          <a:p>
            <a:pPr algn="just">
              <a:buNone/>
            </a:pPr>
            <a:r>
              <a:rPr lang="en-GB" dirty="0" smtClean="0"/>
              <a:t>c)  Health care and psychological assistance.</a:t>
            </a:r>
          </a:p>
          <a:p>
            <a:pPr algn="just">
              <a:buNone/>
            </a:pPr>
            <a:endParaRPr lang="en-GB" dirty="0" smtClean="0"/>
          </a:p>
          <a:p>
            <a:pPr algn="just">
              <a:buNone/>
            </a:pPr>
            <a:r>
              <a:rPr lang="en-GB" dirty="0" smtClean="0"/>
              <a:t>d) Inclusion into education and recreation programs, considering the safety and security of the boy, girl or adolescent.</a:t>
            </a:r>
          </a:p>
          <a:p>
            <a:endParaRPr lang="en-GB"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1"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1"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to="" calcmode="lin" valueType="num">
                                      <p:cBhvr>
                                        <p:cTn id="12" dur="1" fill="hold"/>
                                        <p:tgtEl>
                                          <p:spTgt spid="7">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to="" calcmode="lin" valueType="num">
                                      <p:cBhvr>
                                        <p:cTn id="17" dur="1" fill="hold"/>
                                        <p:tgtEl>
                                          <p:spTgt spid="7">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1"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 to="" calcmode="lin" valueType="num">
                                      <p:cBhvr>
                                        <p:cTn id="22" dur="1" fill="hold"/>
                                        <p:tgtEl>
                                          <p:spTgt spid="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idx="4294967295"/>
          </p:nvPr>
        </p:nvSpPr>
        <p:spPr>
          <a:xfrm>
            <a:off x="3635896" y="764704"/>
            <a:ext cx="5256584" cy="4525963"/>
          </a:xfrm>
        </p:spPr>
        <p:txBody>
          <a:bodyPr>
            <a:normAutofit/>
          </a:bodyPr>
          <a:lstStyle/>
          <a:p>
            <a:pPr algn="just">
              <a:buNone/>
            </a:pPr>
            <a:r>
              <a:rPr lang="en-GB" sz="2000" dirty="0" smtClean="0"/>
              <a:t>e) Constantly informing the boys, girls and adolescents about their situation or protection status as migrants – considering their age, level of maturity and culture – and also notifying their families of their return to Honduras and establishing immediate contact between the boys, girls and adolescents and their families.  </a:t>
            </a:r>
          </a:p>
          <a:p>
            <a:pPr>
              <a:buNone/>
            </a:pPr>
            <a:endParaRPr lang="en-GB" dirty="0"/>
          </a:p>
        </p:txBody>
      </p:sp>
      <p:pic>
        <p:nvPicPr>
          <p:cNvPr id="6" name="5 Imagen" descr="2013-06-10 13.24.1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26267" y="1570483"/>
            <a:ext cx="4752525" cy="3140968"/>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to="" calcmode="lin" valueType="num">
                                      <p:cBhvr>
                                        <p:cTn id="25" dur="1" fill="hold"/>
                                        <p:tgtEl>
                                          <p:spTgt spid="1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45785"/>
            <a:ext cx="8568952" cy="430887"/>
          </a:xfrm>
          <a:prstGeom prst="rect">
            <a:avLst/>
          </a:prstGeom>
        </p:spPr>
        <p:txBody>
          <a:bodyPr wrap="square">
            <a:spAutoFit/>
          </a:bodyPr>
          <a:lstStyle/>
          <a:p>
            <a:pPr algn="ctr"/>
            <a:r>
              <a:rPr lang="en-GB" sz="2200" b="1" dirty="0" smtClean="0"/>
              <a:t>Regions with the Highest Incidence of Trafficking in Persons in Honduras</a:t>
            </a:r>
            <a:endParaRPr lang="en-GB" sz="2200" dirty="0"/>
          </a:p>
        </p:txBody>
      </p:sp>
      <p:pic>
        <p:nvPicPr>
          <p:cNvPr id="296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548680"/>
            <a:ext cx="8568952" cy="6014563"/>
          </a:xfrm>
          <a:prstGeom prst="rect">
            <a:avLst/>
          </a:prstGeom>
          <a:noFill/>
          <a:ln w="9525">
            <a:noFill/>
            <a:miter lim="800000"/>
            <a:headEnd/>
            <a:tailEnd/>
          </a:ln>
        </p:spPr>
      </p:pic>
      <p:sp>
        <p:nvSpPr>
          <p:cNvPr id="7" name="6 Elipse"/>
          <p:cNvSpPr/>
          <p:nvPr/>
        </p:nvSpPr>
        <p:spPr>
          <a:xfrm>
            <a:off x="1835696" y="4797152"/>
            <a:ext cx="2232248" cy="1080120"/>
          </a:xfrm>
          <a:prstGeom prst="ellipse">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8 Elipse"/>
          <p:cNvSpPr/>
          <p:nvPr/>
        </p:nvSpPr>
        <p:spPr>
          <a:xfrm rot="1761885">
            <a:off x="2102970" y="3930202"/>
            <a:ext cx="1303578" cy="500913"/>
          </a:xfrm>
          <a:prstGeom prst="ellipse">
            <a:avLst/>
          </a:pr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10 Elipse"/>
          <p:cNvSpPr/>
          <p:nvPr/>
        </p:nvSpPr>
        <p:spPr>
          <a:xfrm>
            <a:off x="323528" y="3284984"/>
            <a:ext cx="792088" cy="1152128"/>
          </a:xfrm>
          <a:prstGeom prst="ellipse">
            <a:avLst/>
          </a:prstGeom>
          <a:solidFill>
            <a:schemeClr val="accent3">
              <a:lumMod val="50000"/>
              <a:alpha val="34000"/>
            </a:scheme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11 Elipse"/>
          <p:cNvSpPr/>
          <p:nvPr/>
        </p:nvSpPr>
        <p:spPr>
          <a:xfrm>
            <a:off x="1691680" y="2492896"/>
            <a:ext cx="1080120" cy="1008112"/>
          </a:xfrm>
          <a:prstGeom prst="ellipse">
            <a:avLst/>
          </a:prstGeom>
          <a:solidFill>
            <a:schemeClr val="accent1">
              <a:lumMod val="60000"/>
              <a:lumOff val="40000"/>
              <a:alpha val="1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12 Elipse"/>
          <p:cNvSpPr/>
          <p:nvPr/>
        </p:nvSpPr>
        <p:spPr>
          <a:xfrm>
            <a:off x="2771800" y="1772816"/>
            <a:ext cx="2520280" cy="1368152"/>
          </a:xfrm>
          <a:prstGeom prst="ellipse">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692696"/>
            <a:ext cx="8568952" cy="707886"/>
          </a:xfrm>
          <a:prstGeom prst="rect">
            <a:avLst/>
          </a:prstGeom>
        </p:spPr>
        <p:txBody>
          <a:bodyPr wrap="square">
            <a:spAutoFit/>
          </a:bodyPr>
          <a:lstStyle/>
          <a:p>
            <a:pPr algn="just"/>
            <a:r>
              <a:rPr lang="en-GB" sz="2000" dirty="0" smtClean="0"/>
              <a:t>Efforts oriented toward the reintegration of returned migrants, implemented with support from civil society organizations. </a:t>
            </a:r>
            <a:endParaRPr lang="en-GB" sz="2000" dirty="0"/>
          </a:p>
        </p:txBody>
      </p:sp>
      <p:pic>
        <p:nvPicPr>
          <p:cNvPr id="368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9752" y="1700808"/>
            <a:ext cx="4824536" cy="4113281"/>
          </a:xfrm>
          <a:prstGeom prst="rect">
            <a:avLst/>
          </a:prstGeom>
          <a:noFill/>
          <a:ln w="9525">
            <a:noFill/>
            <a:miter lim="800000"/>
            <a:headEnd/>
            <a:tailEnd/>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75510" y="332656"/>
            <a:ext cx="6084844" cy="769441"/>
          </a:xfrm>
          <a:prstGeom prst="rect">
            <a:avLst/>
          </a:prstGeom>
          <a:noFill/>
        </p:spPr>
        <p:txBody>
          <a:bodyPr wrap="none" rtlCol="0">
            <a:spAutoFit/>
          </a:bodyPr>
          <a:lstStyle/>
          <a:p>
            <a:pPr algn="ctr"/>
            <a:r>
              <a:rPr lang="en-GB" sz="2200" dirty="0" smtClean="0"/>
              <a:t>Successful Implementation of Innovative Initiatives, </a:t>
            </a:r>
          </a:p>
          <a:p>
            <a:pPr algn="ctr"/>
            <a:r>
              <a:rPr lang="en-GB" sz="2200" dirty="0" smtClean="0"/>
              <a:t>September 2013</a:t>
            </a:r>
            <a:endParaRPr lang="en-GB" sz="2200" dirty="0"/>
          </a:p>
        </p:txBody>
      </p:sp>
      <p:graphicFrame>
        <p:nvGraphicFramePr>
          <p:cNvPr id="8" name="7 Tabla"/>
          <p:cNvGraphicFramePr>
            <a:graphicFrameLocks noGrp="1"/>
          </p:cNvGraphicFramePr>
          <p:nvPr>
            <p:extLst>
              <p:ext uri="{D42A27DB-BD31-4B8C-83A1-F6EECF244321}">
                <p14:modId xmlns:p14="http://schemas.microsoft.com/office/powerpoint/2010/main" val="2709691050"/>
              </p:ext>
            </p:extLst>
          </p:nvPr>
        </p:nvGraphicFramePr>
        <p:xfrm>
          <a:off x="755576" y="1397000"/>
          <a:ext cx="7992888" cy="370840"/>
        </p:xfrm>
        <a:graphic>
          <a:graphicData uri="http://schemas.openxmlformats.org/drawingml/2006/table">
            <a:tbl>
              <a:tblPr firstRow="1" bandRow="1">
                <a:tableStyleId>{5C22544A-7EE6-4342-B048-85BDC9FD1C3A}</a:tableStyleId>
              </a:tblPr>
              <a:tblGrid>
                <a:gridCol w="3996444"/>
                <a:gridCol w="3996444"/>
              </a:tblGrid>
              <a:tr h="370840">
                <a:tc>
                  <a:txBody>
                    <a:bodyPr/>
                    <a:lstStyle/>
                    <a:p>
                      <a:r>
                        <a:rPr lang="es-MX" dirty="0" smtClean="0"/>
                        <a:t>Organization</a:t>
                      </a:r>
                      <a:endParaRPr lang="es-HN" dirty="0"/>
                    </a:p>
                  </a:txBody>
                  <a:tcPr/>
                </a:tc>
                <a:tc>
                  <a:txBody>
                    <a:bodyPr/>
                    <a:lstStyle/>
                    <a:p>
                      <a:r>
                        <a:rPr lang="es-MX" dirty="0" smtClean="0"/>
                        <a:t>Project Name / Innovative</a:t>
                      </a:r>
                      <a:r>
                        <a:rPr lang="es-MX" baseline="0" dirty="0" smtClean="0"/>
                        <a:t> Initiative</a:t>
                      </a:r>
                      <a:endParaRPr lang="es-MX" dirty="0" smtClean="0"/>
                    </a:p>
                  </a:txBody>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108909978"/>
              </p:ext>
            </p:extLst>
          </p:nvPr>
        </p:nvGraphicFramePr>
        <p:xfrm>
          <a:off x="755576" y="1844824"/>
          <a:ext cx="7992888" cy="3484879"/>
        </p:xfrm>
        <a:graphic>
          <a:graphicData uri="http://schemas.openxmlformats.org/drawingml/2006/table">
            <a:tbl>
              <a:tblPr firstRow="1" bandRow="1">
                <a:tableStyleId>{5C22544A-7EE6-4342-B048-85BDC9FD1C3A}</a:tableStyleId>
              </a:tblPr>
              <a:tblGrid>
                <a:gridCol w="3996444"/>
                <a:gridCol w="3996444"/>
              </a:tblGrid>
              <a:tr h="370840">
                <a:tc>
                  <a:txBody>
                    <a:bodyPr/>
                    <a:lstStyle/>
                    <a:p>
                      <a:r>
                        <a:rPr lang="es-MX" b="0" dirty="0" smtClean="0">
                          <a:solidFill>
                            <a:schemeClr val="tx1"/>
                          </a:solidFill>
                        </a:rPr>
                        <a:t>Asociación Calidad de Vida; Te</a:t>
                      </a:r>
                      <a:r>
                        <a:rPr lang="es-MX" b="0" baseline="0" dirty="0" smtClean="0">
                          <a:solidFill>
                            <a:schemeClr val="tx1"/>
                          </a:solidFill>
                        </a:rPr>
                        <a:t>gucigalpa</a:t>
                      </a:r>
                      <a:endParaRPr lang="es-HN" b="0" dirty="0">
                        <a:solidFill>
                          <a:schemeClr val="tx1"/>
                        </a:solidFill>
                      </a:endParaRPr>
                    </a:p>
                  </a:txBody>
                  <a:tcPr/>
                </a:tc>
                <a:tc>
                  <a:txBody>
                    <a:bodyPr/>
                    <a:lstStyle/>
                    <a:p>
                      <a:r>
                        <a:rPr lang="es-MX" b="0" dirty="0" smtClean="0">
                          <a:solidFill>
                            <a:schemeClr val="tx1"/>
                          </a:solidFill>
                        </a:rPr>
                        <a:t>Youth learning to weave</a:t>
                      </a:r>
                      <a:r>
                        <a:rPr lang="es-MX" b="0" baseline="0" dirty="0" smtClean="0">
                          <a:solidFill>
                            <a:schemeClr val="tx1"/>
                          </a:solidFill>
                        </a:rPr>
                        <a:t> nets</a:t>
                      </a:r>
                      <a:endParaRPr lang="es-HN" b="0" dirty="0">
                        <a:solidFill>
                          <a:schemeClr val="tx1"/>
                        </a:solidFill>
                      </a:endParaRPr>
                    </a:p>
                  </a:txBody>
                  <a:tcPr/>
                </a:tc>
              </a:tr>
              <a:tr h="370840">
                <a:tc>
                  <a:txBody>
                    <a:bodyPr/>
                    <a:lstStyle/>
                    <a:p>
                      <a:r>
                        <a:rPr lang="es-MX" dirty="0" smtClean="0"/>
                        <a:t>Bolsa Samaritana, San Pedro Sula </a:t>
                      </a:r>
                      <a:endParaRPr lang="es-HN" dirty="0"/>
                    </a:p>
                  </a:txBody>
                  <a:tcPr/>
                </a:tc>
                <a:tc>
                  <a:txBody>
                    <a:bodyPr/>
                    <a:lstStyle/>
                    <a:p>
                      <a:r>
                        <a:rPr lang="es-MX" dirty="0" smtClean="0"/>
                        <a:t>Provides assistance</a:t>
                      </a:r>
                      <a:r>
                        <a:rPr lang="es-MX" baseline="0" dirty="0" smtClean="0"/>
                        <a:t> to adults </a:t>
                      </a:r>
                      <a:r>
                        <a:rPr lang="es-MX" dirty="0" smtClean="0"/>
                        <a:t>(the</a:t>
                      </a:r>
                      <a:r>
                        <a:rPr lang="es-MX" baseline="0" dirty="0" smtClean="0"/>
                        <a:t> majority are women) </a:t>
                      </a:r>
                      <a:endParaRPr lang="es-HN" dirty="0"/>
                    </a:p>
                  </a:txBody>
                  <a:tcPr/>
                </a:tc>
              </a:tr>
              <a:tr h="370840">
                <a:tc>
                  <a:txBody>
                    <a:bodyPr/>
                    <a:lstStyle/>
                    <a:p>
                      <a:r>
                        <a:rPr lang="es-MX" dirty="0" smtClean="0"/>
                        <a:t>Casa Alianza Honduras</a:t>
                      </a:r>
                      <a:endParaRPr lang="es-HN" dirty="0"/>
                    </a:p>
                  </a:txBody>
                  <a:tcPr/>
                </a:tc>
                <a:tc>
                  <a:txBody>
                    <a:bodyPr/>
                    <a:lstStyle/>
                    <a:p>
                      <a:r>
                        <a:rPr lang="es-MX" dirty="0" smtClean="0"/>
                        <a:t>Preparing boys and girls</a:t>
                      </a:r>
                      <a:r>
                        <a:rPr lang="es-MX" baseline="0" dirty="0" smtClean="0"/>
                        <a:t> for life</a:t>
                      </a:r>
                      <a:endParaRPr lang="es-HN" dirty="0"/>
                    </a:p>
                  </a:txBody>
                  <a:tcPr/>
                </a:tc>
              </a:tr>
              <a:tr h="370840">
                <a:tc>
                  <a:txBody>
                    <a:bodyPr/>
                    <a:lstStyle/>
                    <a:p>
                      <a:r>
                        <a:rPr lang="es-MX" dirty="0" smtClean="0"/>
                        <a:t>Asociación</a:t>
                      </a:r>
                      <a:r>
                        <a:rPr lang="es-MX" baseline="0" dirty="0" smtClean="0"/>
                        <a:t> de Hermanas Misioneras de San Carlos de Borromeo Scalabrinianas, San Pedro Sula and Tegucigalpa  </a:t>
                      </a:r>
                      <a:endParaRPr lang="es-HN" dirty="0"/>
                    </a:p>
                  </a:txBody>
                  <a:tcPr/>
                </a:tc>
                <a:tc>
                  <a:txBody>
                    <a:bodyPr/>
                    <a:lstStyle/>
                    <a:p>
                      <a:r>
                        <a:rPr lang="es-MX" dirty="0" smtClean="0"/>
                        <a:t>Awareness-raising,</a:t>
                      </a:r>
                      <a:r>
                        <a:rPr lang="es-MX" baseline="0" dirty="0" smtClean="0"/>
                        <a:t> identifying and providing immediate assistance to victims of trafficking</a:t>
                      </a:r>
                      <a:endParaRPr lang="es-HN" dirty="0"/>
                    </a:p>
                  </a:txBody>
                  <a:tcPr/>
                </a:tc>
              </a:tr>
              <a:tr h="370840">
                <a:tc>
                  <a:txBody>
                    <a:bodyPr/>
                    <a:lstStyle/>
                    <a:p>
                      <a:r>
                        <a:rPr lang="es-MX" dirty="0" smtClean="0"/>
                        <a:t>Asociación Brigadas de Amor Cristiano/Victoria Project, Tegucigalpa and San Pedro Sula</a:t>
                      </a:r>
                      <a:endParaRPr lang="es-HN" dirty="0"/>
                    </a:p>
                  </a:txBody>
                  <a:tcPr/>
                </a:tc>
                <a:tc>
                  <a:txBody>
                    <a:bodyPr/>
                    <a:lstStyle/>
                    <a:p>
                      <a:r>
                        <a:rPr lang="es-MX" dirty="0" smtClean="0"/>
                        <a:t>Comprehensive assistance</a:t>
                      </a:r>
                      <a:r>
                        <a:rPr lang="es-MX" baseline="0" dirty="0" smtClean="0"/>
                        <a:t> for victims </a:t>
                      </a:r>
                      <a:r>
                        <a:rPr lang="es-MX" dirty="0" smtClean="0"/>
                        <a:t>(most of them are men;</a:t>
                      </a:r>
                      <a:r>
                        <a:rPr lang="es-MX" baseline="0" dirty="0" smtClean="0"/>
                        <a:t> ambulatory assistance is provided to women and boys, girls and adolescents</a:t>
                      </a:r>
                      <a:r>
                        <a:rPr lang="es-MX" dirty="0" smtClean="0"/>
                        <a:t>)</a:t>
                      </a:r>
                      <a:endParaRPr lang="es-HN" dirty="0"/>
                    </a:p>
                  </a:txBody>
                  <a:tcPr/>
                </a:tc>
              </a:tr>
            </a:tbl>
          </a:graphicData>
        </a:graphic>
      </p:graphicFrame>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TotalTime>
  <Words>597</Words>
  <Application>Microsoft Macintosh PowerPoint</Application>
  <PresentationFormat>Presentación en pantalla (4:3)</PresentationFormat>
  <Paragraphs>53</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      Reintegration of Boys, Girls and Adolescents Victims of Trafficking and other Migrants in Vulnerable Situations</vt:lpstr>
      <vt:lpstr>Reintegration</vt:lpstr>
      <vt:lpstr>Where does the process begin? </vt:lpstr>
      <vt:lpstr>Assistance Provided by IHNFA</vt:lpstr>
      <vt:lpstr>Special Protection Provided to Migrant Boys, Girls and Adolescents in Accordance with the Protocol for Assistance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PROTECCION CONSULAR NIÑOS, NIÑAS Y ADOLESCENTES REPATRIADOS</dc:title>
  <dc:creator>Usuario</dc:creator>
  <cp:lastModifiedBy>Christiane Lehnhoff</cp:lastModifiedBy>
  <cp:revision>95</cp:revision>
  <dcterms:created xsi:type="dcterms:W3CDTF">2013-09-06T19:29:51Z</dcterms:created>
  <dcterms:modified xsi:type="dcterms:W3CDTF">2013-09-16T23:04:59Z</dcterms:modified>
</cp:coreProperties>
</file>