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90" r:id="rId3"/>
    <p:sldId id="277" r:id="rId4"/>
    <p:sldId id="276" r:id="rId5"/>
    <p:sldId id="283" r:id="rId6"/>
    <p:sldId id="281" r:id="rId7"/>
    <p:sldId id="291" r:id="rId8"/>
    <p:sldId id="298" r:id="rId9"/>
    <p:sldId id="292" r:id="rId10"/>
    <p:sldId id="293" r:id="rId11"/>
    <p:sldId id="295" r:id="rId12"/>
    <p:sldId id="300" r:id="rId13"/>
    <p:sldId id="301" r:id="rId14"/>
    <p:sldId id="302" r:id="rId15"/>
    <p:sldId id="304" r:id="rId16"/>
    <p:sldId id="294" r:id="rId17"/>
    <p:sldId id="296" r:id="rId18"/>
    <p:sldId id="297" r:id="rId19"/>
    <p:sldId id="299"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8AE18EF-707A-4690-A182-3FEB865C01C5}">
          <p14:sldIdLst>
            <p14:sldId id="256"/>
            <p14:sldId id="290"/>
            <p14:sldId id="277"/>
            <p14:sldId id="276"/>
            <p14:sldId id="283"/>
            <p14:sldId id="281"/>
            <p14:sldId id="291"/>
            <p14:sldId id="298"/>
            <p14:sldId id="292"/>
            <p14:sldId id="293"/>
            <p14:sldId id="295"/>
            <p14:sldId id="300"/>
            <p14:sldId id="301"/>
            <p14:sldId id="302"/>
            <p14:sldId id="304"/>
            <p14:sldId id="294"/>
            <p14:sldId id="296"/>
            <p14:sldId id="297"/>
          </p14:sldIdLst>
        </p14:section>
        <p14:section name="Sección sin título" id="{9184AC65-62F7-417F-A43B-3E5542AB9380}">
          <p14:sldIdLst>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96" y="180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57BF50-176E-4EA9-9007-F20D18F1C01F}" type="datetimeFigureOut">
              <a:rPr lang="es-MX" smtClean="0"/>
              <a:t>18/09/2013</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15C8C-FE54-4493-A8CB-C8C4CE0E7788}" type="slidenum">
              <a:rPr lang="es-MX" smtClean="0"/>
              <a:t>‹Nº›</a:t>
            </a:fld>
            <a:endParaRPr lang="es-MX"/>
          </a:p>
        </p:txBody>
      </p:sp>
    </p:spTree>
    <p:extLst>
      <p:ext uri="{BB962C8B-B14F-4D97-AF65-F5344CB8AC3E}">
        <p14:creationId xmlns:p14="http://schemas.microsoft.com/office/powerpoint/2010/main" val="202382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AD6B4-FCEE-482A-BC46-2E7824ED2C30}" type="datetimeFigureOut">
              <a:rPr lang="es-ES" smtClean="0"/>
              <a:pPr/>
              <a:t>18/09/2013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010B6-2A94-4F9D-B666-FB0686D7B5ED}" type="slidenum">
              <a:rPr lang="es-ES" smtClean="0"/>
              <a:pPr/>
              <a:t>‹Nº›</a:t>
            </a:fld>
            <a:endParaRPr lang="es-ES"/>
          </a:p>
        </p:txBody>
      </p:sp>
    </p:spTree>
    <p:extLst>
      <p:ext uri="{BB962C8B-B14F-4D97-AF65-F5344CB8AC3E}">
        <p14:creationId xmlns:p14="http://schemas.microsoft.com/office/powerpoint/2010/main" val="375715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1775CBD-F94D-49B7-9D00-ABC6A75D279D}" type="datetimeFigureOut">
              <a:rPr lang="es-ES" smtClean="0"/>
              <a:pPr/>
              <a:t>18/09/2013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A205ABC-C859-4190-8CDE-77A53035C59D}" type="slidenum">
              <a:rPr lang="es-ES" smtClean="0"/>
              <a:pPr/>
              <a:t>‹Nº›</a:t>
            </a:fld>
            <a:endParaRPr lang="es-E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75CBD-F94D-49B7-9D00-ABC6A75D279D}" type="datetimeFigureOut">
              <a:rPr lang="es-ES" smtClean="0"/>
              <a:pPr/>
              <a:t>18/09/2013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05ABC-C859-4190-8CDE-77A53035C59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hn/imgres?imgurl=http://ciclismocatracho.com/honduras/imagenes/escudo%20hondurasG.gif&amp;imgrefurl=http://comotransformarhonduras.blogspot.com/&amp;h=469&amp;w=400&amp;sz=92&amp;tbnid=ldiS8ZDchj4QyM:&amp;tbnh=128&amp;tbnw=109&amp;prev=/images?q=escudo+nacional+de+honduras&amp;hl=es&amp;usg=__slXeEzVgoMqDl4PSJN77y1QyDJ4=&amp;ei=L_BMSoLVMoevtwfH3-GvBA&amp;sa=X&amp;oi=image_result&amp;resnum=1&amp;ct=image"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hn/url?sa=i&amp;source=images&amp;cd=&amp;cad=rja&amp;docid=9VhxgexlGC9xkM&amp;tbnid=IBPr0X8ixqxzTM:&amp;ved=0CAgQjRwwAA&amp;url=http://www.ayto-coin.es/index.php?id=252&amp;ei=5jQyUtLFCZXH4AOokYCACg&amp;psig=AFQjCNHfxMhPElJ0PhgikdqnV6lqMG6HGg&amp;ust=137910845421812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hn/url?sa=i&amp;rct=j&amp;q=imagenes%20menores%20retornado%20en%20la%20frontera%20el%20corinto,%20honduras&amp;source=images&amp;cd=&amp;cad=rja&amp;docid=i9saX6cgp--QSM&amp;tbnid=G9uIYDwetj4YmM:&amp;ved=0CAUQjRw&amp;url=http://semanariofides.com/2012/09/14/cerca-de-doscientos-ninos-regresan-deportados-mensualmente-al-pais/&amp;ei=9TUyUsLnCe-v4AOe94D4CA&amp;bvm=bv.52164340,d.dmg&amp;psig=AFQjCNFxQ7IqaJ8Re02Rjl1yKJoKV26K5A&amp;ust=137910860778072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4140" y="-315416"/>
            <a:ext cx="9144000" cy="685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smtClean="0"/>
          </a:p>
        </p:txBody>
      </p:sp>
      <p:sp>
        <p:nvSpPr>
          <p:cNvPr id="2" name="1 Título"/>
          <p:cNvSpPr>
            <a:spLocks noGrp="1"/>
          </p:cNvSpPr>
          <p:nvPr>
            <p:ph type="ctrTitle" idx="4294967295"/>
          </p:nvPr>
        </p:nvSpPr>
        <p:spPr>
          <a:xfrm>
            <a:off x="1371600" y="1557338"/>
            <a:ext cx="7772400" cy="1470025"/>
          </a:xfrm>
        </p:spPr>
        <p:txBody>
          <a:bodyPr>
            <a:normAutofit fontScale="90000"/>
          </a:bodyPr>
          <a:lstStyle/>
          <a:p>
            <a:pPr>
              <a:defRPr/>
            </a:pPr>
            <a:r>
              <a:rPr lang="es-ES" dirty="0" smtClean="0"/>
              <a:t>      </a:t>
            </a:r>
            <a:r>
              <a:rPr lang="es-ES" sz="3300" dirty="0" smtClean="0"/>
              <a:t>Reintegración de Niños, Niñas y Adolescentes, Víctimas de Trata y otros Migrantes en Condiciones de Vulnerabilidad</a:t>
            </a:r>
            <a:endParaRPr lang="es-ES" dirty="0"/>
          </a:p>
        </p:txBody>
      </p:sp>
      <p:pic>
        <p:nvPicPr>
          <p:cNvPr id="4" name="Imagen 1" descr="http://comotransformarhonduras.blogspot.com/">
            <a:hlinkClick r:id="rId2"/>
          </p:cNvPr>
          <p:cNvPicPr>
            <a:picLocks noChangeAspect="1" noChangeArrowheads="1"/>
          </p:cNvPicPr>
          <p:nvPr/>
        </p:nvPicPr>
        <p:blipFill>
          <a:blip r:embed="rId3" cstate="print"/>
          <a:srcRect/>
          <a:stretch>
            <a:fillRect/>
          </a:stretch>
        </p:blipFill>
        <p:spPr bwMode="auto">
          <a:xfrm>
            <a:off x="4139952" y="116632"/>
            <a:ext cx="1285875" cy="1143000"/>
          </a:xfrm>
          <a:prstGeom prst="rect">
            <a:avLst/>
          </a:prstGeom>
          <a:gradFill>
            <a:gsLst>
              <a:gs pos="0">
                <a:srgbClr val="002060"/>
              </a:gs>
              <a:gs pos="50000">
                <a:schemeClr val="accent1">
                  <a:tint val="44500"/>
                  <a:satMod val="160000"/>
                </a:schemeClr>
              </a:gs>
              <a:gs pos="100000">
                <a:schemeClr val="accent1">
                  <a:tint val="23500"/>
                  <a:satMod val="160000"/>
                </a:schemeClr>
              </a:gs>
            </a:gsLst>
            <a:path path="rect">
              <a:fillToRect l="100000" t="100000"/>
            </a:path>
          </a:gradFill>
          <a:ln w="9525">
            <a:noFill/>
            <a:miter lim="800000"/>
            <a:headEnd/>
            <a:tailEnd/>
          </a:ln>
        </p:spPr>
      </p:pic>
      <p:pic>
        <p:nvPicPr>
          <p:cNvPr id="7" name="6 Imagen" descr="image032.jpg"/>
          <p:cNvPicPr>
            <a:picLocks noChangeAspect="1"/>
          </p:cNvPicPr>
          <p:nvPr/>
        </p:nvPicPr>
        <p:blipFill>
          <a:blip r:embed="rId4" cstate="print"/>
          <a:stretch>
            <a:fillRect/>
          </a:stretch>
        </p:blipFill>
        <p:spPr>
          <a:xfrm>
            <a:off x="0" y="0"/>
            <a:ext cx="1547664" cy="6669360"/>
          </a:xfrm>
          <a:prstGeom prst="rect">
            <a:avLst/>
          </a:prstGeom>
        </p:spPr>
      </p:pic>
      <p:pic>
        <p:nvPicPr>
          <p:cNvPr id="5" name="Picture 6" descr="C:\Documents and Settings\lucy.mayorga\Mis documentos\Mis imágenes\y1pnenm13npwsv9b0xwiav2x9n3cusvhpz3wyjjmct8gdhcd9dnv_icy8eenqiwwh3i-sbvjcxbvve.jpg"/>
          <p:cNvPicPr>
            <a:picLocks noChangeAspect="1" noChangeArrowheads="1"/>
          </p:cNvPicPr>
          <p:nvPr/>
        </p:nvPicPr>
        <p:blipFill>
          <a:blip r:embed="rId5" cstate="print"/>
          <a:srcRect/>
          <a:stretch>
            <a:fillRect/>
          </a:stretch>
        </p:blipFill>
        <p:spPr bwMode="auto">
          <a:xfrm>
            <a:off x="3275856" y="3026985"/>
            <a:ext cx="3508994" cy="3357459"/>
          </a:xfrm>
          <a:prstGeom prst="rect">
            <a:avLst/>
          </a:prstGeom>
          <a:noFill/>
          <a:ln w="9525">
            <a:noFill/>
            <a:miter lim="800000"/>
            <a:headEnd/>
            <a:tailEnd/>
          </a:ln>
        </p:spPr>
      </p:pic>
      <p:sp>
        <p:nvSpPr>
          <p:cNvPr id="3" name="2 CuadroTexto"/>
          <p:cNvSpPr txBox="1"/>
          <p:nvPr/>
        </p:nvSpPr>
        <p:spPr>
          <a:xfrm>
            <a:off x="1979711" y="4059390"/>
            <a:ext cx="3124303" cy="923330"/>
          </a:xfrm>
          <a:prstGeom prst="rect">
            <a:avLst/>
          </a:prstGeom>
          <a:noFill/>
        </p:spPr>
        <p:txBody>
          <a:bodyPr wrap="square" rtlCol="0">
            <a:spAutoFit/>
          </a:bodyPr>
          <a:lstStyle/>
          <a:p>
            <a:endParaRPr lang="es-HN" dirty="0" smtClean="0"/>
          </a:p>
          <a:p>
            <a:endParaRPr lang="es-HN" dirty="0" smtClean="0"/>
          </a:p>
          <a:p>
            <a:endParaRPr lang="es-HN"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0" y="0"/>
            <a:ext cx="9179141"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338753"/>
            <a:ext cx="6912768" cy="1077218"/>
          </a:xfrm>
          <a:prstGeom prst="rect">
            <a:avLst/>
          </a:prstGeom>
          <a:noFill/>
        </p:spPr>
        <p:txBody>
          <a:bodyPr wrap="square" rtlCol="0">
            <a:spAutoFit/>
          </a:bodyPr>
          <a:lstStyle/>
          <a:p>
            <a:pPr algn="ctr"/>
            <a:r>
              <a:rPr lang="es-HN" sz="2400" b="1" dirty="0" smtClean="0">
                <a:solidFill>
                  <a:srgbClr val="0070C0"/>
                </a:solidFill>
              </a:rPr>
              <a:t>Reintegración </a:t>
            </a:r>
            <a:r>
              <a:rPr lang="es-HN" sz="2000" b="1" dirty="0" smtClean="0">
                <a:solidFill>
                  <a:srgbClr val="0070C0"/>
                </a:solidFill>
              </a:rPr>
              <a:t>: Lo </a:t>
            </a:r>
            <a:r>
              <a:rPr lang="es-HN" sz="2000" b="1" dirty="0">
                <a:solidFill>
                  <a:srgbClr val="0070C0"/>
                </a:solidFill>
              </a:rPr>
              <a:t>q</a:t>
            </a:r>
            <a:r>
              <a:rPr lang="es-HN" sz="2000" b="1" dirty="0" smtClean="0">
                <a:solidFill>
                  <a:srgbClr val="0070C0"/>
                </a:solidFill>
              </a:rPr>
              <a:t>ue a hecho El </a:t>
            </a:r>
            <a:r>
              <a:rPr lang="es-HN" sz="2000" b="1" dirty="0">
                <a:solidFill>
                  <a:srgbClr val="0070C0"/>
                </a:solidFill>
              </a:rPr>
              <a:t>g</a:t>
            </a:r>
            <a:r>
              <a:rPr lang="es-HN" sz="2000" b="1" dirty="0" smtClean="0">
                <a:solidFill>
                  <a:srgbClr val="0070C0"/>
                </a:solidFill>
              </a:rPr>
              <a:t>obierno y La sociedad </a:t>
            </a:r>
            <a:r>
              <a:rPr lang="es-HN" sz="2000" b="1" dirty="0">
                <a:solidFill>
                  <a:srgbClr val="0070C0"/>
                </a:solidFill>
              </a:rPr>
              <a:t>c</a:t>
            </a:r>
            <a:r>
              <a:rPr lang="es-HN" sz="2000" b="1" dirty="0" smtClean="0">
                <a:solidFill>
                  <a:srgbClr val="0070C0"/>
                </a:solidFill>
              </a:rPr>
              <a:t>ivil.</a:t>
            </a:r>
            <a:endParaRPr lang="es-HN" sz="2000" b="1" dirty="0">
              <a:solidFill>
                <a:srgbClr val="0070C0"/>
              </a:solidFill>
            </a:endParaRPr>
          </a:p>
          <a:p>
            <a:pPr algn="ctr"/>
            <a:endParaRPr lang="es-HN" sz="2000" b="1" dirty="0">
              <a:solidFill>
                <a:srgbClr val="0070C0"/>
              </a:solidFill>
            </a:endParaRPr>
          </a:p>
        </p:txBody>
      </p:sp>
      <p:sp>
        <p:nvSpPr>
          <p:cNvPr id="3" name="2 CuadroTexto"/>
          <p:cNvSpPr txBox="1"/>
          <p:nvPr/>
        </p:nvSpPr>
        <p:spPr>
          <a:xfrm>
            <a:off x="323528" y="1412776"/>
            <a:ext cx="2592288" cy="923330"/>
          </a:xfrm>
          <a:prstGeom prst="rect">
            <a:avLst/>
          </a:prstGeom>
          <a:noFill/>
        </p:spPr>
        <p:txBody>
          <a:bodyPr wrap="square" rtlCol="0">
            <a:spAutoFit/>
          </a:bodyPr>
          <a:lstStyle/>
          <a:p>
            <a:pPr algn="ctr"/>
            <a:r>
              <a:rPr lang="es-HN" b="1" dirty="0">
                <a:solidFill>
                  <a:srgbClr val="002060"/>
                </a:solidFill>
              </a:rPr>
              <a:t>CENTRO DE ATENCIÓN AL MIGRANTE RETORNADO (CAMR)</a:t>
            </a: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780928"/>
            <a:ext cx="2819591" cy="1872208"/>
          </a:xfrm>
          <a:prstGeom prst="rect">
            <a:avLst/>
          </a:prstGeom>
        </p:spPr>
      </p:pic>
      <p:sp>
        <p:nvSpPr>
          <p:cNvPr id="5" name="4 CuadroTexto"/>
          <p:cNvSpPr txBox="1"/>
          <p:nvPr/>
        </p:nvSpPr>
        <p:spPr>
          <a:xfrm>
            <a:off x="3419872" y="1340768"/>
            <a:ext cx="5472608" cy="5339923"/>
          </a:xfrm>
          <a:prstGeom prst="rect">
            <a:avLst/>
          </a:prstGeom>
          <a:noFill/>
        </p:spPr>
        <p:txBody>
          <a:bodyPr wrap="square" rtlCol="0">
            <a:spAutoFit/>
          </a:bodyPr>
          <a:lstStyle/>
          <a:p>
            <a:r>
              <a:rPr lang="es-HN" sz="1100" b="1" dirty="0">
                <a:solidFill>
                  <a:srgbClr val="002060"/>
                </a:solidFill>
              </a:rPr>
              <a:t>PROYECTO: </a:t>
            </a:r>
            <a:r>
              <a:rPr lang="es-HN" sz="1100" dirty="0"/>
              <a:t>ASISTENCIA A MIGRANTES HONDUREÑOS RETORNADOS DE LOS ESTADOS UNIDOS DE NORTEAMÉRICA</a:t>
            </a:r>
          </a:p>
          <a:p>
            <a:endParaRPr lang="es-HN" sz="1100" dirty="0"/>
          </a:p>
          <a:p>
            <a:r>
              <a:rPr lang="es-HN" sz="1100" b="1" dirty="0" smtClean="0">
                <a:solidFill>
                  <a:srgbClr val="002060"/>
                </a:solidFill>
              </a:rPr>
              <a:t>Instituciones</a:t>
            </a:r>
            <a:r>
              <a:rPr lang="es-HN" sz="1100" b="1" dirty="0">
                <a:solidFill>
                  <a:srgbClr val="002060"/>
                </a:solidFill>
              </a:rPr>
              <a:t>:</a:t>
            </a:r>
          </a:p>
          <a:p>
            <a:endParaRPr lang="es-HN" sz="1100" dirty="0"/>
          </a:p>
          <a:p>
            <a:r>
              <a:rPr lang="es-HN" sz="1100" dirty="0"/>
              <a:t>Hermanas Misioneras San Carlos </a:t>
            </a:r>
            <a:r>
              <a:rPr lang="es-HN" sz="1100" dirty="0" err="1"/>
              <a:t>Borromeo</a:t>
            </a:r>
            <a:r>
              <a:rPr lang="es-HN" sz="1100" dirty="0"/>
              <a:t> </a:t>
            </a:r>
            <a:r>
              <a:rPr lang="es-HN" sz="1100" dirty="0" err="1"/>
              <a:t>Scalabrinianas</a:t>
            </a:r>
            <a:r>
              <a:rPr lang="es-HN" sz="1100" dirty="0"/>
              <a:t> (Iglesia Católica),</a:t>
            </a:r>
          </a:p>
          <a:p>
            <a:r>
              <a:rPr lang="es-HN" sz="1100" dirty="0"/>
              <a:t>Dirección General de Migración y Extranjería,</a:t>
            </a:r>
          </a:p>
          <a:p>
            <a:r>
              <a:rPr lang="es-HN" sz="1100" dirty="0"/>
              <a:t>Organización Internacional para las Migraciones (O. I. M.),</a:t>
            </a:r>
          </a:p>
          <a:p>
            <a:endParaRPr lang="es-HN" sz="1100" b="1" dirty="0" smtClean="0">
              <a:solidFill>
                <a:srgbClr val="002060"/>
              </a:solidFill>
            </a:endParaRPr>
          </a:p>
          <a:p>
            <a:r>
              <a:rPr lang="es-HN" sz="1100" b="1" dirty="0" smtClean="0">
                <a:solidFill>
                  <a:srgbClr val="002060"/>
                </a:solidFill>
              </a:rPr>
              <a:t>Lugares </a:t>
            </a:r>
            <a:r>
              <a:rPr lang="es-HN" sz="1100" b="1" dirty="0">
                <a:solidFill>
                  <a:srgbClr val="002060"/>
                </a:solidFill>
              </a:rPr>
              <a:t>de Ejecución:</a:t>
            </a:r>
          </a:p>
          <a:p>
            <a:endParaRPr lang="es-HN" sz="1100" dirty="0"/>
          </a:p>
          <a:p>
            <a:r>
              <a:rPr lang="es-HN" sz="1100" dirty="0"/>
              <a:t>Aeropuerto </a:t>
            </a:r>
            <a:r>
              <a:rPr lang="es-HN" sz="1100" dirty="0" err="1"/>
              <a:t>Toncontín</a:t>
            </a:r>
            <a:r>
              <a:rPr lang="es-HN" sz="1100" dirty="0"/>
              <a:t>, Tegucigalpa,</a:t>
            </a:r>
          </a:p>
          <a:p>
            <a:r>
              <a:rPr lang="es-HN" sz="1100" dirty="0"/>
              <a:t>Aeropuerto Ramón Villeda Morales, San Pedro Sula.</a:t>
            </a:r>
          </a:p>
          <a:p>
            <a:r>
              <a:rPr lang="es-HN" sz="1100" dirty="0"/>
              <a:t>Fecha de Inicio de Operaciones:</a:t>
            </a:r>
          </a:p>
          <a:p>
            <a:endParaRPr lang="es-HN" sz="1100" dirty="0"/>
          </a:p>
          <a:p>
            <a:r>
              <a:rPr lang="es-HN" sz="1100" dirty="0"/>
              <a:t> Tegucigalpa Marzo del 2000.</a:t>
            </a:r>
          </a:p>
          <a:p>
            <a:r>
              <a:rPr lang="es-HN" sz="1100" dirty="0"/>
              <a:t>San Pedro Sula Agosto del 2000.</a:t>
            </a:r>
          </a:p>
          <a:p>
            <a:r>
              <a:rPr lang="es-HN" sz="1100" dirty="0"/>
              <a:t> </a:t>
            </a:r>
          </a:p>
          <a:p>
            <a:endParaRPr lang="es-HN" sz="1100" dirty="0"/>
          </a:p>
          <a:p>
            <a:r>
              <a:rPr lang="es-HN" sz="1100" b="1" dirty="0">
                <a:solidFill>
                  <a:srgbClr val="002060"/>
                </a:solidFill>
              </a:rPr>
              <a:t>OBJETIVO GENERAL:</a:t>
            </a:r>
          </a:p>
          <a:p>
            <a:endParaRPr lang="es-HN" sz="1100" dirty="0"/>
          </a:p>
          <a:p>
            <a:r>
              <a:rPr lang="es-HN" sz="1100" dirty="0"/>
              <a:t>Apoyar a los hondureños vulnerables que regresan al país, mediante acciones dirigidas a atender sus necesidades inmediatas y promover su adaptación e integración social.</a:t>
            </a:r>
          </a:p>
          <a:p>
            <a:endParaRPr lang="es-HN" sz="1100" dirty="0"/>
          </a:p>
          <a:p>
            <a:r>
              <a:rPr lang="es-HN" sz="1100" dirty="0"/>
              <a:t> </a:t>
            </a:r>
          </a:p>
          <a:p>
            <a:r>
              <a:rPr lang="es-HN" sz="1100" b="1" dirty="0">
                <a:solidFill>
                  <a:srgbClr val="002060"/>
                </a:solidFill>
              </a:rPr>
              <a:t>PROPÓSITO:</a:t>
            </a:r>
          </a:p>
          <a:p>
            <a:endParaRPr lang="es-HN" sz="1100" dirty="0"/>
          </a:p>
          <a:p>
            <a:r>
              <a:rPr lang="es-HN" sz="1100" dirty="0"/>
              <a:t>El propósito principal del proyecto es ofrecer asistencia inmediata a los hondureños que regresan, voluntaria o involuntariamente de los Estados Unidos de Norteamérica, con énfasis en grupos vulnerables y apoyarles en el proceso de adaptación en lo social, educativo y económico.</a:t>
            </a:r>
          </a:p>
        </p:txBody>
      </p:sp>
    </p:spTree>
    <p:extLst>
      <p:ext uri="{BB962C8B-B14F-4D97-AF65-F5344CB8AC3E}">
        <p14:creationId xmlns:p14="http://schemas.microsoft.com/office/powerpoint/2010/main" val="410373244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348880"/>
            <a:ext cx="3475831" cy="2656326"/>
          </a:xfrm>
          <a:prstGeom prst="rect">
            <a:avLst/>
          </a:prstGeom>
        </p:spPr>
      </p:pic>
      <p:sp>
        <p:nvSpPr>
          <p:cNvPr id="4" name="3 CuadroTexto"/>
          <p:cNvSpPr txBox="1"/>
          <p:nvPr/>
        </p:nvSpPr>
        <p:spPr>
          <a:xfrm>
            <a:off x="1259632" y="420416"/>
            <a:ext cx="6264696" cy="461665"/>
          </a:xfrm>
          <a:prstGeom prst="rect">
            <a:avLst/>
          </a:prstGeom>
          <a:noFill/>
        </p:spPr>
        <p:txBody>
          <a:bodyPr wrap="square" rtlCol="0">
            <a:spAutoFit/>
          </a:bodyPr>
          <a:lstStyle/>
          <a:p>
            <a:pPr algn="ctr"/>
            <a:r>
              <a:rPr lang="es-HN" sz="2400" b="1" dirty="0" smtClean="0">
                <a:solidFill>
                  <a:srgbClr val="0070C0"/>
                </a:solidFill>
              </a:rPr>
              <a:t>Hermanas Scalibrianis. </a:t>
            </a:r>
            <a:endParaRPr lang="es-HN" sz="2400" b="1" dirty="0">
              <a:solidFill>
                <a:srgbClr val="0070C0"/>
              </a:solidFill>
            </a:endParaRPr>
          </a:p>
        </p:txBody>
      </p:sp>
      <p:sp>
        <p:nvSpPr>
          <p:cNvPr id="5" name="4 CuadroTexto"/>
          <p:cNvSpPr txBox="1"/>
          <p:nvPr/>
        </p:nvSpPr>
        <p:spPr>
          <a:xfrm>
            <a:off x="251520" y="1628800"/>
            <a:ext cx="4968552" cy="4524315"/>
          </a:xfrm>
          <a:prstGeom prst="rect">
            <a:avLst/>
          </a:prstGeom>
          <a:noFill/>
        </p:spPr>
        <p:txBody>
          <a:bodyPr wrap="square" rtlCol="0">
            <a:spAutoFit/>
          </a:bodyPr>
          <a:lstStyle/>
          <a:p>
            <a:r>
              <a:rPr lang="es-HN" dirty="0" smtClean="0">
                <a:solidFill>
                  <a:srgbClr val="0070C0"/>
                </a:solidFill>
              </a:rPr>
              <a:t>¿Quienes son? :</a:t>
            </a:r>
          </a:p>
          <a:p>
            <a:r>
              <a:rPr lang="es-HN" dirty="0" smtClean="0"/>
              <a:t>Es </a:t>
            </a:r>
            <a:r>
              <a:rPr lang="es-HN" dirty="0"/>
              <a:t>una comunidad internacional de religiosos que acompañan a los migrantes de diferentes culturas, religiones y etnias, en mas de 30 países. </a:t>
            </a:r>
            <a:endParaRPr lang="es-HN" dirty="0" smtClean="0"/>
          </a:p>
          <a:p>
            <a:endParaRPr lang="es-HN" dirty="0" smtClean="0"/>
          </a:p>
          <a:p>
            <a:r>
              <a:rPr lang="es-HN" dirty="0" smtClean="0">
                <a:solidFill>
                  <a:srgbClr val="0070C0"/>
                </a:solidFill>
              </a:rPr>
              <a:t>Su Fundación:</a:t>
            </a:r>
          </a:p>
          <a:p>
            <a:r>
              <a:rPr lang="es-HN" dirty="0" smtClean="0"/>
              <a:t>Fue Fundada </a:t>
            </a:r>
            <a:r>
              <a:rPr lang="es-HN" dirty="0"/>
              <a:t>el 28 de noviembre de 1887 por el Beato Juan Bautista </a:t>
            </a:r>
            <a:r>
              <a:rPr lang="es-HN" dirty="0" err="1"/>
              <a:t>Scalabrini</a:t>
            </a:r>
            <a:r>
              <a:rPr lang="es-HN" dirty="0"/>
              <a:t> (1839-1905), obispo de Piacenza (Italia</a:t>
            </a:r>
            <a:r>
              <a:rPr lang="es-HN" dirty="0" smtClean="0"/>
              <a:t>).</a:t>
            </a:r>
          </a:p>
          <a:p>
            <a:endParaRPr lang="es-HN" dirty="0" smtClean="0"/>
          </a:p>
          <a:p>
            <a:r>
              <a:rPr lang="es-HN" dirty="0" smtClean="0">
                <a:solidFill>
                  <a:srgbClr val="0070C0"/>
                </a:solidFill>
              </a:rPr>
              <a:t>Servidores:</a:t>
            </a:r>
          </a:p>
          <a:p>
            <a:r>
              <a:rPr lang="es-HN" dirty="0" smtClean="0"/>
              <a:t>La </a:t>
            </a:r>
            <a:r>
              <a:rPr lang="es-HN" dirty="0"/>
              <a:t>Congregación está compuesta por 710 religiosos, de los cuales 588 son sacerdotes, 11 son hermanos misioneros, </a:t>
            </a:r>
            <a:r>
              <a:rPr lang="es-HN" dirty="0" smtClean="0"/>
              <a:t>y 104 </a:t>
            </a:r>
            <a:r>
              <a:rPr lang="es-HN" dirty="0"/>
              <a:t>son religiosos estudiantes y 7 </a:t>
            </a:r>
            <a:r>
              <a:rPr lang="es-HN" dirty="0" err="1"/>
              <a:t>co</a:t>
            </a:r>
            <a:r>
              <a:rPr lang="es-HN" dirty="0"/>
              <a:t>-hermanos obispos. </a:t>
            </a:r>
          </a:p>
          <a:p>
            <a:r>
              <a:rPr lang="es-HN" dirty="0" smtClean="0"/>
              <a:t> </a:t>
            </a:r>
            <a:endParaRPr lang="es-HN" dirty="0"/>
          </a:p>
        </p:txBody>
      </p:sp>
    </p:spTree>
    <p:extLst>
      <p:ext uri="{BB962C8B-B14F-4D97-AF65-F5344CB8AC3E}">
        <p14:creationId xmlns:p14="http://schemas.microsoft.com/office/powerpoint/2010/main" val="145133957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620688"/>
            <a:ext cx="5688632" cy="400110"/>
          </a:xfrm>
          <a:prstGeom prst="rect">
            <a:avLst/>
          </a:prstGeom>
          <a:noFill/>
        </p:spPr>
        <p:txBody>
          <a:bodyPr wrap="square" rtlCol="0">
            <a:spAutoFit/>
          </a:bodyPr>
          <a:lstStyle/>
          <a:p>
            <a:pPr algn="ctr"/>
            <a:r>
              <a:rPr lang="es-HN" sz="2000" b="1" dirty="0" smtClean="0">
                <a:solidFill>
                  <a:srgbClr val="0070C0"/>
                </a:solidFill>
              </a:rPr>
              <a:t>Red Casas del Migrante.</a:t>
            </a:r>
            <a:endParaRPr lang="es-HN" sz="2000" b="1" dirty="0">
              <a:solidFill>
                <a:srgbClr val="0070C0"/>
              </a:solidFill>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892" y="5373216"/>
            <a:ext cx="4256207" cy="857052"/>
          </a:xfrm>
          <a:prstGeom prst="rect">
            <a:avLst/>
          </a:prstGeom>
        </p:spPr>
      </p:pic>
      <p:sp>
        <p:nvSpPr>
          <p:cNvPr id="4" name="3 CuadroTexto"/>
          <p:cNvSpPr txBox="1"/>
          <p:nvPr/>
        </p:nvSpPr>
        <p:spPr>
          <a:xfrm>
            <a:off x="552596" y="1363819"/>
            <a:ext cx="8136904" cy="3693319"/>
          </a:xfrm>
          <a:prstGeom prst="rect">
            <a:avLst/>
          </a:prstGeom>
          <a:noFill/>
        </p:spPr>
        <p:txBody>
          <a:bodyPr wrap="square" rtlCol="0">
            <a:spAutoFit/>
          </a:bodyPr>
          <a:lstStyle/>
          <a:p>
            <a:r>
              <a:rPr lang="es-HN" sz="1400" dirty="0">
                <a:solidFill>
                  <a:srgbClr val="0070C0"/>
                </a:solidFill>
                <a:latin typeface="Andalus" panose="02020603050405020304" pitchFamily="18" charset="-78"/>
                <a:cs typeface="Andalus" panose="02020603050405020304" pitchFamily="18" charset="-78"/>
              </a:rPr>
              <a:t>Los Misioneros de San Carlos </a:t>
            </a:r>
            <a:r>
              <a:rPr lang="es-HN" sz="1400" dirty="0" err="1">
                <a:solidFill>
                  <a:srgbClr val="0070C0"/>
                </a:solidFill>
                <a:latin typeface="Andalus" panose="02020603050405020304" pitchFamily="18" charset="-78"/>
                <a:cs typeface="Andalus" panose="02020603050405020304" pitchFamily="18" charset="-78"/>
              </a:rPr>
              <a:t>Scalabrinianoshan</a:t>
            </a:r>
            <a:r>
              <a:rPr lang="es-HN" sz="1400" dirty="0">
                <a:solidFill>
                  <a:srgbClr val="0070C0"/>
                </a:solidFill>
                <a:latin typeface="Andalus" panose="02020603050405020304" pitchFamily="18" charset="-78"/>
                <a:cs typeface="Andalus" panose="02020603050405020304" pitchFamily="18" charset="-78"/>
              </a:rPr>
              <a:t> </a:t>
            </a:r>
            <a:r>
              <a:rPr lang="es-HN" sz="1200" dirty="0">
                <a:latin typeface="Andalus" panose="02020603050405020304" pitchFamily="18" charset="-78"/>
                <a:cs typeface="Andalus" panose="02020603050405020304" pitchFamily="18" charset="-78"/>
              </a:rPr>
              <a:t>iniciado en 1985 a desarrollar un servicio de acogida y de hospitalidad hacia cada tipo de migrante, deportado, refugiado, abriendo la primera Casa del Migrante en Tijuana. Siguieron las de Ciudad Juárez- Chihuahua, y sucesivamente </a:t>
            </a:r>
            <a:r>
              <a:rPr lang="es-HN" sz="1200" dirty="0" err="1">
                <a:latin typeface="Andalus" panose="02020603050405020304" pitchFamily="18" charset="-78"/>
                <a:cs typeface="Andalus" panose="02020603050405020304" pitchFamily="18" charset="-78"/>
              </a:rPr>
              <a:t>Tecún</a:t>
            </a:r>
            <a:r>
              <a:rPr lang="es-HN" sz="1200" dirty="0">
                <a:latin typeface="Andalus" panose="02020603050405020304" pitchFamily="18" charset="-78"/>
                <a:cs typeface="Andalus" panose="02020603050405020304" pitchFamily="18" charset="-78"/>
              </a:rPr>
              <a:t> Umán en Guatemala, Tapachula-Chiapas, Ciudad de Guatemala y Agua Prieta-</a:t>
            </a:r>
            <a:r>
              <a:rPr lang="es-HN" sz="1200" dirty="0" err="1">
                <a:latin typeface="Andalus" panose="02020603050405020304" pitchFamily="18" charset="-78"/>
                <a:cs typeface="Andalus" panose="02020603050405020304" pitchFamily="18" charset="-78"/>
              </a:rPr>
              <a:t>Sonor</a:t>
            </a:r>
            <a:endParaRPr lang="es-HN" sz="1200" dirty="0">
              <a:latin typeface="Andalus" panose="02020603050405020304" pitchFamily="18" charset="-78"/>
              <a:cs typeface="Andalus" panose="02020603050405020304" pitchFamily="18" charset="-78"/>
            </a:endParaRPr>
          </a:p>
          <a:p>
            <a:endParaRPr lang="es-HN" sz="1200" dirty="0">
              <a:latin typeface="Andalus" panose="02020603050405020304" pitchFamily="18" charset="-78"/>
              <a:cs typeface="Andalus" panose="02020603050405020304" pitchFamily="18" charset="-78"/>
            </a:endParaRPr>
          </a:p>
          <a:p>
            <a:r>
              <a:rPr lang="es-HN" sz="1400" dirty="0">
                <a:solidFill>
                  <a:srgbClr val="0070C0"/>
                </a:solidFill>
                <a:latin typeface="Andalus" panose="02020603050405020304" pitchFamily="18" charset="-78"/>
                <a:cs typeface="Andalus" panose="02020603050405020304" pitchFamily="18" charset="-78"/>
              </a:rPr>
              <a:t>Las Casas del Migrante </a:t>
            </a:r>
            <a:r>
              <a:rPr lang="es-HN" sz="1200" dirty="0">
                <a:latin typeface="Andalus" panose="02020603050405020304" pitchFamily="18" charset="-78"/>
                <a:cs typeface="Andalus" panose="02020603050405020304" pitchFamily="18" charset="-78"/>
              </a:rPr>
              <a:t>son centros de acogida, donde se ofrece comida y alojamiento, apoyo espiritual, orientación, atención médica primaria, defensa y promoción de los derechos humanos.</a:t>
            </a:r>
          </a:p>
          <a:p>
            <a:endParaRPr lang="es-HN" sz="1200" dirty="0">
              <a:latin typeface="Andalus" panose="02020603050405020304" pitchFamily="18" charset="-78"/>
              <a:cs typeface="Andalus" panose="02020603050405020304" pitchFamily="18" charset="-78"/>
            </a:endParaRPr>
          </a:p>
          <a:p>
            <a:r>
              <a:rPr lang="es-HN" sz="1400" dirty="0">
                <a:solidFill>
                  <a:srgbClr val="0070C0"/>
                </a:solidFill>
                <a:latin typeface="Andalus" panose="02020603050405020304" pitchFamily="18" charset="-78"/>
                <a:cs typeface="Andalus" panose="02020603050405020304" pitchFamily="18" charset="-78"/>
              </a:rPr>
              <a:t>La Red Casas del Migrante </a:t>
            </a:r>
            <a:r>
              <a:rPr lang="es-HN" sz="1400" dirty="0" err="1">
                <a:solidFill>
                  <a:srgbClr val="0070C0"/>
                </a:solidFill>
                <a:latin typeface="Andalus" panose="02020603050405020304" pitchFamily="18" charset="-78"/>
                <a:cs typeface="Andalus" panose="02020603050405020304" pitchFamily="18" charset="-78"/>
              </a:rPr>
              <a:t>Scalabrini</a:t>
            </a:r>
            <a:r>
              <a:rPr lang="es-HN" sz="1400" dirty="0">
                <a:solidFill>
                  <a:srgbClr val="0070C0"/>
                </a:solidFill>
                <a:latin typeface="Andalus" panose="02020603050405020304" pitchFamily="18" charset="-78"/>
                <a:cs typeface="Andalus" panose="02020603050405020304" pitchFamily="18" charset="-78"/>
              </a:rPr>
              <a:t> </a:t>
            </a:r>
            <a:r>
              <a:rPr lang="es-HN" sz="1200" dirty="0">
                <a:latin typeface="Andalus" panose="02020603050405020304" pitchFamily="18" charset="-78"/>
                <a:cs typeface="Andalus" panose="02020603050405020304" pitchFamily="18" charset="-78"/>
              </a:rPr>
              <a:t>nace en diciembre de 1999 por iniciativa de los Misioneros de San Carlos – </a:t>
            </a:r>
            <a:r>
              <a:rPr lang="es-HN" sz="1200" dirty="0" err="1">
                <a:latin typeface="Andalus" panose="02020603050405020304" pitchFamily="18" charset="-78"/>
                <a:cs typeface="Andalus" panose="02020603050405020304" pitchFamily="18" charset="-78"/>
              </a:rPr>
              <a:t>Scalabrinianos</a:t>
            </a:r>
            <a:r>
              <a:rPr lang="es-HN" sz="1200" dirty="0">
                <a:latin typeface="Andalus" panose="02020603050405020304" pitchFamily="18" charset="-78"/>
                <a:cs typeface="Andalus" panose="02020603050405020304" pitchFamily="18" charset="-78"/>
              </a:rPr>
              <a:t>, responsable de las Casas del Migrante. Con la publicación del documento "El Clamor de los Indocumentados" como mensaje jubilar (marzo 2000) se oficializa el inicio de esta nueva generación, que tiene como objetivo general el de realizar una pastoral migratoria conjunta entre estas Casas, trabajando junto a otras organizaciones no gubernamentales e Iglesias, para la promoción integral de los migrantes, bajo el perfil humano, cultural, social y espiritual.</a:t>
            </a:r>
          </a:p>
          <a:p>
            <a:endParaRPr lang="es-HN" sz="1200" dirty="0">
              <a:latin typeface="Andalus" panose="02020603050405020304" pitchFamily="18" charset="-78"/>
              <a:cs typeface="Andalus" panose="02020603050405020304" pitchFamily="18" charset="-78"/>
            </a:endParaRPr>
          </a:p>
          <a:p>
            <a:r>
              <a:rPr lang="es-HN" sz="1400" dirty="0">
                <a:solidFill>
                  <a:srgbClr val="0070C0"/>
                </a:solidFill>
                <a:latin typeface="Andalus" panose="02020603050405020304" pitchFamily="18" charset="-78"/>
                <a:cs typeface="Andalus" panose="02020603050405020304" pitchFamily="18" charset="-78"/>
              </a:rPr>
              <a:t>La Casa del Migrante de Nuevo Laredo </a:t>
            </a:r>
            <a:r>
              <a:rPr lang="es-HN" sz="1200" dirty="0">
                <a:latin typeface="Andalus" panose="02020603050405020304" pitchFamily="18" charset="-78"/>
                <a:cs typeface="Andalus" panose="02020603050405020304" pitchFamily="18" charset="-78"/>
              </a:rPr>
              <a:t>ha sido elegida como sede de la red, y es por lo tanto el centro operativo de las iniciativas y propuestas que emanan oficialmente para la atención pastoral y haciéndose voz profética a favor de los hermanos y hermanas migrantes.</a:t>
            </a:r>
          </a:p>
          <a:p>
            <a:endParaRPr lang="es-HN" sz="1200" dirty="0">
              <a:latin typeface="Andalus" panose="02020603050405020304" pitchFamily="18" charset="-78"/>
              <a:cs typeface="Andalus" panose="02020603050405020304" pitchFamily="18" charset="-78"/>
            </a:endParaRPr>
          </a:p>
          <a:p>
            <a:r>
              <a:rPr lang="es-HN" sz="1200" dirty="0">
                <a:latin typeface="Andalus" panose="02020603050405020304" pitchFamily="18" charset="-78"/>
                <a:cs typeface="Andalus" panose="02020603050405020304" pitchFamily="18" charset="-78"/>
              </a:rPr>
              <a:t>Red Casas del Migrante </a:t>
            </a:r>
            <a:r>
              <a:rPr lang="es-HN" sz="1200" dirty="0" err="1" smtClean="0">
                <a:latin typeface="Andalus" panose="02020603050405020304" pitchFamily="18" charset="-78"/>
                <a:cs typeface="Andalus" panose="02020603050405020304" pitchFamily="18" charset="-78"/>
              </a:rPr>
              <a:t>Scalabrini</a:t>
            </a:r>
            <a:r>
              <a:rPr lang="es-HN" sz="1200" dirty="0" smtClean="0">
                <a:latin typeface="Andalus" panose="02020603050405020304" pitchFamily="18" charset="-78"/>
                <a:cs typeface="Andalus" panose="02020603050405020304" pitchFamily="18" charset="-78"/>
              </a:rPr>
              <a:t>.</a:t>
            </a:r>
            <a:endParaRPr lang="es-HN" sz="1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980115431"/>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63688" y="548680"/>
            <a:ext cx="5040560" cy="461665"/>
          </a:xfrm>
          <a:prstGeom prst="rect">
            <a:avLst/>
          </a:prstGeom>
          <a:noFill/>
        </p:spPr>
        <p:txBody>
          <a:bodyPr wrap="square" rtlCol="0">
            <a:spAutoFit/>
          </a:bodyPr>
          <a:lstStyle/>
          <a:p>
            <a:pPr algn="ctr"/>
            <a:r>
              <a:rPr lang="es-HN" sz="2400" b="1" dirty="0" smtClean="0">
                <a:solidFill>
                  <a:srgbClr val="002060"/>
                </a:solidFill>
              </a:rPr>
              <a:t>COMIREDIS.</a:t>
            </a:r>
            <a:endParaRPr lang="es-HN" sz="2400" b="1" dirty="0">
              <a:solidFill>
                <a:srgbClr val="002060"/>
              </a:solidFill>
            </a:endParaRP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3" y="1182374"/>
            <a:ext cx="3518348" cy="2642670"/>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254382"/>
            <a:ext cx="3422479" cy="2570662"/>
          </a:xfrm>
          <a:prstGeom prst="rect">
            <a:avLst/>
          </a:prstGeom>
        </p:spPr>
      </p:pic>
      <p:sp>
        <p:nvSpPr>
          <p:cNvPr id="6" name="5 CuadroTexto"/>
          <p:cNvSpPr txBox="1"/>
          <p:nvPr/>
        </p:nvSpPr>
        <p:spPr>
          <a:xfrm>
            <a:off x="412161" y="4005064"/>
            <a:ext cx="8064896" cy="2523768"/>
          </a:xfrm>
          <a:prstGeom prst="rect">
            <a:avLst/>
          </a:prstGeom>
          <a:noFill/>
        </p:spPr>
        <p:txBody>
          <a:bodyPr wrap="square" rtlCol="0">
            <a:spAutoFit/>
          </a:bodyPr>
          <a:lstStyle/>
          <a:p>
            <a:r>
              <a:rPr lang="es-HN" sz="1200" dirty="0"/>
              <a:t>E</a:t>
            </a:r>
            <a:r>
              <a:rPr lang="es-HN" sz="1200" dirty="0" smtClean="0"/>
              <a:t>l </a:t>
            </a:r>
            <a:r>
              <a:rPr lang="es-HN" sz="1200" dirty="0"/>
              <a:t>Mandatario hondureño se comprometió con los miembros del COMIREDIS a apoyarles con la creación de una microempresa y en materia educativa y sanitaria</a:t>
            </a:r>
            <a:r>
              <a:rPr lang="es-HN" sz="1200" dirty="0" smtClean="0"/>
              <a:t>.</a:t>
            </a:r>
          </a:p>
          <a:p>
            <a:r>
              <a:rPr lang="es-HN" sz="1200" dirty="0"/>
              <a:t>Frente a los planteamientos de COMIREDIS en materia de vivienda, oportunidades de negocios, educación y salud, Lobo Sosa instruyó al ministro de PROVIVIENDA, Gustavo Pérez, a que de inmediato inicie la edificación de casas para cada uno de sus integrantes.  </a:t>
            </a:r>
          </a:p>
          <a:p>
            <a:r>
              <a:rPr lang="es-HN" sz="1200" dirty="0"/>
              <a:t>Asimismo, se comprometió a que a la brevedad un técnico del Gobierno determinará la mejor vía para poner en marcha la microempresa de la organización ya sea de manera individual o colectiva.</a:t>
            </a:r>
          </a:p>
          <a:p>
            <a:r>
              <a:rPr lang="es-HN" sz="1200" dirty="0"/>
              <a:t>El Gobernante también prometió mejorar las condiciones de educativas y sanitarias de los migrantes retornados discapacitados mediante un plan de </a:t>
            </a:r>
            <a:r>
              <a:rPr lang="es-HN" sz="1200" dirty="0" err="1"/>
              <a:t>de</a:t>
            </a:r>
            <a:r>
              <a:rPr lang="es-HN" sz="1200" dirty="0"/>
              <a:t> atención especial que garantice la igualdad de oportunidades en estos temas.</a:t>
            </a:r>
          </a:p>
          <a:p>
            <a:r>
              <a:rPr lang="es-HN" sz="1200" dirty="0"/>
              <a:t>Finalmente, gestionó con el Despacho de la Primera Dama, Rosa Elena de Lobo, la entrega de sillas de ruedas, muletas y otros instrumentos médicos, así como dio un donativo en metálico a los visitantes que en su mayoría residen en la zona norte hondureña, principalmente en la ciudad del El Progreso, departamento de Yoro.</a:t>
            </a:r>
          </a:p>
          <a:p>
            <a:endParaRPr lang="es-HN" sz="1400" dirty="0"/>
          </a:p>
        </p:txBody>
      </p:sp>
    </p:spTree>
    <p:extLst>
      <p:ext uri="{BB962C8B-B14F-4D97-AF65-F5344CB8AC3E}">
        <p14:creationId xmlns:p14="http://schemas.microsoft.com/office/powerpoint/2010/main" val="1313615001"/>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26196"/>
            <a:ext cx="9144000" cy="671517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56198" y="0"/>
            <a:ext cx="9087802"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21458"/>
            <a:ext cx="9143999" cy="687945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age032.jpg"/>
          <p:cNvPicPr>
            <a:picLocks noChangeAspect="1"/>
          </p:cNvPicPr>
          <p:nvPr/>
        </p:nvPicPr>
        <p:blipFill>
          <a:blip r:embed="rId2" cstate="print"/>
          <a:stretch>
            <a:fillRect/>
          </a:stretch>
        </p:blipFill>
        <p:spPr>
          <a:xfrm>
            <a:off x="0" y="0"/>
            <a:ext cx="9144000" cy="6858000"/>
          </a:xfrm>
          <a:prstGeom prst="rect">
            <a:avLst/>
          </a:prstGeom>
        </p:spPr>
      </p:pic>
      <p:sp>
        <p:nvSpPr>
          <p:cNvPr id="3" name="2 CuadroTexto"/>
          <p:cNvSpPr txBox="1"/>
          <p:nvPr/>
        </p:nvSpPr>
        <p:spPr>
          <a:xfrm>
            <a:off x="5292080" y="5949280"/>
            <a:ext cx="3672408" cy="553998"/>
          </a:xfrm>
          <a:prstGeom prst="rect">
            <a:avLst/>
          </a:prstGeom>
          <a:noFill/>
        </p:spPr>
        <p:txBody>
          <a:bodyPr wrap="square" rtlCol="0">
            <a:spAutoFit/>
          </a:bodyPr>
          <a:lstStyle/>
          <a:p>
            <a:pPr algn="ctr"/>
            <a:r>
              <a:rPr lang="es-MX" sz="3000" b="1" dirty="0" smtClean="0"/>
              <a:t>MUCHAS GRACIAS</a:t>
            </a:r>
            <a:endParaRPr lang="es-HN" sz="3000" b="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620688"/>
            <a:ext cx="8229600" cy="1143000"/>
          </a:xfrm>
        </p:spPr>
        <p:txBody>
          <a:bodyPr>
            <a:normAutofit/>
          </a:bodyPr>
          <a:lstStyle/>
          <a:p>
            <a:r>
              <a:rPr lang="es-ES" dirty="0" smtClean="0">
                <a:solidFill>
                  <a:srgbClr val="0070C0"/>
                </a:solidFill>
              </a:rPr>
              <a:t>La Reinserción</a:t>
            </a:r>
            <a:endParaRPr lang="es-ES" dirty="0">
              <a:solidFill>
                <a:srgbClr val="0070C0"/>
              </a:solidFill>
            </a:endParaRPr>
          </a:p>
        </p:txBody>
      </p:sp>
      <p:sp>
        <p:nvSpPr>
          <p:cNvPr id="10" name="9 Marcador de contenido"/>
          <p:cNvSpPr>
            <a:spLocks noGrp="1"/>
          </p:cNvSpPr>
          <p:nvPr>
            <p:ph idx="1"/>
          </p:nvPr>
        </p:nvSpPr>
        <p:spPr>
          <a:xfrm>
            <a:off x="971600" y="1628800"/>
            <a:ext cx="6840760" cy="2808312"/>
          </a:xfrm>
        </p:spPr>
        <p:txBody>
          <a:bodyPr>
            <a:normAutofit/>
          </a:bodyPr>
          <a:lstStyle/>
          <a:p>
            <a:pPr algn="just">
              <a:buNone/>
            </a:pPr>
            <a:r>
              <a:rPr lang="es-ES" dirty="0" smtClean="0"/>
              <a:t>	</a:t>
            </a:r>
            <a:r>
              <a:rPr lang="es-ES" sz="2600" dirty="0" smtClean="0"/>
              <a:t>La reinserción o reintegración representa el mayor desafío para nuestra sociedad, pero de manera más directa para las autoridades del gobierno, con el acompañamiento y colaboración de sociedad civil.</a:t>
            </a:r>
          </a:p>
          <a:p>
            <a:pPr algn="just">
              <a:buNone/>
            </a:pPr>
            <a:endParaRPr lang="es-ES" sz="2600" dirty="0"/>
          </a:p>
          <a:p>
            <a:pPr algn="just">
              <a:buNone/>
            </a:pPr>
            <a:endParaRPr lang="es-ES" sz="2600" dirty="0"/>
          </a:p>
        </p:txBody>
      </p:sp>
      <p:pic>
        <p:nvPicPr>
          <p:cNvPr id="1026" name="Picture 2" descr="http://www.ayto-coin.es/uploads/pics/convivencia_y_reinsercion.jpg">
            <a:hlinkClick r:id="rId2"/>
          </p:cNvPr>
          <p:cNvPicPr>
            <a:picLocks noChangeAspect="1" noChangeArrowheads="1"/>
          </p:cNvPicPr>
          <p:nvPr/>
        </p:nvPicPr>
        <p:blipFill>
          <a:blip r:embed="rId3" cstate="print"/>
          <a:srcRect/>
          <a:stretch>
            <a:fillRect/>
          </a:stretch>
        </p:blipFill>
        <p:spPr bwMode="auto">
          <a:xfrm>
            <a:off x="2915816" y="3720818"/>
            <a:ext cx="3960440" cy="254204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to="" calcmode="lin" valueType="num">
                                      <p:cBhvr>
                                        <p:cTn id="7" dur="1" fill="hold"/>
                                        <p:tgtEl>
                                          <p:spTgt spid="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620688"/>
            <a:ext cx="8229600" cy="1143000"/>
          </a:xfrm>
        </p:spPr>
        <p:txBody>
          <a:bodyPr>
            <a:normAutofit/>
          </a:bodyPr>
          <a:lstStyle/>
          <a:p>
            <a:r>
              <a:rPr lang="es-ES" dirty="0" smtClean="0">
                <a:solidFill>
                  <a:srgbClr val="0070C0"/>
                </a:solidFill>
              </a:rPr>
              <a:t>Dónde Inicia el Proceso? </a:t>
            </a:r>
            <a:endParaRPr lang="es-ES" dirty="0">
              <a:solidFill>
                <a:srgbClr val="0070C0"/>
              </a:solidFill>
            </a:endParaRPr>
          </a:p>
        </p:txBody>
      </p:sp>
      <p:sp>
        <p:nvSpPr>
          <p:cNvPr id="10" name="9 Marcador de contenido"/>
          <p:cNvSpPr>
            <a:spLocks noGrp="1"/>
          </p:cNvSpPr>
          <p:nvPr>
            <p:ph idx="1"/>
          </p:nvPr>
        </p:nvSpPr>
        <p:spPr>
          <a:xfrm>
            <a:off x="971600" y="1628801"/>
            <a:ext cx="6840760" cy="3240360"/>
          </a:xfrm>
        </p:spPr>
        <p:txBody>
          <a:bodyPr>
            <a:normAutofit/>
          </a:bodyPr>
          <a:lstStyle/>
          <a:p>
            <a:pPr algn="just">
              <a:buNone/>
            </a:pPr>
            <a:r>
              <a:rPr lang="es-ES" dirty="0" smtClean="0"/>
              <a:t>	</a:t>
            </a:r>
            <a:r>
              <a:rPr lang="es-ES" sz="2600" dirty="0" smtClean="0"/>
              <a:t>Desde el momento en que el NNA no acompañado y migrantes llegan retornados al territorio nacional son recibidos por las autoridades de  Migración y el INHFA. </a:t>
            </a:r>
          </a:p>
          <a:p>
            <a:pPr algn="just">
              <a:buNone/>
            </a:pPr>
            <a:r>
              <a:rPr lang="es-ES" sz="2600" dirty="0"/>
              <a:t> </a:t>
            </a:r>
          </a:p>
        </p:txBody>
      </p:sp>
      <p:pic>
        <p:nvPicPr>
          <p:cNvPr id="14338" name="Picture 2" descr="http://semanariofides.files.wordpress.com/2012/09/migrantes1.jpg?w=547">
            <a:hlinkClick r:id="rId2"/>
          </p:cNvPr>
          <p:cNvPicPr>
            <a:picLocks noChangeAspect="1" noChangeArrowheads="1"/>
          </p:cNvPicPr>
          <p:nvPr/>
        </p:nvPicPr>
        <p:blipFill>
          <a:blip r:embed="rId3" cstate="print"/>
          <a:srcRect/>
          <a:stretch>
            <a:fillRect/>
          </a:stretch>
        </p:blipFill>
        <p:spPr bwMode="auto">
          <a:xfrm>
            <a:off x="1818750" y="3643184"/>
            <a:ext cx="5122825" cy="294848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to="" calcmode="lin" valueType="num">
                                      <p:cBhvr>
                                        <p:cTn id="7" dur="1" fill="hold"/>
                                        <p:tgtEl>
                                          <p:spTgt spid="10">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to="" calcmode="lin" valueType="num">
                                      <p:cBhvr>
                                        <p:cTn id="12" dur="1" fill="hold"/>
                                        <p:tgtEl>
                                          <p:spTgt spid="10">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dirty="0" smtClean="0">
                <a:solidFill>
                  <a:srgbClr val="0070C0"/>
                </a:solidFill>
              </a:rPr>
              <a:t>MARCO LEGAL</a:t>
            </a:r>
            <a:endParaRPr lang="es-ES" dirty="0">
              <a:solidFill>
                <a:srgbClr val="0070C0"/>
              </a:solidFill>
            </a:endParaRPr>
          </a:p>
        </p:txBody>
      </p:sp>
      <p:sp>
        <p:nvSpPr>
          <p:cNvPr id="10" name="9 Marcador de contenido"/>
          <p:cNvSpPr>
            <a:spLocks noGrp="1"/>
          </p:cNvSpPr>
          <p:nvPr>
            <p:ph idx="1"/>
          </p:nvPr>
        </p:nvSpPr>
        <p:spPr>
          <a:xfrm>
            <a:off x="539552" y="1340768"/>
            <a:ext cx="7715200" cy="4813995"/>
          </a:xfrm>
        </p:spPr>
        <p:txBody>
          <a:bodyPr>
            <a:normAutofit fontScale="92500" lnSpcReduction="10000"/>
          </a:bodyPr>
          <a:lstStyle/>
          <a:p>
            <a:pPr marL="658368" lvl="2" indent="0" algn="just">
              <a:buNone/>
            </a:pPr>
            <a:endParaRPr lang="es-MX" sz="2900" dirty="0" smtClean="0">
              <a:latin typeface="Arial" pitchFamily="34" charset="0"/>
              <a:cs typeface="Arial" pitchFamily="34" charset="0"/>
            </a:endParaRPr>
          </a:p>
          <a:p>
            <a:pPr marL="658368" lvl="2" indent="0" algn="just">
              <a:buNone/>
            </a:pPr>
            <a:r>
              <a:rPr lang="es-MX" sz="2900" dirty="0">
                <a:solidFill>
                  <a:prstClr val="black"/>
                </a:solidFill>
                <a:latin typeface="Arial" pitchFamily="34" charset="0"/>
                <a:cs typeface="Arial" pitchFamily="34" charset="0"/>
              </a:rPr>
              <a:t>La </a:t>
            </a:r>
            <a:r>
              <a:rPr lang="es-HN" sz="2900" dirty="0">
                <a:solidFill>
                  <a:prstClr val="black"/>
                </a:solidFill>
                <a:latin typeface="Arial" pitchFamily="34" charset="0"/>
                <a:cs typeface="Arial" pitchFamily="34" charset="0"/>
              </a:rPr>
              <a:t>normativa nacional e internacional vigente que garantiza el </a:t>
            </a:r>
            <a:r>
              <a:rPr lang="es-HN" sz="2900" dirty="0" smtClean="0">
                <a:solidFill>
                  <a:prstClr val="black"/>
                </a:solidFill>
                <a:latin typeface="Arial" pitchFamily="34" charset="0"/>
                <a:cs typeface="Arial" pitchFamily="34" charset="0"/>
              </a:rPr>
              <a:t>respeto, cumplimiento y restitución </a:t>
            </a:r>
            <a:r>
              <a:rPr lang="es-HN" sz="2900" dirty="0">
                <a:solidFill>
                  <a:prstClr val="black"/>
                </a:solidFill>
                <a:latin typeface="Arial" pitchFamily="34" charset="0"/>
                <a:cs typeface="Arial" pitchFamily="34" charset="0"/>
              </a:rPr>
              <a:t>de los derechos fundamentales de la niñez y la </a:t>
            </a:r>
            <a:r>
              <a:rPr lang="es-HN" sz="2900" dirty="0" smtClean="0">
                <a:solidFill>
                  <a:prstClr val="black"/>
                </a:solidFill>
                <a:latin typeface="Arial" pitchFamily="34" charset="0"/>
                <a:cs typeface="Arial" pitchFamily="34" charset="0"/>
              </a:rPr>
              <a:t>adolescencia </a:t>
            </a:r>
            <a:r>
              <a:rPr lang="es-HN" sz="2900" dirty="0">
                <a:solidFill>
                  <a:prstClr val="black"/>
                </a:solidFill>
                <a:latin typeface="Arial" pitchFamily="34" charset="0"/>
                <a:cs typeface="Arial" pitchFamily="34" charset="0"/>
              </a:rPr>
              <a:t>(Código de </a:t>
            </a:r>
            <a:r>
              <a:rPr lang="es-HN" sz="2900" dirty="0" smtClean="0">
                <a:solidFill>
                  <a:prstClr val="black"/>
                </a:solidFill>
                <a:latin typeface="Arial" pitchFamily="34" charset="0"/>
                <a:cs typeface="Arial" pitchFamily="34" charset="0"/>
              </a:rPr>
              <a:t>Niñez </a:t>
            </a:r>
            <a:r>
              <a:rPr lang="es-HN" sz="2900" dirty="0">
                <a:solidFill>
                  <a:prstClr val="black"/>
                </a:solidFill>
                <a:latin typeface="Arial" pitchFamily="34" charset="0"/>
                <a:cs typeface="Arial" pitchFamily="34" charset="0"/>
              </a:rPr>
              <a:t>y Adolescencia</a:t>
            </a:r>
            <a:r>
              <a:rPr lang="es-HN" sz="2900" dirty="0" smtClean="0">
                <a:solidFill>
                  <a:prstClr val="black"/>
                </a:solidFill>
                <a:latin typeface="Arial" pitchFamily="34" charset="0"/>
                <a:cs typeface="Arial" pitchFamily="34" charset="0"/>
              </a:rPr>
              <a:t>, Ley contra la Trata, </a:t>
            </a:r>
            <a:r>
              <a:rPr lang="es-HN" sz="2900" dirty="0">
                <a:solidFill>
                  <a:prstClr val="black"/>
                </a:solidFill>
                <a:latin typeface="Arial" pitchFamily="34" charset="0"/>
                <a:cs typeface="Arial" pitchFamily="34" charset="0"/>
              </a:rPr>
              <a:t>Convención de los Derechos del </a:t>
            </a:r>
            <a:r>
              <a:rPr lang="es-HN" sz="2900" dirty="0" smtClean="0">
                <a:solidFill>
                  <a:prstClr val="black"/>
                </a:solidFill>
                <a:latin typeface="Arial" pitchFamily="34" charset="0"/>
                <a:cs typeface="Arial" pitchFamily="34" charset="0"/>
              </a:rPr>
              <a:t>Niño y </a:t>
            </a:r>
            <a:r>
              <a:rPr lang="es-HN" sz="2900" dirty="0">
                <a:solidFill>
                  <a:prstClr val="black"/>
                </a:solidFill>
                <a:latin typeface="Arial" pitchFamily="34" charset="0"/>
                <a:cs typeface="Arial" pitchFamily="34" charset="0"/>
              </a:rPr>
              <a:t>otras</a:t>
            </a:r>
            <a:r>
              <a:rPr lang="es-HN" sz="2900" dirty="0" smtClean="0">
                <a:solidFill>
                  <a:prstClr val="black"/>
                </a:solidFill>
                <a:latin typeface="Arial" pitchFamily="34" charset="0"/>
                <a:cs typeface="Arial" pitchFamily="34" charset="0"/>
              </a:rPr>
              <a:t>.)</a:t>
            </a:r>
            <a:endParaRPr lang="es-MX" sz="2900" dirty="0" smtClean="0">
              <a:latin typeface="Arial" pitchFamily="34" charset="0"/>
              <a:cs typeface="Arial" pitchFamily="34" charset="0"/>
            </a:endParaRPr>
          </a:p>
          <a:p>
            <a:pPr marL="658368" lvl="2" indent="0" algn="just">
              <a:buNone/>
            </a:pPr>
            <a:r>
              <a:rPr lang="es-MX" sz="2900" dirty="0" smtClean="0">
                <a:latin typeface="Arial" pitchFamily="34" charset="0"/>
                <a:cs typeface="Arial" pitchFamily="34" charset="0"/>
              </a:rPr>
              <a:t>La Ley de Migración y Extranjería y su Reglamento y el Protocolo de Atención a la Niñez Migrante, Víctima o Vulnerable a ser Víctima de Trata.</a:t>
            </a:r>
            <a:endParaRPr lang="es-HN" sz="2900" dirty="0" smtClean="0">
              <a:latin typeface="Arial" pitchFamily="34" charset="0"/>
              <a:cs typeface="Arial" pitchFamily="34" charset="0"/>
            </a:endParaRPr>
          </a:p>
          <a:p>
            <a:endParaRPr lang="es-E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Scale>
                                      <p:cBhvr>
                                        <p:cTn id="7"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xEl>
                                              <p:pRg st="1" end="1"/>
                                            </p:txEl>
                                          </p:spTgt>
                                        </p:tgtEl>
                                        <p:attrNameLst>
                                          <p:attrName>ppt_x</p:attrName>
                                          <p:attrName>ppt_y</p:attrName>
                                        </p:attrNameLst>
                                      </p:cBhvr>
                                    </p:animMotion>
                                    <p:animEffect transition="in" filter="fade">
                                      <p:cBhvr>
                                        <p:cTn id="9" dur="1000"/>
                                        <p:tgtEl>
                                          <p:spTgt spid="10">
                                            <p:txEl>
                                              <p:pRg st="1" end="1"/>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Scale>
                                      <p:cBhvr>
                                        <p:cTn id="12"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xEl>
                                              <p:pRg st="2" end="2"/>
                                            </p:txEl>
                                          </p:spTgt>
                                        </p:tgtEl>
                                        <p:attrNameLst>
                                          <p:attrName>ppt_x</p:attrName>
                                          <p:attrName>ppt_y</p:attrName>
                                        </p:attrNameLst>
                                      </p:cBhvr>
                                    </p:animMotion>
                                    <p:animEffect transition="in" filter="fade">
                                      <p:cBhvr>
                                        <p:cTn id="14"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2400" dirty="0" smtClean="0">
                <a:solidFill>
                  <a:srgbClr val="0070C0"/>
                </a:solidFill>
                <a:latin typeface="Arial" pitchFamily="34" charset="0"/>
                <a:cs typeface="Arial" pitchFamily="34" charset="0"/>
              </a:rPr>
              <a:t>Protección Especial que se le Brinda a la Niñez Migrante de Acuerdo al Protocolo de Atención</a:t>
            </a:r>
            <a:endParaRPr lang="es-ES" sz="2400" dirty="0">
              <a:solidFill>
                <a:srgbClr val="0070C0"/>
              </a:solidFill>
              <a:latin typeface="Arial" pitchFamily="34" charset="0"/>
              <a:cs typeface="Arial" pitchFamily="34" charset="0"/>
            </a:endParaRPr>
          </a:p>
        </p:txBody>
      </p:sp>
      <p:pic>
        <p:nvPicPr>
          <p:cNvPr id="8" name="7 Marcador de contenido" descr="2013-06-10 13.21.08.jpg"/>
          <p:cNvPicPr>
            <a:picLocks noGrp="1" noChangeAspect="1"/>
          </p:cNvPicPr>
          <p:nvPr>
            <p:ph sz="half" idx="1"/>
          </p:nvPr>
        </p:nvPicPr>
        <p:blipFill>
          <a:blip r:embed="rId2" cstate="print"/>
          <a:stretch>
            <a:fillRect/>
          </a:stretch>
        </p:blipFill>
        <p:spPr>
          <a:xfrm rot="5400000">
            <a:off x="-312543" y="2336878"/>
            <a:ext cx="4512501" cy="3096344"/>
          </a:xfrm>
        </p:spPr>
      </p:pic>
      <p:sp>
        <p:nvSpPr>
          <p:cNvPr id="7" name="6 Marcador de contenido"/>
          <p:cNvSpPr>
            <a:spLocks noGrp="1"/>
          </p:cNvSpPr>
          <p:nvPr>
            <p:ph sz="half" idx="2"/>
          </p:nvPr>
        </p:nvSpPr>
        <p:spPr>
          <a:xfrm>
            <a:off x="3707904" y="1628800"/>
            <a:ext cx="5184576" cy="4525963"/>
          </a:xfrm>
        </p:spPr>
        <p:txBody>
          <a:bodyPr>
            <a:normAutofit fontScale="62500" lnSpcReduction="20000"/>
          </a:bodyPr>
          <a:lstStyle/>
          <a:p>
            <a:pPr algn="just">
              <a:buNone/>
            </a:pPr>
            <a:r>
              <a:rPr lang="es-HN" dirty="0" smtClean="0"/>
              <a:t>a) </a:t>
            </a:r>
            <a:r>
              <a:rPr lang="es-ES" dirty="0" smtClean="0"/>
              <a:t> Honduras </a:t>
            </a:r>
            <a:r>
              <a:rPr lang="es-ES" dirty="0"/>
              <a:t>cuenta con OPI´S en todo el país los cuales son los que se encargan de recibir a los NNA no acompañados a nivel terrestre y </a:t>
            </a:r>
            <a:r>
              <a:rPr lang="es-ES" dirty="0" smtClean="0"/>
              <a:t>aéreo</a:t>
            </a:r>
          </a:p>
          <a:p>
            <a:pPr algn="just">
              <a:buNone/>
            </a:pPr>
            <a:endParaRPr lang="es-ES" dirty="0"/>
          </a:p>
          <a:p>
            <a:pPr marL="514350" indent="-514350" algn="just">
              <a:buAutoNum type="alphaLcParenR" startAt="2"/>
            </a:pPr>
            <a:r>
              <a:rPr lang="es-HN" dirty="0" smtClean="0"/>
              <a:t>Alojamiento seguro y adecuado. Se le brinda abrigo temporal en un centro u hogar de protección, el cual  reúne las condiciones de seguridad del niño, niña o adolescente como de las personas encargadas de su protección.</a:t>
            </a:r>
          </a:p>
          <a:p>
            <a:pPr marL="0" indent="0" algn="just">
              <a:buNone/>
            </a:pPr>
            <a:endParaRPr lang="es-HN" dirty="0" smtClean="0"/>
          </a:p>
          <a:p>
            <a:pPr algn="just">
              <a:buNone/>
            </a:pPr>
            <a:r>
              <a:rPr lang="es-HN" dirty="0"/>
              <a:t>c</a:t>
            </a:r>
            <a:r>
              <a:rPr lang="es-HN" dirty="0" smtClean="0"/>
              <a:t>) Alimentación balanceada y conforme a las necesidades particulares del niño, niña o adolescente.</a:t>
            </a:r>
          </a:p>
          <a:p>
            <a:pPr algn="just">
              <a:buNone/>
            </a:pPr>
            <a:r>
              <a:rPr lang="es-HN" dirty="0" smtClean="0"/>
              <a:t>d)   Atención médica y psicológica. </a:t>
            </a:r>
          </a:p>
          <a:p>
            <a:pPr algn="just">
              <a:buNone/>
            </a:pPr>
            <a:endParaRPr lang="es-HN" dirty="0" smtClean="0"/>
          </a:p>
          <a:p>
            <a:pPr algn="just">
              <a:buNone/>
            </a:pPr>
            <a:r>
              <a:rPr lang="es-HN" dirty="0"/>
              <a:t>e</a:t>
            </a:r>
            <a:r>
              <a:rPr lang="es-HN" dirty="0" smtClean="0"/>
              <a:t>) Inclusión en programas educativos y recreacionales, tomando en cuenta el resguardo de su seguridad.</a:t>
            </a:r>
          </a:p>
          <a:p>
            <a:endParaRPr lang="es-E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to="" calcmode="lin" valueType="num">
                                      <p:cBhvr>
                                        <p:cTn id="7" dur="1" fill="hold"/>
                                        <p:tgtEl>
                                          <p:spTgt spid="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1"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to="" calcmode="lin" valueType="num">
                                      <p:cBhvr>
                                        <p:cTn id="12" dur="1" fill="hold"/>
                                        <p:tgtEl>
                                          <p:spTgt spid="7">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to="" calcmode="lin" valueType="num">
                                      <p:cBhvr>
                                        <p:cTn id="17" dur="1" fill="hold"/>
                                        <p:tgtEl>
                                          <p:spTgt spid="7">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1"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to="" calcmode="lin" valueType="num">
                                      <p:cBhvr>
                                        <p:cTn id="22" dur="1" fill="hold"/>
                                        <p:tgtEl>
                                          <p:spTgt spid="7">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1"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 to="" calcmode="lin" valueType="num">
                                      <p:cBhvr>
                                        <p:cTn id="27" dur="1" fill="hold"/>
                                        <p:tgtEl>
                                          <p:spTgt spid="7">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4294967295"/>
          </p:nvPr>
        </p:nvSpPr>
        <p:spPr>
          <a:xfrm>
            <a:off x="3635896" y="764704"/>
            <a:ext cx="5256584" cy="4525963"/>
          </a:xfrm>
        </p:spPr>
        <p:txBody>
          <a:bodyPr>
            <a:normAutofit/>
          </a:bodyPr>
          <a:lstStyle/>
          <a:p>
            <a:pPr algn="just">
              <a:buNone/>
            </a:pPr>
            <a:r>
              <a:rPr lang="es-HN" sz="2000" dirty="0"/>
              <a:t>f</a:t>
            </a:r>
            <a:r>
              <a:rPr lang="es-HN" sz="2000" dirty="0" smtClean="0"/>
              <a:t>) Información permanente al niño, niña o adolescente de su situación, o condición de protección como migrante, según su edad, madurez, particularidades culturales, notificando a la vez a la familia de su llegada a nuestro país y comunicando al niño(a) inmediatamente con ellos.   </a:t>
            </a:r>
            <a:endParaRPr lang="es-ES" sz="2000" dirty="0" smtClean="0"/>
          </a:p>
          <a:p>
            <a:pPr>
              <a:buNone/>
            </a:pPr>
            <a:endParaRPr lang="es-ES" dirty="0"/>
          </a:p>
        </p:txBody>
      </p:sp>
      <p:pic>
        <p:nvPicPr>
          <p:cNvPr id="6" name="5 Imagen" descr="2013-06-10 13.24.19.jpg"/>
          <p:cNvPicPr>
            <a:picLocks noChangeAspect="1"/>
          </p:cNvPicPr>
          <p:nvPr/>
        </p:nvPicPr>
        <p:blipFill>
          <a:blip r:embed="rId2" cstate="print"/>
          <a:stretch>
            <a:fillRect/>
          </a:stretch>
        </p:blipFill>
        <p:spPr>
          <a:xfrm rot="5400000">
            <a:off x="-626267" y="1570483"/>
            <a:ext cx="4752525" cy="314096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to="" calcmode="lin" valueType="num">
                                      <p:cBhvr>
                                        <p:cTn id="25" dur="1" fill="hold"/>
                                        <p:tgtEl>
                                          <p:spTgt spid="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88640"/>
            <a:ext cx="8568952" cy="430887"/>
          </a:xfrm>
          <a:prstGeom prst="rect">
            <a:avLst/>
          </a:prstGeom>
        </p:spPr>
        <p:txBody>
          <a:bodyPr wrap="square">
            <a:spAutoFit/>
          </a:bodyPr>
          <a:lstStyle/>
          <a:p>
            <a:pPr algn="ctr"/>
            <a:r>
              <a:rPr lang="es-HN" sz="2200" b="1" dirty="0" smtClean="0"/>
              <a:t>Regiones de Mayor Incidencia de Trata en Honduras </a:t>
            </a:r>
            <a:endParaRPr lang="es-HN" sz="2200" dirty="0"/>
          </a:p>
        </p:txBody>
      </p:sp>
      <p:pic>
        <p:nvPicPr>
          <p:cNvPr id="29698" name="Picture 2"/>
          <p:cNvPicPr>
            <a:picLocks noChangeAspect="1" noChangeArrowheads="1"/>
          </p:cNvPicPr>
          <p:nvPr/>
        </p:nvPicPr>
        <p:blipFill>
          <a:blip r:embed="rId2" cstate="print"/>
          <a:srcRect/>
          <a:stretch>
            <a:fillRect/>
          </a:stretch>
        </p:blipFill>
        <p:spPr bwMode="auto">
          <a:xfrm>
            <a:off x="323528" y="548680"/>
            <a:ext cx="8568952" cy="6014563"/>
          </a:xfrm>
          <a:prstGeom prst="rect">
            <a:avLst/>
          </a:prstGeom>
          <a:noFill/>
          <a:ln w="9525">
            <a:noFill/>
            <a:miter lim="800000"/>
            <a:headEnd/>
            <a:tailEnd/>
          </a:ln>
        </p:spPr>
      </p:pic>
      <p:sp>
        <p:nvSpPr>
          <p:cNvPr id="7" name="6 Elipse"/>
          <p:cNvSpPr/>
          <p:nvPr/>
        </p:nvSpPr>
        <p:spPr>
          <a:xfrm>
            <a:off x="1835696" y="4797152"/>
            <a:ext cx="2232248" cy="1080120"/>
          </a:xfrm>
          <a:prstGeom prst="ellipse">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8 Elipse"/>
          <p:cNvSpPr/>
          <p:nvPr/>
        </p:nvSpPr>
        <p:spPr>
          <a:xfrm rot="1761885">
            <a:off x="2102970" y="3930202"/>
            <a:ext cx="1303578" cy="500913"/>
          </a:xfrm>
          <a:prstGeom prst="ellipse">
            <a:avLst/>
          </a:prstGeom>
          <a:solidFill>
            <a:srgbClr val="FF0000">
              <a:alpha val="1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1" name="10 Elipse"/>
          <p:cNvSpPr/>
          <p:nvPr/>
        </p:nvSpPr>
        <p:spPr>
          <a:xfrm>
            <a:off x="323528" y="3284984"/>
            <a:ext cx="792088" cy="1152128"/>
          </a:xfrm>
          <a:prstGeom prst="ellipse">
            <a:avLst/>
          </a:prstGeom>
          <a:solidFill>
            <a:schemeClr val="accent3">
              <a:lumMod val="50000"/>
              <a:alpha val="34000"/>
            </a:scheme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2" name="11 Elipse"/>
          <p:cNvSpPr/>
          <p:nvPr/>
        </p:nvSpPr>
        <p:spPr>
          <a:xfrm>
            <a:off x="1691680" y="2492896"/>
            <a:ext cx="1080120" cy="1008112"/>
          </a:xfrm>
          <a:prstGeom prst="ellipse">
            <a:avLst/>
          </a:prstGeom>
          <a:solidFill>
            <a:schemeClr val="accent1">
              <a:lumMod val="60000"/>
              <a:lumOff val="40000"/>
              <a:alpha val="1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3" name="12 Elipse"/>
          <p:cNvSpPr/>
          <p:nvPr/>
        </p:nvSpPr>
        <p:spPr>
          <a:xfrm>
            <a:off x="2771800" y="1772816"/>
            <a:ext cx="2520280" cy="1368152"/>
          </a:xfrm>
          <a:prstGeom prst="ellipse">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92696"/>
            <a:ext cx="8568952" cy="1323439"/>
          </a:xfrm>
          <a:prstGeom prst="rect">
            <a:avLst/>
          </a:prstGeom>
        </p:spPr>
        <p:txBody>
          <a:bodyPr wrap="square">
            <a:spAutoFit/>
          </a:bodyPr>
          <a:lstStyle/>
          <a:p>
            <a:pPr algn="just"/>
            <a:r>
              <a:rPr lang="es-HN" sz="2000" dirty="0" smtClean="0"/>
              <a:t>Con el apoyo de las organizaciones de la Sociedad Civil, se trabaja en la reinserción de  los migrantes retornados, mediante la realización de mesas de trabajo compuestas con instituciones del gobierno y diferentes organismos internacionales.</a:t>
            </a:r>
            <a:endParaRPr lang="es-HN" sz="2000" dirty="0"/>
          </a:p>
        </p:txBody>
      </p:sp>
      <p:pic>
        <p:nvPicPr>
          <p:cNvPr id="36866" name="Picture 2"/>
          <p:cNvPicPr>
            <a:picLocks noChangeAspect="1" noChangeArrowheads="1"/>
          </p:cNvPicPr>
          <p:nvPr/>
        </p:nvPicPr>
        <p:blipFill>
          <a:blip r:embed="rId2" cstate="print"/>
          <a:srcRect/>
          <a:stretch>
            <a:fillRect/>
          </a:stretch>
        </p:blipFill>
        <p:spPr bwMode="auto">
          <a:xfrm>
            <a:off x="3347864" y="2560300"/>
            <a:ext cx="3816424" cy="3253789"/>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558086" y="332656"/>
            <a:ext cx="6319679" cy="769441"/>
          </a:xfrm>
          <a:prstGeom prst="rect">
            <a:avLst/>
          </a:prstGeom>
          <a:noFill/>
        </p:spPr>
        <p:txBody>
          <a:bodyPr wrap="none" rtlCol="0">
            <a:spAutoFit/>
          </a:bodyPr>
          <a:lstStyle/>
          <a:p>
            <a:pPr algn="ctr"/>
            <a:r>
              <a:rPr lang="es-MX" sz="2200" b="1" dirty="0" smtClean="0"/>
              <a:t>Iniciativas innovadoras con exitosa </a:t>
            </a:r>
            <a:r>
              <a:rPr lang="es-MX" sz="2200" b="1" dirty="0"/>
              <a:t>i</a:t>
            </a:r>
            <a:r>
              <a:rPr lang="es-MX" sz="2200" b="1" dirty="0" smtClean="0"/>
              <a:t>mplementación  </a:t>
            </a:r>
          </a:p>
          <a:p>
            <a:pPr algn="ctr"/>
            <a:endParaRPr lang="es-HN" sz="2200" dirty="0"/>
          </a:p>
        </p:txBody>
      </p:sp>
      <p:graphicFrame>
        <p:nvGraphicFramePr>
          <p:cNvPr id="8" name="7 Tabla"/>
          <p:cNvGraphicFramePr>
            <a:graphicFrameLocks noGrp="1"/>
          </p:cNvGraphicFramePr>
          <p:nvPr/>
        </p:nvGraphicFramePr>
        <p:xfrm>
          <a:off x="755576" y="1397000"/>
          <a:ext cx="7992888" cy="370840"/>
        </p:xfrm>
        <a:graphic>
          <a:graphicData uri="http://schemas.openxmlformats.org/drawingml/2006/table">
            <a:tbl>
              <a:tblPr firstRow="1" bandRow="1">
                <a:tableStyleId>{5C22544A-7EE6-4342-B048-85BDC9FD1C3A}</a:tableStyleId>
              </a:tblPr>
              <a:tblGrid>
                <a:gridCol w="3996444"/>
                <a:gridCol w="3996444"/>
              </a:tblGrid>
              <a:tr h="370840">
                <a:tc>
                  <a:txBody>
                    <a:bodyPr/>
                    <a:lstStyle/>
                    <a:p>
                      <a:r>
                        <a:rPr lang="es-MX" dirty="0" smtClean="0"/>
                        <a:t>Organización</a:t>
                      </a:r>
                      <a:endParaRPr lang="es-HN" dirty="0"/>
                    </a:p>
                  </a:txBody>
                  <a:tcPr/>
                </a:tc>
                <a:tc>
                  <a:txBody>
                    <a:bodyPr/>
                    <a:lstStyle/>
                    <a:p>
                      <a:r>
                        <a:rPr lang="es-MX" dirty="0" smtClean="0"/>
                        <a:t>Nombre Proyecto / Iniciativa Innovador</a:t>
                      </a:r>
                    </a:p>
                  </a:txBody>
                  <a:tcPr/>
                </a:tc>
              </a:tr>
            </a:tbl>
          </a:graphicData>
        </a:graphic>
      </p:graphicFrame>
      <p:graphicFrame>
        <p:nvGraphicFramePr>
          <p:cNvPr id="11" name="10 Tabla"/>
          <p:cNvGraphicFramePr>
            <a:graphicFrameLocks noGrp="1"/>
          </p:cNvGraphicFramePr>
          <p:nvPr/>
        </p:nvGraphicFramePr>
        <p:xfrm>
          <a:off x="755576" y="1844824"/>
          <a:ext cx="7992888" cy="3754120"/>
        </p:xfrm>
        <a:graphic>
          <a:graphicData uri="http://schemas.openxmlformats.org/drawingml/2006/table">
            <a:tbl>
              <a:tblPr firstRow="1" bandRow="1">
                <a:tableStyleId>{5C22544A-7EE6-4342-B048-85BDC9FD1C3A}</a:tableStyleId>
              </a:tblPr>
              <a:tblGrid>
                <a:gridCol w="3996444"/>
                <a:gridCol w="3996444"/>
              </a:tblGrid>
              <a:tr h="370840">
                <a:tc>
                  <a:txBody>
                    <a:bodyPr/>
                    <a:lstStyle/>
                    <a:p>
                      <a:r>
                        <a:rPr lang="es-MX" b="0" dirty="0" smtClean="0">
                          <a:solidFill>
                            <a:schemeClr val="tx1"/>
                          </a:solidFill>
                        </a:rPr>
                        <a:t>Asociación Calidad de Vida; Te</a:t>
                      </a:r>
                      <a:r>
                        <a:rPr lang="es-MX" b="0" baseline="0" dirty="0" smtClean="0">
                          <a:solidFill>
                            <a:schemeClr val="tx1"/>
                          </a:solidFill>
                        </a:rPr>
                        <a:t>gucigalpa</a:t>
                      </a:r>
                      <a:endParaRPr lang="es-HN" b="0" dirty="0">
                        <a:solidFill>
                          <a:schemeClr val="tx1"/>
                        </a:solidFill>
                      </a:endParaRPr>
                    </a:p>
                  </a:txBody>
                  <a:tcPr/>
                </a:tc>
                <a:tc>
                  <a:txBody>
                    <a:bodyPr/>
                    <a:lstStyle/>
                    <a:p>
                      <a:r>
                        <a:rPr lang="es-MX" b="0" dirty="0" smtClean="0">
                          <a:solidFill>
                            <a:schemeClr val="tx1"/>
                          </a:solidFill>
                        </a:rPr>
                        <a:t>Jóvenes  tejiendo redes</a:t>
                      </a:r>
                      <a:endParaRPr lang="es-HN" b="0" dirty="0">
                        <a:solidFill>
                          <a:schemeClr val="tx1"/>
                        </a:solidFill>
                      </a:endParaRPr>
                    </a:p>
                  </a:txBody>
                  <a:tcPr/>
                </a:tc>
              </a:tr>
              <a:tr h="370840">
                <a:tc>
                  <a:txBody>
                    <a:bodyPr/>
                    <a:lstStyle/>
                    <a:p>
                      <a:r>
                        <a:rPr lang="es-MX" dirty="0" smtClean="0"/>
                        <a:t>Bolsa Samaritana, San Pedro Sula </a:t>
                      </a:r>
                      <a:endParaRPr lang="es-HN" dirty="0"/>
                    </a:p>
                  </a:txBody>
                  <a:tcPr/>
                </a:tc>
                <a:tc>
                  <a:txBody>
                    <a:bodyPr/>
                    <a:lstStyle/>
                    <a:p>
                      <a:r>
                        <a:rPr lang="es-MX" dirty="0" smtClean="0"/>
                        <a:t>Atiende a personas adultas (en su mayoría</a:t>
                      </a:r>
                      <a:r>
                        <a:rPr lang="es-MX" baseline="0" dirty="0" smtClean="0"/>
                        <a:t> mujeres) </a:t>
                      </a:r>
                      <a:endParaRPr lang="es-HN" dirty="0"/>
                    </a:p>
                  </a:txBody>
                  <a:tcPr/>
                </a:tc>
              </a:tr>
              <a:tr h="370840">
                <a:tc>
                  <a:txBody>
                    <a:bodyPr/>
                    <a:lstStyle/>
                    <a:p>
                      <a:r>
                        <a:rPr lang="es-MX" dirty="0" smtClean="0"/>
                        <a:t>Casa Alianza Honduras</a:t>
                      </a:r>
                      <a:endParaRPr lang="es-HN" dirty="0"/>
                    </a:p>
                  </a:txBody>
                  <a:tcPr/>
                </a:tc>
                <a:tc>
                  <a:txBody>
                    <a:bodyPr/>
                    <a:lstStyle/>
                    <a:p>
                      <a:r>
                        <a:rPr lang="es-MX" dirty="0" smtClean="0"/>
                        <a:t>Habilitando a los niños y niñas para la</a:t>
                      </a:r>
                      <a:r>
                        <a:rPr lang="es-MX" baseline="0" dirty="0" smtClean="0"/>
                        <a:t> vida </a:t>
                      </a:r>
                      <a:endParaRPr lang="es-HN" dirty="0"/>
                    </a:p>
                  </a:txBody>
                  <a:tcPr/>
                </a:tc>
              </a:tr>
              <a:tr h="370840">
                <a:tc>
                  <a:txBody>
                    <a:bodyPr/>
                    <a:lstStyle/>
                    <a:p>
                      <a:r>
                        <a:rPr lang="es-MX" dirty="0" smtClean="0"/>
                        <a:t>Asociación</a:t>
                      </a:r>
                      <a:r>
                        <a:rPr lang="es-MX" baseline="0" dirty="0" smtClean="0"/>
                        <a:t> de Hermanas Misioneras de San Carlos de Borromeo Scalabrinianas, San Pedro Sula y Tegucigalpa.  </a:t>
                      </a:r>
                      <a:endParaRPr lang="es-HN" dirty="0"/>
                    </a:p>
                  </a:txBody>
                  <a:tcPr/>
                </a:tc>
                <a:tc>
                  <a:txBody>
                    <a:bodyPr/>
                    <a:lstStyle/>
                    <a:p>
                      <a:r>
                        <a:rPr lang="es-MX" dirty="0" smtClean="0"/>
                        <a:t>Sensibilización, identificación</a:t>
                      </a:r>
                      <a:r>
                        <a:rPr lang="es-MX" baseline="0" dirty="0" smtClean="0"/>
                        <a:t> y atención Inmediata a víctimas de trata de personas</a:t>
                      </a:r>
                      <a:endParaRPr lang="es-HN" dirty="0"/>
                    </a:p>
                  </a:txBody>
                  <a:tcPr/>
                </a:tc>
              </a:tr>
              <a:tr h="370840">
                <a:tc>
                  <a:txBody>
                    <a:bodyPr/>
                    <a:lstStyle/>
                    <a:p>
                      <a:r>
                        <a:rPr lang="es-MX" dirty="0" smtClean="0"/>
                        <a:t>Asociación Brigadas de Amor Cristiano/Proyecto Victoria Tegucigalpa y San Pedro Sula</a:t>
                      </a:r>
                      <a:endParaRPr lang="es-HN" dirty="0"/>
                    </a:p>
                  </a:txBody>
                  <a:tcPr/>
                </a:tc>
                <a:tc>
                  <a:txBody>
                    <a:bodyPr/>
                    <a:lstStyle/>
                    <a:p>
                      <a:r>
                        <a:rPr lang="es-MX" dirty="0" smtClean="0"/>
                        <a:t>Atención Integral a las Víctimas (en su mayoría hombres, de  manera ambulatoria a mujeres y menores de edad)</a:t>
                      </a:r>
                      <a:endParaRPr lang="es-HN" dirty="0"/>
                    </a:p>
                  </a:txBody>
                  <a:tcPr/>
                </a:tc>
              </a:tr>
            </a:tbl>
          </a:graphicData>
        </a:graphic>
      </p:graphicFrame>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TotalTime>
  <Words>1037</Words>
  <Application>Microsoft Office PowerPoint</Application>
  <PresentationFormat>Presentación en pantalla (4:3)</PresentationFormat>
  <Paragraphs>91</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      Reintegración de Niños, Niñas y Adolescentes, Víctimas de Trata y otros Migrantes en Condiciones de Vulnerabilidad</vt:lpstr>
      <vt:lpstr>La Reinserción</vt:lpstr>
      <vt:lpstr>Dónde Inicia el Proceso? </vt:lpstr>
      <vt:lpstr>MARCO LEGAL</vt:lpstr>
      <vt:lpstr>Protección Especial que se le Brinda a la Niñez Migrante de Acuerdo al Protocolo de Atención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PROTECCION CONSULAR NIÑOS, NIÑAS Y ADOLESCENTES REPATRIADOS</dc:title>
  <dc:creator>Usuario</dc:creator>
  <cp:lastModifiedBy>Paola Villanueva</cp:lastModifiedBy>
  <cp:revision>95</cp:revision>
  <dcterms:created xsi:type="dcterms:W3CDTF">2013-09-06T19:29:51Z</dcterms:created>
  <dcterms:modified xsi:type="dcterms:W3CDTF">2013-09-18T14:22:36Z</dcterms:modified>
</cp:coreProperties>
</file>