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14"/>
  </p:notesMasterIdLst>
  <p:sldIdLst>
    <p:sldId id="268" r:id="rId2"/>
    <p:sldId id="341" r:id="rId3"/>
    <p:sldId id="353" r:id="rId4"/>
    <p:sldId id="343" r:id="rId5"/>
    <p:sldId id="346" r:id="rId6"/>
    <p:sldId id="348" r:id="rId7"/>
    <p:sldId id="354" r:id="rId8"/>
    <p:sldId id="355" r:id="rId9"/>
    <p:sldId id="356" r:id="rId10"/>
    <p:sldId id="358" r:id="rId11"/>
    <p:sldId id="352" r:id="rId12"/>
    <p:sldId id="340" r:id="rId13"/>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90651C3A-4460-11DB-9652-00E08161165F}">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0" autoAdjust="0"/>
    <p:restoredTop sz="92400" autoAdjust="0"/>
  </p:normalViewPr>
  <p:slideViewPr>
    <p:cSldViewPr>
      <p:cViewPr>
        <p:scale>
          <a:sx n="125" d="100"/>
          <a:sy n="125" d="100"/>
        </p:scale>
        <p:origin x="-672" y="-296"/>
      </p:cViewPr>
      <p:guideLst>
        <p:guide orient="horz" pos="2160"/>
        <p:guide pos="2880"/>
      </p:guideLst>
    </p:cSldViewPr>
  </p:slideViewPr>
  <p:outlineViewPr>
    <p:cViewPr>
      <p:scale>
        <a:sx n="33" d="100"/>
        <a:sy n="33" d="100"/>
      </p:scale>
      <p:origin x="0" y="-3840"/>
    </p:cViewPr>
  </p:outlineViewPr>
  <p:notesTextViewPr>
    <p:cViewPr>
      <p:scale>
        <a:sx n="1" d="1"/>
        <a:sy n="1" d="1"/>
      </p:scale>
      <p:origin x="0" y="0"/>
    </p:cViewPr>
  </p:notesTextViewPr>
  <p:sorterViewPr>
    <p:cViewPr>
      <p:scale>
        <a:sx n="100" d="100"/>
        <a:sy n="100" d="100"/>
      </p:scale>
      <p:origin x="0" y="-1901"/>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ryan.salgado\Desktop\Observatorio\2016\Alho%20Voz\Estad&#237;stica%20mes%20de%20Diciembre%202015%20ALHO%20VOZ.xlsx" TargetMode="External"/><Relationship Id="rId2" Type="http://schemas.microsoft.com/office/2011/relationships/chartColorStyle" Target="colors1.xml"/><Relationship Id="rId3"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[Estadística mes de Diciembre 2015 ALHO VOZ.xlsx]Hoja3!Tabla dinámica10</c:name>
    <c:fmtId val="-1"/>
  </c:pivotSource>
  <c:chart>
    <c:title>
      <c:tx>
        <c:rich>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US" sz="1800" b="1" dirty="0" smtClean="0">
                <a:latin typeface="Times New Roman" panose="02020603050405020304" pitchFamily="18" charset="0"/>
                <a:cs typeface="Times New Roman" panose="02020603050405020304" pitchFamily="18" charset="0"/>
              </a:rPr>
              <a:t>Number of calls received</a:t>
            </a:r>
            <a:endParaRPr lang="en-US" sz="1800" b="1" dirty="0">
              <a:latin typeface="Times New Roman" panose="02020603050405020304" pitchFamily="18" charset="0"/>
              <a:cs typeface="Times New Roman" panose="02020603050405020304" pitchFamily="18" charset="0"/>
            </a:endParaRPr>
          </a:p>
        </c:rich>
      </c:tx>
      <c:layout>
        <c:manualLayout>
          <c:xMode val="edge"/>
          <c:yMode val="edge"/>
          <c:x val="0.151234585046106"/>
          <c:y val="0.338959660089925"/>
        </c:manualLayout>
      </c:layout>
      <c:overlay val="0"/>
      <c:spPr>
        <a:noFill/>
        <a:ln>
          <a:noFill/>
        </a:ln>
        <a:effectLst/>
      </c:spPr>
    </c:title>
    <c:autoTitleDeleted val="0"/>
    <c:pivotFmts>
      <c:pivotFmt>
        <c:idx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marker>
          <c:symbol val="circle"/>
          <c:size val="6"/>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9525">
              <a:solidFill>
                <a:schemeClr val="accent1"/>
              </a:solidFill>
              <a:round/>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921901877649909"/>
          <c:y val="0.23304100668146"/>
          <c:w val="0.90780981223501"/>
          <c:h val="0.665990195574792"/>
        </c:manualLayout>
      </c:layout>
      <c:bar3DChart>
        <c:barDir val="col"/>
        <c:grouping val="clustered"/>
        <c:varyColors val="0"/>
        <c:ser>
          <c:idx val="0"/>
          <c:order val="0"/>
          <c:tx>
            <c:strRef>
              <c:f>Hoja3!$B$16</c:f>
              <c:strCache>
                <c:ptCount val="1"/>
                <c:pt idx="0">
                  <c:v>Total</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invertIfNegative val="0"/>
          <c:dLbls>
            <c:dLbl>
              <c:idx val="0"/>
              <c:layout>
                <c:manualLayout>
                  <c:x val="-0.0235159056401141"/>
                  <c:y val="-0.011023078376908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9F6-42FA-8967-67DF6D7CE9CF}"/>
                </c:ext>
                <c:ext xmlns:c15="http://schemas.microsoft.com/office/drawing/2012/chart" uri="{CE6537A1-D6FC-4f65-9D91-7224C49458BB}">
                  <c15:layout/>
                </c:ext>
              </c:extLst>
            </c:dLbl>
            <c:dLbl>
              <c:idx val="1"/>
              <c:layout>
                <c:manualLayout>
                  <c:x val="-0.0195965880334284"/>
                  <c:y val="0.0027557695942269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F9F6-42FA-8967-67DF6D7CE9CF}"/>
                </c:ext>
                <c:ext xmlns:c15="http://schemas.microsoft.com/office/drawing/2012/chart" uri="{CE6537A1-D6FC-4f65-9D91-7224C49458BB}">
                  <c15:layout/>
                </c:ext>
              </c:extLst>
            </c:dLbl>
            <c:dLbl>
              <c:idx val="4"/>
              <c:layout>
                <c:manualLayout>
                  <c:x val="0.0156772704267427"/>
                  <c:y val="-0.0110230783769081"/>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F9F6-42FA-8967-67DF6D7CE9CF}"/>
                </c:ext>
                <c:ext xmlns:c15="http://schemas.microsoft.com/office/drawing/2012/chart" uri="{CE6537A1-D6FC-4f65-9D91-7224C49458BB}">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Hoja3!$A$17:$A$27</c:f>
              <c:strCache>
                <c:ptCount val="10"/>
                <c:pt idx="0">
                  <c:v>Marzo</c:v>
                </c:pt>
                <c:pt idx="1">
                  <c:v>Abril</c:v>
                </c:pt>
                <c:pt idx="2">
                  <c:v>Mayo</c:v>
                </c:pt>
                <c:pt idx="3">
                  <c:v>Junio</c:v>
                </c:pt>
                <c:pt idx="4">
                  <c:v>Julio</c:v>
                </c:pt>
                <c:pt idx="5">
                  <c:v>Agosto</c:v>
                </c:pt>
                <c:pt idx="6">
                  <c:v>Septiembre</c:v>
                </c:pt>
                <c:pt idx="7">
                  <c:v>Octubre</c:v>
                </c:pt>
                <c:pt idx="8">
                  <c:v>Noviembre</c:v>
                </c:pt>
                <c:pt idx="9">
                  <c:v>Diciembre</c:v>
                </c:pt>
              </c:strCache>
            </c:strRef>
          </c:cat>
          <c:val>
            <c:numRef>
              <c:f>Hoja3!$B$17:$B$27</c:f>
              <c:numCache>
                <c:formatCode>General</c:formatCode>
                <c:ptCount val="10"/>
                <c:pt idx="0">
                  <c:v>4660.0</c:v>
                </c:pt>
                <c:pt idx="1">
                  <c:v>5664.0</c:v>
                </c:pt>
                <c:pt idx="2">
                  <c:v>5810.0</c:v>
                </c:pt>
                <c:pt idx="3">
                  <c:v>6822.0</c:v>
                </c:pt>
                <c:pt idx="4">
                  <c:v>6631.0</c:v>
                </c:pt>
                <c:pt idx="5">
                  <c:v>5708.0</c:v>
                </c:pt>
                <c:pt idx="6">
                  <c:v>6331.0</c:v>
                </c:pt>
                <c:pt idx="7">
                  <c:v>10106.0</c:v>
                </c:pt>
                <c:pt idx="8">
                  <c:v>11206.0</c:v>
                </c:pt>
                <c:pt idx="9">
                  <c:v>8315.0</c:v>
                </c:pt>
              </c:numCache>
            </c:numRef>
          </c:val>
          <c:extLst xmlns:c16r2="http://schemas.microsoft.com/office/drawing/2015/06/chart">
            <c:ext xmlns:c16="http://schemas.microsoft.com/office/drawing/2014/chart" uri="{C3380CC4-5D6E-409C-BE32-E72D297353CC}">
              <c16:uniqueId val="{00000000-F9F6-42FA-8967-67DF6D7CE9CF}"/>
            </c:ext>
          </c:extLst>
        </c:ser>
        <c:dLbls>
          <c:showLegendKey val="0"/>
          <c:showVal val="0"/>
          <c:showCatName val="0"/>
          <c:showSerName val="0"/>
          <c:showPercent val="0"/>
          <c:showBubbleSize val="0"/>
        </c:dLbls>
        <c:gapWidth val="150"/>
        <c:shape val="box"/>
        <c:axId val="2124627704"/>
        <c:axId val="2129629736"/>
        <c:axId val="0"/>
      </c:bar3DChart>
      <c:catAx>
        <c:axId val="212462770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s-ES"/>
          </a:p>
        </c:txPr>
        <c:crossAx val="2129629736"/>
        <c:crosses val="autoZero"/>
        <c:auto val="1"/>
        <c:lblAlgn val="ctr"/>
        <c:lblOffset val="100"/>
        <c:noMultiLvlLbl val="0"/>
      </c:catAx>
      <c:valAx>
        <c:axId val="2129629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21246277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ES"/>
    </a:p>
  </c:txPr>
  <c:externalData r:id="rId1">
    <c:autoUpdate val="0"/>
  </c:externalData>
  <c:extLst xmlns:c16r2="http://schemas.microsoft.com/office/drawing/2015/06/chart">
    <c:ext xmlns:c14="http://schemas.microsoft.com/office/drawing/2007/8/2/chart" uri="{781A3756-C4B2-4CAC-9D66-4F8BD8637D16}">
      <c14:pivotOptions>
        <c14:dropZoneFilter val="1"/>
        <c14:dropZonesVisible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lvl1pPr marL="0" marR="0" indent="0" algn="r" rtl="0">
              <a:spcBef>
                <a:spcPts val="0"/>
              </a:spcBef>
              <a:buNone/>
              <a:defRPr sz="12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s-HN"/>
              <a:pPr marL="0" lvl="0" indent="0">
                <a:spcBef>
                  <a:spcPts val="0"/>
                </a:spcBef>
                <a:buSzPct val="25000"/>
                <a:buNone/>
              </a:pPr>
              <a:t>‹Nr.›</a:t>
            </a:fld>
            <a:endParaRPr lang="es-HN"/>
          </a:p>
        </p:txBody>
      </p:sp>
    </p:spTree>
    <p:extLst>
      <p:ext uri="{BB962C8B-B14F-4D97-AF65-F5344CB8AC3E}">
        <p14:creationId xmlns:p14="http://schemas.microsoft.com/office/powerpoint/2010/main" val="20658229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1C3319-629E-4AFE-B555-857A1D7DE4E3}" type="slidenum">
              <a:rPr lang="es-HN" smtClean="0"/>
              <a:pPr/>
              <a:t>1</a:t>
            </a:fld>
            <a:endParaRPr lang="es-HN"/>
          </a:p>
        </p:txBody>
      </p:sp>
    </p:spTree>
    <p:extLst>
      <p:ext uri="{BB962C8B-B14F-4D97-AF65-F5344CB8AC3E}">
        <p14:creationId xmlns:p14="http://schemas.microsoft.com/office/powerpoint/2010/main" val="186112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idx="10"/>
          </p:nvPr>
        </p:nvSpPr>
        <p:spPr/>
        <p:txBody>
          <a:bodyPr/>
          <a:lstStyle/>
          <a:p>
            <a:pPr marL="0" lvl="0" indent="0">
              <a:spcBef>
                <a:spcPts val="0"/>
              </a:spcBef>
              <a:buSzPct val="25000"/>
              <a:buNone/>
            </a:pPr>
            <a:fld id="{00000000-1234-1234-1234-123412341234}" type="slidenum">
              <a:rPr lang="es-HN" smtClean="0"/>
              <a:pPr marL="0" lvl="0" indent="0">
                <a:spcBef>
                  <a:spcPts val="0"/>
                </a:spcBef>
                <a:buSzPct val="25000"/>
                <a:buNone/>
              </a:pPr>
              <a:t>4</a:t>
            </a:fld>
            <a:endParaRPr lang="es-HN"/>
          </a:p>
        </p:txBody>
      </p:sp>
    </p:spTree>
    <p:extLst>
      <p:ext uri="{BB962C8B-B14F-4D97-AF65-F5344CB8AC3E}">
        <p14:creationId xmlns:p14="http://schemas.microsoft.com/office/powerpoint/2010/main" val="360786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HN" sz="1200" kern="1200" dirty="0" smtClean="0">
                <a:solidFill>
                  <a:schemeClr val="tx1"/>
                </a:solidFill>
                <a:effectLst/>
                <a:latin typeface="+mn-lt"/>
                <a:ea typeface="+mn-ea"/>
                <a:cs typeface="+mn-cs"/>
              </a:rPr>
              <a:t>ALHO VOZ no es un Centro de Llamadas convencional ya que brinda una atención personalizada, cálida y humana a nuestros compatriotas en el exterior. En un lapso de nueve meses hemos logrado incrementar el recurso humano capacitado y así responder de manera efectiva a las inquietudes de casi 63,000 hondureños y sus familiares que antes carecían de este servicio. Para esto contamos con la más alta tecnología para monitorear el sistema, evaluar el desempeño de nuestros funcionarios y la eficiencia de nuestra atención. Asimismo, ha servido como una plataforma para promocionar proyectos sociales para los migrantes, tener un censo y una base de datos más completa de connacionales en Estados Unidos de América y muy importante; un buzón de quejas que ha servido de insumo para mejorar nuestras gestiones consulares e incluso el rescate de compatriotas secuestrados en la ruta.</a:t>
            </a:r>
            <a:endParaRPr lang="en-US" sz="1200" kern="1200" dirty="0">
              <a:solidFill>
                <a:schemeClr val="tx1"/>
              </a:solidFill>
              <a:effectLst/>
              <a:latin typeface="+mn-lt"/>
              <a:ea typeface="+mn-ea"/>
              <a:cs typeface="+mn-cs"/>
            </a:endParaRPr>
          </a:p>
        </p:txBody>
      </p:sp>
      <p:sp>
        <p:nvSpPr>
          <p:cNvPr id="4" name="3 Marcador de número de diapositiva"/>
          <p:cNvSpPr>
            <a:spLocks noGrp="1"/>
          </p:cNvSpPr>
          <p:nvPr>
            <p:ph type="sldNum" idx="10"/>
          </p:nvPr>
        </p:nvSpPr>
        <p:spPr/>
        <p:txBody>
          <a:bodyPr/>
          <a:lstStyle/>
          <a:p>
            <a:pPr marL="0" lvl="0" indent="0">
              <a:spcBef>
                <a:spcPts val="0"/>
              </a:spcBef>
              <a:buSzPct val="25000"/>
              <a:buNone/>
            </a:pPr>
            <a:fld id="{00000000-1234-1234-1234-123412341234}" type="slidenum">
              <a:rPr lang="es-HN" smtClean="0"/>
              <a:pPr marL="0" lvl="0" indent="0">
                <a:spcBef>
                  <a:spcPts val="0"/>
                </a:spcBef>
                <a:buSzPct val="25000"/>
                <a:buNone/>
              </a:pPr>
              <a:t>5</a:t>
            </a:fld>
            <a:endParaRPr lang="es-HN"/>
          </a:p>
        </p:txBody>
      </p:sp>
    </p:spTree>
    <p:extLst>
      <p:ext uri="{BB962C8B-B14F-4D97-AF65-F5344CB8AC3E}">
        <p14:creationId xmlns:p14="http://schemas.microsoft.com/office/powerpoint/2010/main" val="1680983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HN" baseline="0" dirty="0" smtClean="0"/>
          </a:p>
        </p:txBody>
      </p:sp>
      <p:sp>
        <p:nvSpPr>
          <p:cNvPr id="4" name="3 Marcador de número de diapositiva"/>
          <p:cNvSpPr>
            <a:spLocks noGrp="1"/>
          </p:cNvSpPr>
          <p:nvPr>
            <p:ph type="sldNum" idx="10"/>
          </p:nvPr>
        </p:nvSpPr>
        <p:spPr/>
        <p:txBody>
          <a:bodyPr/>
          <a:lstStyle/>
          <a:p>
            <a:pPr marL="0" lvl="0" indent="0">
              <a:spcBef>
                <a:spcPts val="0"/>
              </a:spcBef>
              <a:buSzPct val="25000"/>
              <a:buNone/>
            </a:pPr>
            <a:fld id="{00000000-1234-1234-1234-123412341234}" type="slidenum">
              <a:rPr lang="es-HN" smtClean="0"/>
              <a:pPr marL="0" lvl="0" indent="0">
                <a:spcBef>
                  <a:spcPts val="0"/>
                </a:spcBef>
                <a:buSzPct val="25000"/>
                <a:buNone/>
              </a:pPr>
              <a:t>6</a:t>
            </a:fld>
            <a:endParaRPr lang="es-HN"/>
          </a:p>
        </p:txBody>
      </p:sp>
    </p:spTree>
    <p:extLst>
      <p:ext uri="{BB962C8B-B14F-4D97-AF65-F5344CB8AC3E}">
        <p14:creationId xmlns:p14="http://schemas.microsoft.com/office/powerpoint/2010/main" val="912305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HN"/>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HN"/>
          </a:p>
        </p:txBody>
      </p:sp>
      <p:sp>
        <p:nvSpPr>
          <p:cNvPr id="4" name="3 Marcador de fecha"/>
          <p:cNvSpPr>
            <a:spLocks noGrp="1"/>
          </p:cNvSpPr>
          <p:nvPr>
            <p:ph type="dt" sz="half" idx="10"/>
          </p:nvPr>
        </p:nvSpPr>
        <p:spPr/>
        <p:txBody>
          <a:bodyPr/>
          <a:lstStyle>
            <a:lvl1pPr>
              <a:defRPr/>
            </a:lvl1pPr>
          </a:lstStyle>
          <a:p>
            <a:endParaRPr lang="es-HN"/>
          </a:p>
        </p:txBody>
      </p:sp>
      <p:sp>
        <p:nvSpPr>
          <p:cNvPr id="5" name="4 Marcador de pie de página"/>
          <p:cNvSpPr>
            <a:spLocks noGrp="1"/>
          </p:cNvSpPr>
          <p:nvPr>
            <p:ph type="ftr" sz="quarter" idx="11"/>
          </p:nvPr>
        </p:nvSpPr>
        <p:spPr/>
        <p:txBody>
          <a:bodyPr/>
          <a:lstStyle>
            <a:lvl1pPr>
              <a:defRPr/>
            </a:lvl1pPr>
          </a:lstStyle>
          <a:p>
            <a:endParaRPr lang="es-HN"/>
          </a:p>
        </p:txBody>
      </p:sp>
      <p:sp>
        <p:nvSpPr>
          <p:cNvPr id="6" name="5 Marcador de número de diapositiva"/>
          <p:cNvSpPr>
            <a:spLocks noGrp="1"/>
          </p:cNvSpPr>
          <p:nvPr>
            <p:ph type="sldNum" sz="quarter" idx="12"/>
          </p:nvPr>
        </p:nvSpPr>
        <p:spPr/>
        <p:txBody>
          <a:bodyPr/>
          <a:lstStyle>
            <a:lvl1pPr>
              <a:defRPr/>
            </a:lvl1pPr>
          </a:lstStyle>
          <a:p>
            <a:pPr marL="0" lvl="0" indent="0">
              <a:spcBef>
                <a:spcPts val="0"/>
              </a:spcBef>
              <a:buSzPct val="25000"/>
              <a:buNone/>
            </a:pPr>
            <a:fld id="{00000000-1234-1234-1234-123412341234}" type="slidenum">
              <a:rPr lang="es-HN" smtClean="0"/>
              <a:pPr marL="0" lvl="0" indent="0">
                <a:spcBef>
                  <a:spcPts val="0"/>
                </a:spcBef>
                <a:buSzPct val="25000"/>
                <a:buNone/>
              </a:pPr>
              <a:t>‹Nr.›</a:t>
            </a:fld>
            <a:endParaRPr lang="es-HN"/>
          </a:p>
        </p:txBody>
      </p:sp>
    </p:spTree>
    <p:extLst>
      <p:ext uri="{BB962C8B-B14F-4D97-AF65-F5344CB8AC3E}">
        <p14:creationId xmlns:p14="http://schemas.microsoft.com/office/powerpoint/2010/main" val="364362343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HN"/>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fecha"/>
          <p:cNvSpPr>
            <a:spLocks noGrp="1"/>
          </p:cNvSpPr>
          <p:nvPr>
            <p:ph type="dt" sz="half" idx="10"/>
          </p:nvPr>
        </p:nvSpPr>
        <p:spPr/>
        <p:txBody>
          <a:bodyPr/>
          <a:lstStyle>
            <a:lvl1pPr>
              <a:defRPr/>
            </a:lvl1pPr>
          </a:lstStyle>
          <a:p>
            <a:endParaRPr lang="es-HN"/>
          </a:p>
        </p:txBody>
      </p:sp>
      <p:sp>
        <p:nvSpPr>
          <p:cNvPr id="5" name="4 Marcador de pie de página"/>
          <p:cNvSpPr>
            <a:spLocks noGrp="1"/>
          </p:cNvSpPr>
          <p:nvPr>
            <p:ph type="ftr" sz="quarter" idx="11"/>
          </p:nvPr>
        </p:nvSpPr>
        <p:spPr/>
        <p:txBody>
          <a:bodyPr/>
          <a:lstStyle>
            <a:lvl1pPr>
              <a:defRPr/>
            </a:lvl1pPr>
          </a:lstStyle>
          <a:p>
            <a:endParaRPr lang="es-HN"/>
          </a:p>
        </p:txBody>
      </p:sp>
      <p:sp>
        <p:nvSpPr>
          <p:cNvPr id="6" name="5 Marcador de número de diapositiva"/>
          <p:cNvSpPr>
            <a:spLocks noGrp="1"/>
          </p:cNvSpPr>
          <p:nvPr>
            <p:ph type="sldNum" sz="quarter" idx="12"/>
          </p:nvPr>
        </p:nvSpPr>
        <p:spPr/>
        <p:txBody>
          <a:bodyPr/>
          <a:lstStyle>
            <a:lvl1pPr>
              <a:defRPr/>
            </a:lvl1pPr>
          </a:lstStyle>
          <a:p>
            <a:pPr marL="0" lvl="0" indent="0">
              <a:spcBef>
                <a:spcPts val="0"/>
              </a:spcBef>
              <a:buSzPct val="25000"/>
              <a:buNone/>
            </a:pPr>
            <a:fld id="{00000000-1234-1234-1234-123412341234}" type="slidenum">
              <a:rPr lang="es-HN" smtClean="0"/>
              <a:pPr marL="0" lvl="0" indent="0">
                <a:spcBef>
                  <a:spcPts val="0"/>
                </a:spcBef>
                <a:buSzPct val="25000"/>
                <a:buNone/>
              </a:pPr>
              <a:t>‹Nr.›</a:t>
            </a:fld>
            <a:endParaRPr lang="es-HN"/>
          </a:p>
        </p:txBody>
      </p:sp>
    </p:spTree>
    <p:extLst>
      <p:ext uri="{BB962C8B-B14F-4D97-AF65-F5344CB8AC3E}">
        <p14:creationId xmlns:p14="http://schemas.microsoft.com/office/powerpoint/2010/main" val="370289146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HN"/>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fecha"/>
          <p:cNvSpPr>
            <a:spLocks noGrp="1"/>
          </p:cNvSpPr>
          <p:nvPr>
            <p:ph type="dt" sz="half" idx="10"/>
          </p:nvPr>
        </p:nvSpPr>
        <p:spPr/>
        <p:txBody>
          <a:bodyPr/>
          <a:lstStyle>
            <a:lvl1pPr>
              <a:defRPr/>
            </a:lvl1pPr>
          </a:lstStyle>
          <a:p>
            <a:endParaRPr lang="es-HN"/>
          </a:p>
        </p:txBody>
      </p:sp>
      <p:sp>
        <p:nvSpPr>
          <p:cNvPr id="5" name="4 Marcador de pie de página"/>
          <p:cNvSpPr>
            <a:spLocks noGrp="1"/>
          </p:cNvSpPr>
          <p:nvPr>
            <p:ph type="ftr" sz="quarter" idx="11"/>
          </p:nvPr>
        </p:nvSpPr>
        <p:spPr/>
        <p:txBody>
          <a:bodyPr/>
          <a:lstStyle>
            <a:lvl1pPr>
              <a:defRPr/>
            </a:lvl1pPr>
          </a:lstStyle>
          <a:p>
            <a:endParaRPr lang="es-HN"/>
          </a:p>
        </p:txBody>
      </p:sp>
      <p:sp>
        <p:nvSpPr>
          <p:cNvPr id="6" name="5 Marcador de número de diapositiva"/>
          <p:cNvSpPr>
            <a:spLocks noGrp="1"/>
          </p:cNvSpPr>
          <p:nvPr>
            <p:ph type="sldNum" sz="quarter" idx="12"/>
          </p:nvPr>
        </p:nvSpPr>
        <p:spPr/>
        <p:txBody>
          <a:bodyPr/>
          <a:lstStyle>
            <a:lvl1pPr>
              <a:defRPr/>
            </a:lvl1pPr>
          </a:lstStyle>
          <a:p>
            <a:pPr marL="0" lvl="0" indent="0">
              <a:spcBef>
                <a:spcPts val="0"/>
              </a:spcBef>
              <a:buSzPct val="25000"/>
              <a:buNone/>
            </a:pPr>
            <a:fld id="{00000000-1234-1234-1234-123412341234}" type="slidenum">
              <a:rPr lang="es-HN" smtClean="0"/>
              <a:pPr marL="0" lvl="0" indent="0">
                <a:spcBef>
                  <a:spcPts val="0"/>
                </a:spcBef>
                <a:buSzPct val="25000"/>
                <a:buNone/>
              </a:pPr>
              <a:t>‹Nr.›</a:t>
            </a:fld>
            <a:endParaRPr lang="es-HN"/>
          </a:p>
        </p:txBody>
      </p:sp>
    </p:spTree>
    <p:extLst>
      <p:ext uri="{BB962C8B-B14F-4D97-AF65-F5344CB8AC3E}">
        <p14:creationId xmlns:p14="http://schemas.microsoft.com/office/powerpoint/2010/main" val="264217274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HN"/>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fecha"/>
          <p:cNvSpPr>
            <a:spLocks noGrp="1"/>
          </p:cNvSpPr>
          <p:nvPr>
            <p:ph type="dt" sz="half" idx="10"/>
          </p:nvPr>
        </p:nvSpPr>
        <p:spPr/>
        <p:txBody>
          <a:bodyPr/>
          <a:lstStyle>
            <a:lvl1pPr>
              <a:defRPr/>
            </a:lvl1pPr>
          </a:lstStyle>
          <a:p>
            <a:endParaRPr lang="es-HN"/>
          </a:p>
        </p:txBody>
      </p:sp>
      <p:sp>
        <p:nvSpPr>
          <p:cNvPr id="5" name="4 Marcador de pie de página"/>
          <p:cNvSpPr>
            <a:spLocks noGrp="1"/>
          </p:cNvSpPr>
          <p:nvPr>
            <p:ph type="ftr" sz="quarter" idx="11"/>
          </p:nvPr>
        </p:nvSpPr>
        <p:spPr/>
        <p:txBody>
          <a:bodyPr/>
          <a:lstStyle>
            <a:lvl1pPr>
              <a:defRPr/>
            </a:lvl1pPr>
          </a:lstStyle>
          <a:p>
            <a:endParaRPr lang="es-HN"/>
          </a:p>
        </p:txBody>
      </p:sp>
      <p:sp>
        <p:nvSpPr>
          <p:cNvPr id="6" name="5 Marcador de número de diapositiva"/>
          <p:cNvSpPr>
            <a:spLocks noGrp="1"/>
          </p:cNvSpPr>
          <p:nvPr>
            <p:ph type="sldNum" sz="quarter" idx="12"/>
          </p:nvPr>
        </p:nvSpPr>
        <p:spPr/>
        <p:txBody>
          <a:bodyPr/>
          <a:lstStyle>
            <a:lvl1pPr>
              <a:defRPr/>
            </a:lvl1pPr>
          </a:lstStyle>
          <a:p>
            <a:pPr marL="0" lvl="0" indent="0">
              <a:spcBef>
                <a:spcPts val="0"/>
              </a:spcBef>
              <a:buSzPct val="25000"/>
              <a:buNone/>
            </a:pPr>
            <a:fld id="{00000000-1234-1234-1234-123412341234}" type="slidenum">
              <a:rPr lang="es-HN" smtClean="0"/>
              <a:pPr marL="0" lvl="0" indent="0">
                <a:spcBef>
                  <a:spcPts val="0"/>
                </a:spcBef>
                <a:buSzPct val="25000"/>
                <a:buNone/>
              </a:pPr>
              <a:t>‹Nr.›</a:t>
            </a:fld>
            <a:endParaRPr lang="es-HN"/>
          </a:p>
        </p:txBody>
      </p:sp>
    </p:spTree>
    <p:extLst>
      <p:ext uri="{BB962C8B-B14F-4D97-AF65-F5344CB8AC3E}">
        <p14:creationId xmlns:p14="http://schemas.microsoft.com/office/powerpoint/2010/main" val="101036215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HN"/>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HN"/>
          </a:p>
        </p:txBody>
      </p:sp>
      <p:sp>
        <p:nvSpPr>
          <p:cNvPr id="5" name="4 Marcador de pie de página"/>
          <p:cNvSpPr>
            <a:spLocks noGrp="1"/>
          </p:cNvSpPr>
          <p:nvPr>
            <p:ph type="ftr" sz="quarter" idx="11"/>
          </p:nvPr>
        </p:nvSpPr>
        <p:spPr/>
        <p:txBody>
          <a:bodyPr/>
          <a:lstStyle>
            <a:lvl1pPr>
              <a:defRPr/>
            </a:lvl1pPr>
          </a:lstStyle>
          <a:p>
            <a:endParaRPr lang="es-HN"/>
          </a:p>
        </p:txBody>
      </p:sp>
      <p:sp>
        <p:nvSpPr>
          <p:cNvPr id="6" name="5 Marcador de número de diapositiva"/>
          <p:cNvSpPr>
            <a:spLocks noGrp="1"/>
          </p:cNvSpPr>
          <p:nvPr>
            <p:ph type="sldNum" sz="quarter" idx="12"/>
          </p:nvPr>
        </p:nvSpPr>
        <p:spPr/>
        <p:txBody>
          <a:bodyPr/>
          <a:lstStyle>
            <a:lvl1pPr>
              <a:defRPr/>
            </a:lvl1pPr>
          </a:lstStyle>
          <a:p>
            <a:pPr marL="0" lvl="0" indent="0">
              <a:spcBef>
                <a:spcPts val="0"/>
              </a:spcBef>
              <a:buSzPct val="25000"/>
              <a:buNone/>
            </a:pPr>
            <a:fld id="{00000000-1234-1234-1234-123412341234}" type="slidenum">
              <a:rPr lang="es-HN" smtClean="0"/>
              <a:pPr marL="0" lvl="0" indent="0">
                <a:spcBef>
                  <a:spcPts val="0"/>
                </a:spcBef>
                <a:buSzPct val="25000"/>
                <a:buNone/>
              </a:pPr>
              <a:t>‹Nr.›</a:t>
            </a:fld>
            <a:endParaRPr lang="es-HN"/>
          </a:p>
        </p:txBody>
      </p:sp>
    </p:spTree>
    <p:extLst>
      <p:ext uri="{BB962C8B-B14F-4D97-AF65-F5344CB8AC3E}">
        <p14:creationId xmlns:p14="http://schemas.microsoft.com/office/powerpoint/2010/main" val="155721978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HN"/>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5" name="3 Marcador de fecha"/>
          <p:cNvSpPr>
            <a:spLocks noGrp="1"/>
          </p:cNvSpPr>
          <p:nvPr>
            <p:ph type="dt" sz="half" idx="10"/>
          </p:nvPr>
        </p:nvSpPr>
        <p:spPr/>
        <p:txBody>
          <a:bodyPr/>
          <a:lstStyle>
            <a:lvl1pPr>
              <a:defRPr/>
            </a:lvl1pPr>
          </a:lstStyle>
          <a:p>
            <a:endParaRPr lang="es-HN"/>
          </a:p>
        </p:txBody>
      </p:sp>
      <p:sp>
        <p:nvSpPr>
          <p:cNvPr id="6" name="4 Marcador de pie de página"/>
          <p:cNvSpPr>
            <a:spLocks noGrp="1"/>
          </p:cNvSpPr>
          <p:nvPr>
            <p:ph type="ftr" sz="quarter" idx="11"/>
          </p:nvPr>
        </p:nvSpPr>
        <p:spPr/>
        <p:txBody>
          <a:bodyPr/>
          <a:lstStyle>
            <a:lvl1pPr>
              <a:defRPr/>
            </a:lvl1pPr>
          </a:lstStyle>
          <a:p>
            <a:endParaRPr lang="es-HN"/>
          </a:p>
        </p:txBody>
      </p:sp>
      <p:sp>
        <p:nvSpPr>
          <p:cNvPr id="7" name="5 Marcador de número de diapositiva"/>
          <p:cNvSpPr>
            <a:spLocks noGrp="1"/>
          </p:cNvSpPr>
          <p:nvPr>
            <p:ph type="sldNum" sz="quarter" idx="12"/>
          </p:nvPr>
        </p:nvSpPr>
        <p:spPr/>
        <p:txBody>
          <a:bodyPr/>
          <a:lstStyle>
            <a:lvl1pPr>
              <a:defRPr/>
            </a:lvl1pPr>
          </a:lstStyle>
          <a:p>
            <a:pPr marL="0" lvl="0" indent="0">
              <a:spcBef>
                <a:spcPts val="0"/>
              </a:spcBef>
              <a:buSzPct val="25000"/>
              <a:buNone/>
            </a:pPr>
            <a:fld id="{00000000-1234-1234-1234-123412341234}" type="slidenum">
              <a:rPr lang="es-HN" smtClean="0"/>
              <a:pPr marL="0" lvl="0" indent="0">
                <a:spcBef>
                  <a:spcPts val="0"/>
                </a:spcBef>
                <a:buSzPct val="25000"/>
                <a:buNone/>
              </a:pPr>
              <a:t>‹Nr.›</a:t>
            </a:fld>
            <a:endParaRPr lang="es-HN"/>
          </a:p>
        </p:txBody>
      </p:sp>
    </p:spTree>
    <p:extLst>
      <p:ext uri="{BB962C8B-B14F-4D97-AF65-F5344CB8AC3E}">
        <p14:creationId xmlns:p14="http://schemas.microsoft.com/office/powerpoint/2010/main" val="356679043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HN"/>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7" name="3 Marcador de fecha"/>
          <p:cNvSpPr>
            <a:spLocks noGrp="1"/>
          </p:cNvSpPr>
          <p:nvPr>
            <p:ph type="dt" sz="half" idx="10"/>
          </p:nvPr>
        </p:nvSpPr>
        <p:spPr/>
        <p:txBody>
          <a:bodyPr/>
          <a:lstStyle>
            <a:lvl1pPr>
              <a:defRPr/>
            </a:lvl1pPr>
          </a:lstStyle>
          <a:p>
            <a:endParaRPr lang="es-HN"/>
          </a:p>
        </p:txBody>
      </p:sp>
      <p:sp>
        <p:nvSpPr>
          <p:cNvPr id="8" name="4 Marcador de pie de página"/>
          <p:cNvSpPr>
            <a:spLocks noGrp="1"/>
          </p:cNvSpPr>
          <p:nvPr>
            <p:ph type="ftr" sz="quarter" idx="11"/>
          </p:nvPr>
        </p:nvSpPr>
        <p:spPr/>
        <p:txBody>
          <a:bodyPr/>
          <a:lstStyle>
            <a:lvl1pPr>
              <a:defRPr/>
            </a:lvl1pPr>
          </a:lstStyle>
          <a:p>
            <a:endParaRPr lang="es-HN"/>
          </a:p>
        </p:txBody>
      </p:sp>
      <p:sp>
        <p:nvSpPr>
          <p:cNvPr id="9" name="5 Marcador de número de diapositiva"/>
          <p:cNvSpPr>
            <a:spLocks noGrp="1"/>
          </p:cNvSpPr>
          <p:nvPr>
            <p:ph type="sldNum" sz="quarter" idx="12"/>
          </p:nvPr>
        </p:nvSpPr>
        <p:spPr/>
        <p:txBody>
          <a:bodyPr/>
          <a:lstStyle>
            <a:lvl1pPr>
              <a:defRPr/>
            </a:lvl1pPr>
          </a:lstStyle>
          <a:p>
            <a:pPr marL="0" lvl="0" indent="0">
              <a:spcBef>
                <a:spcPts val="0"/>
              </a:spcBef>
              <a:buSzPct val="25000"/>
              <a:buNone/>
            </a:pPr>
            <a:fld id="{00000000-1234-1234-1234-123412341234}" type="slidenum">
              <a:rPr lang="es-HN" smtClean="0"/>
              <a:pPr marL="0" lvl="0" indent="0">
                <a:spcBef>
                  <a:spcPts val="0"/>
                </a:spcBef>
                <a:buSzPct val="25000"/>
                <a:buNone/>
              </a:pPr>
              <a:t>‹Nr.›</a:t>
            </a:fld>
            <a:endParaRPr lang="es-HN"/>
          </a:p>
        </p:txBody>
      </p:sp>
    </p:spTree>
    <p:extLst>
      <p:ext uri="{BB962C8B-B14F-4D97-AF65-F5344CB8AC3E}">
        <p14:creationId xmlns:p14="http://schemas.microsoft.com/office/powerpoint/2010/main" val="28850198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HN"/>
          </a:p>
        </p:txBody>
      </p:sp>
      <p:sp>
        <p:nvSpPr>
          <p:cNvPr id="3" name="3 Marcador de fecha"/>
          <p:cNvSpPr>
            <a:spLocks noGrp="1"/>
          </p:cNvSpPr>
          <p:nvPr>
            <p:ph type="dt" sz="half" idx="10"/>
          </p:nvPr>
        </p:nvSpPr>
        <p:spPr/>
        <p:txBody>
          <a:bodyPr/>
          <a:lstStyle>
            <a:lvl1pPr>
              <a:defRPr/>
            </a:lvl1pPr>
          </a:lstStyle>
          <a:p>
            <a:endParaRPr lang="es-HN"/>
          </a:p>
        </p:txBody>
      </p:sp>
      <p:sp>
        <p:nvSpPr>
          <p:cNvPr id="4" name="4 Marcador de pie de página"/>
          <p:cNvSpPr>
            <a:spLocks noGrp="1"/>
          </p:cNvSpPr>
          <p:nvPr>
            <p:ph type="ftr" sz="quarter" idx="11"/>
          </p:nvPr>
        </p:nvSpPr>
        <p:spPr/>
        <p:txBody>
          <a:bodyPr/>
          <a:lstStyle>
            <a:lvl1pPr>
              <a:defRPr/>
            </a:lvl1pPr>
          </a:lstStyle>
          <a:p>
            <a:endParaRPr lang="es-HN"/>
          </a:p>
        </p:txBody>
      </p:sp>
      <p:sp>
        <p:nvSpPr>
          <p:cNvPr id="5" name="5 Marcador de número de diapositiva"/>
          <p:cNvSpPr>
            <a:spLocks noGrp="1"/>
          </p:cNvSpPr>
          <p:nvPr>
            <p:ph type="sldNum" sz="quarter" idx="12"/>
          </p:nvPr>
        </p:nvSpPr>
        <p:spPr/>
        <p:txBody>
          <a:bodyPr/>
          <a:lstStyle>
            <a:lvl1pPr>
              <a:defRPr/>
            </a:lvl1pPr>
          </a:lstStyle>
          <a:p>
            <a:pPr marL="0" lvl="0" indent="0">
              <a:spcBef>
                <a:spcPts val="0"/>
              </a:spcBef>
              <a:buSzPct val="25000"/>
              <a:buNone/>
            </a:pPr>
            <a:fld id="{00000000-1234-1234-1234-123412341234}" type="slidenum">
              <a:rPr lang="es-HN" smtClean="0"/>
              <a:pPr marL="0" lvl="0" indent="0">
                <a:spcBef>
                  <a:spcPts val="0"/>
                </a:spcBef>
                <a:buSzPct val="25000"/>
                <a:buNone/>
              </a:pPr>
              <a:t>‹Nr.›</a:t>
            </a:fld>
            <a:endParaRPr lang="es-HN"/>
          </a:p>
        </p:txBody>
      </p:sp>
    </p:spTree>
    <p:extLst>
      <p:ext uri="{BB962C8B-B14F-4D97-AF65-F5344CB8AC3E}">
        <p14:creationId xmlns:p14="http://schemas.microsoft.com/office/powerpoint/2010/main" val="241566145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endParaRPr lang="es-HN"/>
          </a:p>
        </p:txBody>
      </p:sp>
      <p:sp>
        <p:nvSpPr>
          <p:cNvPr id="3" name="4 Marcador de pie de página"/>
          <p:cNvSpPr>
            <a:spLocks noGrp="1"/>
          </p:cNvSpPr>
          <p:nvPr>
            <p:ph type="ftr" sz="quarter" idx="11"/>
          </p:nvPr>
        </p:nvSpPr>
        <p:spPr/>
        <p:txBody>
          <a:bodyPr/>
          <a:lstStyle>
            <a:lvl1pPr>
              <a:defRPr/>
            </a:lvl1pPr>
          </a:lstStyle>
          <a:p>
            <a:endParaRPr lang="es-HN"/>
          </a:p>
        </p:txBody>
      </p:sp>
      <p:sp>
        <p:nvSpPr>
          <p:cNvPr id="4" name="5 Marcador de número de diapositiva"/>
          <p:cNvSpPr>
            <a:spLocks noGrp="1"/>
          </p:cNvSpPr>
          <p:nvPr>
            <p:ph type="sldNum" sz="quarter" idx="12"/>
          </p:nvPr>
        </p:nvSpPr>
        <p:spPr/>
        <p:txBody>
          <a:bodyPr/>
          <a:lstStyle>
            <a:lvl1pPr>
              <a:defRPr/>
            </a:lvl1pPr>
          </a:lstStyle>
          <a:p>
            <a:pPr marL="0" lvl="0" indent="0">
              <a:spcBef>
                <a:spcPts val="0"/>
              </a:spcBef>
              <a:buSzPct val="25000"/>
              <a:buNone/>
            </a:pPr>
            <a:fld id="{00000000-1234-1234-1234-123412341234}" type="slidenum">
              <a:rPr lang="es-HN" smtClean="0"/>
              <a:pPr marL="0" lvl="0" indent="0">
                <a:spcBef>
                  <a:spcPts val="0"/>
                </a:spcBef>
                <a:buSzPct val="25000"/>
                <a:buNone/>
              </a:pPr>
              <a:t>‹Nr.›</a:t>
            </a:fld>
            <a:endParaRPr lang="es-HN"/>
          </a:p>
        </p:txBody>
      </p:sp>
    </p:spTree>
    <p:extLst>
      <p:ext uri="{BB962C8B-B14F-4D97-AF65-F5344CB8AC3E}">
        <p14:creationId xmlns:p14="http://schemas.microsoft.com/office/powerpoint/2010/main" val="40532987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HN"/>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endParaRPr lang="es-HN"/>
          </a:p>
        </p:txBody>
      </p:sp>
      <p:sp>
        <p:nvSpPr>
          <p:cNvPr id="6" name="4 Marcador de pie de página"/>
          <p:cNvSpPr>
            <a:spLocks noGrp="1"/>
          </p:cNvSpPr>
          <p:nvPr>
            <p:ph type="ftr" sz="quarter" idx="11"/>
          </p:nvPr>
        </p:nvSpPr>
        <p:spPr/>
        <p:txBody>
          <a:bodyPr/>
          <a:lstStyle>
            <a:lvl1pPr>
              <a:defRPr/>
            </a:lvl1pPr>
          </a:lstStyle>
          <a:p>
            <a:endParaRPr lang="es-HN"/>
          </a:p>
        </p:txBody>
      </p:sp>
      <p:sp>
        <p:nvSpPr>
          <p:cNvPr id="7" name="5 Marcador de número de diapositiva"/>
          <p:cNvSpPr>
            <a:spLocks noGrp="1"/>
          </p:cNvSpPr>
          <p:nvPr>
            <p:ph type="sldNum" sz="quarter" idx="12"/>
          </p:nvPr>
        </p:nvSpPr>
        <p:spPr/>
        <p:txBody>
          <a:bodyPr/>
          <a:lstStyle>
            <a:lvl1pPr>
              <a:defRPr/>
            </a:lvl1pPr>
          </a:lstStyle>
          <a:p>
            <a:pPr marL="0" lvl="0" indent="0">
              <a:spcBef>
                <a:spcPts val="0"/>
              </a:spcBef>
              <a:buSzPct val="25000"/>
              <a:buNone/>
            </a:pPr>
            <a:fld id="{00000000-1234-1234-1234-123412341234}" type="slidenum">
              <a:rPr lang="es-HN" smtClean="0"/>
              <a:pPr marL="0" lvl="0" indent="0">
                <a:spcBef>
                  <a:spcPts val="0"/>
                </a:spcBef>
                <a:buSzPct val="25000"/>
                <a:buNone/>
              </a:pPr>
              <a:t>‹Nr.›</a:t>
            </a:fld>
            <a:endParaRPr lang="es-HN"/>
          </a:p>
        </p:txBody>
      </p:sp>
    </p:spTree>
    <p:extLst>
      <p:ext uri="{BB962C8B-B14F-4D97-AF65-F5344CB8AC3E}">
        <p14:creationId xmlns:p14="http://schemas.microsoft.com/office/powerpoint/2010/main" val="9481558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HN"/>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smtClean="0"/>
              <a:t>Haga clic en el icono para agregar una imagen</a:t>
            </a:r>
            <a:endParaRPr lang="es-HN"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endParaRPr lang="es-HN"/>
          </a:p>
        </p:txBody>
      </p:sp>
      <p:sp>
        <p:nvSpPr>
          <p:cNvPr id="6" name="4 Marcador de pie de página"/>
          <p:cNvSpPr>
            <a:spLocks noGrp="1"/>
          </p:cNvSpPr>
          <p:nvPr>
            <p:ph type="ftr" sz="quarter" idx="11"/>
          </p:nvPr>
        </p:nvSpPr>
        <p:spPr/>
        <p:txBody>
          <a:bodyPr/>
          <a:lstStyle>
            <a:lvl1pPr>
              <a:defRPr/>
            </a:lvl1pPr>
          </a:lstStyle>
          <a:p>
            <a:endParaRPr lang="es-HN"/>
          </a:p>
        </p:txBody>
      </p:sp>
      <p:sp>
        <p:nvSpPr>
          <p:cNvPr id="7" name="5 Marcador de número de diapositiva"/>
          <p:cNvSpPr>
            <a:spLocks noGrp="1"/>
          </p:cNvSpPr>
          <p:nvPr>
            <p:ph type="sldNum" sz="quarter" idx="12"/>
          </p:nvPr>
        </p:nvSpPr>
        <p:spPr/>
        <p:txBody>
          <a:bodyPr/>
          <a:lstStyle>
            <a:lvl1pPr>
              <a:defRPr/>
            </a:lvl1pPr>
          </a:lstStyle>
          <a:p>
            <a:pPr marL="0" lvl="0" indent="0">
              <a:spcBef>
                <a:spcPts val="0"/>
              </a:spcBef>
              <a:buSzPct val="25000"/>
              <a:buNone/>
            </a:pPr>
            <a:fld id="{00000000-1234-1234-1234-123412341234}" type="slidenum">
              <a:rPr lang="es-HN" smtClean="0"/>
              <a:pPr marL="0" lvl="0" indent="0">
                <a:spcBef>
                  <a:spcPts val="0"/>
                </a:spcBef>
                <a:buSzPct val="25000"/>
                <a:buNone/>
              </a:pPr>
              <a:t>‹Nr.›</a:t>
            </a:fld>
            <a:endParaRPr lang="es-HN"/>
          </a:p>
        </p:txBody>
      </p:sp>
    </p:spTree>
    <p:extLst>
      <p:ext uri="{BB962C8B-B14F-4D97-AF65-F5344CB8AC3E}">
        <p14:creationId xmlns:p14="http://schemas.microsoft.com/office/powerpoint/2010/main" val="143661206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J:\DCI\logo y fondos nuevos SRECI\fondo PPT gobierno SRECI.jpg"/>
          <p:cNvPicPr>
            <a:picLocks noChangeAspect="1" noChangeArrowheads="1"/>
          </p:cNvPicPr>
          <p:nvPr/>
        </p:nvPicPr>
        <p:blipFill>
          <a:blip r:embed="rId13" cstate="email">
            <a:extLst>
              <a:ext uri="{28A0092B-C50C-407E-A947-70E740481C1C}">
                <a14:useLocalDpi xmlns:a14="http://schemas.microsoft.com/office/drawing/2010/main" val="0"/>
              </a:ext>
            </a:extLst>
          </a:blip>
          <a:srcRect/>
          <a:stretch>
            <a:fillRect/>
          </a:stretch>
        </p:blipFill>
        <p:spPr bwMode="auto">
          <a:xfrm>
            <a:off x="-36513" y="0"/>
            <a:ext cx="9180513" cy="699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HN" smtClean="0"/>
              <a:t>Haga clic para modificar el estilo de título del patrón</a:t>
            </a:r>
            <a:endParaRPr lang="es-HN" altLang="es-HN" smtClean="0"/>
          </a:p>
        </p:txBody>
      </p:sp>
      <p:sp>
        <p:nvSpPr>
          <p:cNvPr id="1028"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HN" smtClean="0"/>
              <a:t>Haga clic para modificar el estilo de texto del patrón</a:t>
            </a:r>
          </a:p>
          <a:p>
            <a:pPr lvl="1"/>
            <a:r>
              <a:rPr lang="es-ES" altLang="es-HN" smtClean="0"/>
              <a:t>Segundo nivel</a:t>
            </a:r>
          </a:p>
          <a:p>
            <a:pPr lvl="2"/>
            <a:r>
              <a:rPr lang="es-ES" altLang="es-HN" smtClean="0"/>
              <a:t>Tercer nivel</a:t>
            </a:r>
          </a:p>
          <a:p>
            <a:pPr lvl="3"/>
            <a:r>
              <a:rPr lang="es-ES" altLang="es-HN" smtClean="0"/>
              <a:t>Cuarto nivel</a:t>
            </a:r>
          </a:p>
          <a:p>
            <a:pPr lvl="4"/>
            <a:r>
              <a:rPr lang="es-ES" altLang="es-HN" smtClean="0"/>
              <a:t>Quinto nivel</a:t>
            </a:r>
            <a:endParaRPr lang="es-HN" altLang="es-HN"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endParaRPr lang="es-HN"/>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endParaRPr lang="es-HN"/>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marL="0" lvl="0" indent="0">
              <a:spcBef>
                <a:spcPts val="0"/>
              </a:spcBef>
              <a:buSzPct val="25000"/>
              <a:buNone/>
            </a:pPr>
            <a:fld id="{00000000-1234-1234-1234-123412341234}" type="slidenum">
              <a:rPr lang="es-HN" smtClean="0"/>
              <a:pPr marL="0" lvl="0" indent="0">
                <a:spcBef>
                  <a:spcPts val="0"/>
                </a:spcBef>
                <a:buSzPct val="25000"/>
                <a:buNone/>
              </a:pPr>
              <a:t>‹Nr.›</a:t>
            </a:fld>
            <a:endParaRPr lang="es-HN"/>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sldNum="0"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chart" Target="../charts/chart1.xml"/><Relationship Id="rId5"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eg"/><Relationship Id="rId5" Type="http://schemas.openxmlformats.org/officeDocument/2006/relationships/image" Target="../media/image11.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ítulo 5"/>
          <p:cNvSpPr>
            <a:spLocks noGrp="1"/>
          </p:cNvSpPr>
          <p:nvPr>
            <p:ph type="subTitle" idx="1"/>
          </p:nvPr>
        </p:nvSpPr>
        <p:spPr>
          <a:xfrm>
            <a:off x="-27434" y="548680"/>
            <a:ext cx="9070200" cy="1512168"/>
          </a:xfrm>
          <a:ln>
            <a:noFill/>
          </a:ln>
        </p:spPr>
        <p:txBody>
          <a:bodyPr/>
          <a:lstStyle/>
          <a:p>
            <a:r>
              <a:rPr lang="en-GB" sz="3600" b="1" dirty="0" smtClean="0">
                <a:ln w="10541" cmpd="sng">
                  <a:solidFill>
                    <a:schemeClr val="accent1">
                      <a:shade val="88000"/>
                      <a:satMod val="110000"/>
                    </a:schemeClr>
                  </a:solidFill>
                  <a:prstDash val="solid"/>
                </a:ln>
                <a:solidFill>
                  <a:srgbClr val="002060"/>
                </a:solidFill>
                <a:latin typeface="Times New Roman" panose="02020603050405020304" pitchFamily="18" charset="0"/>
                <a:cs typeface="Times New Roman" panose="02020603050405020304" pitchFamily="18" charset="0"/>
              </a:rPr>
              <a:t>Secretariat of Foreign Affairs and </a:t>
            </a:r>
            <a:r>
              <a:rPr lang="en-GB" sz="3600" b="1" dirty="0">
                <a:ln w="10541" cmpd="sng">
                  <a:solidFill>
                    <a:schemeClr val="accent1">
                      <a:shade val="88000"/>
                      <a:satMod val="110000"/>
                    </a:schemeClr>
                  </a:solidFill>
                  <a:prstDash val="solid"/>
                </a:ln>
                <a:solidFill>
                  <a:srgbClr val="002060"/>
                </a:solidFill>
                <a:latin typeface="Times New Roman" panose="02020603050405020304" pitchFamily="18" charset="0"/>
                <a:cs typeface="Times New Roman" panose="02020603050405020304" pitchFamily="18" charset="0"/>
              </a:rPr>
              <a:t>I</a:t>
            </a:r>
            <a:r>
              <a:rPr lang="en-GB" sz="3600" b="1" dirty="0" smtClean="0">
                <a:ln w="10541" cmpd="sng">
                  <a:solidFill>
                    <a:schemeClr val="accent1">
                      <a:shade val="88000"/>
                      <a:satMod val="110000"/>
                    </a:schemeClr>
                  </a:solidFill>
                  <a:prstDash val="solid"/>
                </a:ln>
                <a:solidFill>
                  <a:srgbClr val="002060"/>
                </a:solidFill>
                <a:latin typeface="Times New Roman" panose="02020603050405020304" pitchFamily="18" charset="0"/>
                <a:cs typeface="Times New Roman" panose="02020603050405020304" pitchFamily="18" charset="0"/>
              </a:rPr>
              <a:t>nternational Cooperation</a:t>
            </a:r>
          </a:p>
          <a:p>
            <a:endParaRPr lang="en-GB"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odoni MT" panose="02070603080606020203" pitchFamily="18" charset="0"/>
            </a:endParaRPr>
          </a:p>
          <a:p>
            <a:endParaRPr lang="en-GB"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odoni MT" panose="02070603080606020203" pitchFamily="18" charset="0"/>
            </a:endParaRPr>
          </a:p>
          <a:p>
            <a:endParaRPr lang="en-GB"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odoni MT" panose="02070603080606020203" pitchFamily="18" charset="0"/>
            </a:endParaRPr>
          </a:p>
        </p:txBody>
      </p:sp>
      <p:sp>
        <p:nvSpPr>
          <p:cNvPr id="3" name="2 Rectángulo"/>
          <p:cNvSpPr/>
          <p:nvPr/>
        </p:nvSpPr>
        <p:spPr>
          <a:xfrm>
            <a:off x="2921149" y="2780928"/>
            <a:ext cx="6228184" cy="1200329"/>
          </a:xfrm>
          <a:prstGeom prst="rect">
            <a:avLst/>
          </a:prstGeom>
        </p:spPr>
        <p:txBody>
          <a:bodyPr wrap="square">
            <a:spAutoFit/>
          </a:bodyPr>
          <a:lstStyle/>
          <a:p>
            <a:pPr lvl="0" algn="ctr" fontAlgn="base">
              <a:spcBef>
                <a:spcPct val="20000"/>
              </a:spcBef>
              <a:spcAft>
                <a:spcPct val="0"/>
              </a:spcAft>
            </a:pPr>
            <a:r>
              <a:rPr lang="en-GB" sz="3600" b="1" kern="1200" dirty="0" smtClean="0">
                <a:ln w="10541" cmpd="sng">
                  <a:solidFill>
                    <a:srgbClr val="4F81BD">
                      <a:shade val="88000"/>
                      <a:satMod val="110000"/>
                    </a:srgbClr>
                  </a:solidFill>
                  <a:prstDash val="solid"/>
                </a:ln>
                <a:solidFill>
                  <a:srgbClr val="002060"/>
                </a:solidFill>
                <a:latin typeface="Bodoni MT" panose="02070603080606020203" pitchFamily="18" charset="0"/>
                <a:ea typeface="+mn-ea"/>
                <a:cs typeface="+mn-cs"/>
              </a:rPr>
              <a:t>Achievements in Consular Protection</a:t>
            </a:r>
            <a:endParaRPr lang="en-GB" sz="3600" b="1" kern="1200" dirty="0">
              <a:ln w="10541" cmpd="sng">
                <a:solidFill>
                  <a:srgbClr val="4F81BD">
                    <a:shade val="88000"/>
                    <a:satMod val="110000"/>
                  </a:srgbClr>
                </a:solidFill>
                <a:prstDash val="solid"/>
              </a:ln>
              <a:solidFill>
                <a:srgbClr val="002060"/>
              </a:solidFill>
              <a:latin typeface="Bodoni MT" panose="02070603080606020203" pitchFamily="18" charset="0"/>
              <a:ea typeface="+mn-ea"/>
              <a:cs typeface="+mn-cs"/>
            </a:endParaRPr>
          </a:p>
        </p:txBody>
      </p:sp>
      <p:pic>
        <p:nvPicPr>
          <p:cNvPr id="2" name="Imagen 1"/>
          <p:cNvPicPr>
            <a:picLocks noChangeAspect="1"/>
          </p:cNvPicPr>
          <p:nvPr/>
        </p:nvPicPr>
        <p:blipFill>
          <a:blip r:embed="rId3" cstate="email"/>
          <a:stretch>
            <a:fillRect/>
          </a:stretch>
        </p:blipFill>
        <p:spPr>
          <a:xfrm>
            <a:off x="7308304" y="5610059"/>
            <a:ext cx="1761897" cy="1347333"/>
          </a:xfrm>
          <a:prstGeom prst="rect">
            <a:avLst/>
          </a:prstGeom>
        </p:spPr>
      </p:pic>
      <p:pic>
        <p:nvPicPr>
          <p:cNvPr id="4" name="Imagen 3"/>
          <p:cNvPicPr>
            <a:picLocks noChangeAspect="1"/>
          </p:cNvPicPr>
          <p:nvPr/>
        </p:nvPicPr>
        <p:blipFill>
          <a:blip r:embed="rId4" cstate="email"/>
          <a:stretch>
            <a:fillRect/>
          </a:stretch>
        </p:blipFill>
        <p:spPr>
          <a:xfrm>
            <a:off x="472877" y="1914585"/>
            <a:ext cx="2359685" cy="3146246"/>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355294504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smtClean="0"/>
              <a:t>Achievements in the Sphere of Protection</a:t>
            </a:r>
            <a:endParaRPr lang="en-GB" dirty="0"/>
          </a:p>
        </p:txBody>
      </p:sp>
      <p:sp>
        <p:nvSpPr>
          <p:cNvPr id="3" name="Marcador de contenido 2"/>
          <p:cNvSpPr>
            <a:spLocks noGrp="1"/>
          </p:cNvSpPr>
          <p:nvPr>
            <p:ph idx="1"/>
          </p:nvPr>
        </p:nvSpPr>
        <p:spPr>
          <a:xfrm>
            <a:off x="457200" y="1783357"/>
            <a:ext cx="8229600" cy="4525963"/>
          </a:xfrm>
        </p:spPr>
        <p:txBody>
          <a:bodyPr/>
          <a:lstStyle/>
          <a:p>
            <a:pPr algn="just" fontAlgn="t"/>
            <a:r>
              <a:rPr lang="en-GB" sz="2200" dirty="0" smtClean="0">
                <a:latin typeface="Times New Roman" panose="02020603050405020304" pitchFamily="18" charset="0"/>
                <a:cs typeface="Times New Roman" panose="02020603050405020304" pitchFamily="18" charset="0"/>
              </a:rPr>
              <a:t>Strengthening the consular network of Honduras in Mexico. This has been achieved by appointing </a:t>
            </a:r>
            <a:r>
              <a:rPr lang="en-GB" sz="2200" dirty="0" smtClean="0">
                <a:latin typeface="Times New Roman" panose="02020603050405020304" pitchFamily="18" charset="0"/>
                <a:cs typeface="Times New Roman" panose="02020603050405020304" pitchFamily="18" charset="0"/>
              </a:rPr>
              <a:t>more staff to provide assistance to Honduran nationals along their migration route</a:t>
            </a:r>
            <a:r>
              <a:rPr lang="en-GB" sz="2200" dirty="0" smtClean="0">
                <a:latin typeface="Times New Roman" panose="02020603050405020304" pitchFamily="18" charset="0"/>
                <a:cs typeface="Times New Roman" panose="02020603050405020304" pitchFamily="18" charset="0"/>
              </a:rPr>
              <a:t>.</a:t>
            </a:r>
          </a:p>
          <a:p>
            <a:pPr algn="just" fontAlgn="t"/>
            <a:r>
              <a:rPr lang="en-GB" sz="2200" dirty="0">
                <a:latin typeface="Times New Roman" panose="02020603050405020304" pitchFamily="18" charset="0"/>
                <a:cs typeface="Times New Roman" panose="02020603050405020304" pitchFamily="18" charset="0"/>
              </a:rPr>
              <a:t>Strengthening the consular network of Honduras in </a:t>
            </a:r>
            <a:r>
              <a:rPr lang="en-GB" sz="2200" dirty="0" smtClean="0">
                <a:latin typeface="Times New Roman" panose="02020603050405020304" pitchFamily="18" charset="0"/>
                <a:cs typeface="Times New Roman" panose="02020603050405020304" pitchFamily="18" charset="0"/>
              </a:rPr>
              <a:t>Mexico and the US through training on protection matters</a:t>
            </a:r>
            <a:r>
              <a:rPr lang="en-GB" sz="2200" dirty="0" smtClean="0">
                <a:latin typeface="Times New Roman" panose="02020603050405020304" pitchFamily="18" charset="0"/>
                <a:cs typeface="Times New Roman" panose="02020603050405020304" pitchFamily="18" charset="0"/>
              </a:rPr>
              <a:t>. </a:t>
            </a:r>
          </a:p>
          <a:p>
            <a:pPr algn="just" fontAlgn="t"/>
            <a:r>
              <a:rPr lang="en-GB" sz="2200" dirty="0" smtClean="0">
                <a:latin typeface="Times New Roman" panose="02020603050405020304" pitchFamily="18" charset="0"/>
                <a:cs typeface="Times New Roman" panose="02020603050405020304" pitchFamily="18" charset="0"/>
              </a:rPr>
              <a:t>Appointing a supervisor in the area of protection for the Northern Triangle countries.</a:t>
            </a:r>
          </a:p>
          <a:p>
            <a:pPr algn="just"/>
            <a:r>
              <a:rPr lang="en-GB" sz="2200" dirty="0" smtClean="0">
                <a:latin typeface="Times New Roman" panose="02020603050405020304" pitchFamily="18" charset="0"/>
                <a:cs typeface="Times New Roman" panose="02020603050405020304" pitchFamily="18" charset="0"/>
              </a:rPr>
              <a:t>Allocating vehicles to strengthen the consular </a:t>
            </a:r>
            <a:r>
              <a:rPr lang="en-GB" sz="2200" dirty="0" smtClean="0">
                <a:latin typeface="Times New Roman" panose="02020603050405020304" pitchFamily="18" charset="0"/>
                <a:cs typeface="Times New Roman" panose="02020603050405020304" pitchFamily="18" charset="0"/>
              </a:rPr>
              <a:t>network of Honduras in Mexico, with the objective of increasing the promptness of consular protection for Honduran nationals</a:t>
            </a:r>
            <a:r>
              <a:rPr lang="en-GB" sz="2200" dirty="0" smtClean="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7784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24744"/>
            <a:ext cx="7846339" cy="1088068"/>
          </a:xfrm>
        </p:spPr>
        <p:txBody>
          <a:bodyPr>
            <a:noAutofit/>
          </a:bodyPr>
          <a:lstStyle/>
          <a:p>
            <a:pPr algn="ctr"/>
            <a:r>
              <a:rPr lang="en-GB" sz="3000" b="1" dirty="0" smtClean="0">
                <a:solidFill>
                  <a:srgbClr val="000000"/>
                </a:solidFill>
                <a:latin typeface="Times New Roman" panose="02020603050405020304" pitchFamily="18" charset="0"/>
                <a:ea typeface="Arial"/>
                <a:cs typeface="Times New Roman" panose="02020603050405020304" pitchFamily="18" charset="0"/>
                <a:sym typeface="Arial"/>
              </a:rPr>
              <a:t>Repatriation of Deceased Honduran Nationals 2015 – May 2016</a:t>
            </a:r>
            <a:endParaRPr lang="en-GB" sz="3000" b="1" dirty="0">
              <a:solidFill>
                <a:srgbClr val="000000"/>
              </a:solidFill>
              <a:latin typeface="Times New Roman" panose="02020603050405020304" pitchFamily="18" charset="0"/>
              <a:ea typeface="Arial"/>
              <a:cs typeface="Times New Roman" panose="02020603050405020304" pitchFamily="18" charset="0"/>
              <a:sym typeface="Arial"/>
            </a:endParaRPr>
          </a:p>
        </p:txBody>
      </p:sp>
      <p:sp>
        <p:nvSpPr>
          <p:cNvPr id="5" name="Marcador de número de diapositiva 4"/>
          <p:cNvSpPr>
            <a:spLocks noGrp="1"/>
          </p:cNvSpPr>
          <p:nvPr>
            <p:ph type="sldNum" sz="quarter" idx="12"/>
          </p:nvPr>
        </p:nvSpPr>
        <p:spPr/>
        <p:txBody>
          <a:bodyPr/>
          <a:lstStyle/>
          <a:p>
            <a:fld id="{6D22F896-40B5-4ADD-8801-0D06FADFA095}" type="slidenum">
              <a:rPr lang="en-GB" smtClean="0"/>
              <a:pPr/>
              <a:t>11</a:t>
            </a:fld>
            <a:endParaRPr lang="en-GB" dirty="0"/>
          </a:p>
        </p:txBody>
      </p:sp>
      <p:sp>
        <p:nvSpPr>
          <p:cNvPr id="3" name="Elipse 2"/>
          <p:cNvSpPr/>
          <p:nvPr/>
        </p:nvSpPr>
        <p:spPr>
          <a:xfrm>
            <a:off x="5899801" y="2609236"/>
            <a:ext cx="3133579" cy="1337500"/>
          </a:xfrm>
          <a:prstGeom prst="ellipse">
            <a:avLst/>
          </a:prstGeom>
        </p:spPr>
        <p:style>
          <a:lnRef idx="2">
            <a:schemeClr val="accent6"/>
          </a:lnRef>
          <a:fillRef idx="1">
            <a:schemeClr val="lt1"/>
          </a:fillRef>
          <a:effectRef idx="0">
            <a:schemeClr val="accent6"/>
          </a:effectRef>
          <a:fontRef idx="minor">
            <a:schemeClr val="dk1"/>
          </a:fontRef>
        </p:style>
        <p:txBody>
          <a:bodyPr lIns="60213" tIns="30107" rIns="60213" bIns="30107" rtlCol="0" anchor="ctr"/>
          <a:lstStyle/>
          <a:p>
            <a:pPr algn="ctr"/>
            <a:endParaRPr lang="en-GB" dirty="0"/>
          </a:p>
        </p:txBody>
      </p:sp>
      <p:pic>
        <p:nvPicPr>
          <p:cNvPr id="17" name="Imagen 16"/>
          <p:cNvPicPr>
            <a:picLocks noChangeAspect="1"/>
          </p:cNvPicPr>
          <p:nvPr/>
        </p:nvPicPr>
        <p:blipFill rotWithShape="1">
          <a:blip r:embed="rId2" cstate="email">
            <a:extLst>
              <a:ext uri="{28A0092B-C50C-407E-A947-70E740481C1C}">
                <a14:useLocalDpi xmlns:a14="http://schemas.microsoft.com/office/drawing/2010/main" val="0"/>
              </a:ext>
            </a:extLst>
          </a:blip>
          <a:srcRect l="33520" r="33660" b="65989"/>
          <a:stretch/>
        </p:blipFill>
        <p:spPr>
          <a:xfrm>
            <a:off x="6219324" y="2934004"/>
            <a:ext cx="601377" cy="623223"/>
          </a:xfrm>
          <a:prstGeom prst="rect">
            <a:avLst/>
          </a:prstGeom>
        </p:spPr>
      </p:pic>
      <p:sp>
        <p:nvSpPr>
          <p:cNvPr id="20" name="CuadroTexto 19"/>
          <p:cNvSpPr txBox="1"/>
          <p:nvPr/>
        </p:nvSpPr>
        <p:spPr>
          <a:xfrm>
            <a:off x="236242" y="2899061"/>
            <a:ext cx="5351539" cy="676355"/>
          </a:xfrm>
          <a:prstGeom prst="rect">
            <a:avLst/>
          </a:prstGeom>
          <a:noFill/>
        </p:spPr>
        <p:txBody>
          <a:bodyPr wrap="square" lIns="60213" tIns="30107" rIns="60213" bIns="30107" rtlCol="0">
            <a:spAutoFit/>
          </a:bodyPr>
          <a:lstStyle/>
          <a:p>
            <a:pPr algn="just"/>
            <a:r>
              <a:rPr lang="en-GB" sz="2000" dirty="0" smtClean="0">
                <a:latin typeface="Times New Roman" panose="02020603050405020304" pitchFamily="18" charset="0"/>
                <a:cs typeface="Times New Roman" panose="02020603050405020304" pitchFamily="18" charset="0"/>
              </a:rPr>
              <a:t>363 Honduran nationals who died outside national territory were repatriated in 2015 – May 2016. </a:t>
            </a:r>
            <a:endParaRPr lang="en-GB" sz="2000" dirty="0">
              <a:latin typeface="Times New Roman" panose="02020603050405020304" pitchFamily="18" charset="0"/>
              <a:cs typeface="Times New Roman" panose="02020603050405020304" pitchFamily="18" charset="0"/>
            </a:endParaRPr>
          </a:p>
        </p:txBody>
      </p:sp>
      <p:pic>
        <p:nvPicPr>
          <p:cNvPr id="9" name="Imagen 8"/>
          <p:cNvPicPr>
            <a:picLocks noChangeAspect="1"/>
          </p:cNvPicPr>
          <p:nvPr/>
        </p:nvPicPr>
        <p:blipFill rotWithShape="1">
          <a:blip r:embed="rId2" cstate="email">
            <a:extLst>
              <a:ext uri="{28A0092B-C50C-407E-A947-70E740481C1C}">
                <a14:useLocalDpi xmlns:a14="http://schemas.microsoft.com/office/drawing/2010/main" val="0"/>
              </a:ext>
            </a:extLst>
          </a:blip>
          <a:srcRect l="34409" t="68884" r="42115"/>
          <a:stretch/>
        </p:blipFill>
        <p:spPr>
          <a:xfrm>
            <a:off x="6951227" y="2912399"/>
            <a:ext cx="515363" cy="683048"/>
          </a:xfrm>
          <a:prstGeom prst="rect">
            <a:avLst/>
          </a:prstGeom>
        </p:spPr>
      </p:pic>
      <p:sp>
        <p:nvSpPr>
          <p:cNvPr id="12" name="CuadroTexto 11"/>
          <p:cNvSpPr txBox="1"/>
          <p:nvPr/>
        </p:nvSpPr>
        <p:spPr>
          <a:xfrm>
            <a:off x="7076979" y="2806432"/>
            <a:ext cx="1997550" cy="830243"/>
          </a:xfrm>
          <a:prstGeom prst="rect">
            <a:avLst/>
          </a:prstGeom>
          <a:noFill/>
        </p:spPr>
        <p:txBody>
          <a:bodyPr wrap="square" lIns="60213" tIns="30107" rIns="60213" bIns="30107" rtlCol="0">
            <a:spAutoFit/>
          </a:bodyPr>
          <a:lstStyle/>
          <a:p>
            <a:pPr algn="ctr"/>
            <a:r>
              <a:rPr lang="en-GB" sz="3200" kern="1000" dirty="0" smtClean="0">
                <a:latin typeface="Times New Roman" panose="02020603050405020304" pitchFamily="18" charset="0"/>
                <a:cs typeface="Times New Roman" panose="02020603050405020304" pitchFamily="18" charset="0"/>
              </a:rPr>
              <a:t>363</a:t>
            </a:r>
          </a:p>
          <a:p>
            <a:pPr algn="ctr"/>
            <a:r>
              <a:rPr lang="en-GB" sz="1800" kern="1000" dirty="0" smtClean="0">
                <a:latin typeface="Times New Roman" panose="02020603050405020304" pitchFamily="18" charset="0"/>
                <a:cs typeface="Times New Roman" panose="02020603050405020304" pitchFamily="18" charset="0"/>
              </a:rPr>
              <a:t>Families </a:t>
            </a:r>
            <a:endParaRPr lang="en-GB" sz="1800" kern="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1633936"/>
      </p:ext>
    </p:extLst>
  </p:cSld>
  <p:clrMapOvr>
    <a:masterClrMapping/>
  </p:clrMapOvr>
  <p:transition xmlns:p14="http://schemas.microsoft.com/office/powerpoint/2010/main" spd="med">
    <p:pull/>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par>
                                <p:cTn id="20" presetID="10"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3" grpId="0" animBg="1"/>
      <p:bldP spid="20"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email"/>
          <a:stretch>
            <a:fillRect/>
          </a:stretch>
        </p:blipFill>
        <p:spPr>
          <a:xfrm>
            <a:off x="7283524" y="5445224"/>
            <a:ext cx="1860476" cy="1435224"/>
          </a:xfrm>
          <a:prstGeom prst="rect">
            <a:avLst/>
          </a:prstGeom>
        </p:spPr>
      </p:pic>
      <p:sp>
        <p:nvSpPr>
          <p:cNvPr id="5" name="CuadroTexto 4"/>
          <p:cNvSpPr txBox="1"/>
          <p:nvPr/>
        </p:nvSpPr>
        <p:spPr>
          <a:xfrm>
            <a:off x="611560" y="2731567"/>
            <a:ext cx="7920880" cy="769441"/>
          </a:xfrm>
          <a:prstGeom prst="rect">
            <a:avLst/>
          </a:prstGeom>
          <a:noFill/>
        </p:spPr>
        <p:txBody>
          <a:bodyPr wrap="square" rtlCol="0">
            <a:spAutoFit/>
          </a:bodyPr>
          <a:lstStyle/>
          <a:p>
            <a:pPr algn="ctr"/>
            <a:r>
              <a:rPr lang="en-GB" sz="4400" b="1" dirty="0" smtClean="0">
                <a:solidFill>
                  <a:schemeClr val="tx2"/>
                </a:solidFill>
                <a:latin typeface="Times New Roman" panose="02020603050405020304" pitchFamily="18" charset="0"/>
                <a:cs typeface="Times New Roman" panose="02020603050405020304" pitchFamily="18" charset="0"/>
              </a:rPr>
              <a:t>Thank you for your attention</a:t>
            </a:r>
            <a:r>
              <a:rPr lang="en-GB" sz="4400" b="1" dirty="0" smtClean="0">
                <a:solidFill>
                  <a:schemeClr val="tx2"/>
                </a:solidFill>
                <a:latin typeface="Times New Roman" panose="02020603050405020304" pitchFamily="18" charset="0"/>
                <a:cs typeface="Times New Roman" panose="02020603050405020304" pitchFamily="18" charset="0"/>
              </a:rPr>
              <a:t>!  </a:t>
            </a:r>
            <a:endParaRPr lang="en-GB" sz="4400" b="1"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562911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2740" y="764704"/>
            <a:ext cx="7091548" cy="1008112"/>
          </a:xfrm>
        </p:spPr>
        <p:txBody>
          <a:bodyPr>
            <a:normAutofit/>
          </a:bodyPr>
          <a:lstStyle/>
          <a:p>
            <a:r>
              <a:rPr lang="en-GB" sz="2800" b="1" dirty="0" smtClean="0">
                <a:latin typeface="Times New Roman" panose="02020603050405020304" pitchFamily="18" charset="0"/>
                <a:cs typeface="Times New Roman" panose="02020603050405020304" pitchFamily="18" charset="0"/>
              </a:rPr>
              <a:t>Establishment of the Undersecretariat of Consular and Migration Affairs</a:t>
            </a:r>
            <a:endParaRPr lang="en-GB" sz="2800" b="1" dirty="0">
              <a:latin typeface="Times New Roman" panose="02020603050405020304" pitchFamily="18" charset="0"/>
              <a:cs typeface="Times New Roman" panose="02020603050405020304" pitchFamily="18" charset="0"/>
            </a:endParaRPr>
          </a:p>
        </p:txBody>
      </p:sp>
      <p:pic>
        <p:nvPicPr>
          <p:cNvPr id="3" name="Imagen 2"/>
          <p:cNvPicPr>
            <a:picLocks noChangeAspect="1"/>
          </p:cNvPicPr>
          <p:nvPr/>
        </p:nvPicPr>
        <p:blipFill>
          <a:blip r:embed="rId2" cstate="email"/>
          <a:stretch>
            <a:fillRect/>
          </a:stretch>
        </p:blipFill>
        <p:spPr>
          <a:xfrm>
            <a:off x="7164288" y="5666078"/>
            <a:ext cx="1800200" cy="1379464"/>
          </a:xfrm>
          <a:prstGeom prst="rect">
            <a:avLst/>
          </a:prstGeom>
        </p:spPr>
      </p:pic>
      <p:pic>
        <p:nvPicPr>
          <p:cNvPr id="12" name="Imagen 14"/>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164288" y="620688"/>
            <a:ext cx="1872208" cy="1144127"/>
          </a:xfrm>
          <a:prstGeom prst="rect">
            <a:avLst/>
          </a:prstGeom>
          <a:noFill/>
        </p:spPr>
      </p:pic>
      <p:sp>
        <p:nvSpPr>
          <p:cNvPr id="7" name="TextBox 6"/>
          <p:cNvSpPr txBox="1"/>
          <p:nvPr/>
        </p:nvSpPr>
        <p:spPr>
          <a:xfrm>
            <a:off x="72740" y="1988840"/>
            <a:ext cx="8891748" cy="3754874"/>
          </a:xfrm>
          <a:prstGeom prst="rect">
            <a:avLst/>
          </a:prstGeom>
          <a:noFill/>
        </p:spPr>
        <p:txBody>
          <a:bodyPr wrap="square" rtlCol="0">
            <a:spAutoFit/>
          </a:bodyPr>
          <a:lstStyle/>
          <a:p>
            <a:pPr marL="285750" indent="-285750" algn="just">
              <a:buFont typeface="Arial" panose="020B0604020202020204" pitchFamily="34" charset="0"/>
              <a:buChar char="•"/>
            </a:pPr>
            <a:r>
              <a:rPr lang="en-GB" sz="1800" b="1" dirty="0" smtClean="0">
                <a:latin typeface="Times New Roman" panose="02020603050405020304" pitchFamily="18" charset="0"/>
                <a:cs typeface="Times New Roman" panose="02020603050405020304" pitchFamily="18" charset="0"/>
              </a:rPr>
              <a:t>Establishing the Undersecretariat of Consular and Migration Affairs of the </a:t>
            </a:r>
            <a:r>
              <a:rPr lang="en-GB" sz="1800" b="1" dirty="0" smtClean="0">
                <a:latin typeface="Times New Roman" panose="02020603050405020304" pitchFamily="18" charset="0"/>
                <a:cs typeface="Times New Roman" panose="02020603050405020304" pitchFamily="18" charset="0"/>
              </a:rPr>
              <a:t>Secretariat of Foreign </a:t>
            </a:r>
            <a:r>
              <a:rPr lang="en-GB" sz="1800" b="1" dirty="0">
                <a:latin typeface="Times New Roman" panose="02020603050405020304" pitchFamily="18" charset="0"/>
                <a:cs typeface="Times New Roman" panose="02020603050405020304" pitchFamily="18" charset="0"/>
              </a:rPr>
              <a:t>Affairs and International Cooperation </a:t>
            </a:r>
            <a:r>
              <a:rPr lang="en-GB" sz="1800" b="1" dirty="0" smtClean="0">
                <a:latin typeface="Times New Roman" panose="02020603050405020304" pitchFamily="18" charset="0"/>
                <a:cs typeface="Times New Roman" panose="02020603050405020304" pitchFamily="18" charset="0"/>
              </a:rPr>
              <a:t>through </a:t>
            </a:r>
            <a:r>
              <a:rPr lang="en-GB" sz="1800" b="1" dirty="0" smtClean="0">
                <a:latin typeface="Times New Roman" panose="02020603050405020304" pitchFamily="18" charset="0"/>
                <a:cs typeface="Times New Roman" panose="02020603050405020304" pitchFamily="18" charset="0"/>
              </a:rPr>
              <a:t>Executive Decree No. PCM-038-2015. </a:t>
            </a:r>
          </a:p>
          <a:p>
            <a:pPr marL="285750" indent="-285750" algn="just">
              <a:buFont typeface="Arial" panose="020B0604020202020204" pitchFamily="34" charset="0"/>
              <a:buChar char="•"/>
            </a:pPr>
            <a:endParaRPr lang="en-GB" sz="1800" b="1"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GB" sz="1800" b="1" dirty="0" smtClean="0">
                <a:latin typeface="Times New Roman" panose="02020603050405020304" pitchFamily="18" charset="0"/>
                <a:cs typeface="Times New Roman" panose="02020603050405020304" pitchFamily="18" charset="0"/>
              </a:rPr>
              <a:t>Signing the Bylaws to the Law on Protection of </a:t>
            </a:r>
            <a:r>
              <a:rPr lang="en-GB" sz="1800" b="1" dirty="0" smtClean="0">
                <a:latin typeface="Times New Roman" panose="02020603050405020304" pitchFamily="18" charset="0"/>
                <a:cs typeface="Times New Roman" panose="02020603050405020304" pitchFamily="18" charset="0"/>
              </a:rPr>
              <a:t>Honduran Migrants and their Families in </a:t>
            </a:r>
            <a:r>
              <a:rPr lang="en-GB" sz="1800" b="1" dirty="0">
                <a:latin typeface="Times New Roman" panose="02020603050405020304" pitchFamily="18" charset="0"/>
                <a:cs typeface="Times New Roman" panose="02020603050405020304" pitchFamily="18" charset="0"/>
              </a:rPr>
              <a:t>M</a:t>
            </a:r>
            <a:r>
              <a:rPr lang="en-GB" sz="1800" b="1" dirty="0" smtClean="0">
                <a:latin typeface="Times New Roman" panose="02020603050405020304" pitchFamily="18" charset="0"/>
                <a:cs typeface="Times New Roman" panose="02020603050405020304" pitchFamily="18" charset="0"/>
              </a:rPr>
              <a:t>arch </a:t>
            </a:r>
            <a:r>
              <a:rPr lang="en-GB" sz="1800" b="1" dirty="0" smtClean="0">
                <a:latin typeface="Times New Roman" panose="02020603050405020304" pitchFamily="18" charset="0"/>
                <a:cs typeface="Times New Roman" panose="02020603050405020304" pitchFamily="18" charset="0"/>
              </a:rPr>
              <a:t>2015   </a:t>
            </a:r>
          </a:p>
          <a:p>
            <a:pPr lvl="1" algn="just"/>
            <a:r>
              <a:rPr lang="en-GB" sz="1800" b="1" dirty="0" smtClean="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 First disbursement from the Solidarity Fund for Honduran Migrants and their 			Families ($5 millions annually) </a:t>
            </a:r>
          </a:p>
          <a:p>
            <a:pPr marL="285750" indent="-285750" algn="just">
              <a:buFont typeface="Arial" panose="020B0604020202020204" pitchFamily="34" charset="0"/>
              <a:buChar char="•"/>
            </a:pPr>
            <a:endParaRPr lang="en-GB" sz="1600" b="1" dirty="0" smtClean="0">
              <a:latin typeface="Times New Roman" panose="02020603050405020304" pitchFamily="18" charset="0"/>
              <a:cs typeface="Times New Roman" panose="02020603050405020304" pitchFamily="18" charset="0"/>
            </a:endParaRPr>
          </a:p>
          <a:p>
            <a:pPr marL="285750" lvl="2" indent="-285750" algn="just">
              <a:buFont typeface="Arial" panose="020B0604020202020204" pitchFamily="34" charset="0"/>
              <a:buChar char="•"/>
            </a:pPr>
            <a:r>
              <a:rPr lang="en-GB" sz="1800" b="1" dirty="0" smtClean="0">
                <a:latin typeface="Times New Roman" panose="02020603050405020304" pitchFamily="18" charset="0"/>
                <a:cs typeface="Times New Roman" panose="02020603050405020304" pitchFamily="18" charset="0"/>
              </a:rPr>
              <a:t>Establishing the General Office for Protection of</a:t>
            </a:r>
            <a:r>
              <a:rPr lang="en-GB" sz="1800" b="1" dirty="0" smtClean="0">
                <a:latin typeface="Times New Roman" panose="02020603050405020304" pitchFamily="18" charset="0"/>
                <a:cs typeface="Times New Roman" panose="02020603050405020304" pitchFamily="18" charset="0"/>
              </a:rPr>
              <a:t> Honduran Migrants</a:t>
            </a:r>
            <a:endParaRPr lang="en-GB" sz="1800" b="1" dirty="0" smtClean="0">
              <a:latin typeface="Times New Roman" panose="02020603050405020304" pitchFamily="18" charset="0"/>
              <a:cs typeface="Times New Roman" panose="02020603050405020304" pitchFamily="18" charset="0"/>
            </a:endParaRPr>
          </a:p>
          <a:p>
            <a:pPr lvl="8" indent="287338" algn="just"/>
            <a:r>
              <a:rPr lang="en-GB" sz="1800" dirty="0" smtClean="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 Office for Assistance to Returned Migrants</a:t>
            </a:r>
          </a:p>
          <a:p>
            <a:pPr lvl="8" indent="287338" algn="just"/>
            <a:r>
              <a:rPr lang="en-GB" sz="1600" dirty="0" smtClean="0">
                <a:latin typeface="Times New Roman" panose="02020603050405020304" pitchFamily="18" charset="0"/>
                <a:cs typeface="Times New Roman" panose="02020603050405020304" pitchFamily="18" charset="0"/>
              </a:rPr>
              <a:t>		* Office for Protection of Honduran Migrants</a:t>
            </a:r>
          </a:p>
          <a:p>
            <a:pPr marL="285750" lvl="2" indent="-285750" algn="just">
              <a:buFont typeface="Arial" panose="020B0604020202020204" pitchFamily="34" charset="0"/>
              <a:buChar char="•"/>
            </a:pPr>
            <a:endParaRPr lang="en-GB" b="1" dirty="0" smtClean="0"/>
          </a:p>
          <a:p>
            <a:endParaRPr lang="en-GB" b="1" dirty="0"/>
          </a:p>
        </p:txBody>
      </p:sp>
    </p:spTree>
    <p:extLst>
      <p:ext uri="{BB962C8B-B14F-4D97-AF65-F5344CB8AC3E}">
        <p14:creationId xmlns:p14="http://schemas.microsoft.com/office/powerpoint/2010/main" val="10786559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smtClean="0"/>
              <a:t>Achievements of the General Office of Consular Affairs</a:t>
            </a:r>
            <a:endParaRPr lang="en-GB" dirty="0"/>
          </a:p>
        </p:txBody>
      </p:sp>
      <p:sp>
        <p:nvSpPr>
          <p:cNvPr id="3" name="Rectángulo 2"/>
          <p:cNvSpPr/>
          <p:nvPr/>
        </p:nvSpPr>
        <p:spPr>
          <a:xfrm>
            <a:off x="490380" y="1447338"/>
            <a:ext cx="8229600" cy="4545091"/>
          </a:xfrm>
          <a:prstGeom prst="rect">
            <a:avLst/>
          </a:prstGeom>
        </p:spPr>
        <p:txBody>
          <a:bodyPr wrap="square">
            <a:spAutoFit/>
          </a:bodyPr>
          <a:lstStyle/>
          <a:p>
            <a:pPr marL="342900" lvl="0" indent="-342900" algn="just">
              <a:lnSpc>
                <a:spcPct val="115000"/>
              </a:lnSpc>
              <a:buFont typeface="+mj-lt"/>
              <a:buAutoNum type="arabicPeriod"/>
            </a:pPr>
            <a:r>
              <a:rPr lang="en-GB" sz="1800" dirty="0" smtClean="0">
                <a:latin typeface="Calibri" panose="020F0502020204030204" pitchFamily="34" charset="0"/>
                <a:ea typeface="Calibri" panose="020F0502020204030204" pitchFamily="34" charset="0"/>
                <a:cs typeface="Times New Roman" panose="02020603050405020304" pitchFamily="18" charset="0"/>
              </a:rPr>
              <a:t>Establishing the Consular and Migration Observatory. This enables generating statistics on the following:</a:t>
            </a:r>
          </a:p>
          <a:p>
            <a:pPr marL="812800" lvl="4" indent="-342900">
              <a:lnSpc>
                <a:spcPct val="115000"/>
              </a:lnSpc>
              <a:buFont typeface="+mj-lt"/>
              <a:buAutoNum type="alphaLcPeriod"/>
            </a:pPr>
            <a:r>
              <a:rPr lang="en-GB" sz="1800" dirty="0" smtClean="0">
                <a:latin typeface="Calibri" panose="020F0502020204030204" pitchFamily="34" charset="0"/>
                <a:ea typeface="Calibri" panose="020F0502020204030204" pitchFamily="34" charset="0"/>
                <a:cs typeface="Times New Roman" panose="02020603050405020304" pitchFamily="18" charset="0"/>
              </a:rPr>
              <a:t>Consular assistance provided;</a:t>
            </a:r>
          </a:p>
          <a:p>
            <a:pPr marL="812800" lvl="4" indent="-342900">
              <a:lnSpc>
                <a:spcPct val="115000"/>
              </a:lnSpc>
              <a:buFont typeface="+mj-lt"/>
              <a:buAutoNum type="alphaLcPeriod"/>
            </a:pPr>
            <a:r>
              <a:rPr lang="en-GB" sz="1800" dirty="0" smtClean="0">
                <a:latin typeface="Calibri" panose="020F0502020204030204" pitchFamily="34" charset="0"/>
                <a:ea typeface="Calibri" panose="020F0502020204030204" pitchFamily="34" charset="0"/>
                <a:cs typeface="Times New Roman" panose="02020603050405020304" pitchFamily="18" charset="0"/>
              </a:rPr>
              <a:t>Honduran migrants returned;</a:t>
            </a:r>
          </a:p>
          <a:p>
            <a:pPr marL="812800" lvl="4" indent="-342900">
              <a:lnSpc>
                <a:spcPct val="115000"/>
              </a:lnSpc>
              <a:buFont typeface="+mj-lt"/>
              <a:buAutoNum type="alphaLcPeriod"/>
            </a:pPr>
            <a:r>
              <a:rPr lang="en-GB" sz="1800" dirty="0" smtClean="0">
                <a:latin typeface="Calibri" panose="020F0502020204030204" pitchFamily="34" charset="0"/>
                <a:ea typeface="Calibri" panose="020F0502020204030204" pitchFamily="34" charset="0"/>
                <a:cs typeface="Times New Roman" panose="02020603050405020304" pitchFamily="18" charset="0"/>
              </a:rPr>
              <a:t>Assistance provided through FOSMIH.</a:t>
            </a:r>
          </a:p>
          <a:p>
            <a:pPr marL="342900" lvl="0" indent="-342900" algn="just">
              <a:lnSpc>
                <a:spcPct val="115000"/>
              </a:lnSpc>
              <a:buFont typeface="+mj-lt"/>
              <a:buAutoNum type="arabicPeriod"/>
            </a:pPr>
            <a:r>
              <a:rPr lang="en-GB" sz="1800" dirty="0" smtClean="0">
                <a:latin typeface="Calibri" panose="020F0502020204030204" pitchFamily="34" charset="0"/>
                <a:ea typeface="Calibri" panose="020F0502020204030204" pitchFamily="34" charset="0"/>
                <a:cs typeface="Times New Roman" panose="02020603050405020304" pitchFamily="18" charset="0"/>
              </a:rPr>
              <a:t>Establishing three free telephone helplines at the ALHO VOZ “Donde Tu Voz si se Escucha” Call </a:t>
            </a:r>
            <a:r>
              <a:rPr lang="en-GB" sz="1800" dirty="0" smtClean="0">
                <a:latin typeface="Calibri" panose="020F0502020204030204" pitchFamily="34" charset="0"/>
                <a:ea typeface="Calibri" panose="020F0502020204030204" pitchFamily="34" charset="0"/>
                <a:cs typeface="Times New Roman" panose="02020603050405020304" pitchFamily="18" charset="0"/>
              </a:rPr>
              <a:t>C</a:t>
            </a:r>
            <a:r>
              <a:rPr lang="en-GB" sz="1800" dirty="0" smtClean="0">
                <a:latin typeface="Calibri" panose="020F0502020204030204" pitchFamily="34" charset="0"/>
                <a:ea typeface="Calibri" panose="020F0502020204030204" pitchFamily="34" charset="0"/>
                <a:cs typeface="Times New Roman" panose="02020603050405020304" pitchFamily="18" charset="0"/>
              </a:rPr>
              <a:t>entre to serve Hondurans living in Mexico and Spain. To date, more than 80,000 calls have been received.</a:t>
            </a:r>
          </a:p>
          <a:p>
            <a:pPr marL="342900" lvl="0" indent="-342900" algn="just">
              <a:lnSpc>
                <a:spcPct val="115000"/>
              </a:lnSpc>
              <a:buFont typeface="+mj-lt"/>
              <a:buAutoNum type="arabicPeriod"/>
            </a:pPr>
            <a:r>
              <a:rPr lang="en-GB" sz="1800" dirty="0" smtClean="0">
                <a:latin typeface="Calibri" panose="020F0502020204030204" pitchFamily="34" charset="0"/>
                <a:ea typeface="Calibri" panose="020F0502020204030204" pitchFamily="34" charset="0"/>
                <a:cs typeface="Times New Roman" panose="02020603050405020304" pitchFamily="18" charset="0"/>
              </a:rPr>
              <a:t>Reactivating the service of issuance of passports, birth certificates and personal identity documents through mobile consulates, with the presence of the National Registry of Persons. This service, which is being provided in different cities throughout the US, has been expanded to London, Italy and Canada.</a:t>
            </a:r>
          </a:p>
          <a:p>
            <a:pPr marL="342900" lvl="0" indent="-342900" algn="just">
              <a:lnSpc>
                <a:spcPct val="115000"/>
              </a:lnSpc>
              <a:spcAft>
                <a:spcPts val="1000"/>
              </a:spcAft>
              <a:buFont typeface="+mj-lt"/>
              <a:buAutoNum type="arabicPeriod"/>
            </a:pPr>
            <a:r>
              <a:rPr lang="en-GB" sz="1800" dirty="0" smtClean="0">
                <a:latin typeface="Calibri" panose="020F0502020204030204" pitchFamily="34" charset="0"/>
                <a:ea typeface="Calibri" panose="020F0502020204030204" pitchFamily="34" charset="0"/>
                <a:cs typeface="Times New Roman" panose="02020603050405020304" pitchFamily="18" charset="0"/>
              </a:rPr>
              <a:t>Installing surveillance and security cameras in all consular offices and mobile consulates.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074014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3" cstate="email"/>
          <a:stretch>
            <a:fillRect/>
          </a:stretch>
        </p:blipFill>
        <p:spPr>
          <a:xfrm>
            <a:off x="7339771" y="5705756"/>
            <a:ext cx="1493649" cy="1152244"/>
          </a:xfrm>
          <a:prstGeom prst="rect">
            <a:avLst/>
          </a:prstGeom>
        </p:spPr>
      </p:pic>
      <p:sp>
        <p:nvSpPr>
          <p:cNvPr id="2" name="Title 1"/>
          <p:cNvSpPr>
            <a:spLocks noGrp="1"/>
          </p:cNvSpPr>
          <p:nvPr>
            <p:ph type="title"/>
          </p:nvPr>
        </p:nvSpPr>
        <p:spPr>
          <a:xfrm>
            <a:off x="603820" y="116632"/>
            <a:ext cx="8229600" cy="850106"/>
          </a:xfrm>
        </p:spPr>
        <p:txBody>
          <a:bodyPr/>
          <a:lstStyle/>
          <a:p>
            <a:r>
              <a:rPr lang="en-GB" sz="4000" dirty="0" smtClean="0">
                <a:latin typeface="Times New Roman" panose="02020603050405020304" pitchFamily="18" charset="0"/>
                <a:cs typeface="Times New Roman" panose="02020603050405020304" pitchFamily="18" charset="0"/>
              </a:rPr>
              <a:t>Consular Services </a:t>
            </a:r>
            <a:endParaRPr lang="en-GB" sz="4000" dirty="0">
              <a:latin typeface="Times New Roman" panose="02020603050405020304" pitchFamily="18" charset="0"/>
              <a:cs typeface="Times New Roman" panose="02020603050405020304" pitchFamily="18" charset="0"/>
            </a:endParaRPr>
          </a:p>
        </p:txBody>
      </p:sp>
      <p:sp>
        <p:nvSpPr>
          <p:cNvPr id="3" name="Rectangle 2"/>
          <p:cNvSpPr/>
          <p:nvPr/>
        </p:nvSpPr>
        <p:spPr>
          <a:xfrm>
            <a:off x="346554" y="1018899"/>
            <a:ext cx="8509892" cy="3416320"/>
          </a:xfrm>
          <a:prstGeom prst="rect">
            <a:avLst/>
          </a:prstGeom>
        </p:spPr>
        <p:txBody>
          <a:bodyPr wrap="square">
            <a:spAutoFit/>
          </a:bodyPr>
          <a:lstStyle/>
          <a:p>
            <a:pPr marL="457200" indent="-457200">
              <a:buClr>
                <a:srgbClr val="FF0000"/>
              </a:buClr>
              <a:buFont typeface="Wingdings" panose="05000000000000000000" pitchFamily="2" charset="2"/>
              <a:buChar char="ü"/>
            </a:pPr>
            <a:r>
              <a:rPr lang="en-GB" sz="2400" dirty="0">
                <a:latin typeface="Times New Roman" panose="02020603050405020304" pitchFamily="18" charset="0"/>
                <a:cs typeface="Times New Roman" panose="02020603050405020304" pitchFamily="18" charset="0"/>
              </a:rPr>
              <a:t>C</a:t>
            </a:r>
            <a:r>
              <a:rPr lang="en-GB" sz="2400" dirty="0" smtClean="0">
                <a:latin typeface="Times New Roman" panose="02020603050405020304" pitchFamily="18" charset="0"/>
                <a:cs typeface="Times New Roman" panose="02020603050405020304" pitchFamily="18" charset="0"/>
              </a:rPr>
              <a:t>onsular appointments online;</a:t>
            </a:r>
            <a:endParaRPr lang="en-GB" sz="2400" dirty="0" smtClean="0">
              <a:latin typeface="Times New Roman" panose="02020603050405020304" pitchFamily="18" charset="0"/>
              <a:cs typeface="Times New Roman" panose="02020603050405020304" pitchFamily="18" charset="0"/>
            </a:endParaRPr>
          </a:p>
          <a:p>
            <a:pPr marL="457200" indent="-457200">
              <a:buClr>
                <a:srgbClr val="FF0000"/>
              </a:buClr>
              <a:buFont typeface="Wingdings" panose="05000000000000000000" pitchFamily="2" charset="2"/>
              <a:buChar char="ü"/>
            </a:pPr>
            <a:r>
              <a:rPr lang="en-GB" sz="2400" dirty="0" smtClean="0">
                <a:latin typeface="Times New Roman" panose="02020603050405020304" pitchFamily="18" charset="0"/>
                <a:cs typeface="Times New Roman" panose="02020603050405020304" pitchFamily="18" charset="0"/>
              </a:rPr>
              <a:t>Coordination and dissemination of the online high-school diploma programme for migrants living abroad;</a:t>
            </a:r>
          </a:p>
          <a:p>
            <a:pPr marL="457200" indent="-457200">
              <a:buClr>
                <a:srgbClr val="FF0000"/>
              </a:buClr>
              <a:buFont typeface="Wingdings" panose="05000000000000000000" pitchFamily="2" charset="2"/>
              <a:buChar char="ü"/>
            </a:pPr>
            <a:r>
              <a:rPr lang="en-GB" sz="2400" dirty="0" smtClean="0">
                <a:latin typeface="Times New Roman" panose="02020603050405020304" pitchFamily="18" charset="0"/>
                <a:cs typeface="Times New Roman" panose="02020603050405020304" pitchFamily="18" charset="0"/>
              </a:rPr>
              <a:t>Implementing the biometric assistance system; </a:t>
            </a:r>
          </a:p>
          <a:p>
            <a:pPr marL="457200" indent="-457200">
              <a:buClr>
                <a:srgbClr val="FF0000"/>
              </a:buClr>
              <a:buFont typeface="Wingdings" panose="05000000000000000000" pitchFamily="2" charset="2"/>
              <a:buChar char="ü"/>
            </a:pPr>
            <a:r>
              <a:rPr lang="en-GB" sz="2400" dirty="0" smtClean="0">
                <a:latin typeface="Times New Roman" panose="02020603050405020304" pitchFamily="18" charset="0"/>
                <a:cs typeface="Times New Roman" panose="02020603050405020304" pitchFamily="18" charset="0"/>
              </a:rPr>
              <a:t>Daily reports on consular services provided;</a:t>
            </a:r>
          </a:p>
          <a:p>
            <a:pPr marL="457200" indent="-457200">
              <a:buClr>
                <a:srgbClr val="FF0000"/>
              </a:buClr>
              <a:buFont typeface="Wingdings" panose="05000000000000000000" pitchFamily="2" charset="2"/>
              <a:buChar char="ü"/>
            </a:pPr>
            <a:r>
              <a:rPr lang="en-GB" sz="2400" dirty="0" smtClean="0">
                <a:latin typeface="Times New Roman" panose="02020603050405020304" pitchFamily="18" charset="0"/>
                <a:cs typeface="Times New Roman" panose="02020603050405020304" pitchFamily="18" charset="0"/>
              </a:rPr>
              <a:t>Strengthening the consular network through training on consular protection and services;  </a:t>
            </a:r>
          </a:p>
          <a:p>
            <a:pPr marL="457200" indent="-457200">
              <a:buClr>
                <a:srgbClr val="FF0000"/>
              </a:buClr>
              <a:buFont typeface="Wingdings" panose="05000000000000000000" pitchFamily="2" charset="2"/>
              <a:buChar char="ü"/>
            </a:pPr>
            <a:r>
              <a:rPr lang="en-GB" sz="2400" dirty="0" smtClean="0">
                <a:latin typeface="Times New Roman" panose="02020603050405020304" pitchFamily="18" charset="0"/>
                <a:cs typeface="Times New Roman" panose="02020603050405020304" pitchFamily="18" charset="0"/>
              </a:rPr>
              <a:t>Approval by the </a:t>
            </a:r>
            <a:r>
              <a:rPr lang="en-GB" sz="2400" dirty="0" smtClean="0">
                <a:latin typeface="Times New Roman" panose="02020603050405020304" pitchFamily="18" charset="0"/>
                <a:cs typeface="Times New Roman" panose="02020603050405020304" pitchFamily="18" charset="0"/>
              </a:rPr>
              <a:t>State </a:t>
            </a:r>
            <a:r>
              <a:rPr lang="en-GB" sz="2400" dirty="0" smtClean="0">
                <a:latin typeface="Times New Roman" panose="02020603050405020304" pitchFamily="18" charset="0"/>
                <a:cs typeface="Times New Roman" panose="02020603050405020304" pitchFamily="18" charset="0"/>
              </a:rPr>
              <a:t>Department to </a:t>
            </a:r>
            <a:r>
              <a:rPr lang="en-GB" sz="2400" dirty="0" smtClean="0">
                <a:latin typeface="Times New Roman" panose="02020603050405020304" pitchFamily="18" charset="0"/>
                <a:cs typeface="Times New Roman" panose="02020603050405020304" pitchFamily="18" charset="0"/>
              </a:rPr>
              <a:t>open three general consulates in the US </a:t>
            </a:r>
            <a:r>
              <a:rPr lang="en-GB" sz="2400" dirty="0" smtClean="0">
                <a:latin typeface="Times New Roman" panose="02020603050405020304" pitchFamily="18" charset="0"/>
                <a:cs typeface="Times New Roman" panose="02020603050405020304" pitchFamily="18" charset="0"/>
              </a:rPr>
              <a:t>(Seattle, Charlotte and Phoenix).</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26973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cstate="email"/>
          <a:stretch>
            <a:fillRect/>
          </a:stretch>
        </p:blipFill>
        <p:spPr>
          <a:xfrm>
            <a:off x="7307802" y="5469896"/>
            <a:ext cx="1804572" cy="1383912"/>
          </a:xfrm>
          <a:prstGeom prst="rect">
            <a:avLst/>
          </a:prstGeom>
        </p:spPr>
      </p:pic>
      <p:grpSp>
        <p:nvGrpSpPr>
          <p:cNvPr id="2" name="Grupo 1"/>
          <p:cNvGrpSpPr/>
          <p:nvPr/>
        </p:nvGrpSpPr>
        <p:grpSpPr>
          <a:xfrm>
            <a:off x="-36512" y="0"/>
            <a:ext cx="9131524" cy="6152724"/>
            <a:chOff x="-36512" y="0"/>
            <a:chExt cx="9131524" cy="6152724"/>
          </a:xfrm>
        </p:grpSpPr>
        <p:graphicFrame>
          <p:nvGraphicFramePr>
            <p:cNvPr id="9" name="Gráfico 458"/>
            <p:cNvGraphicFramePr/>
            <p:nvPr>
              <p:extLst>
                <p:ext uri="{D42A27DB-BD31-4B8C-83A1-F6EECF244321}">
                  <p14:modId xmlns:p14="http://schemas.microsoft.com/office/powerpoint/2010/main" val="4097829335"/>
                </p:ext>
              </p:extLst>
            </p:nvPr>
          </p:nvGraphicFramePr>
          <p:xfrm>
            <a:off x="179512" y="1825382"/>
            <a:ext cx="6336704" cy="4327342"/>
          </p:xfrm>
          <a:graphic>
            <a:graphicData uri="http://schemas.openxmlformats.org/drawingml/2006/chart">
              <c:chart xmlns:c="http://schemas.openxmlformats.org/drawingml/2006/chart" xmlns:r="http://schemas.openxmlformats.org/officeDocument/2006/relationships" r:id="rId4"/>
            </a:graphicData>
          </a:graphic>
        </p:graphicFrame>
        <p:sp>
          <p:nvSpPr>
            <p:cNvPr id="10" name="Forma libre 1"/>
            <p:cNvSpPr>
              <a:spLocks/>
            </p:cNvSpPr>
            <p:nvPr/>
          </p:nvSpPr>
          <p:spPr bwMode="auto">
            <a:xfrm>
              <a:off x="-36512" y="0"/>
              <a:ext cx="3059832" cy="2924944"/>
            </a:xfrm>
            <a:custGeom>
              <a:avLst/>
              <a:gdLst>
                <a:gd name="T0" fmla="*/ 0 w 720"/>
                <a:gd name="T1" fmla="*/ 0 h 700"/>
                <a:gd name="T2" fmla="*/ 0 w 720"/>
                <a:gd name="T3" fmla="*/ 1358832 h 700"/>
                <a:gd name="T4" fmla="*/ 172203 w 720"/>
                <a:gd name="T5" fmla="*/ 1403141 h 700"/>
                <a:gd name="T6" fmla="*/ 1097223 w 720"/>
                <a:gd name="T7" fmla="*/ 1358832 h 700"/>
                <a:gd name="T8" fmla="*/ 1097223 w 720"/>
                <a:gd name="T9" fmla="*/ 1301862 h 700"/>
                <a:gd name="T10" fmla="*/ 1097223 w 720"/>
                <a:gd name="T11" fmla="*/ 0 h 700"/>
                <a:gd name="T12" fmla="*/ 0 w 720"/>
                <a:gd name="T13" fmla="*/ 0 h 700"/>
                <a:gd name="T14" fmla="*/ 0 60000 65536"/>
                <a:gd name="T15" fmla="*/ 0 60000 65536"/>
                <a:gd name="T16" fmla="*/ 0 60000 65536"/>
                <a:gd name="T17" fmla="*/ 0 60000 65536"/>
                <a:gd name="T18" fmla="*/ 0 60000 65536"/>
                <a:gd name="T19" fmla="*/ 0 60000 65536"/>
                <a:gd name="T20" fmla="*/ 0 60000 65536"/>
                <a:gd name="T21" fmla="*/ 0 w 720"/>
                <a:gd name="T22" fmla="*/ 0 h 700"/>
                <a:gd name="T23" fmla="*/ 720 w 720"/>
                <a:gd name="T24" fmla="*/ 700 h 7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0" h="700">
                  <a:moveTo>
                    <a:pt x="0" y="0"/>
                  </a:moveTo>
                  <a:cubicBezTo>
                    <a:pt x="0" y="644"/>
                    <a:pt x="0" y="644"/>
                    <a:pt x="0" y="644"/>
                  </a:cubicBezTo>
                  <a:cubicBezTo>
                    <a:pt x="23" y="650"/>
                    <a:pt x="62" y="658"/>
                    <a:pt x="113" y="665"/>
                  </a:cubicBezTo>
                  <a:cubicBezTo>
                    <a:pt x="250" y="685"/>
                    <a:pt x="476" y="700"/>
                    <a:pt x="720" y="644"/>
                  </a:cubicBezTo>
                  <a:cubicBezTo>
                    <a:pt x="720" y="617"/>
                    <a:pt x="720" y="617"/>
                    <a:pt x="720" y="617"/>
                  </a:cubicBezTo>
                  <a:cubicBezTo>
                    <a:pt x="720" y="0"/>
                    <a:pt x="720" y="0"/>
                    <a:pt x="720" y="0"/>
                  </a:cubicBezTo>
                  <a:cubicBezTo>
                    <a:pt x="0" y="0"/>
                    <a:pt x="0" y="0"/>
                    <a:pt x="0" y="0"/>
                  </a:cubicBezTo>
                </a:path>
              </a:pathLst>
            </a:custGeom>
            <a:blipFill dpi="0" rotWithShape="1">
              <a:blip r:embed="rId5" cstate="email"/>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0" tIns="1097280" rIns="1097280" bIns="1097280" anchor="b" anchorCtr="0" upright="1">
              <a:noAutofit/>
            </a:bodyPr>
            <a:lstStyle/>
            <a:p>
              <a:pPr marL="0" marR="0">
                <a:spcBef>
                  <a:spcPts val="0"/>
                </a:spcBef>
                <a:spcAft>
                  <a:spcPts val="0"/>
                </a:spcAft>
              </a:pPr>
              <a:r>
                <a:rPr lang="en-GB" sz="1000" kern="1400" dirty="0" smtClean="0">
                  <a:solidFill>
                    <a:srgbClr val="000000"/>
                  </a:solidFill>
                  <a:effectLst/>
                  <a:latin typeface="Times New Roman" panose="02020603050405020304" pitchFamily="18" charset="0"/>
                  <a:ea typeface="Times New Roman" panose="02020603050405020304" pitchFamily="18" charset="0"/>
                </a:rPr>
                <a:t> </a:t>
              </a:r>
              <a:endParaRPr lang="en-GB" sz="1000" kern="1400" dirty="0">
                <a:solidFill>
                  <a:srgbClr val="000000"/>
                </a:solidFill>
                <a:effectLst/>
                <a:latin typeface="Times New Roman" panose="02020603050405020304" pitchFamily="18" charset="0"/>
                <a:ea typeface="Times New Roman" panose="02020603050405020304" pitchFamily="18" charset="0"/>
              </a:endParaRPr>
            </a:p>
          </p:txBody>
        </p:sp>
        <p:sp>
          <p:nvSpPr>
            <p:cNvPr id="4" name="Rectangle 3"/>
            <p:cNvSpPr/>
            <p:nvPr/>
          </p:nvSpPr>
          <p:spPr>
            <a:xfrm>
              <a:off x="6251609" y="2320590"/>
              <a:ext cx="2843403" cy="1179297"/>
            </a:xfrm>
            <a:prstGeom prst="rect">
              <a:avLst/>
            </a:prstGeom>
          </p:spPr>
          <p:txBody>
            <a:bodyPr wrap="square">
              <a:spAutoFit/>
            </a:bodyPr>
            <a:lstStyle/>
            <a:p>
              <a:pPr algn="ctr">
                <a:lnSpc>
                  <a:spcPct val="107000"/>
                </a:lnSpc>
                <a:spcAft>
                  <a:spcPts val="800"/>
                </a:spcAft>
              </a:pPr>
              <a:r>
                <a:rPr lang="en-GB" sz="4000" b="1" dirty="0" smtClean="0">
                  <a:latin typeface="Times New Roman" panose="02020603050405020304" pitchFamily="18" charset="0"/>
                  <a:cs typeface="Times New Roman" panose="02020603050405020304" pitchFamily="18" charset="0"/>
                </a:rPr>
                <a:t>80,000+</a:t>
              </a:r>
            </a:p>
            <a:p>
              <a:pPr algn="ctr">
                <a:lnSpc>
                  <a:spcPct val="107000"/>
                </a:lnSpc>
                <a:spcAft>
                  <a:spcPts val="800"/>
                </a:spcAft>
              </a:pPr>
              <a:r>
                <a:rPr lang="en-GB" sz="2000" b="1" dirty="0" smtClean="0">
                  <a:latin typeface="Times New Roman" panose="02020603050405020304" pitchFamily="18" charset="0"/>
                  <a:ea typeface="Calibri" panose="020F0502020204030204" pitchFamily="34" charset="0"/>
                  <a:cs typeface="Times New Roman" panose="02020603050405020304" pitchFamily="18" charset="0"/>
                </a:rPr>
                <a:t>Hondurans served</a:t>
              </a:r>
              <a:endParaRPr lang="en-GB"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2" name="TextBox 11"/>
            <p:cNvSpPr txBox="1"/>
            <p:nvPr/>
          </p:nvSpPr>
          <p:spPr>
            <a:xfrm>
              <a:off x="2852530" y="352377"/>
              <a:ext cx="6242482" cy="1754327"/>
            </a:xfrm>
            <a:prstGeom prst="rect">
              <a:avLst/>
            </a:prstGeom>
            <a:noFill/>
          </p:spPr>
          <p:txBody>
            <a:bodyPr wrap="square" rtlCol="0">
              <a:spAutoFit/>
            </a:bodyPr>
            <a:lstStyle/>
            <a:p>
              <a:pPr algn="ctr"/>
              <a:r>
                <a:rPr lang="en-GB" sz="3600" b="1" dirty="0" smtClean="0">
                  <a:latin typeface="Times New Roman" panose="02020603050405020304" pitchFamily="18" charset="0"/>
                  <a:cs typeface="Times New Roman" panose="02020603050405020304" pitchFamily="18" charset="0"/>
                </a:rPr>
                <a:t>ALHO VOZ</a:t>
              </a:r>
            </a:p>
            <a:p>
              <a:pPr lvl="0" algn="ctr"/>
              <a:r>
                <a:rPr lang="en-GB" sz="2800" b="1" dirty="0">
                  <a:latin typeface="Times New Roman" panose="02020603050405020304" pitchFamily="18" charset="0"/>
                  <a:cs typeface="Times New Roman" panose="02020603050405020304" pitchFamily="18" charset="0"/>
                </a:rPr>
                <a:t>“DONDE TU VOZ SI SE ESCUCHA</a:t>
              </a:r>
              <a:r>
                <a:rPr lang="en-GB" sz="2800" b="1" dirty="0" smtClean="0">
                  <a:latin typeface="Times New Roman" panose="02020603050405020304" pitchFamily="18" charset="0"/>
                  <a:cs typeface="Times New Roman" panose="02020603050405020304" pitchFamily="18" charset="0"/>
                </a:rPr>
                <a:t>”</a:t>
              </a:r>
              <a:endParaRPr lang="en-GB" sz="3600" b="1" dirty="0" smtClean="0">
                <a:latin typeface="Times New Roman" panose="02020603050405020304" pitchFamily="18" charset="0"/>
                <a:cs typeface="Times New Roman" panose="02020603050405020304" pitchFamily="18" charset="0"/>
              </a:endParaRPr>
            </a:p>
            <a:p>
              <a:pPr algn="ctr"/>
              <a:r>
                <a:rPr lang="en-GB" sz="2400" b="1" dirty="0">
                  <a:latin typeface="Times New Roman" panose="02020603050405020304" pitchFamily="18" charset="0"/>
                  <a:cs typeface="Times New Roman" panose="02020603050405020304" pitchFamily="18" charset="0"/>
                </a:rPr>
                <a:t>CALL </a:t>
              </a:r>
              <a:r>
                <a:rPr lang="en-GB" sz="2400" b="1" dirty="0" smtClean="0">
                  <a:latin typeface="Times New Roman" panose="02020603050405020304" pitchFamily="18" charset="0"/>
                  <a:cs typeface="Times New Roman" panose="02020603050405020304" pitchFamily="18" charset="0"/>
                </a:rPr>
                <a:t>CENTRE</a:t>
              </a:r>
              <a:r>
                <a:rPr lang="en-GB" sz="2400" b="1" dirty="0" smtClean="0">
                  <a:latin typeface="Times New Roman" panose="02020603050405020304" pitchFamily="18" charset="0"/>
                  <a:cs typeface="Times New Roman" panose="02020603050405020304" pitchFamily="18" charset="0"/>
                </a:rPr>
                <a:t> </a:t>
              </a:r>
            </a:p>
            <a:p>
              <a:pPr algn="ctr"/>
              <a:r>
                <a:rPr lang="en-GB" sz="2000" b="1" dirty="0" smtClean="0">
                  <a:latin typeface="Times New Roman" panose="02020603050405020304" pitchFamily="18" charset="0"/>
                  <a:cs typeface="Times New Roman" panose="02020603050405020304" pitchFamily="18" charset="0"/>
                </a:rPr>
                <a:t>(TELEPHONE ASSISTANCE IN HONDURAS) </a:t>
              </a:r>
            </a:p>
          </p:txBody>
        </p:sp>
      </p:grpSp>
    </p:spTree>
    <p:extLst>
      <p:ext uri="{BB962C8B-B14F-4D97-AF65-F5344CB8AC3E}">
        <p14:creationId xmlns:p14="http://schemas.microsoft.com/office/powerpoint/2010/main" val="19356266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p:cNvPicPr>
            <a:picLocks noGrp="1" noChangeAspect="1"/>
          </p:cNvPicPr>
          <p:nvPr>
            <p:ph idx="1"/>
          </p:nvPr>
        </p:nvPicPr>
        <p:blipFill>
          <a:blip r:embed="rId3" cstate="email"/>
          <a:stretch>
            <a:fillRect/>
          </a:stretch>
        </p:blipFill>
        <p:spPr>
          <a:xfrm>
            <a:off x="1873993" y="0"/>
            <a:ext cx="5825804" cy="2802542"/>
          </a:xfrm>
        </p:spPr>
      </p:pic>
      <p:pic>
        <p:nvPicPr>
          <p:cNvPr id="15" name="Picture 14"/>
          <p:cNvPicPr>
            <a:picLocks noChangeAspect="1"/>
          </p:cNvPicPr>
          <p:nvPr/>
        </p:nvPicPr>
        <p:blipFill>
          <a:blip r:embed="rId4" cstate="email"/>
          <a:stretch>
            <a:fillRect/>
          </a:stretch>
        </p:blipFill>
        <p:spPr>
          <a:xfrm>
            <a:off x="4786894" y="4711235"/>
            <a:ext cx="3169482" cy="2112988"/>
          </a:xfrm>
          <a:prstGeom prst="rect">
            <a:avLst/>
          </a:prstGeom>
          <a:ln w="57150">
            <a:solidFill>
              <a:schemeClr val="bg1"/>
            </a:solidFill>
          </a:ln>
        </p:spPr>
      </p:pic>
      <p:pic>
        <p:nvPicPr>
          <p:cNvPr id="16" name="Picture 15"/>
          <p:cNvPicPr>
            <a:picLocks noChangeAspect="1"/>
          </p:cNvPicPr>
          <p:nvPr/>
        </p:nvPicPr>
        <p:blipFill>
          <a:blip r:embed="rId5" cstate="email"/>
          <a:stretch>
            <a:fillRect/>
          </a:stretch>
        </p:blipFill>
        <p:spPr>
          <a:xfrm>
            <a:off x="1403648" y="4711235"/>
            <a:ext cx="3169482" cy="2112988"/>
          </a:xfrm>
          <a:prstGeom prst="rect">
            <a:avLst/>
          </a:prstGeom>
          <a:ln w="57150">
            <a:solidFill>
              <a:schemeClr val="bg1"/>
            </a:solidFill>
          </a:ln>
        </p:spPr>
      </p:pic>
      <p:sp>
        <p:nvSpPr>
          <p:cNvPr id="17" name="TextBox 16"/>
          <p:cNvSpPr txBox="1"/>
          <p:nvPr/>
        </p:nvSpPr>
        <p:spPr>
          <a:xfrm>
            <a:off x="467544" y="3068960"/>
            <a:ext cx="7992888" cy="1690206"/>
          </a:xfrm>
          <a:prstGeom prst="rect">
            <a:avLst/>
          </a:prstGeom>
          <a:noFill/>
        </p:spPr>
        <p:txBody>
          <a:bodyPr wrap="square" rtlCol="0">
            <a:spAutoFit/>
          </a:bodyPr>
          <a:lstStyle/>
          <a:p>
            <a:pPr marL="342900" indent="-342900" algn="just">
              <a:lnSpc>
                <a:spcPct val="150000"/>
              </a:lnSpc>
              <a:buAutoNum type="arabicPeriod"/>
            </a:pPr>
            <a:r>
              <a:rPr lang="en-GB" b="1" dirty="0" smtClean="0">
                <a:latin typeface="Times New Roman" panose="02020603050405020304" pitchFamily="18" charset="0"/>
                <a:cs typeface="Times New Roman" panose="02020603050405020304" pitchFamily="18" charset="0"/>
              </a:rPr>
              <a:t>Monitoring security cameras around the world;</a:t>
            </a:r>
          </a:p>
          <a:p>
            <a:pPr marL="342900" indent="-342900" algn="just">
              <a:lnSpc>
                <a:spcPct val="150000"/>
              </a:lnSpc>
              <a:buAutoNum type="arabicPeriod"/>
            </a:pPr>
            <a:r>
              <a:rPr lang="en-GB" b="1" dirty="0" smtClean="0">
                <a:latin typeface="Times New Roman" panose="02020603050405020304" pitchFamily="18" charset="0"/>
                <a:cs typeface="Times New Roman" panose="02020603050405020304" pitchFamily="18" charset="0"/>
              </a:rPr>
              <a:t>Assessing daily </a:t>
            </a:r>
            <a:r>
              <a:rPr lang="en-GB" b="1" dirty="0" smtClean="0">
                <a:latin typeface="Times New Roman" panose="02020603050405020304" pitchFamily="18" charset="0"/>
                <a:cs typeface="Times New Roman" panose="02020603050405020304" pitchFamily="18" charset="0"/>
              </a:rPr>
              <a:t>reports on consular services provided;</a:t>
            </a:r>
            <a:endParaRPr lang="en-GB" b="1" dirty="0" smtClean="0">
              <a:latin typeface="Times New Roman" panose="02020603050405020304" pitchFamily="18" charset="0"/>
              <a:cs typeface="Times New Roman" panose="02020603050405020304" pitchFamily="18" charset="0"/>
            </a:endParaRPr>
          </a:p>
          <a:p>
            <a:pPr marL="342900" indent="-342900" algn="just">
              <a:lnSpc>
                <a:spcPct val="150000"/>
              </a:lnSpc>
              <a:buAutoNum type="arabicPeriod"/>
            </a:pPr>
            <a:r>
              <a:rPr lang="en-GB" b="1" dirty="0" smtClean="0">
                <a:latin typeface="Times New Roman" panose="02020603050405020304" pitchFamily="18" charset="0"/>
                <a:cs typeface="Times New Roman" panose="02020603050405020304" pitchFamily="18" charset="0"/>
              </a:rPr>
              <a:t>Statistical data on </a:t>
            </a:r>
            <a:r>
              <a:rPr lang="en-GB" b="1" dirty="0" smtClean="0">
                <a:latin typeface="Times New Roman" panose="02020603050405020304" pitchFamily="18" charset="0"/>
                <a:cs typeface="Times New Roman" panose="02020603050405020304" pitchFamily="18" charset="0"/>
              </a:rPr>
              <a:t>consular protection provided;</a:t>
            </a:r>
          </a:p>
          <a:p>
            <a:pPr marL="342900" indent="-342900" algn="just">
              <a:lnSpc>
                <a:spcPct val="150000"/>
              </a:lnSpc>
              <a:buAutoNum type="arabicPeriod"/>
            </a:pPr>
            <a:r>
              <a:rPr lang="en-GB" b="1" dirty="0" smtClean="0">
                <a:latin typeface="Times New Roman" panose="02020603050405020304" pitchFamily="18" charset="0"/>
                <a:cs typeface="Times New Roman" panose="02020603050405020304" pitchFamily="18" charset="0"/>
              </a:rPr>
              <a:t>Statistical data on ALHO VOZ call centre;</a:t>
            </a:r>
          </a:p>
          <a:p>
            <a:pPr marL="342900" indent="-342900" algn="just">
              <a:lnSpc>
                <a:spcPct val="150000"/>
              </a:lnSpc>
              <a:buAutoNum type="arabicPeriod"/>
            </a:pPr>
            <a:r>
              <a:rPr lang="en-GB" b="1" dirty="0" smtClean="0">
                <a:latin typeface="Times New Roman" panose="02020603050405020304" pitchFamily="18" charset="0"/>
                <a:cs typeface="Times New Roman" panose="02020603050405020304" pitchFamily="18" charset="0"/>
              </a:rPr>
              <a:t>Statistical data on assistance provided at diplomatic and </a:t>
            </a:r>
            <a:r>
              <a:rPr lang="en-GB" b="1" dirty="0" smtClean="0">
                <a:latin typeface="Times New Roman" panose="02020603050405020304" pitchFamily="18" charset="0"/>
                <a:cs typeface="Times New Roman" panose="02020603050405020304" pitchFamily="18" charset="0"/>
              </a:rPr>
              <a:t>consular offices around the world.</a:t>
            </a:r>
            <a:endParaRPr lang="en-GB" dirty="0"/>
          </a:p>
        </p:txBody>
      </p:sp>
      <p:sp>
        <p:nvSpPr>
          <p:cNvPr id="6" name="TextBox 16"/>
          <p:cNvSpPr txBox="1"/>
          <p:nvPr/>
        </p:nvSpPr>
        <p:spPr>
          <a:xfrm>
            <a:off x="683568" y="2564904"/>
            <a:ext cx="7992888" cy="484748"/>
          </a:xfrm>
          <a:prstGeom prst="rect">
            <a:avLst/>
          </a:prstGeom>
          <a:noFill/>
        </p:spPr>
        <p:txBody>
          <a:bodyPr wrap="square" rtlCol="0">
            <a:spAutoFit/>
          </a:bodyPr>
          <a:lstStyle/>
          <a:p>
            <a:pPr algn="ctr">
              <a:lnSpc>
                <a:spcPct val="150000"/>
              </a:lnSpc>
            </a:pPr>
            <a:r>
              <a:rPr lang="en-GB" sz="1800" b="1" dirty="0" smtClean="0">
                <a:latin typeface="Times New Roman" panose="02020603050405020304" pitchFamily="18" charset="0"/>
                <a:cs typeface="Times New Roman" panose="02020603050405020304" pitchFamily="18" charset="0"/>
              </a:rPr>
              <a:t>(Consular and Migration Observatory of Honduras)</a:t>
            </a:r>
            <a:endParaRPr lang="en-GB" sz="1800" dirty="0"/>
          </a:p>
        </p:txBody>
      </p:sp>
    </p:spTree>
    <p:extLst>
      <p:ext uri="{BB962C8B-B14F-4D97-AF65-F5344CB8AC3E}">
        <p14:creationId xmlns:p14="http://schemas.microsoft.com/office/powerpoint/2010/main" val="7321392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b="1" dirty="0" smtClean="0"/>
              <a:t/>
            </a:r>
            <a:br>
              <a:rPr lang="es-HN" b="1" dirty="0" smtClean="0"/>
            </a:br>
            <a:r>
              <a:rPr lang="es-HN" b="1" dirty="0" smtClean="0"/>
              <a:t>General Office for Protection of Honduran Migrants </a:t>
            </a:r>
            <a:r>
              <a:rPr lang="es-HN" dirty="0"/>
              <a:t/>
            </a:r>
            <a:br>
              <a:rPr lang="es-HN" dirty="0"/>
            </a:br>
            <a:endParaRPr lang="es-HN" dirty="0"/>
          </a:p>
        </p:txBody>
      </p:sp>
      <p:sp>
        <p:nvSpPr>
          <p:cNvPr id="3" name="Marcador de contenido 2"/>
          <p:cNvSpPr>
            <a:spLocks noGrp="1"/>
          </p:cNvSpPr>
          <p:nvPr>
            <p:ph idx="1"/>
          </p:nvPr>
        </p:nvSpPr>
        <p:spPr>
          <a:xfrm>
            <a:off x="457200" y="2420888"/>
            <a:ext cx="8229600" cy="2116832"/>
          </a:xfrm>
        </p:spPr>
        <p:txBody>
          <a:bodyPr/>
          <a:lstStyle/>
          <a:p>
            <a:r>
              <a:rPr lang="es-HN" sz="2800" dirty="0" smtClean="0"/>
              <a:t>Protection has been provided to a total number of 1,041 persons i</a:t>
            </a:r>
            <a:r>
              <a:rPr lang="es-HN" sz="2800" dirty="0" smtClean="0"/>
              <a:t>n 2015 </a:t>
            </a:r>
            <a:r>
              <a:rPr lang="es-HN" sz="2800" dirty="0"/>
              <a:t>y </a:t>
            </a:r>
            <a:r>
              <a:rPr lang="es-HN" sz="2800" dirty="0" smtClean="0"/>
              <a:t>2016. The requests have been directly received from Protection Officers of OPROHM, to be duly processed.</a:t>
            </a:r>
            <a:endParaRPr lang="es-HN" sz="2800" dirty="0"/>
          </a:p>
          <a:p>
            <a:endParaRPr lang="es-HN" dirty="0"/>
          </a:p>
        </p:txBody>
      </p:sp>
    </p:spTree>
    <p:extLst>
      <p:ext uri="{BB962C8B-B14F-4D97-AF65-F5344CB8AC3E}">
        <p14:creationId xmlns:p14="http://schemas.microsoft.com/office/powerpoint/2010/main" val="321216536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smtClean="0"/>
              <a:t>Cooperation Agreements</a:t>
            </a:r>
            <a:endParaRPr lang="en-GB" dirty="0"/>
          </a:p>
        </p:txBody>
      </p:sp>
      <p:sp>
        <p:nvSpPr>
          <p:cNvPr id="3" name="Marcador de contenido 2"/>
          <p:cNvSpPr>
            <a:spLocks noGrp="1"/>
          </p:cNvSpPr>
          <p:nvPr>
            <p:ph idx="1"/>
          </p:nvPr>
        </p:nvSpPr>
        <p:spPr>
          <a:xfrm>
            <a:off x="457200" y="1600200"/>
            <a:ext cx="8229600" cy="4997152"/>
          </a:xfrm>
        </p:spPr>
        <p:txBody>
          <a:bodyPr/>
          <a:lstStyle/>
          <a:p>
            <a:pPr algn="just" fontAlgn="t"/>
            <a:r>
              <a:rPr lang="en-GB" sz="1800" dirty="0" smtClean="0"/>
              <a:t>The Consulates of Honduras in the US have signed cooperation agreements with different law firms, with the objective of providing legal aid to Honduran nationals on labour, criminal and migration matters, etc.</a:t>
            </a:r>
          </a:p>
          <a:p>
            <a:pPr algn="just" fontAlgn="t"/>
            <a:endParaRPr lang="en-GB" sz="1800" dirty="0" smtClean="0"/>
          </a:p>
          <a:p>
            <a:pPr algn="just" fontAlgn="t"/>
            <a:r>
              <a:rPr lang="en-GB" sz="1800" dirty="0" smtClean="0">
                <a:cs typeface="Arial" pitchFamily="34" charset="0"/>
              </a:rPr>
              <a:t>In view of the recent migration crisis that led to a dramatic increase in the number of unaccompanied boys, girls and adolescents migrating to the US, a Memo of Understanding was signed with KIND in November </a:t>
            </a:r>
            <a:r>
              <a:rPr lang="en-GB" sz="1800" dirty="0" smtClean="0"/>
              <a:t>2015 with the aim of providing legal accompaniment to unaccompanied migrant boys, girls land adolescents during their migration proces</a:t>
            </a:r>
            <a:r>
              <a:rPr lang="en-GB" sz="1800" dirty="0" smtClean="0"/>
              <a:t>s. </a:t>
            </a:r>
            <a:r>
              <a:rPr lang="en-GB" sz="1800" dirty="0" smtClean="0"/>
              <a:t>One </a:t>
            </a:r>
            <a:r>
              <a:rPr lang="en-GB" sz="1800" dirty="0" smtClean="0"/>
              <a:t>of the benefits of the agreement signed with KIND is the strengthening of the consular network of Honduras in the US through quarterly training on matters relating to migration.</a:t>
            </a:r>
            <a:endParaRPr lang="en-GB" sz="1800" dirty="0" smtClean="0"/>
          </a:p>
          <a:p>
            <a:pPr algn="just" fontAlgn="t"/>
            <a:r>
              <a:rPr lang="en-GB" sz="1800" dirty="0" smtClean="0"/>
              <a:t/>
            </a:r>
            <a:br>
              <a:rPr lang="en-GB" sz="1800" dirty="0" smtClean="0"/>
            </a:br>
            <a:endParaRPr lang="en-GB" sz="1800" dirty="0" smtClean="0"/>
          </a:p>
          <a:p>
            <a:pPr algn="just" fontAlgn="t"/>
            <a:endParaRPr lang="en-GB" sz="1800" dirty="0" smtClean="0"/>
          </a:p>
          <a:p>
            <a:endParaRPr lang="en-GB" sz="1600" dirty="0"/>
          </a:p>
        </p:txBody>
      </p:sp>
    </p:spTree>
    <p:extLst>
      <p:ext uri="{BB962C8B-B14F-4D97-AF65-F5344CB8AC3E}">
        <p14:creationId xmlns:p14="http://schemas.microsoft.com/office/powerpoint/2010/main" val="1018575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2086" y="396384"/>
            <a:ext cx="8229600" cy="512336"/>
          </a:xfrm>
        </p:spPr>
        <p:txBody>
          <a:bodyPr/>
          <a:lstStyle/>
          <a:p>
            <a:pPr fontAlgn="t"/>
            <a:r>
              <a:rPr lang="en-GB" b="1" dirty="0" smtClean="0"/>
              <a:t/>
            </a:r>
            <a:br>
              <a:rPr lang="en-GB" b="1" dirty="0" smtClean="0"/>
            </a:br>
            <a:r>
              <a:rPr lang="en-GB" b="1" dirty="0" smtClean="0"/>
              <a:t>Protection Relating to Missing Persons</a:t>
            </a:r>
            <a:endParaRPr lang="en-GB" dirty="0"/>
          </a:p>
        </p:txBody>
      </p:sp>
      <p:sp>
        <p:nvSpPr>
          <p:cNvPr id="3" name="Marcador de contenido 2"/>
          <p:cNvSpPr>
            <a:spLocks noGrp="1"/>
          </p:cNvSpPr>
          <p:nvPr>
            <p:ph idx="1"/>
          </p:nvPr>
        </p:nvSpPr>
        <p:spPr>
          <a:xfrm>
            <a:off x="539552" y="1700808"/>
            <a:ext cx="8147248" cy="4680520"/>
          </a:xfrm>
        </p:spPr>
        <p:txBody>
          <a:bodyPr/>
          <a:lstStyle/>
          <a:p>
            <a:pPr algn="just" fontAlgn="t"/>
            <a:r>
              <a:rPr lang="en-GB" sz="2000" dirty="0" smtClean="0"/>
              <a:t>In 2012 t</a:t>
            </a:r>
            <a:r>
              <a:rPr lang="en-GB" sz="2000" dirty="0" smtClean="0"/>
              <a:t>he Secretariat of Foreign Affairs and International Cooperation signed a cooperation agreement on the establishment of mechanisms to exchange information about </a:t>
            </a:r>
            <a:r>
              <a:rPr lang="en-GB" sz="2000" dirty="0" smtClean="0"/>
              <a:t>missing migrants and unidentified bodies of deceased persons. The agreement was signed by the Secretariat of State at the Ministries of Human Rights, Justice, Interior and Decentralization</a:t>
            </a:r>
            <a:r>
              <a:rPr lang="en-GB" sz="2000" dirty="0" smtClean="0"/>
              <a:t>, the National Forum for Migration of Honduras (FONAMIH), the </a:t>
            </a:r>
            <a:r>
              <a:rPr lang="en-GB" sz="2000" dirty="0" smtClean="0"/>
              <a:t>Centre for </a:t>
            </a:r>
            <a:r>
              <a:rPr lang="en-GB" sz="2000" dirty="0" smtClean="0"/>
              <a:t>Research and Human Rights Promotion (CIPRODEH) and the Argentine Forensic Anthropology Team (EAAF), with the aim of locating missing migrants among unidentified remains.</a:t>
            </a:r>
          </a:p>
          <a:p>
            <a:pPr algn="just" fontAlgn="t"/>
            <a:r>
              <a:rPr lang="en-GB" sz="2000" dirty="0" smtClean="0"/>
              <a:t>Efforts are under way, with the accompaniment of the International Committee of the Red Cross (ICRC), </a:t>
            </a:r>
            <a:r>
              <a:rPr lang="en-GB" sz="2000" dirty="0" smtClean="0"/>
              <a:t>to develop a single and standardized form to collect data on missing migrants.</a:t>
            </a:r>
          </a:p>
          <a:p>
            <a:endParaRPr lang="en-GB" dirty="0"/>
          </a:p>
        </p:txBody>
      </p:sp>
    </p:spTree>
    <p:extLst>
      <p:ext uri="{BB962C8B-B14F-4D97-AF65-F5344CB8AC3E}">
        <p14:creationId xmlns:p14="http://schemas.microsoft.com/office/powerpoint/2010/main" val="1646710471"/>
      </p:ext>
    </p:extLst>
  </p:cSld>
  <p:clrMapOvr>
    <a:masterClrMapping/>
  </p:clrMapOvr>
</p:sld>
</file>

<file path=ppt/theme/theme1.xml><?xml version="1.0" encoding="utf-8"?>
<a:theme xmlns:a="http://schemas.openxmlformats.org/drawingml/2006/main" name="Tema PP Gobiern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 PP Gobierno</Template>
  <TotalTime>2527</TotalTime>
  <Words>924</Words>
  <Application>Microsoft Macintosh PowerPoint</Application>
  <PresentationFormat>Presentación en pantalla (4:3)</PresentationFormat>
  <Paragraphs>70</Paragraphs>
  <Slides>12</Slides>
  <Notes>4</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PP Gobierno</vt:lpstr>
      <vt:lpstr>Presentación de PowerPoint</vt:lpstr>
      <vt:lpstr>Establishment of the Undersecretariat of Consular and Migration Affairs</vt:lpstr>
      <vt:lpstr>Achievements of the General Office of Consular Affairs</vt:lpstr>
      <vt:lpstr>Consular Services </vt:lpstr>
      <vt:lpstr>Presentación de PowerPoint</vt:lpstr>
      <vt:lpstr>Presentación de PowerPoint</vt:lpstr>
      <vt:lpstr> General Office for Protection of Honduran Migrants  </vt:lpstr>
      <vt:lpstr>Cooperation Agreements</vt:lpstr>
      <vt:lpstr> Protection Relating to Missing Persons</vt:lpstr>
      <vt:lpstr>Achievements in the Sphere of Protection</vt:lpstr>
      <vt:lpstr>Repatriation of Deceased Honduran Nationals 2015 – May 2016</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Cooperación para el Desarrollo:</dc:title>
  <dc:creator>Lolita Ucles</dc:creator>
  <cp:lastModifiedBy>Christiane Lehnhoff</cp:lastModifiedBy>
  <cp:revision>258</cp:revision>
  <dcterms:modified xsi:type="dcterms:W3CDTF">2016-06-09T17:57:20Z</dcterms:modified>
</cp:coreProperties>
</file>