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15"/>
  </p:notesMasterIdLst>
  <p:sldIdLst>
    <p:sldId id="268" r:id="rId2"/>
    <p:sldId id="341" r:id="rId3"/>
    <p:sldId id="353" r:id="rId4"/>
    <p:sldId id="343" r:id="rId5"/>
    <p:sldId id="346" r:id="rId6"/>
    <p:sldId id="347" r:id="rId7"/>
    <p:sldId id="348" r:id="rId8"/>
    <p:sldId id="354" r:id="rId9"/>
    <p:sldId id="355" r:id="rId10"/>
    <p:sldId id="356" r:id="rId11"/>
    <p:sldId id="358" r:id="rId12"/>
    <p:sldId id="352" r:id="rId13"/>
    <p:sldId id="340" r:id="rId1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0" autoAdjust="0"/>
    <p:restoredTop sz="92400" autoAdjust="0"/>
  </p:normalViewPr>
  <p:slideViewPr>
    <p:cSldViewPr>
      <p:cViewPr>
        <p:scale>
          <a:sx n="100" d="100"/>
          <a:sy n="100" d="100"/>
        </p:scale>
        <p:origin x="-384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0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bryan.salgado\Desktop\Observatorio\2016\Alho%20Voz\Estad&#237;stica%20mes%20de%20Diciembre%202015%20ALHO%20VOZ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[Estadística mes de Diciembre 2015 ALHO VOZ.xlsx]Hoja3!Tabla dinámica10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Cantidad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llamadas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atendidas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123458504610601"/>
          <c:y val="0.3389596600899249"/>
        </c:manualLayout>
      </c:layout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7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R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c:spPr>
        <c:marker>
          <c:symbol val="none"/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7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R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c:spPr>
        <c:marker>
          <c:symbol val="none"/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7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R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190187764990897E-2"/>
          <c:y val="0.2330410066814598"/>
          <c:w val="0.90780981223500912"/>
          <c:h val="0.665990195574791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Hoja3!$B$16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layout>
                <c:manualLayout>
                  <c:x val="-2.3515905640114063E-2"/>
                  <c:y val="-1.1023078376908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F6-42FA-8967-67DF6D7CE9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9596588033428383E-2"/>
                  <c:y val="2.7557695942269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9F6-42FA-8967-67DF6D7CE9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677270426742707E-2"/>
                  <c:y val="-1.1023078376908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9F6-42FA-8967-67DF6D7CE9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Hoja3!$A$17:$A$27</c:f>
              <c:strCache>
                <c:ptCount val="10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Septiembre</c:v>
                </c:pt>
                <c:pt idx="7">
                  <c:v>Octubre</c:v>
                </c:pt>
                <c:pt idx="8">
                  <c:v>Noviembre</c:v>
                </c:pt>
                <c:pt idx="9">
                  <c:v>Diciembre</c:v>
                </c:pt>
              </c:strCache>
            </c:strRef>
          </c:cat>
          <c:val>
            <c:numRef>
              <c:f>Hoja3!$B$17:$B$27</c:f>
              <c:numCache>
                <c:formatCode>General</c:formatCode>
                <c:ptCount val="10"/>
                <c:pt idx="0">
                  <c:v>4660</c:v>
                </c:pt>
                <c:pt idx="1">
                  <c:v>5664</c:v>
                </c:pt>
                <c:pt idx="2">
                  <c:v>5810</c:v>
                </c:pt>
                <c:pt idx="3">
                  <c:v>6822</c:v>
                </c:pt>
                <c:pt idx="4">
                  <c:v>6631</c:v>
                </c:pt>
                <c:pt idx="5">
                  <c:v>5708</c:v>
                </c:pt>
                <c:pt idx="6">
                  <c:v>6331</c:v>
                </c:pt>
                <c:pt idx="7">
                  <c:v>10106</c:v>
                </c:pt>
                <c:pt idx="8">
                  <c:v>11206</c:v>
                </c:pt>
                <c:pt idx="9">
                  <c:v>8315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F6-42FA-8967-67DF6D7CE9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85952"/>
        <c:axId val="101087488"/>
        <c:axId val="0"/>
      </c:bar3DChart>
      <c:catAx>
        <c:axId val="10108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1087488"/>
        <c:crosses val="autoZero"/>
        <c:auto val="1"/>
        <c:lblAlgn val="ctr"/>
        <c:lblOffset val="100"/>
        <c:noMultiLvlLbl val="0"/>
      </c:catAx>
      <c:valAx>
        <c:axId val="10108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108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1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H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Motivo de las llamadas atendidas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Hoja1!$A$20:$A$23</c:f>
              <c:strCache>
                <c:ptCount val="4"/>
                <c:pt idx="0">
                  <c:v>Pasaportes</c:v>
                </c:pt>
                <c:pt idx="1">
                  <c:v>Otros servicios consulares</c:v>
                </c:pt>
                <c:pt idx="2">
                  <c:v>Servicios de Protección</c:v>
                </c:pt>
                <c:pt idx="3">
                  <c:v>Quejas</c:v>
                </c:pt>
              </c:strCache>
            </c:strRef>
          </c:cat>
          <c:val>
            <c:numRef>
              <c:f>Hoja1!$B$20:$B$23</c:f>
              <c:numCache>
                <c:formatCode>0.00%</c:formatCode>
                <c:ptCount val="4"/>
                <c:pt idx="0">
                  <c:v>0.6281788243001486</c:v>
                </c:pt>
                <c:pt idx="1">
                  <c:v>0.33288386121399954</c:v>
                </c:pt>
                <c:pt idx="2">
                  <c:v>3.8051503011061562E-2</c:v>
                </c:pt>
                <c:pt idx="3">
                  <c:v>4.283518532516945E-4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43-42B4-B6C9-70ADF0DB53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526400"/>
        <c:axId val="110843392"/>
      </c:barChart>
      <c:catAx>
        <c:axId val="3952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10843392"/>
        <c:crosses val="autoZero"/>
        <c:auto val="1"/>
        <c:lblAlgn val="ctr"/>
        <c:lblOffset val="100"/>
        <c:noMultiLvlLbl val="0"/>
      </c:catAx>
      <c:valAx>
        <c:axId val="11084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952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065822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C3319-629E-4AFE-B555-857A1D7DE4E3}" type="slidenum">
              <a:rPr lang="es-HN" smtClean="0"/>
              <a:pPr/>
              <a:t>1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6112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4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60786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H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ALHO VOZ no es un Centro de Llamadas convencional ya que brinda una atención personalizada, cálida y humana a nuestros compatriotas en el exterior. En un lapso de nueve meses hemos logrado incrementar el recurso humano capacitado y así responder de manera efectiva a las inquietudes de casi 63,000 hondureños y sus familiares que antes carecían de este servicio. Para esto contamos con la más alta tecnología para monitorear el sistema, evaluar el desempeño de nuestros funcionarios y la eficiencia de nuestra atención. Asimismo, ha servido como una plataforma para promocionar proyectos sociales para los migrantes, tener un censo y una base de datos más completa de connacionales en Estados Unidos de América y muy importante; un buzón de quejas que ha servido de insumo para mejorar nuestras gestiones consulares e incluso el rescate de compatriotas secuestrados en la ruta.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5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68098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7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12305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6436234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028914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421727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103621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5721978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56679043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8850198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156614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53298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481558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HN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HN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366120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DCI\logo y fondos nuevos SRECI\fondo PPT gobierno SRECI.jp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99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HN" smtClean="0"/>
              <a:t>Haga clic para modificar el estilo de título del patrón</a:t>
            </a:r>
            <a:endParaRPr lang="es-HN" altLang="es-HN" smtClean="0"/>
          </a:p>
        </p:txBody>
      </p:sp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HN" smtClean="0"/>
              <a:t>Haga clic para modificar el estilo de texto del patrón</a:t>
            </a:r>
          </a:p>
          <a:p>
            <a:pPr lvl="1"/>
            <a:r>
              <a:rPr lang="es-ES" altLang="es-HN" smtClean="0"/>
              <a:t>Segundo nivel</a:t>
            </a:r>
          </a:p>
          <a:p>
            <a:pPr lvl="2"/>
            <a:r>
              <a:rPr lang="es-ES" altLang="es-HN" smtClean="0"/>
              <a:t>Tercer nivel</a:t>
            </a:r>
          </a:p>
          <a:p>
            <a:pPr lvl="3"/>
            <a:r>
              <a:rPr lang="es-ES" altLang="es-HN" smtClean="0"/>
              <a:t>Cuarto nivel</a:t>
            </a:r>
          </a:p>
          <a:p>
            <a:pPr lvl="4"/>
            <a:r>
              <a:rPr lang="es-ES" altLang="es-HN" smtClean="0"/>
              <a:t>Quinto nivel</a:t>
            </a:r>
            <a:endParaRPr lang="es-HN" altLang="es-HN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HN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s-H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-27434" y="548680"/>
            <a:ext cx="9070200" cy="864096"/>
          </a:xfrm>
          <a:ln>
            <a:noFill/>
          </a:ln>
        </p:spPr>
        <p:txBody>
          <a:bodyPr/>
          <a:lstStyle/>
          <a:p>
            <a:r>
              <a:rPr lang="es-HN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Secretaría de Relaciones Exteriores y Cooperación Internacional  </a:t>
            </a:r>
          </a:p>
          <a:p>
            <a:endParaRPr lang="es-HN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doni MT" panose="02070603080606020203" pitchFamily="18" charset="0"/>
            </a:endParaRPr>
          </a:p>
          <a:p>
            <a:endParaRPr lang="es-HN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doni MT" panose="02070603080606020203" pitchFamily="18" charset="0"/>
            </a:endParaRPr>
          </a:p>
          <a:p>
            <a:endParaRPr lang="es-HN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doni MT" panose="02070603080606020203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921149" y="2780928"/>
            <a:ext cx="6228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HN" sz="3600" b="1" kern="120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Bodoni MT" panose="02070603080606020203" pitchFamily="18" charset="0"/>
                <a:ea typeface="+mn-ea"/>
                <a:cs typeface="+mn-cs"/>
              </a:rPr>
              <a:t>Logros en Protección Consular </a:t>
            </a:r>
            <a:endParaRPr lang="es-HN" sz="3600" b="1" kern="1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  <a:latin typeface="Bodoni MT" panose="02070603080606020203" pitchFamily="18" charset="0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610059"/>
            <a:ext cx="1761897" cy="134733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877" y="1914585"/>
            <a:ext cx="2359685" cy="31462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5529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2086" y="396384"/>
            <a:ext cx="8229600" cy="512336"/>
          </a:xfrm>
        </p:spPr>
        <p:txBody>
          <a:bodyPr/>
          <a:lstStyle/>
          <a:p>
            <a:pPr fontAlgn="t"/>
            <a:r>
              <a:rPr lang="es-HN" b="1" dirty="0" smtClean="0"/>
              <a:t/>
            </a:r>
            <a:br>
              <a:rPr lang="es-HN" b="1" dirty="0" smtClean="0"/>
            </a:br>
            <a:r>
              <a:rPr lang="es-HN" b="1" dirty="0" smtClean="0"/>
              <a:t>Protección </a:t>
            </a:r>
            <a:r>
              <a:rPr lang="es-HN" b="1" dirty="0"/>
              <a:t>en el tema de los No Localizados o desaparecidos</a:t>
            </a:r>
            <a:r>
              <a:rPr lang="es-HN" dirty="0"/>
              <a:t>,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4680520"/>
          </a:xfrm>
        </p:spPr>
        <p:txBody>
          <a:bodyPr/>
          <a:lstStyle/>
          <a:p>
            <a:pPr algn="just" fontAlgn="t"/>
            <a:r>
              <a:rPr lang="es-HN" sz="2000" dirty="0" smtClean="0"/>
              <a:t>La Secretaría </a:t>
            </a:r>
            <a:r>
              <a:rPr lang="es-HN" sz="2000" dirty="0"/>
              <a:t>de Relaciones Exteriores y Cooperación Internacional </a:t>
            </a:r>
            <a:r>
              <a:rPr lang="es-HN" sz="2000" dirty="0" smtClean="0"/>
              <a:t>firmó </a:t>
            </a:r>
            <a:r>
              <a:rPr lang="es-HN" sz="2000" dirty="0"/>
              <a:t>en el </a:t>
            </a:r>
            <a:r>
              <a:rPr lang="es-HN" sz="2000" dirty="0" smtClean="0"/>
              <a:t>año </a:t>
            </a:r>
            <a:r>
              <a:rPr lang="es-HN" sz="2000" dirty="0"/>
              <a:t>2012 el “Convenio de Cooperación para la creación de Mecanismos de Intercambio de Información sobre Migrantes No Localizados y Cuerpos no Identificados”  el cual está conformado por la Secretaría  de Estado en los Despachos de </a:t>
            </a:r>
            <a:r>
              <a:rPr lang="es-HN" sz="2000" dirty="0" smtClean="0"/>
              <a:t>Derechos </a:t>
            </a:r>
            <a:r>
              <a:rPr lang="es-HN" sz="2000" dirty="0"/>
              <a:t>Humanos, Justicia, Gobernación y descentralización, Foro Nacional para las Migraciones de Honduras (FONAMIH), Centro de Investigación y Promoción de los Derechos Humanos (CIPRODEH), y el Equipo Argentino de Antropología Forense (EAAF),  con la finalidad de encontrar Migrantes No Localizados entre restos no Identificados.</a:t>
            </a:r>
          </a:p>
          <a:p>
            <a:pPr algn="just" fontAlgn="t"/>
            <a:r>
              <a:rPr lang="es-HN" sz="2000" dirty="0" smtClean="0"/>
              <a:t>En actualidad se </a:t>
            </a:r>
            <a:r>
              <a:rPr lang="es-HN" sz="2000" dirty="0"/>
              <a:t>está trabajando con el acompañamiento del Comité Internacional de la Cruz Roja (CICR) en la elaboración de una ficha única homologada para la colección de datos sobre personas Migrantes desaparecidas.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646710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Logros en el área de protección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algn="just" fontAlgn="t"/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 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 Consular acreditada en México. Esto se ha logrado con el nombramiento de más personal para asistir a connacionales en la ruta migratoria.</a:t>
            </a:r>
          </a:p>
          <a:p>
            <a:pPr algn="just" fontAlgn="t"/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 a la Red Consular de Honduras acreditada en México y Estados Unidos mediante capacitaciones relacionadas a los temas de protección. </a:t>
            </a:r>
          </a:p>
          <a:p>
            <a:pPr algn="just" fontAlgn="t"/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Nombramiento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un Supervisor en el 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Protección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el 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Triangulo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Norte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Dotación de Vehículos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el 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 de la Red Consular en México con el objetivo de ejercer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mayor prontitud las funciones de 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protección a </a:t>
            </a:r>
            <a:r>
              <a:rPr lang="es-H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nuestros </a:t>
            </a:r>
            <a:r>
              <a:rPr lang="es-H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connacionales.</a:t>
            </a:r>
            <a:endParaRPr lang="es-H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784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6339" cy="1088068"/>
          </a:xfrm>
        </p:spPr>
        <p:txBody>
          <a:bodyPr>
            <a:noAutofit/>
          </a:bodyPr>
          <a:lstStyle/>
          <a:p>
            <a:pPr algn="ctr"/>
            <a:r>
              <a:rPr lang="es-MX" sz="30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Repatriaciones</a:t>
            </a:r>
            <a:r>
              <a:rPr lang="es-MX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30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de hondureños fallecidos</a:t>
            </a:r>
            <a:br>
              <a:rPr lang="es-MX" sz="30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es-MX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del 2015 a Mayo de 2016</a:t>
            </a:r>
            <a:endParaRPr lang="es-HN" sz="3000" b="1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Elipse 2"/>
          <p:cNvSpPr/>
          <p:nvPr/>
        </p:nvSpPr>
        <p:spPr>
          <a:xfrm>
            <a:off x="5899801" y="2609236"/>
            <a:ext cx="3133579" cy="13375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0213" tIns="30107" rIns="60213" bIns="30107" rtlCol="0" anchor="ctr"/>
          <a:lstStyle/>
          <a:p>
            <a:pPr algn="ctr"/>
            <a:endParaRPr lang="es-HN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3520" r="33660" b="65989"/>
          <a:stretch/>
        </p:blipFill>
        <p:spPr>
          <a:xfrm>
            <a:off x="6219324" y="2934004"/>
            <a:ext cx="601377" cy="623223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236242" y="2899061"/>
            <a:ext cx="5351539" cy="984132"/>
          </a:xfrm>
          <a:prstGeom prst="rect">
            <a:avLst/>
          </a:prstGeom>
          <a:noFill/>
        </p:spPr>
        <p:txBody>
          <a:bodyPr wrap="square" lIns="60213" tIns="30107" rIns="60213" bIns="30107" rtlCol="0">
            <a:spAutoFit/>
          </a:bodyPr>
          <a:lstStyle/>
          <a:p>
            <a:pPr algn="just"/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a mayo 2016 se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gestionado 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363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repatriaciones de hondureños que 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perdieron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vida fuera del territorio nacional. </a:t>
            </a:r>
            <a:endParaRPr lang="es-H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409" t="68884" r="42115"/>
          <a:stretch/>
        </p:blipFill>
        <p:spPr>
          <a:xfrm>
            <a:off x="6951227" y="2912399"/>
            <a:ext cx="515363" cy="683048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7076979" y="2806432"/>
            <a:ext cx="1997550" cy="830243"/>
          </a:xfrm>
          <a:prstGeom prst="rect">
            <a:avLst/>
          </a:prstGeom>
          <a:noFill/>
        </p:spPr>
        <p:txBody>
          <a:bodyPr wrap="square" lIns="60213" tIns="30107" rIns="60213" bIns="30107" rtlCol="0">
            <a:spAutoFit/>
          </a:bodyPr>
          <a:lstStyle/>
          <a:p>
            <a:pPr algn="ctr"/>
            <a:r>
              <a:rPr lang="es-MX" sz="3200" kern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363</a:t>
            </a:r>
            <a:endParaRPr lang="es-MX" sz="3200" kern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kern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Familias </a:t>
            </a:r>
          </a:p>
        </p:txBody>
      </p:sp>
    </p:spTree>
    <p:extLst>
      <p:ext uri="{BB962C8B-B14F-4D97-AF65-F5344CB8AC3E}">
        <p14:creationId xmlns:p14="http://schemas.microsoft.com/office/powerpoint/2010/main" val="9416339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 animBg="1"/>
      <p:bldP spid="2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3524" y="5445224"/>
            <a:ext cx="1860476" cy="143522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11560" y="242088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¡Gracias por su atención!  </a:t>
            </a:r>
            <a:endParaRPr lang="es-HN" sz="5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2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740" y="764704"/>
            <a:ext cx="7091548" cy="1008112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Creación de la Subsecretaría de Asuntos Consulares y Migratorios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288" y="5666078"/>
            <a:ext cx="1800200" cy="1379464"/>
          </a:xfrm>
          <a:prstGeom prst="rect">
            <a:avLst/>
          </a:prstGeom>
        </p:spPr>
      </p:pic>
      <p:pic>
        <p:nvPicPr>
          <p:cNvPr id="12" name="Imagen 1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620688"/>
            <a:ext cx="1872208" cy="114412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740" y="1988840"/>
            <a:ext cx="889174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H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Creación de la Subsecretaría de Relaciones Exteriores y Cooperación Internacional de Asuntos Consulares y </a:t>
            </a:r>
            <a:r>
              <a:rPr lang="es-H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Migratorios mediante DECRETO EJECUTIVO NÚMERO PCM-038-2015 </a:t>
            </a:r>
            <a:endParaRPr lang="es-HN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HN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H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 del Reglamento de la Ley de Protección al Hondureño Migrante y sus Familiares en marzo del 2015.   </a:t>
            </a:r>
          </a:p>
          <a:p>
            <a:pPr lvl="1" algn="just"/>
            <a:r>
              <a:rPr lang="es-H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H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H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Primer Desembolso del Fondo de Solidaridad Para el Hondureño 		                  Migrante y sus Familiares ($5 millones anuales)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HN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es-H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Creación de la Dirección General de Protección al Hondureño Migrante</a:t>
            </a:r>
          </a:p>
          <a:p>
            <a:pPr lvl="8" indent="287338" algn="just"/>
            <a:r>
              <a:rPr lang="es-H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H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Oficina de Asistencia al Migrante Retornado</a:t>
            </a:r>
          </a:p>
          <a:p>
            <a:pPr lvl="3" algn="just"/>
            <a:r>
              <a:rPr lang="es-H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* Oficina de Protección al Hondureño Migrante 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endParaRPr lang="es-HN" b="1" dirty="0" smtClean="0"/>
          </a:p>
          <a:p>
            <a:endParaRPr lang="es-HN" b="1" dirty="0"/>
          </a:p>
        </p:txBody>
      </p:sp>
    </p:spTree>
    <p:extLst>
      <p:ext uri="{BB962C8B-B14F-4D97-AF65-F5344CB8AC3E}">
        <p14:creationId xmlns:p14="http://schemas.microsoft.com/office/powerpoint/2010/main" val="107865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Logros Dirección General de Asuntos Consulares </a:t>
            </a:r>
            <a:endParaRPr lang="es-HN" dirty="0"/>
          </a:p>
        </p:txBody>
      </p:sp>
      <p:sp>
        <p:nvSpPr>
          <p:cNvPr id="3" name="Rectángulo 2"/>
          <p:cNvSpPr/>
          <p:nvPr/>
        </p:nvSpPr>
        <p:spPr>
          <a:xfrm>
            <a:off x="490380" y="1447338"/>
            <a:ext cx="822960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Establecimiento del Observatorio Consular Migratorio. </a:t>
            </a:r>
            <a:r>
              <a:rPr lang="es-HN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 nos permite la Formulación </a:t>
            </a: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estadísticas</a:t>
            </a:r>
            <a:r>
              <a:rPr lang="es-HN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12800" lvl="4" indent="-342900">
              <a:lnSpc>
                <a:spcPct val="115000"/>
              </a:lnSpc>
              <a:buFont typeface="+mj-lt"/>
              <a:buAutoNum type="alphaLcPeriod"/>
            </a:pPr>
            <a:r>
              <a:rPr lang="es-HN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Atenciones </a:t>
            </a: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consulares.</a:t>
            </a:r>
          </a:p>
          <a:p>
            <a:pPr marL="812800" lvl="4" indent="-342900">
              <a:lnSpc>
                <a:spcPct val="115000"/>
              </a:lnSpc>
              <a:buFont typeface="+mj-lt"/>
              <a:buAutoNum type="alphaLcPeriod"/>
            </a:pP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Hondureños migrantes retornados</a:t>
            </a:r>
          </a:p>
          <a:p>
            <a:pPr marL="812800" lvl="4" indent="-342900">
              <a:lnSpc>
                <a:spcPct val="115000"/>
              </a:lnSpc>
              <a:buFont typeface="+mj-lt"/>
              <a:buAutoNum type="alphaLcPeriod"/>
            </a:pP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Ayuda brindada a través del </a:t>
            </a:r>
            <a:r>
              <a:rPr lang="es-HN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FOSMIH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s-HN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Habilitación </a:t>
            </a: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tres líneas telefónicas gratuitas en el Centro de Llamadas ALHO VOZ “Donde Tu Voz si se Escucha” </a:t>
            </a:r>
            <a:r>
              <a:rPr lang="es-HN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destinadas a atender </a:t>
            </a: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los compatriotas que viven en México y España, donde se han atendido más 80 mil llamadas.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han retomado los servicios de emisión de pasaportes, certificados de nacimiento e identidades a través de los consulados móviles, contándose con la presencia del Registro Nacional de las Personas. Este servicio además de </a:t>
            </a:r>
            <a:r>
              <a:rPr lang="es-HN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brindarse </a:t>
            </a: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diferentes ciudades de los Estados Unidos de América, se ha extendido a Londres, Italia y Canadá.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H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Instalación de Cámaras de monitoreo y seguridad en todas las Oficinas Consulares  y los Consulados Móviles.</a:t>
            </a:r>
            <a:endParaRPr lang="es-H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4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9771" y="5705756"/>
            <a:ext cx="1493649" cy="1152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820" y="116632"/>
            <a:ext cx="8229600" cy="850106"/>
          </a:xfrm>
        </p:spPr>
        <p:txBody>
          <a:bodyPr/>
          <a:lstStyle/>
          <a:p>
            <a:r>
              <a:rPr lang="es-H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Servicios Consulares</a:t>
            </a:r>
            <a:endParaRPr lang="es-H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6554" y="1018899"/>
            <a:ext cx="85098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H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 Consular en </a:t>
            </a: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línea. </a:t>
            </a:r>
            <a:endParaRPr lang="es-H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Coordinación </a:t>
            </a:r>
            <a:r>
              <a:rPr lang="es-H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socialización </a:t>
            </a: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Bachillerato </a:t>
            </a:r>
            <a:r>
              <a:rPr lang="es-H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para </a:t>
            </a: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Migrantes que residen en el exterior.</a:t>
            </a:r>
            <a:endParaRPr lang="es-H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 </a:t>
            </a:r>
            <a:r>
              <a:rPr lang="es-H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Sistema </a:t>
            </a: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Biométrico de Asistencia.</a:t>
            </a:r>
            <a:endParaRPr lang="es-H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Informes </a:t>
            </a:r>
            <a:r>
              <a:rPr lang="es-H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diarios de servicios consulares brindados</a:t>
            </a: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 a la red consular a través de capacitaciones en temas de protección y servicios consulares.  </a:t>
            </a: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Aprobación </a:t>
            </a:r>
            <a:r>
              <a:rPr lang="es-H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Departamento de Estado para la apertura de tres Consulados Generales en los Estados Unidos (Seattle, Charlotte y Phoenix</a:t>
            </a:r>
            <a:r>
              <a:rPr lang="es-H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s-H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69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7802" y="5469896"/>
            <a:ext cx="1804572" cy="1383912"/>
          </a:xfrm>
          <a:prstGeom prst="rect">
            <a:avLst/>
          </a:prstGeom>
        </p:spPr>
      </p:pic>
      <p:grpSp>
        <p:nvGrpSpPr>
          <p:cNvPr id="2" name="Grupo 1"/>
          <p:cNvGrpSpPr/>
          <p:nvPr/>
        </p:nvGrpSpPr>
        <p:grpSpPr>
          <a:xfrm>
            <a:off x="-36512" y="0"/>
            <a:ext cx="9131524" cy="6152724"/>
            <a:chOff x="-36512" y="0"/>
            <a:chExt cx="9131524" cy="6152724"/>
          </a:xfrm>
        </p:grpSpPr>
        <p:graphicFrame>
          <p:nvGraphicFramePr>
            <p:cNvPr id="9" name="Gráfico 458"/>
            <p:cNvGraphicFramePr/>
            <p:nvPr>
              <p:extLst>
                <p:ext uri="{D42A27DB-BD31-4B8C-83A1-F6EECF244321}">
                  <p14:modId xmlns:p14="http://schemas.microsoft.com/office/powerpoint/2010/main" val="363580717"/>
                </p:ext>
              </p:extLst>
            </p:nvPr>
          </p:nvGraphicFramePr>
          <p:xfrm>
            <a:off x="179512" y="1825382"/>
            <a:ext cx="6336704" cy="432734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Forma libre 1"/>
            <p:cNvSpPr>
              <a:spLocks/>
            </p:cNvSpPr>
            <p:nvPr/>
          </p:nvSpPr>
          <p:spPr bwMode="auto">
            <a:xfrm>
              <a:off x="-36512" y="0"/>
              <a:ext cx="3059832" cy="2924944"/>
            </a:xfrm>
            <a:custGeom>
              <a:avLst/>
              <a:gdLst>
                <a:gd name="T0" fmla="*/ 0 w 720"/>
                <a:gd name="T1" fmla="*/ 0 h 700"/>
                <a:gd name="T2" fmla="*/ 0 w 720"/>
                <a:gd name="T3" fmla="*/ 1358832 h 700"/>
                <a:gd name="T4" fmla="*/ 172203 w 720"/>
                <a:gd name="T5" fmla="*/ 1403141 h 700"/>
                <a:gd name="T6" fmla="*/ 1097223 w 720"/>
                <a:gd name="T7" fmla="*/ 1358832 h 700"/>
                <a:gd name="T8" fmla="*/ 1097223 w 720"/>
                <a:gd name="T9" fmla="*/ 1301862 h 700"/>
                <a:gd name="T10" fmla="*/ 1097223 w 720"/>
                <a:gd name="T11" fmla="*/ 0 h 700"/>
                <a:gd name="T12" fmla="*/ 0 w 720"/>
                <a:gd name="T13" fmla="*/ 0 h 7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20"/>
                <a:gd name="T22" fmla="*/ 0 h 700"/>
                <a:gd name="T23" fmla="*/ 720 w 720"/>
                <a:gd name="T24" fmla="*/ 700 h 7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20" h="700">
                  <a:moveTo>
                    <a:pt x="0" y="0"/>
                  </a:moveTo>
                  <a:cubicBezTo>
                    <a:pt x="0" y="644"/>
                    <a:pt x="0" y="644"/>
                    <a:pt x="0" y="644"/>
                  </a:cubicBezTo>
                  <a:cubicBezTo>
                    <a:pt x="23" y="650"/>
                    <a:pt x="62" y="658"/>
                    <a:pt x="113" y="665"/>
                  </a:cubicBezTo>
                  <a:cubicBezTo>
                    <a:pt x="250" y="685"/>
                    <a:pt x="476" y="700"/>
                    <a:pt x="720" y="644"/>
                  </a:cubicBezTo>
                  <a:cubicBezTo>
                    <a:pt x="720" y="617"/>
                    <a:pt x="720" y="617"/>
                    <a:pt x="720" y="617"/>
                  </a:cubicBezTo>
                  <a:cubicBezTo>
                    <a:pt x="720" y="0"/>
                    <a:pt x="720" y="0"/>
                    <a:pt x="72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blipFill dpi="0"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0" tIns="1097280" rIns="1097280" bIns="1097280" anchor="b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HN" sz="1000" kern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000" kern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6251609" y="2320590"/>
              <a:ext cx="2843403" cy="11828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HN" sz="4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de 80,000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HN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compatriotas atendidos</a:t>
              </a:r>
              <a:endPara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52530" y="352377"/>
              <a:ext cx="6242482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HN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CENTRO DE LLAMADAS</a:t>
              </a:r>
            </a:p>
            <a:p>
              <a:pPr algn="ctr"/>
              <a:r>
                <a:rPr lang="es-HN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s-HN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ALHO VOZ </a:t>
              </a:r>
            </a:p>
            <a:p>
              <a:pPr algn="ctr"/>
              <a:r>
                <a:rPr lang="es-HN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(ATENCION EN LINEA A HONDURAS) </a:t>
              </a:r>
            </a:p>
            <a:p>
              <a:pPr algn="ctr"/>
              <a:r>
                <a:rPr lang="es-H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“DONDE TU VOZ SI SE ESCUCHA”</a:t>
              </a:r>
              <a:endParaRPr lang="es-HN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562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295636" y="0"/>
            <a:ext cx="6840760" cy="6858000"/>
            <a:chOff x="1295636" y="0"/>
            <a:chExt cx="6840760" cy="6858000"/>
          </a:xfrm>
        </p:grpSpPr>
        <p:pic>
          <p:nvPicPr>
            <p:cNvPr id="18" name="Picture 17"/>
            <p:cNvPicPr/>
            <p:nvPr/>
          </p:nvPicPr>
          <p:blipFill rotWithShape="1"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316731" y="0"/>
              <a:ext cx="6480720" cy="39330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aphicFrame>
          <p:nvGraphicFramePr>
            <p:cNvPr id="19" name="Gráfico 1"/>
            <p:cNvGraphicFramePr/>
            <p:nvPr>
              <p:extLst>
                <p:ext uri="{D42A27DB-BD31-4B8C-83A1-F6EECF244321}">
                  <p14:modId xmlns:p14="http://schemas.microsoft.com/office/powerpoint/2010/main" val="608261164"/>
                </p:ext>
              </p:extLst>
            </p:nvPr>
          </p:nvGraphicFramePr>
          <p:xfrm>
            <a:off x="1295636" y="3761657"/>
            <a:ext cx="6840760" cy="30963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5040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3993" y="0"/>
            <a:ext cx="5825804" cy="2802542"/>
          </a:xfr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6894" y="4711235"/>
            <a:ext cx="3169482" cy="2112988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4711235"/>
            <a:ext cx="3169482" cy="2112988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467544" y="2666544"/>
            <a:ext cx="7992888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H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Monitoreo de cámaras de seguridad a nivel mundial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H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 informes diarios de ingresos por servicios consulares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H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de atenciones en protección consular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H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de ALHO VOZ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H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de Ingresos por Representaciones Diplomáticas y Consulares a nivel mundial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73213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/>
              <a:t/>
            </a:r>
            <a:br>
              <a:rPr lang="es-HN" b="1" dirty="0" smtClean="0"/>
            </a:br>
            <a:r>
              <a:rPr lang="es-HN" b="1" dirty="0" smtClean="0"/>
              <a:t>Dirección General de Protección al Hondureño Migrante</a:t>
            </a:r>
            <a:r>
              <a:rPr lang="es-HN" dirty="0"/>
              <a:t/>
            </a:r>
            <a:br>
              <a:rPr lang="es-HN" dirty="0"/>
            </a:b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2116832"/>
          </a:xfrm>
        </p:spPr>
        <p:txBody>
          <a:bodyPr/>
          <a:lstStyle/>
          <a:p>
            <a:r>
              <a:rPr lang="es-HN" sz="2800" dirty="0" smtClean="0"/>
              <a:t>Durante </a:t>
            </a:r>
            <a:r>
              <a:rPr lang="es-HN" sz="2800" dirty="0"/>
              <a:t>el año 2015 y 2016 se han atendido un total de 1,041 casos de protección, los cuales han sido recibidos de manera directa por los Oficiales de Protección de OPROHM para su respectivo proceso.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2121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Convenios de Cooperación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algn="just" fontAlgn="t"/>
            <a:r>
              <a:rPr lang="es-HN" sz="1800" dirty="0" smtClean="0"/>
              <a:t>Los Consulados de Honduras en los Estados Unidos de América han firmado Convenios de Cooperación con diferentes Firmas de Abogados, con el objetivo de brindar asesoría legal a hondureños en materia migratoria, laboral, penal, etc</a:t>
            </a:r>
            <a:r>
              <a:rPr lang="es-HN" sz="1800" dirty="0"/>
              <a:t>.</a:t>
            </a:r>
          </a:p>
          <a:p>
            <a:pPr algn="just" fontAlgn="t"/>
            <a:endParaRPr lang="es-HN" sz="1800" dirty="0"/>
          </a:p>
          <a:p>
            <a:pPr algn="just" fontAlgn="t"/>
            <a:endParaRPr lang="es-HN" sz="1800" dirty="0" smtClean="0"/>
          </a:p>
          <a:p>
            <a:pPr algn="just" fontAlgn="t"/>
            <a:r>
              <a:rPr lang="es-HN" sz="1800" dirty="0">
                <a:cs typeface="Arial" pitchFamily="34" charset="0"/>
              </a:rPr>
              <a:t>Ante la reciente crisis migratoria que significó el dramático incremento de la </a:t>
            </a:r>
            <a:r>
              <a:rPr lang="es-HN" sz="1800" dirty="0" smtClean="0">
                <a:cs typeface="Arial" pitchFamily="34" charset="0"/>
              </a:rPr>
              <a:t>migración </a:t>
            </a:r>
            <a:r>
              <a:rPr lang="es-HN" sz="1800" dirty="0">
                <a:cs typeface="Arial" pitchFamily="34" charset="0"/>
              </a:rPr>
              <a:t>de menores no acompañados hacia </a:t>
            </a:r>
            <a:r>
              <a:rPr lang="es-HN" sz="1800" dirty="0" smtClean="0">
                <a:cs typeface="Arial" pitchFamily="34" charset="0"/>
              </a:rPr>
              <a:t>los Estados Unidos, se f</a:t>
            </a:r>
            <a:r>
              <a:rPr lang="es-HN" sz="1800" dirty="0" smtClean="0"/>
              <a:t>irmó </a:t>
            </a:r>
            <a:r>
              <a:rPr lang="es-HN" sz="1800" dirty="0"/>
              <a:t>en noviembre del 2015 </a:t>
            </a:r>
            <a:r>
              <a:rPr lang="es-HN" sz="1800" dirty="0" smtClean="0"/>
              <a:t>el Memorándum </a:t>
            </a:r>
            <a:r>
              <a:rPr lang="es-HN" sz="1800" dirty="0"/>
              <a:t>de </a:t>
            </a:r>
            <a:r>
              <a:rPr lang="es-HN" sz="1800" dirty="0" smtClean="0"/>
              <a:t>entendimiento </a:t>
            </a:r>
            <a:r>
              <a:rPr lang="es-HN" sz="1800" dirty="0"/>
              <a:t>con KIND, </a:t>
            </a:r>
            <a:r>
              <a:rPr lang="es-HN" sz="1800" dirty="0" smtClean="0"/>
              <a:t>con </a:t>
            </a:r>
            <a:r>
              <a:rPr lang="es-HN" sz="1800" dirty="0"/>
              <a:t>el objeto de que los niños, niñas y adolescentes no acompañados migrantes tengan </a:t>
            </a:r>
            <a:r>
              <a:rPr lang="es-HN" sz="1800" dirty="0" smtClean="0"/>
              <a:t>acompañamiento </a:t>
            </a:r>
            <a:r>
              <a:rPr lang="es-HN" sz="1800" dirty="0"/>
              <a:t>legal </a:t>
            </a:r>
            <a:r>
              <a:rPr lang="es-HN" sz="1800" dirty="0" smtClean="0"/>
              <a:t>en su proceso migratorio. Uno de los beneficios del convenio con la Organización KIND es fortalecimientos </a:t>
            </a:r>
            <a:r>
              <a:rPr lang="es-HN" sz="1800" dirty="0"/>
              <a:t>para </a:t>
            </a:r>
            <a:r>
              <a:rPr lang="es-HN" sz="1800" dirty="0" smtClean="0"/>
              <a:t>la </a:t>
            </a:r>
            <a:r>
              <a:rPr lang="es-HN" sz="1800" dirty="0"/>
              <a:t>Red Consular de Honduras en los Estados Unidos </a:t>
            </a:r>
            <a:r>
              <a:rPr lang="es-HN" sz="1800" dirty="0" smtClean="0"/>
              <a:t>mediante capacitaciones trimestrales en el tema migratorio.</a:t>
            </a:r>
          </a:p>
          <a:p>
            <a:pPr algn="just" fontAlgn="t"/>
            <a:r>
              <a:rPr lang="es-HN" sz="1800" dirty="0"/>
              <a:t/>
            </a:r>
            <a:br>
              <a:rPr lang="es-HN" sz="1800" dirty="0"/>
            </a:br>
            <a:endParaRPr lang="es-HN" sz="1800" dirty="0" smtClean="0"/>
          </a:p>
          <a:p>
            <a:pPr algn="just" fontAlgn="t"/>
            <a:endParaRPr lang="es-HN" sz="1800" dirty="0"/>
          </a:p>
          <a:p>
            <a:endParaRPr lang="es-HN" sz="1600" dirty="0"/>
          </a:p>
        </p:txBody>
      </p:sp>
    </p:spTree>
    <p:extLst>
      <p:ext uri="{BB962C8B-B14F-4D97-AF65-F5344CB8AC3E}">
        <p14:creationId xmlns:p14="http://schemas.microsoft.com/office/powerpoint/2010/main" val="1018575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PP Gobier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PP Gobierno</Template>
  <TotalTime>2453</TotalTime>
  <Words>796</Words>
  <Application>Microsoft Office PowerPoint</Application>
  <PresentationFormat>On-screen Show (4:3)</PresentationFormat>
  <Paragraphs>71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PP Gobierno</vt:lpstr>
      <vt:lpstr>PowerPoint Presentation</vt:lpstr>
      <vt:lpstr>Creación de la Subsecretaría de Asuntos Consulares y Migratorios</vt:lpstr>
      <vt:lpstr>Logros Dirección General de Asuntos Consulares </vt:lpstr>
      <vt:lpstr>Servicios Consulares</vt:lpstr>
      <vt:lpstr>PowerPoint Presentation</vt:lpstr>
      <vt:lpstr>PowerPoint Presentation</vt:lpstr>
      <vt:lpstr>PowerPoint Presentation</vt:lpstr>
      <vt:lpstr> Dirección General de Protección al Hondureño Migrante </vt:lpstr>
      <vt:lpstr>Convenios de Cooperación</vt:lpstr>
      <vt:lpstr> Protección en el tema de los No Localizados o desaparecidos, </vt:lpstr>
      <vt:lpstr>Logros en el área de protección</vt:lpstr>
      <vt:lpstr>Repatriaciones de hondureños fallecidos del 2015 a Mayo de 2016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Cooperación para el Desarrollo:</dc:title>
  <dc:creator>Lolita Ucles</dc:creator>
  <cp:lastModifiedBy>RODAS Renán</cp:lastModifiedBy>
  <cp:revision>239</cp:revision>
  <dcterms:modified xsi:type="dcterms:W3CDTF">2016-06-09T16:38:35Z</dcterms:modified>
</cp:coreProperties>
</file>