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1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384" y="-9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B1023-BCF8-4777-BF75-18AB13F681BE}" type="datetimeFigureOut">
              <a:rPr lang="en-US" smtClean="0"/>
              <a:t>6/19/14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01B1E-26B8-410F-862C-F092D07B405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98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01B1E-26B8-410F-862C-F092D07B40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20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6/19/14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8471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6/19/14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946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6/19/14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338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6/19/14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940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6/19/14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675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6/19/14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6395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6/19/14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5773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6/19/14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3405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6/19/14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6096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6/19/14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5321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6/19/14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3941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FA30D-E914-4274-8FA1-5B88B658AFA2}" type="datetimeFigureOut">
              <a:rPr lang="es-SV" smtClean="0"/>
              <a:pPr/>
              <a:t>6/19/14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B3154-8E5A-409C-9C35-B0FA0897B47A}" type="slidenum">
              <a:rPr lang="es-SV" smtClean="0"/>
              <a:pPr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0239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91981" y="1844824"/>
            <a:ext cx="7772400" cy="1470025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3600" dirty="0" smtClean="0">
                <a:solidFill>
                  <a:schemeClr val="tx2"/>
                </a:solidFill>
                <a:latin typeface="Arial Black" pitchFamily="34" charset="0"/>
              </a:rPr>
              <a:t>CONCLUSIONS</a:t>
            </a:r>
            <a:r>
              <a:rPr lang="en-GB" sz="2000" dirty="0" smtClean="0">
                <a:solidFill>
                  <a:schemeClr val="tx2"/>
                </a:solidFill>
                <a:latin typeface="Arial Black" pitchFamily="34" charset="0"/>
              </a:rPr>
              <a:t/>
            </a:r>
            <a:br>
              <a:rPr lang="en-GB" sz="2000" dirty="0" smtClean="0">
                <a:solidFill>
                  <a:schemeClr val="tx2"/>
                </a:solidFill>
                <a:latin typeface="Arial Black" pitchFamily="34" charset="0"/>
              </a:rPr>
            </a:br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2000" b="1" dirty="0" smtClean="0"/>
              <a:t>of the Seminars/Workshops on Capacity-Building of Consular Officers on Protection of the Labour Rights of Migrant Workers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b="1" dirty="0" smtClean="0"/>
              <a:t>Managua, Nicaragua, 2012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b="1" dirty="0" smtClean="0"/>
              <a:t>Tegucigalpa, Honduras, 2013 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/>
          </a:p>
        </p:txBody>
      </p:sp>
      <p:pic>
        <p:nvPicPr>
          <p:cNvPr id="4" name="3 Imagen" descr="CRM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2171700" cy="679450"/>
          </a:xfrm>
          <a:prstGeom prst="rect">
            <a:avLst/>
          </a:prstGeom>
          <a:noFill/>
        </p:spPr>
      </p:pic>
      <p:pic>
        <p:nvPicPr>
          <p:cNvPr id="5" name="4 Imagen" descr="C:\Users\mlheureux\AppData\Local\Microsoft\Windows\Temporary Internet Files\Content.Outlook\IP8QZI8A\flagge-honduras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76672"/>
            <a:ext cx="86804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jsagastume\Documents\LOGOS DE OIM CON ALTA RESOLUCION\iom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5345"/>
            <a:ext cx="970384" cy="8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301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100900" cy="5112568"/>
          </a:xfrm>
        </p:spPr>
        <p:txBody>
          <a:bodyPr>
            <a:noAutofit/>
          </a:bodyPr>
          <a:lstStyle/>
          <a:p>
            <a:pPr marL="685800" indent="-685800" algn="just">
              <a:buFont typeface="Wingdings" pitchFamily="2" charset="2"/>
              <a:buChar char="q"/>
            </a:pPr>
            <a:r>
              <a:rPr lang="en-GB" sz="2200" b="1" dirty="0" smtClean="0">
                <a:solidFill>
                  <a:schemeClr val="tx2"/>
                </a:solidFill>
                <a:latin typeface="+mj-lt"/>
              </a:rPr>
              <a:t>Policies on preventing and combating trafficking for the purpose of labour exploitation 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n-GB" sz="2200" b="1" dirty="0" smtClean="0">
                <a:solidFill>
                  <a:schemeClr val="tx2"/>
                </a:solidFill>
                <a:latin typeface="+mj-lt"/>
              </a:rPr>
              <a:t>Take advantage of technology and human resources 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n-GB" sz="2200" b="1" dirty="0" smtClean="0">
                <a:solidFill>
                  <a:schemeClr val="tx2"/>
                </a:solidFill>
                <a:latin typeface="+mj-lt"/>
              </a:rPr>
              <a:t>Joint consulates with other countries of origin 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n-GB" sz="2200" b="1" dirty="0" smtClean="0">
                <a:solidFill>
                  <a:schemeClr val="tx2"/>
                </a:solidFill>
                <a:latin typeface="+mj-lt"/>
              </a:rPr>
              <a:t>Implement inter-institutional programmes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n-GB" sz="2200" b="1" dirty="0" smtClean="0">
                <a:solidFill>
                  <a:schemeClr val="tx2"/>
                </a:solidFill>
                <a:latin typeface="+mj-lt"/>
              </a:rPr>
              <a:t>Establish (community) support networks 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n-GB" sz="2200" b="1" dirty="0" smtClean="0">
                <a:solidFill>
                  <a:schemeClr val="tx2"/>
                </a:solidFill>
                <a:latin typeface="+mj-lt"/>
              </a:rPr>
              <a:t>Ratify ILO agreements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n-GB" sz="2200" b="1" dirty="0" smtClean="0">
                <a:solidFill>
                  <a:schemeClr val="tx2"/>
                </a:solidFill>
                <a:latin typeface="+mj-lt"/>
              </a:rPr>
              <a:t>Disseminate information on labour rights through consular networks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n-GB" sz="2200" b="1" dirty="0" smtClean="0">
                <a:solidFill>
                  <a:schemeClr val="tx2"/>
                </a:solidFill>
                <a:latin typeface="+mj-lt"/>
              </a:rPr>
              <a:t>Training programmes on consular protection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n-GB" sz="2200" b="1" dirty="0" smtClean="0">
                <a:solidFill>
                  <a:schemeClr val="tx2"/>
                </a:solidFill>
                <a:latin typeface="+mj-lt"/>
              </a:rPr>
              <a:t>Develop manuals on protection of migrant workers 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n-GB" sz="2200" b="1" dirty="0" smtClean="0">
                <a:solidFill>
                  <a:schemeClr val="tx2"/>
                </a:solidFill>
                <a:latin typeface="+mj-lt"/>
              </a:rPr>
              <a:t>ESTABLISH THE ROLE OF LABOUR ATTACHÉ</a:t>
            </a:r>
          </a:p>
          <a:p>
            <a:pPr marL="685800" indent="-685800" algn="just">
              <a:buFont typeface="Wingdings" pitchFamily="2" charset="2"/>
              <a:buChar char="q"/>
            </a:pPr>
            <a:endParaRPr lang="en-GB" sz="2200" b="1" dirty="0" smtClean="0">
              <a:solidFill>
                <a:schemeClr val="tx2"/>
              </a:solidFill>
              <a:latin typeface="+mj-lt"/>
            </a:endParaRPr>
          </a:p>
          <a:p>
            <a:pPr algn="just"/>
            <a:endParaRPr lang="en-GB" sz="12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3 Imagen" descr="CRM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2171700" cy="679450"/>
          </a:xfrm>
          <a:prstGeom prst="rect">
            <a:avLst/>
          </a:prstGeom>
          <a:noFill/>
        </p:spPr>
      </p:pic>
      <p:pic>
        <p:nvPicPr>
          <p:cNvPr id="5" name="4 Imagen" descr="C:\Users\mlheureux\AppData\Local\Microsoft\Windows\Temporary Internet Files\Content.Outlook\IP8QZI8A\flagge-honduras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76672"/>
            <a:ext cx="86804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jsagastume\Documents\LOGOS DE OIM CON ALTA RESOLUCION\iom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5345"/>
            <a:ext cx="970384" cy="8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11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980728"/>
            <a:ext cx="8100900" cy="3672408"/>
          </a:xfrm>
        </p:spPr>
        <p:txBody>
          <a:bodyPr>
            <a:noAutofit/>
          </a:bodyPr>
          <a:lstStyle/>
          <a:p>
            <a:pPr marL="685800" indent="-685800" algn="just"/>
            <a:endParaRPr lang="en-GB" sz="2200" b="1" dirty="0" smtClean="0">
              <a:solidFill>
                <a:schemeClr val="tx2"/>
              </a:solidFill>
              <a:latin typeface="+mj-lt"/>
            </a:endParaRPr>
          </a:p>
          <a:p>
            <a:r>
              <a:rPr lang="en-GB" sz="2200" b="1" dirty="0" smtClean="0">
                <a:solidFill>
                  <a:schemeClr val="tx2"/>
                </a:solidFill>
                <a:latin typeface="+mj-lt"/>
              </a:rPr>
              <a:t>PROPOSED NEXT STEPS</a:t>
            </a:r>
          </a:p>
          <a:p>
            <a:pPr marL="685800" indent="-685800" algn="just">
              <a:buFont typeface="Wingdings" pitchFamily="2" charset="2"/>
              <a:buChar char="q"/>
            </a:pPr>
            <a:endParaRPr lang="en-GB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r>
              <a:rPr lang="en-GB" sz="1800" b="1" dirty="0" smtClean="0">
                <a:solidFill>
                  <a:schemeClr val="tx2"/>
                </a:solidFill>
                <a:latin typeface="+mj-lt"/>
              </a:rPr>
              <a:t>Training </a:t>
            </a:r>
            <a:r>
              <a:rPr lang="en-GB" sz="1800" b="1" dirty="0" smtClean="0">
                <a:solidFill>
                  <a:schemeClr val="tx2"/>
                </a:solidFill>
                <a:latin typeface="+mj-lt"/>
              </a:rPr>
              <a:t>of </a:t>
            </a:r>
            <a:r>
              <a:rPr lang="en-GB" sz="1800" b="1" dirty="0" smtClean="0">
                <a:solidFill>
                  <a:schemeClr val="tx2"/>
                </a:solidFill>
                <a:latin typeface="+mj-lt"/>
              </a:rPr>
              <a:t>labour attachés (in countries where this position exists)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n-GB" sz="1800" b="1" dirty="0" smtClean="0">
                <a:solidFill>
                  <a:schemeClr val="tx2"/>
                </a:solidFill>
                <a:latin typeface="+mj-lt"/>
              </a:rPr>
              <a:t>Remote training (online tools)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n-GB" sz="1800" b="1" dirty="0" smtClean="0">
                <a:solidFill>
                  <a:schemeClr val="tx2"/>
                </a:solidFill>
                <a:latin typeface="+mj-lt"/>
              </a:rPr>
              <a:t>Training of trainers on consular protection 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n-GB" sz="1800" b="1" dirty="0" smtClean="0">
                <a:solidFill>
                  <a:schemeClr val="tx2"/>
                </a:solidFill>
                <a:latin typeface="+mj-lt"/>
              </a:rPr>
              <a:t>Prevention/awareness-raising campaigns; develop materials that can be adjusted to the region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n-GB" sz="1800" b="1" dirty="0" smtClean="0">
                <a:solidFill>
                  <a:schemeClr val="tx2"/>
                </a:solidFill>
                <a:latin typeface="+mj-lt"/>
              </a:rPr>
              <a:t>Create a virtual forum on the topic</a:t>
            </a:r>
          </a:p>
          <a:p>
            <a:pPr algn="just"/>
            <a:endParaRPr lang="en-GB" sz="18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endParaRPr lang="en-GB" sz="18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endParaRPr lang="en-GB" sz="18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endParaRPr lang="en-GB" sz="18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endParaRPr lang="en-GB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n-GB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Ø"/>
            </a:pPr>
            <a:endParaRPr lang="en-GB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n-GB" sz="2200" b="1" dirty="0" smtClean="0">
              <a:solidFill>
                <a:schemeClr val="tx2"/>
              </a:solidFill>
              <a:latin typeface="+mj-lt"/>
            </a:endParaRPr>
          </a:p>
          <a:p>
            <a:pPr algn="just"/>
            <a:endParaRPr lang="en-GB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n-GB" sz="2200" b="1" dirty="0" smtClean="0">
              <a:solidFill>
                <a:schemeClr val="tx2"/>
              </a:solidFill>
              <a:latin typeface="+mj-lt"/>
            </a:endParaRPr>
          </a:p>
          <a:p>
            <a:pPr algn="just"/>
            <a:endParaRPr lang="en-GB" sz="2200" b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4" name="3 Imagen" descr="CRM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171700" cy="679450"/>
          </a:xfrm>
          <a:prstGeom prst="rect">
            <a:avLst/>
          </a:prstGeom>
          <a:noFill/>
        </p:spPr>
      </p:pic>
      <p:pic>
        <p:nvPicPr>
          <p:cNvPr id="5" name="4 Imagen" descr="C:\Users\mlheureux\AppData\Local\Microsoft\Windows\Temporary Internet Files\Content.Outlook\IP8QZI8A\flagge-honduras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76672"/>
            <a:ext cx="86804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jsagastume\Documents\LOGOS DE OIM CON ALTA RESOLUCION\iom-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5345"/>
            <a:ext cx="970384" cy="8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532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117</Words>
  <Application>Microsoft Macintosh PowerPoint</Application>
  <PresentationFormat>Presentación en pantalla (4:3)</PresentationFormat>
  <Paragraphs>29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   CONCLUSIONS  of the Seminars/Workshops on Capacity-Building of Consular Officers on Protection of the Labour Rights of Migrant Workers  Managua, Nicaragua, 2012 Tegucigalpa, Honduras, 2013  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- Taller para el Fortalecimiento de las Capacidades de las Autoridades Consulares en la Protección de los Derechos Laborales de las Personas Migrantes Trabajadoras. Tegucigalpa, Honduras,  5 y 6 de noviembre de 2013</dc:title>
  <dc:creator>SAGASTUME Jorge</dc:creator>
  <cp:lastModifiedBy>Christiane Lehnhoff</cp:lastModifiedBy>
  <cp:revision>54</cp:revision>
  <dcterms:created xsi:type="dcterms:W3CDTF">2013-11-14T20:26:57Z</dcterms:created>
  <dcterms:modified xsi:type="dcterms:W3CDTF">2014-06-19T16:41:59Z</dcterms:modified>
</cp:coreProperties>
</file>