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1" r:id="rId4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B1023-BCF8-4777-BF75-18AB13F681BE}" type="datetimeFigureOut">
              <a:rPr lang="en-US" smtClean="0"/>
              <a:t>6/4/2014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601B1E-26B8-410F-862C-F092D07B4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98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601B1E-26B8-410F-862C-F092D07B40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520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04/06/2014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18471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04/06/2014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99465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04/06/2014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3389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04/06/2014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94006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04/06/2014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26752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04/06/2014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63952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04/06/2014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57730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04/06/2014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34053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04/06/2014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60968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04/06/2014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53218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A30D-E914-4274-8FA1-5B88B658AFA2}" type="datetimeFigureOut">
              <a:rPr lang="es-SV" smtClean="0"/>
              <a:pPr/>
              <a:t>04/06/2014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B3154-8E5A-409C-9C35-B0FA0897B47A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39417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FA30D-E914-4274-8FA1-5B88B658AFA2}" type="datetimeFigureOut">
              <a:rPr lang="es-SV" smtClean="0"/>
              <a:pPr/>
              <a:t>04/06/2014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B3154-8E5A-409C-9C35-B0FA0897B47A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02392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91981" y="1844824"/>
            <a:ext cx="7772400" cy="1470025"/>
          </a:xfrm>
        </p:spPr>
        <p:txBody>
          <a:bodyPr>
            <a:noAutofit/>
          </a:bodyPr>
          <a:lstStyle/>
          <a:p>
            <a:r>
              <a:rPr lang="es-NI" sz="2000" b="1" dirty="0" smtClean="0"/>
              <a:t/>
            </a:r>
            <a:br>
              <a:rPr lang="es-NI" sz="2000" b="1" dirty="0" smtClean="0"/>
            </a:br>
            <a:r>
              <a:rPr lang="es-NI" sz="2000" b="1" dirty="0" smtClean="0"/>
              <a:t/>
            </a:r>
            <a:br>
              <a:rPr lang="es-NI" sz="2000" b="1" dirty="0" smtClean="0"/>
            </a:br>
            <a:r>
              <a:rPr lang="es-NI" sz="2000" b="1" dirty="0"/>
              <a:t/>
            </a:r>
            <a:br>
              <a:rPr lang="es-NI" sz="2000" b="1" dirty="0"/>
            </a:br>
            <a:r>
              <a:rPr lang="es-SV" sz="3600" dirty="0" smtClean="0">
                <a:solidFill>
                  <a:schemeClr val="tx2"/>
                </a:solidFill>
                <a:latin typeface="Arial Black" pitchFamily="34" charset="0"/>
              </a:rPr>
              <a:t>CONCLUSIONES</a:t>
            </a:r>
            <a:r>
              <a:rPr lang="es-SV" sz="2000" dirty="0" smtClean="0">
                <a:solidFill>
                  <a:schemeClr val="tx2"/>
                </a:solidFill>
                <a:latin typeface="Arial Black" pitchFamily="34" charset="0"/>
              </a:rPr>
              <a:t/>
            </a:r>
            <a:br>
              <a:rPr lang="es-SV" sz="2000" dirty="0" smtClean="0">
                <a:solidFill>
                  <a:schemeClr val="tx2"/>
                </a:solidFill>
                <a:latin typeface="Arial Black" pitchFamily="34" charset="0"/>
              </a:rPr>
            </a:br>
            <a:r>
              <a:rPr lang="es-NI" sz="2000" b="1" dirty="0"/>
              <a:t/>
            </a:r>
            <a:br>
              <a:rPr lang="es-NI" sz="2000" b="1" dirty="0"/>
            </a:br>
            <a:r>
              <a:rPr lang="es-NI" sz="2000" b="1" dirty="0" smtClean="0"/>
              <a:t>De los Seminarios</a:t>
            </a:r>
            <a:r>
              <a:rPr lang="es-NI" sz="2000" dirty="0" smtClean="0"/>
              <a:t> </a:t>
            </a:r>
            <a:r>
              <a:rPr lang="es-NI" sz="2000" dirty="0"/>
              <a:t>- </a:t>
            </a:r>
            <a:r>
              <a:rPr lang="es-NI" sz="2000" b="1" dirty="0" smtClean="0"/>
              <a:t>Talleres</a:t>
            </a:r>
            <a:r>
              <a:rPr lang="es-NI" sz="2000" dirty="0" smtClean="0"/>
              <a:t> </a:t>
            </a:r>
            <a:r>
              <a:rPr lang="es-NI" sz="2000" b="1" dirty="0"/>
              <a:t>para</a:t>
            </a:r>
            <a:r>
              <a:rPr lang="es-NI" sz="2000" dirty="0"/>
              <a:t> </a:t>
            </a:r>
            <a:r>
              <a:rPr lang="es-NI" sz="2000" b="1" dirty="0"/>
              <a:t>el</a:t>
            </a:r>
            <a:r>
              <a:rPr lang="es-NI" sz="2000" dirty="0"/>
              <a:t> </a:t>
            </a:r>
            <a:r>
              <a:rPr lang="es-NI" sz="2000" b="1" dirty="0"/>
              <a:t>Fortalecimiento</a:t>
            </a:r>
            <a:r>
              <a:rPr lang="es-NI" sz="2000" dirty="0"/>
              <a:t> </a:t>
            </a:r>
            <a:r>
              <a:rPr lang="es-NI" sz="2000" b="1" dirty="0"/>
              <a:t>de</a:t>
            </a:r>
            <a:r>
              <a:rPr lang="es-NI" sz="2000" dirty="0"/>
              <a:t> </a:t>
            </a:r>
            <a:r>
              <a:rPr lang="es-NI" sz="2000" b="1" dirty="0"/>
              <a:t>las</a:t>
            </a:r>
            <a:r>
              <a:rPr lang="es-NI" sz="2000" dirty="0"/>
              <a:t> </a:t>
            </a:r>
            <a:r>
              <a:rPr lang="es-NI" sz="2000" b="1" dirty="0"/>
              <a:t>Capacidades</a:t>
            </a:r>
            <a:r>
              <a:rPr lang="es-NI" sz="2000" dirty="0"/>
              <a:t> </a:t>
            </a:r>
            <a:r>
              <a:rPr lang="es-NI" sz="2000" b="1" dirty="0"/>
              <a:t>de</a:t>
            </a:r>
            <a:r>
              <a:rPr lang="es-NI" sz="2000" dirty="0"/>
              <a:t> </a:t>
            </a:r>
            <a:r>
              <a:rPr lang="es-NI" sz="2000" b="1" dirty="0"/>
              <a:t>las</a:t>
            </a:r>
            <a:r>
              <a:rPr lang="es-NI" sz="2000" dirty="0"/>
              <a:t> </a:t>
            </a:r>
            <a:r>
              <a:rPr lang="es-NI" sz="2000" b="1" dirty="0"/>
              <a:t>Autoridades</a:t>
            </a:r>
            <a:r>
              <a:rPr lang="es-NI" sz="2000" dirty="0"/>
              <a:t> </a:t>
            </a:r>
            <a:r>
              <a:rPr lang="es-NI" sz="2000" b="1" dirty="0"/>
              <a:t>Consulares</a:t>
            </a:r>
            <a:r>
              <a:rPr lang="es-NI" sz="2000" dirty="0"/>
              <a:t> </a:t>
            </a:r>
            <a:r>
              <a:rPr lang="es-NI" sz="2000" b="1" dirty="0"/>
              <a:t>en</a:t>
            </a:r>
            <a:r>
              <a:rPr lang="es-NI" sz="2000" dirty="0"/>
              <a:t> </a:t>
            </a:r>
            <a:r>
              <a:rPr lang="es-NI" sz="2000" b="1" dirty="0"/>
              <a:t>la</a:t>
            </a:r>
            <a:r>
              <a:rPr lang="es-NI" sz="2000" dirty="0"/>
              <a:t> </a:t>
            </a:r>
            <a:r>
              <a:rPr lang="es-NI" sz="2000" b="1" dirty="0"/>
              <a:t>Protección</a:t>
            </a:r>
            <a:r>
              <a:rPr lang="es-NI" sz="2000" dirty="0"/>
              <a:t> </a:t>
            </a:r>
            <a:r>
              <a:rPr lang="es-NI" sz="2000" b="1" dirty="0"/>
              <a:t>de</a:t>
            </a:r>
            <a:r>
              <a:rPr lang="es-NI" sz="2000" dirty="0"/>
              <a:t> </a:t>
            </a:r>
            <a:r>
              <a:rPr lang="es-NI" sz="2000" b="1" dirty="0"/>
              <a:t>los</a:t>
            </a:r>
            <a:r>
              <a:rPr lang="es-NI" sz="2000" dirty="0"/>
              <a:t> </a:t>
            </a:r>
            <a:r>
              <a:rPr lang="es-NI" sz="2000" b="1" dirty="0"/>
              <a:t>Derechos</a:t>
            </a:r>
            <a:r>
              <a:rPr lang="es-NI" sz="2000" dirty="0"/>
              <a:t> </a:t>
            </a:r>
            <a:r>
              <a:rPr lang="es-NI" sz="2000" b="1" dirty="0"/>
              <a:t>Laborales</a:t>
            </a:r>
            <a:r>
              <a:rPr lang="es-NI" sz="2000" dirty="0"/>
              <a:t> </a:t>
            </a:r>
            <a:r>
              <a:rPr lang="es-NI" sz="2000" b="1" dirty="0"/>
              <a:t>de</a:t>
            </a:r>
            <a:r>
              <a:rPr lang="es-NI" sz="2000" dirty="0"/>
              <a:t> </a:t>
            </a:r>
            <a:r>
              <a:rPr lang="es-NI" sz="2000" b="1" dirty="0"/>
              <a:t>las</a:t>
            </a:r>
            <a:r>
              <a:rPr lang="es-NI" sz="2000" dirty="0"/>
              <a:t> </a:t>
            </a:r>
            <a:r>
              <a:rPr lang="es-NI" sz="2000" b="1" dirty="0"/>
              <a:t>Personas</a:t>
            </a:r>
            <a:r>
              <a:rPr lang="es-NI" sz="2000" dirty="0"/>
              <a:t> </a:t>
            </a:r>
            <a:r>
              <a:rPr lang="es-NI" sz="2000" b="1" dirty="0"/>
              <a:t>Migrantes</a:t>
            </a:r>
            <a:r>
              <a:rPr lang="es-NI" sz="2000" dirty="0"/>
              <a:t> </a:t>
            </a:r>
            <a:r>
              <a:rPr lang="es-NI" sz="2000" b="1" dirty="0"/>
              <a:t>Trabajadoras</a:t>
            </a:r>
            <a:r>
              <a:rPr lang="es-NI" sz="2000" dirty="0"/>
              <a:t>.</a:t>
            </a:r>
            <a:r>
              <a:rPr lang="es-SV" sz="2000" dirty="0"/>
              <a:t/>
            </a:r>
            <a:br>
              <a:rPr lang="es-SV" sz="2000" dirty="0"/>
            </a:br>
            <a:r>
              <a:rPr lang="es-SV" sz="2000" dirty="0" smtClean="0"/>
              <a:t/>
            </a:r>
            <a:br>
              <a:rPr lang="es-SV" sz="2000" dirty="0" smtClean="0"/>
            </a:br>
            <a:r>
              <a:rPr lang="es-SV" sz="2000" dirty="0" smtClean="0"/>
              <a:t/>
            </a:r>
            <a:br>
              <a:rPr lang="es-SV" sz="2000" dirty="0" smtClean="0"/>
            </a:br>
            <a:r>
              <a:rPr lang="es-SV" sz="2000" b="1" dirty="0" smtClean="0"/>
              <a:t>Managua, Nicaragua, 2012</a:t>
            </a:r>
            <a:r>
              <a:rPr lang="es-SV" sz="2000" dirty="0"/>
              <a:t/>
            </a:r>
            <a:br>
              <a:rPr lang="es-SV" sz="2000" dirty="0"/>
            </a:br>
            <a:r>
              <a:rPr lang="es-NI" sz="2000" b="1" dirty="0" smtClean="0"/>
              <a:t>Tegucigalpa</a:t>
            </a:r>
            <a:r>
              <a:rPr lang="es-NI" sz="2000" b="1" dirty="0"/>
              <a:t>, Honduras, </a:t>
            </a:r>
            <a:r>
              <a:rPr lang="es-NI" sz="2000" b="1" dirty="0" smtClean="0"/>
              <a:t>2013 </a:t>
            </a:r>
            <a:r>
              <a:rPr lang="es-SV" sz="2000" dirty="0"/>
              <a:t/>
            </a:r>
            <a:br>
              <a:rPr lang="es-SV" sz="2000" dirty="0"/>
            </a:br>
            <a:endParaRPr lang="es-SV" sz="2000" dirty="0"/>
          </a:p>
        </p:txBody>
      </p:sp>
      <p:pic>
        <p:nvPicPr>
          <p:cNvPr id="4" name="3 Imagen" descr="CRM Lo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2171700" cy="679450"/>
          </a:xfrm>
          <a:prstGeom prst="rect">
            <a:avLst/>
          </a:prstGeom>
          <a:noFill/>
        </p:spPr>
      </p:pic>
      <p:pic>
        <p:nvPicPr>
          <p:cNvPr id="5" name="4 Imagen" descr="C:\Users\mlheureux\AppData\Local\Microsoft\Windows\Temporary Internet Files\Content.Outlook\IP8QZI8A\flagge-honduras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476672"/>
            <a:ext cx="868045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jsagastume\Documents\LOGOS DE OIM CON ALTA RESOLUCION\iom-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45345"/>
            <a:ext cx="970384" cy="823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430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8100900" cy="1752600"/>
          </a:xfrm>
        </p:spPr>
        <p:txBody>
          <a:bodyPr>
            <a:noAutofit/>
          </a:bodyPr>
          <a:lstStyle/>
          <a:p>
            <a:pPr marL="685800" indent="-685800" algn="just">
              <a:buFont typeface="Wingdings" pitchFamily="2" charset="2"/>
              <a:buChar char="q"/>
            </a:pPr>
            <a:r>
              <a:rPr lang="es-SV" sz="2200" b="1" dirty="0" smtClean="0">
                <a:solidFill>
                  <a:schemeClr val="tx2"/>
                </a:solidFill>
                <a:latin typeface="+mj-lt"/>
              </a:rPr>
              <a:t>Políticas de prevención y combate a la trata laboral</a:t>
            </a:r>
            <a:endParaRPr lang="es-SV" sz="2200" b="1" dirty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q"/>
            </a:pPr>
            <a:r>
              <a:rPr lang="es-SV" sz="2200" b="1" dirty="0" smtClean="0">
                <a:solidFill>
                  <a:schemeClr val="tx2"/>
                </a:solidFill>
                <a:latin typeface="+mj-lt"/>
              </a:rPr>
              <a:t>Aprovechamiento de la tecnología y los recursos humanos</a:t>
            </a:r>
          </a:p>
          <a:p>
            <a:pPr marL="685800" indent="-685800" algn="just">
              <a:buFont typeface="Wingdings" pitchFamily="2" charset="2"/>
              <a:buChar char="q"/>
            </a:pPr>
            <a:r>
              <a:rPr lang="es-SV" sz="2200" b="1" dirty="0" smtClean="0">
                <a:solidFill>
                  <a:schemeClr val="tx2"/>
                </a:solidFill>
                <a:latin typeface="+mj-lt"/>
              </a:rPr>
              <a:t>Consulados conjuntos con otros países de origen</a:t>
            </a:r>
          </a:p>
          <a:p>
            <a:pPr marL="685800" indent="-685800" algn="just">
              <a:buFont typeface="Wingdings" pitchFamily="2" charset="2"/>
              <a:buChar char="q"/>
            </a:pPr>
            <a:r>
              <a:rPr lang="es-SV" sz="2200" b="1" dirty="0" smtClean="0">
                <a:solidFill>
                  <a:schemeClr val="tx2"/>
                </a:solidFill>
                <a:latin typeface="+mj-lt"/>
              </a:rPr>
              <a:t>Implementación de programas interinstitucionales</a:t>
            </a:r>
          </a:p>
          <a:p>
            <a:pPr marL="685800" indent="-685800" algn="just">
              <a:buFont typeface="Wingdings" pitchFamily="2" charset="2"/>
              <a:buChar char="q"/>
            </a:pPr>
            <a:r>
              <a:rPr lang="es-SV" sz="2200" b="1" dirty="0" smtClean="0">
                <a:solidFill>
                  <a:schemeClr val="tx2"/>
                </a:solidFill>
                <a:latin typeface="+mj-lt"/>
              </a:rPr>
              <a:t>Conformación de redes de apoyo (comunitarias)</a:t>
            </a:r>
          </a:p>
          <a:p>
            <a:pPr marL="685800" indent="-685800" algn="just">
              <a:buFont typeface="Wingdings" pitchFamily="2" charset="2"/>
              <a:buChar char="q"/>
            </a:pPr>
            <a:r>
              <a:rPr lang="es-SV" sz="2200" b="1" dirty="0" smtClean="0">
                <a:solidFill>
                  <a:schemeClr val="tx2"/>
                </a:solidFill>
                <a:latin typeface="+mj-lt"/>
              </a:rPr>
              <a:t>Ratificación de los Convenios de la OIT </a:t>
            </a:r>
          </a:p>
          <a:p>
            <a:pPr marL="685800" indent="-685800" algn="just">
              <a:buFont typeface="Wingdings" pitchFamily="2" charset="2"/>
              <a:buChar char="q"/>
            </a:pPr>
            <a:r>
              <a:rPr lang="es-SV" sz="2200" b="1" dirty="0" smtClean="0">
                <a:solidFill>
                  <a:schemeClr val="tx2"/>
                </a:solidFill>
                <a:latin typeface="+mj-lt"/>
              </a:rPr>
              <a:t>Difusión de los derechos laborales a través de las redes consulares</a:t>
            </a:r>
          </a:p>
          <a:p>
            <a:pPr marL="685800" indent="-685800" algn="just">
              <a:buFont typeface="Wingdings" pitchFamily="2" charset="2"/>
              <a:buChar char="q"/>
            </a:pPr>
            <a:r>
              <a:rPr lang="es-SV" sz="2200" b="1" dirty="0" smtClean="0">
                <a:solidFill>
                  <a:schemeClr val="tx2"/>
                </a:solidFill>
                <a:latin typeface="+mj-lt"/>
              </a:rPr>
              <a:t>Programas de capacitación en protección consular </a:t>
            </a:r>
          </a:p>
          <a:p>
            <a:pPr marL="685800" indent="-685800" algn="just">
              <a:buFont typeface="Wingdings" pitchFamily="2" charset="2"/>
              <a:buChar char="q"/>
            </a:pPr>
            <a:r>
              <a:rPr lang="es-SV" sz="2200" b="1" dirty="0" smtClean="0">
                <a:solidFill>
                  <a:schemeClr val="tx2"/>
                </a:solidFill>
                <a:latin typeface="+mj-lt"/>
              </a:rPr>
              <a:t>Elaboración de manuales sobre la protección de trabajadores migratorios</a:t>
            </a:r>
          </a:p>
          <a:p>
            <a:pPr marL="685800" indent="-685800" algn="just">
              <a:buFont typeface="Wingdings" pitchFamily="2" charset="2"/>
              <a:buChar char="q"/>
            </a:pPr>
            <a:r>
              <a:rPr lang="es-SV" sz="2200" b="1" dirty="0" smtClean="0">
                <a:solidFill>
                  <a:schemeClr val="tx2"/>
                </a:solidFill>
                <a:latin typeface="+mj-lt"/>
              </a:rPr>
              <a:t>ESTABLECIMIENTO DE AGREGADOS LABORALES</a:t>
            </a:r>
          </a:p>
          <a:p>
            <a:pPr marL="685800" indent="-685800" algn="just">
              <a:buFont typeface="Wingdings" pitchFamily="2" charset="2"/>
              <a:buChar char="q"/>
            </a:pPr>
            <a:endParaRPr lang="es-SV" sz="2200" b="1" dirty="0" smtClean="0">
              <a:solidFill>
                <a:schemeClr val="tx2"/>
              </a:solidFill>
              <a:latin typeface="+mj-lt"/>
            </a:endParaRPr>
          </a:p>
          <a:p>
            <a:pPr algn="just"/>
            <a:endParaRPr lang="es-SV" sz="12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4" name="3 Imagen" descr="CRM Lo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2171700" cy="679450"/>
          </a:xfrm>
          <a:prstGeom prst="rect">
            <a:avLst/>
          </a:prstGeom>
          <a:noFill/>
        </p:spPr>
      </p:pic>
      <p:pic>
        <p:nvPicPr>
          <p:cNvPr id="5" name="4 Imagen" descr="C:\Users\mlheureux\AppData\Local\Microsoft\Windows\Temporary Internet Files\Content.Outlook\IP8QZI8A\flagge-honduras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476672"/>
            <a:ext cx="868045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jsagastume\Documents\LOGOS DE OIM CON ALTA RESOLUCION\iom-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45345"/>
            <a:ext cx="970384" cy="823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61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980728"/>
            <a:ext cx="8100900" cy="1752600"/>
          </a:xfrm>
        </p:spPr>
        <p:txBody>
          <a:bodyPr>
            <a:noAutofit/>
          </a:bodyPr>
          <a:lstStyle/>
          <a:p>
            <a:pPr marL="685800" indent="-685800" algn="just"/>
            <a:endParaRPr lang="es-SV" sz="2200" b="1" dirty="0">
              <a:solidFill>
                <a:schemeClr val="tx2"/>
              </a:solidFill>
              <a:latin typeface="+mj-lt"/>
            </a:endParaRPr>
          </a:p>
          <a:p>
            <a:r>
              <a:rPr lang="es-SV" sz="2200" b="1" dirty="0" smtClean="0">
                <a:solidFill>
                  <a:schemeClr val="tx2"/>
                </a:solidFill>
                <a:latin typeface="+mj-lt"/>
              </a:rPr>
              <a:t>PROPUESTA DE SIGUIENTES ACCIONES</a:t>
            </a:r>
          </a:p>
          <a:p>
            <a:pPr marL="685800" indent="-685800" algn="just">
              <a:buFont typeface="Wingdings" pitchFamily="2" charset="2"/>
              <a:buChar char="q"/>
            </a:pPr>
            <a:endParaRPr lang="es-SV" sz="22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v"/>
            </a:pPr>
            <a:r>
              <a:rPr lang="es-SV" sz="1800" b="1" dirty="0" smtClean="0">
                <a:solidFill>
                  <a:schemeClr val="tx2"/>
                </a:solidFill>
                <a:latin typeface="+mj-lt"/>
              </a:rPr>
              <a:t>Capacitación a agregados laborales (en los países que exista esta figura)</a:t>
            </a:r>
          </a:p>
          <a:p>
            <a:pPr marL="685800" indent="-685800" algn="just">
              <a:buFont typeface="Wingdings" pitchFamily="2" charset="2"/>
              <a:buChar char="v"/>
            </a:pPr>
            <a:r>
              <a:rPr lang="es-SV" sz="1800" b="1" dirty="0" smtClean="0">
                <a:solidFill>
                  <a:schemeClr val="tx2"/>
                </a:solidFill>
                <a:latin typeface="+mj-lt"/>
              </a:rPr>
              <a:t>Capacitación a distancia (herramientas virtuales)</a:t>
            </a:r>
          </a:p>
          <a:p>
            <a:pPr marL="685800" indent="-685800" algn="just">
              <a:buFont typeface="Wingdings" pitchFamily="2" charset="2"/>
              <a:buChar char="v"/>
            </a:pPr>
            <a:r>
              <a:rPr lang="es-SV" sz="1800" b="1" dirty="0" smtClean="0">
                <a:solidFill>
                  <a:schemeClr val="tx2"/>
                </a:solidFill>
                <a:latin typeface="+mj-lt"/>
              </a:rPr>
              <a:t>Formación de formadores en materia de protección consular</a:t>
            </a:r>
          </a:p>
          <a:p>
            <a:pPr marL="685800" indent="-685800" algn="just">
              <a:buFont typeface="Wingdings" pitchFamily="2" charset="2"/>
              <a:buChar char="v"/>
            </a:pPr>
            <a:r>
              <a:rPr lang="es-SV" sz="1800" b="1" dirty="0" smtClean="0">
                <a:solidFill>
                  <a:schemeClr val="tx2"/>
                </a:solidFill>
                <a:latin typeface="+mj-lt"/>
              </a:rPr>
              <a:t>Campañas de prevención/sensibilización. Creación de materiales adaptables a la región</a:t>
            </a:r>
          </a:p>
          <a:p>
            <a:pPr marL="685800" indent="-685800" algn="just">
              <a:buFont typeface="Wingdings" pitchFamily="2" charset="2"/>
              <a:buChar char="v"/>
            </a:pPr>
            <a:r>
              <a:rPr lang="es-SV" sz="1800" b="1" dirty="0" smtClean="0">
                <a:solidFill>
                  <a:schemeClr val="tx2"/>
                </a:solidFill>
                <a:latin typeface="+mj-lt"/>
              </a:rPr>
              <a:t>Creación de un Foro Virtual sobre la temática </a:t>
            </a:r>
          </a:p>
          <a:p>
            <a:pPr algn="just"/>
            <a:endParaRPr lang="es-SV" sz="18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v"/>
            </a:pPr>
            <a:endParaRPr lang="es-SV" sz="18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v"/>
            </a:pPr>
            <a:endParaRPr lang="es-SV" sz="18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v"/>
            </a:pPr>
            <a:endParaRPr lang="es-SV" sz="18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v"/>
            </a:pPr>
            <a:endParaRPr lang="es-SV" sz="22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q"/>
            </a:pPr>
            <a:endParaRPr lang="es-SV" sz="22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Ø"/>
            </a:pPr>
            <a:endParaRPr lang="es-SV" sz="22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q"/>
            </a:pPr>
            <a:endParaRPr lang="es-SV" sz="2200" b="1" dirty="0">
              <a:solidFill>
                <a:schemeClr val="tx2"/>
              </a:solidFill>
              <a:latin typeface="+mj-lt"/>
            </a:endParaRPr>
          </a:p>
          <a:p>
            <a:pPr algn="just"/>
            <a:endParaRPr lang="es-SV" sz="2200" b="1" dirty="0" smtClean="0">
              <a:solidFill>
                <a:schemeClr val="tx2"/>
              </a:solidFill>
              <a:latin typeface="+mj-lt"/>
            </a:endParaRPr>
          </a:p>
          <a:p>
            <a:pPr marL="685800" indent="-685800" algn="just">
              <a:buFont typeface="Wingdings" pitchFamily="2" charset="2"/>
              <a:buChar char="q"/>
            </a:pPr>
            <a:endParaRPr lang="es-SV" sz="2200" b="1" dirty="0">
              <a:solidFill>
                <a:schemeClr val="tx2"/>
              </a:solidFill>
              <a:latin typeface="+mj-lt"/>
            </a:endParaRPr>
          </a:p>
          <a:p>
            <a:pPr algn="just"/>
            <a:endParaRPr lang="es-SV" sz="2200" b="1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4" name="3 Imagen" descr="CRM Log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76672"/>
            <a:ext cx="2171700" cy="679450"/>
          </a:xfrm>
          <a:prstGeom prst="rect">
            <a:avLst/>
          </a:prstGeom>
          <a:noFill/>
        </p:spPr>
      </p:pic>
      <p:pic>
        <p:nvPicPr>
          <p:cNvPr id="5" name="4 Imagen" descr="C:\Users\mlheureux\AppData\Local\Microsoft\Windows\Temporary Internet Files\Content.Outlook\IP8QZI8A\flagge-honduras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476672"/>
            <a:ext cx="868045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jsagastume\Documents\LOGOS DE OIM CON ALTA RESOLUCION\iom-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45345"/>
            <a:ext cx="970384" cy="823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53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125</Words>
  <Application>Microsoft Office PowerPoint</Application>
  <PresentationFormat>On-screen Show (4:3)</PresentationFormat>
  <Paragraphs>29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Tema de Office</vt:lpstr>
      <vt:lpstr>   CONCLUSIONES  De los Seminarios - Talleres para el Fortalecimiento de las Capacidades de las Autoridades Consulares en la Protección de los Derechos Laborales de las Personas Migrantes Trabajadoras.   Managua, Nicaragua, 2012 Tegucigalpa, Honduras, 2013  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Seminario - Taller para el Fortalecimiento de las Capacidades de las Autoridades Consulares en la Protección de los Derechos Laborales de las Personas Migrantes Trabajadoras. Tegucigalpa, Honduras,  5 y 6 de noviembre de 2013</dc:title>
  <dc:creator>SAGASTUME Jorge</dc:creator>
  <cp:lastModifiedBy>BUSH Oliver</cp:lastModifiedBy>
  <cp:revision>50</cp:revision>
  <dcterms:created xsi:type="dcterms:W3CDTF">2013-11-14T20:26:57Z</dcterms:created>
  <dcterms:modified xsi:type="dcterms:W3CDTF">2014-06-04T20:41:41Z</dcterms:modified>
</cp:coreProperties>
</file>