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7" d="100"/>
          <a:sy n="137" d="100"/>
        </p:scale>
        <p:origin x="-112" y="-6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915FA30D-E914-4274-8FA1-5B88B658AFA2}" type="datetimeFigureOut">
              <a:rPr lang="es-SV" smtClean="0"/>
              <a:t>11/16/13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D98B3154-8E5A-409C-9C35-B0FA0897B47A}" type="slidenum">
              <a:rPr lang="es-SV" smtClean="0"/>
              <a:t>‹Nr.›</a:t>
            </a:fld>
            <a:endParaRPr lang="es-SV"/>
          </a:p>
        </p:txBody>
      </p:sp>
    </p:spTree>
    <p:extLst>
      <p:ext uri="{BB962C8B-B14F-4D97-AF65-F5344CB8AC3E}">
        <p14:creationId xmlns:p14="http://schemas.microsoft.com/office/powerpoint/2010/main" val="1718471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915FA30D-E914-4274-8FA1-5B88B658AFA2}" type="datetimeFigureOut">
              <a:rPr lang="es-SV" smtClean="0"/>
              <a:t>11/16/13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D98B3154-8E5A-409C-9C35-B0FA0897B47A}" type="slidenum">
              <a:rPr lang="es-SV" smtClean="0"/>
              <a:t>‹Nr.›</a:t>
            </a:fld>
            <a:endParaRPr lang="es-SV"/>
          </a:p>
        </p:txBody>
      </p:sp>
    </p:spTree>
    <p:extLst>
      <p:ext uri="{BB962C8B-B14F-4D97-AF65-F5344CB8AC3E}">
        <p14:creationId xmlns:p14="http://schemas.microsoft.com/office/powerpoint/2010/main" val="2199465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915FA30D-E914-4274-8FA1-5B88B658AFA2}" type="datetimeFigureOut">
              <a:rPr lang="es-SV" smtClean="0"/>
              <a:t>11/16/13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D98B3154-8E5A-409C-9C35-B0FA0897B47A}" type="slidenum">
              <a:rPr lang="es-SV" smtClean="0"/>
              <a:t>‹Nr.›</a:t>
            </a:fld>
            <a:endParaRPr lang="es-SV"/>
          </a:p>
        </p:txBody>
      </p:sp>
    </p:spTree>
    <p:extLst>
      <p:ext uri="{BB962C8B-B14F-4D97-AF65-F5344CB8AC3E}">
        <p14:creationId xmlns:p14="http://schemas.microsoft.com/office/powerpoint/2010/main" val="153389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915FA30D-E914-4274-8FA1-5B88B658AFA2}" type="datetimeFigureOut">
              <a:rPr lang="es-SV" smtClean="0"/>
              <a:t>11/16/13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D98B3154-8E5A-409C-9C35-B0FA0897B47A}" type="slidenum">
              <a:rPr lang="es-SV" smtClean="0"/>
              <a:t>‹Nr.›</a:t>
            </a:fld>
            <a:endParaRPr lang="es-SV"/>
          </a:p>
        </p:txBody>
      </p:sp>
    </p:spTree>
    <p:extLst>
      <p:ext uri="{BB962C8B-B14F-4D97-AF65-F5344CB8AC3E}">
        <p14:creationId xmlns:p14="http://schemas.microsoft.com/office/powerpoint/2010/main" val="1694006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15FA30D-E914-4274-8FA1-5B88B658AFA2}" type="datetimeFigureOut">
              <a:rPr lang="es-SV" smtClean="0"/>
              <a:t>11/16/13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D98B3154-8E5A-409C-9C35-B0FA0897B47A}" type="slidenum">
              <a:rPr lang="es-SV" smtClean="0"/>
              <a:t>‹Nr.›</a:t>
            </a:fld>
            <a:endParaRPr lang="es-SV"/>
          </a:p>
        </p:txBody>
      </p:sp>
    </p:spTree>
    <p:extLst>
      <p:ext uri="{BB962C8B-B14F-4D97-AF65-F5344CB8AC3E}">
        <p14:creationId xmlns:p14="http://schemas.microsoft.com/office/powerpoint/2010/main" val="2126752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915FA30D-E914-4274-8FA1-5B88B658AFA2}" type="datetimeFigureOut">
              <a:rPr lang="es-SV" smtClean="0"/>
              <a:t>11/16/13</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D98B3154-8E5A-409C-9C35-B0FA0897B47A}" type="slidenum">
              <a:rPr lang="es-SV" smtClean="0"/>
              <a:t>‹Nr.›</a:t>
            </a:fld>
            <a:endParaRPr lang="es-SV"/>
          </a:p>
        </p:txBody>
      </p:sp>
    </p:spTree>
    <p:extLst>
      <p:ext uri="{BB962C8B-B14F-4D97-AF65-F5344CB8AC3E}">
        <p14:creationId xmlns:p14="http://schemas.microsoft.com/office/powerpoint/2010/main" val="1163952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915FA30D-E914-4274-8FA1-5B88B658AFA2}" type="datetimeFigureOut">
              <a:rPr lang="es-SV" smtClean="0"/>
              <a:t>11/16/13</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D98B3154-8E5A-409C-9C35-B0FA0897B47A}" type="slidenum">
              <a:rPr lang="es-SV" smtClean="0"/>
              <a:t>‹Nr.›</a:t>
            </a:fld>
            <a:endParaRPr lang="es-SV"/>
          </a:p>
        </p:txBody>
      </p:sp>
    </p:spTree>
    <p:extLst>
      <p:ext uri="{BB962C8B-B14F-4D97-AF65-F5344CB8AC3E}">
        <p14:creationId xmlns:p14="http://schemas.microsoft.com/office/powerpoint/2010/main" val="2457730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915FA30D-E914-4274-8FA1-5B88B658AFA2}" type="datetimeFigureOut">
              <a:rPr lang="es-SV" smtClean="0"/>
              <a:t>11/16/13</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D98B3154-8E5A-409C-9C35-B0FA0897B47A}" type="slidenum">
              <a:rPr lang="es-SV" smtClean="0"/>
              <a:t>‹Nr.›</a:t>
            </a:fld>
            <a:endParaRPr lang="es-SV"/>
          </a:p>
        </p:txBody>
      </p:sp>
    </p:spTree>
    <p:extLst>
      <p:ext uri="{BB962C8B-B14F-4D97-AF65-F5344CB8AC3E}">
        <p14:creationId xmlns:p14="http://schemas.microsoft.com/office/powerpoint/2010/main" val="634053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15FA30D-E914-4274-8FA1-5B88B658AFA2}" type="datetimeFigureOut">
              <a:rPr lang="es-SV" smtClean="0"/>
              <a:t>11/16/13</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D98B3154-8E5A-409C-9C35-B0FA0897B47A}" type="slidenum">
              <a:rPr lang="es-SV" smtClean="0"/>
              <a:t>‹Nr.›</a:t>
            </a:fld>
            <a:endParaRPr lang="es-SV"/>
          </a:p>
        </p:txBody>
      </p:sp>
    </p:spTree>
    <p:extLst>
      <p:ext uri="{BB962C8B-B14F-4D97-AF65-F5344CB8AC3E}">
        <p14:creationId xmlns:p14="http://schemas.microsoft.com/office/powerpoint/2010/main" val="2660968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15FA30D-E914-4274-8FA1-5B88B658AFA2}" type="datetimeFigureOut">
              <a:rPr lang="es-SV" smtClean="0"/>
              <a:t>11/16/13</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D98B3154-8E5A-409C-9C35-B0FA0897B47A}" type="slidenum">
              <a:rPr lang="es-SV" smtClean="0"/>
              <a:t>‹Nr.›</a:t>
            </a:fld>
            <a:endParaRPr lang="es-SV"/>
          </a:p>
        </p:txBody>
      </p:sp>
    </p:spTree>
    <p:extLst>
      <p:ext uri="{BB962C8B-B14F-4D97-AF65-F5344CB8AC3E}">
        <p14:creationId xmlns:p14="http://schemas.microsoft.com/office/powerpoint/2010/main" val="4253218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15FA30D-E914-4274-8FA1-5B88B658AFA2}" type="datetimeFigureOut">
              <a:rPr lang="es-SV" smtClean="0"/>
              <a:t>11/16/13</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D98B3154-8E5A-409C-9C35-B0FA0897B47A}" type="slidenum">
              <a:rPr lang="es-SV" smtClean="0"/>
              <a:t>‹Nr.›</a:t>
            </a:fld>
            <a:endParaRPr lang="es-SV"/>
          </a:p>
        </p:txBody>
      </p:sp>
    </p:spTree>
    <p:extLst>
      <p:ext uri="{BB962C8B-B14F-4D97-AF65-F5344CB8AC3E}">
        <p14:creationId xmlns:p14="http://schemas.microsoft.com/office/powerpoint/2010/main" val="243941725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FA30D-E914-4274-8FA1-5B88B658AFA2}" type="datetimeFigureOut">
              <a:rPr lang="es-SV" smtClean="0"/>
              <a:t>11/16/13</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8B3154-8E5A-409C-9C35-B0FA0897B47A}" type="slidenum">
              <a:rPr lang="es-SV" smtClean="0"/>
              <a:t>‹Nr.›</a:t>
            </a:fld>
            <a:endParaRPr lang="es-SV"/>
          </a:p>
        </p:txBody>
      </p:sp>
    </p:spTree>
    <p:extLst>
      <p:ext uri="{BB962C8B-B14F-4D97-AF65-F5344CB8AC3E}">
        <p14:creationId xmlns:p14="http://schemas.microsoft.com/office/powerpoint/2010/main" val="902392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91981" y="1628800"/>
            <a:ext cx="7772400" cy="1944216"/>
          </a:xfrm>
        </p:spPr>
        <p:txBody>
          <a:bodyPr>
            <a:noAutofit/>
          </a:bodyPr>
          <a:lstStyle/>
          <a:p>
            <a:r>
              <a:rPr lang="en-GB" sz="2000" b="1" dirty="0" smtClean="0"/>
              <a:t/>
            </a:r>
            <a:br>
              <a:rPr lang="en-GB" sz="2000" b="1" dirty="0" smtClean="0"/>
            </a:br>
            <a:r>
              <a:rPr lang="en-GB" sz="3600" dirty="0" smtClean="0">
                <a:solidFill>
                  <a:schemeClr val="tx2"/>
                </a:solidFill>
                <a:latin typeface="Arial Black" pitchFamily="34" charset="0"/>
              </a:rPr>
              <a:t>CONCLUSIONS</a:t>
            </a:r>
            <a:r>
              <a:rPr lang="en-GB" sz="2000" dirty="0" smtClean="0">
                <a:solidFill>
                  <a:schemeClr val="tx2"/>
                </a:solidFill>
                <a:latin typeface="Arial Black" pitchFamily="34" charset="0"/>
              </a:rPr>
              <a:t/>
            </a:r>
            <a:br>
              <a:rPr lang="en-GB" sz="2000" dirty="0" smtClean="0">
                <a:solidFill>
                  <a:schemeClr val="tx2"/>
                </a:solidFill>
                <a:latin typeface="Arial Black" pitchFamily="34" charset="0"/>
              </a:rPr>
            </a:br>
            <a:r>
              <a:rPr lang="en-GB" sz="2000" b="1" dirty="0" smtClean="0"/>
              <a:t/>
            </a:r>
            <a:br>
              <a:rPr lang="en-GB" sz="2000" b="1" dirty="0" smtClean="0"/>
            </a:br>
            <a:r>
              <a:rPr lang="en-GB" sz="2000" b="1" dirty="0" smtClean="0"/>
              <a:t>From the Seminar/Workshop on Capacity Building of Consular Authorities on Protection of the Labour Rights of Migrant Workers Tegucigalpa, Honduras,  November 5 – 6, 2013 </a:t>
            </a:r>
            <a:r>
              <a:rPr lang="en-GB" sz="2000" dirty="0" smtClean="0"/>
              <a:t/>
            </a:r>
            <a:br>
              <a:rPr lang="en-GB" sz="2000" dirty="0" smtClean="0"/>
            </a:br>
            <a:endParaRPr lang="en-GB" sz="2000" dirty="0"/>
          </a:p>
        </p:txBody>
      </p:sp>
      <p:sp>
        <p:nvSpPr>
          <p:cNvPr id="3" name="2 Subtítulo"/>
          <p:cNvSpPr>
            <a:spLocks noGrp="1"/>
          </p:cNvSpPr>
          <p:nvPr>
            <p:ph type="subTitle" idx="1"/>
          </p:nvPr>
        </p:nvSpPr>
        <p:spPr>
          <a:xfrm>
            <a:off x="1227584" y="4077072"/>
            <a:ext cx="6400800" cy="2328664"/>
          </a:xfrm>
        </p:spPr>
        <p:txBody>
          <a:bodyPr>
            <a:normAutofit fontScale="62500" lnSpcReduction="20000"/>
          </a:bodyPr>
          <a:lstStyle/>
          <a:p>
            <a:r>
              <a:rPr lang="en-GB" sz="4800" b="1" i="1" dirty="0" smtClean="0"/>
              <a:t>Consuelo María Maas</a:t>
            </a:r>
            <a:r>
              <a:rPr lang="en-GB" sz="4800" b="1" dirty="0" smtClean="0"/>
              <a:t/>
            </a:r>
            <a:br>
              <a:rPr lang="en-GB" sz="4800" b="1" dirty="0" smtClean="0"/>
            </a:br>
            <a:r>
              <a:rPr lang="en-GB" sz="4800" b="1" dirty="0" smtClean="0"/>
              <a:t>Director of Protection for Migrants</a:t>
            </a:r>
          </a:p>
          <a:p>
            <a:r>
              <a:rPr lang="en-GB" sz="4800" b="1" dirty="0" smtClean="0"/>
              <a:t>General Directorate of Consular Affairs and Migration Policy  </a:t>
            </a:r>
          </a:p>
          <a:p>
            <a:r>
              <a:rPr lang="en-GB" sz="4800" b="1" dirty="0" smtClean="0"/>
              <a:t>Honduras</a:t>
            </a:r>
          </a:p>
          <a:p>
            <a:endParaRPr lang="en-GB" sz="4800" dirty="0">
              <a:solidFill>
                <a:schemeClr val="tx2"/>
              </a:solidFill>
              <a:latin typeface="Arial Black" pitchFamily="34" charset="0"/>
            </a:endParaRPr>
          </a:p>
        </p:txBody>
      </p:sp>
      <p:pic>
        <p:nvPicPr>
          <p:cNvPr id="4" name="3 Imagen" descr="CRM Logo"/>
          <p:cNvPicPr/>
          <p:nvPr/>
        </p:nvPicPr>
        <p:blipFill>
          <a:blip r:embed="rId2"/>
          <a:srcRect/>
          <a:stretch>
            <a:fillRect/>
          </a:stretch>
        </p:blipFill>
        <p:spPr bwMode="auto">
          <a:xfrm>
            <a:off x="683568" y="476672"/>
            <a:ext cx="2171700" cy="679450"/>
          </a:xfrm>
          <a:prstGeom prst="rect">
            <a:avLst/>
          </a:prstGeom>
          <a:noFill/>
        </p:spPr>
      </p:pic>
      <p:pic>
        <p:nvPicPr>
          <p:cNvPr id="5" name="4 Imagen" descr="C:\Users\mlheureux\AppData\Local\Microsoft\Windows\Temporary Internet Files\Content.Outlook\IP8QZI8A\flagge-honduras.gif"/>
          <p:cNvPicPr/>
          <p:nvPr/>
        </p:nvPicPr>
        <p:blipFill>
          <a:blip r:embed="rId3"/>
          <a:srcRect/>
          <a:stretch>
            <a:fillRect/>
          </a:stretch>
        </p:blipFill>
        <p:spPr bwMode="auto">
          <a:xfrm>
            <a:off x="7596336" y="476672"/>
            <a:ext cx="868045" cy="482600"/>
          </a:xfrm>
          <a:prstGeom prst="rect">
            <a:avLst/>
          </a:prstGeom>
          <a:noFill/>
          <a:ln w="9525">
            <a:noFill/>
            <a:miter lim="800000"/>
            <a:headEnd/>
            <a:tailEnd/>
          </a:ln>
        </p:spPr>
      </p:pic>
      <p:pic>
        <p:nvPicPr>
          <p:cNvPr id="1026" name="Picture 2" descr="C:\Users\jsagastume\Documents\LOGOS DE OIM CON ALTA RESOLUCION\iom-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27984" y="445345"/>
            <a:ext cx="970384" cy="823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30196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552" y="1628800"/>
            <a:ext cx="8100900" cy="4608512"/>
          </a:xfrm>
        </p:spPr>
        <p:txBody>
          <a:bodyPr>
            <a:noAutofit/>
          </a:bodyPr>
          <a:lstStyle/>
          <a:p>
            <a:pPr marL="685800" indent="-685800" algn="just">
              <a:buFont typeface="Wingdings" pitchFamily="2" charset="2"/>
              <a:buChar char="q"/>
            </a:pPr>
            <a:r>
              <a:rPr lang="es-SV" sz="2200" b="1" dirty="0" smtClean="0">
                <a:solidFill>
                  <a:schemeClr val="tx2"/>
                </a:solidFill>
                <a:latin typeface="+mj-lt"/>
              </a:rPr>
              <a:t>This second seminar/workshop was held as part of the strategies and results promoted by a </a:t>
            </a:r>
            <a:r>
              <a:rPr lang="es-SV" sz="2200" b="1" dirty="0">
                <a:solidFill>
                  <a:schemeClr val="tx2"/>
                </a:solidFill>
                <a:latin typeface="+mj-lt"/>
              </a:rPr>
              <a:t>p</a:t>
            </a:r>
            <a:r>
              <a:rPr lang="es-SV" sz="2200" b="1" dirty="0" smtClean="0">
                <a:solidFill>
                  <a:schemeClr val="tx2"/>
                </a:solidFill>
                <a:latin typeface="+mj-lt"/>
              </a:rPr>
              <a:t>roject named “Improving the Management of Labour Migration in Central America and the Dominican Republic (Phase II)”, sponsored and financed by the Government of Canada.</a:t>
            </a:r>
          </a:p>
          <a:p>
            <a:pPr marL="685800" indent="-685800" algn="just">
              <a:buFont typeface="Wingdings" pitchFamily="2" charset="2"/>
              <a:buChar char="q"/>
            </a:pPr>
            <a:endParaRPr lang="es-SV" sz="2200" b="1" dirty="0">
              <a:solidFill>
                <a:schemeClr val="tx2"/>
              </a:solidFill>
              <a:latin typeface="+mj-lt"/>
            </a:endParaRPr>
          </a:p>
          <a:p>
            <a:pPr marL="685800" indent="-685800" algn="just">
              <a:buFont typeface="Wingdings" pitchFamily="2" charset="2"/>
              <a:buChar char="q"/>
            </a:pPr>
            <a:r>
              <a:rPr lang="es-SV" sz="2200" b="1" dirty="0" smtClean="0">
                <a:solidFill>
                  <a:schemeClr val="tx2"/>
                </a:solidFill>
                <a:latin typeface="+mj-lt"/>
              </a:rPr>
              <a:t>Representatives from the following States attended </a:t>
            </a:r>
            <a:r>
              <a:rPr lang="es-SV" sz="2200" b="1" dirty="0" smtClean="0">
                <a:solidFill>
                  <a:schemeClr val="tx2"/>
                </a:solidFill>
                <a:latin typeface="+mj-lt"/>
              </a:rPr>
              <a:t>the workshop</a:t>
            </a:r>
            <a:r>
              <a:rPr lang="es-SV" sz="2200" b="1" dirty="0" smtClean="0">
                <a:solidFill>
                  <a:schemeClr val="tx2"/>
                </a:solidFill>
                <a:latin typeface="+mj-lt"/>
              </a:rPr>
              <a:t>: United States, Mexico, Dominican Republic, Panama, Costa Rica, Belize, Guatemala, El Salvador, Nicaragua and Honduras: </a:t>
            </a:r>
            <a:r>
              <a:rPr lang="es-SV" sz="2200" b="1" dirty="0" smtClean="0">
                <a:solidFill>
                  <a:srgbClr val="FF0000"/>
                </a:solidFill>
                <a:latin typeface="+mj-lt"/>
              </a:rPr>
              <a:t>29*</a:t>
            </a:r>
            <a:r>
              <a:rPr lang="es-SV" sz="2200" b="1" dirty="0">
                <a:solidFill>
                  <a:schemeClr val="tx2"/>
                </a:solidFill>
                <a:latin typeface="+mj-lt"/>
              </a:rPr>
              <a:t> </a:t>
            </a:r>
            <a:r>
              <a:rPr lang="es-SV" sz="2200" b="1" dirty="0" smtClean="0">
                <a:solidFill>
                  <a:schemeClr val="tx2"/>
                </a:solidFill>
                <a:latin typeface="+mj-lt"/>
              </a:rPr>
              <a:t>government officials from Ministries of Foreign Affairs, Ministries of Labour and Directorates of Migration, as well as one guest as a representative of civil society organizations.</a:t>
            </a:r>
          </a:p>
          <a:p>
            <a:pPr algn="just"/>
            <a:r>
              <a:rPr lang="es-SV" sz="2200" b="1" dirty="0" smtClean="0">
                <a:solidFill>
                  <a:schemeClr val="tx2"/>
                </a:solidFill>
                <a:latin typeface="+mj-lt"/>
              </a:rPr>
              <a:t>* </a:t>
            </a:r>
            <a:r>
              <a:rPr lang="es-SV" sz="1200" b="1" dirty="0" smtClean="0">
                <a:solidFill>
                  <a:srgbClr val="FF0000"/>
                </a:solidFill>
                <a:latin typeface="+mj-lt"/>
              </a:rPr>
              <a:t>Evelyn, please confirm this figure with the hotel records - I obtained it from the attendance list but I am not sure if it is correct. </a:t>
            </a:r>
            <a:endParaRPr lang="es-SV" sz="1200" b="1" dirty="0">
              <a:solidFill>
                <a:srgbClr val="FF0000"/>
              </a:solidFill>
              <a:latin typeface="+mj-lt"/>
            </a:endParaRPr>
          </a:p>
        </p:txBody>
      </p:sp>
      <p:pic>
        <p:nvPicPr>
          <p:cNvPr id="4" name="3 Imagen" descr="CRM Logo"/>
          <p:cNvPicPr/>
          <p:nvPr/>
        </p:nvPicPr>
        <p:blipFill>
          <a:blip r:embed="rId2"/>
          <a:srcRect/>
          <a:stretch>
            <a:fillRect/>
          </a:stretch>
        </p:blipFill>
        <p:spPr bwMode="auto">
          <a:xfrm>
            <a:off x="683568" y="476672"/>
            <a:ext cx="2171700" cy="679450"/>
          </a:xfrm>
          <a:prstGeom prst="rect">
            <a:avLst/>
          </a:prstGeom>
          <a:noFill/>
        </p:spPr>
      </p:pic>
      <p:pic>
        <p:nvPicPr>
          <p:cNvPr id="5" name="4 Imagen" descr="C:\Users\mlheureux\AppData\Local\Microsoft\Windows\Temporary Internet Files\Content.Outlook\IP8QZI8A\flagge-honduras.gif"/>
          <p:cNvPicPr/>
          <p:nvPr/>
        </p:nvPicPr>
        <p:blipFill>
          <a:blip r:embed="rId3"/>
          <a:srcRect/>
          <a:stretch>
            <a:fillRect/>
          </a:stretch>
        </p:blipFill>
        <p:spPr bwMode="auto">
          <a:xfrm>
            <a:off x="7596336" y="476672"/>
            <a:ext cx="868045" cy="482600"/>
          </a:xfrm>
          <a:prstGeom prst="rect">
            <a:avLst/>
          </a:prstGeom>
          <a:noFill/>
          <a:ln w="9525">
            <a:noFill/>
            <a:miter lim="800000"/>
            <a:headEnd/>
            <a:tailEnd/>
          </a:ln>
        </p:spPr>
      </p:pic>
      <p:pic>
        <p:nvPicPr>
          <p:cNvPr id="1026" name="Picture 2" descr="C:\Users\jsagastume\Documents\LOGOS DE OIM CON ALTA RESOLUCION\iom-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27984" y="445345"/>
            <a:ext cx="970384" cy="823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61130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552" y="1412776"/>
            <a:ext cx="8100900" cy="5256584"/>
          </a:xfrm>
        </p:spPr>
        <p:txBody>
          <a:bodyPr>
            <a:noAutofit/>
          </a:bodyPr>
          <a:lstStyle/>
          <a:p>
            <a:pPr marL="685800" indent="-685800" algn="just">
              <a:buFont typeface="Wingdings" pitchFamily="2" charset="2"/>
              <a:buChar char="q"/>
            </a:pPr>
            <a:r>
              <a:rPr lang="en-GB" sz="2200" b="1" dirty="0" smtClean="0">
                <a:solidFill>
                  <a:schemeClr val="tx2"/>
                </a:solidFill>
                <a:latin typeface="+mj-lt"/>
              </a:rPr>
              <a:t>Based on the presentations of each country, it was identified that limited and heterogeneous progress has been made in the countries in the region in regard to the approval of legal norms, instruments and mechanisms for the protection of migrant workers. </a:t>
            </a:r>
          </a:p>
          <a:p>
            <a:pPr marL="685800" indent="-685800" algn="just">
              <a:buFont typeface="Wingdings" pitchFamily="2" charset="2"/>
              <a:buChar char="q"/>
            </a:pPr>
            <a:r>
              <a:rPr lang="en-GB" sz="2200" b="1" dirty="0" smtClean="0">
                <a:solidFill>
                  <a:schemeClr val="tx2"/>
                </a:solidFill>
                <a:latin typeface="+mj-lt"/>
              </a:rPr>
              <a:t>Countries such as Costa Rica, Panama, United States and </a:t>
            </a:r>
            <a:r>
              <a:rPr lang="en-GB" sz="2200" b="1" dirty="0">
                <a:solidFill>
                  <a:schemeClr val="tx2"/>
                </a:solidFill>
                <a:latin typeface="+mj-lt"/>
              </a:rPr>
              <a:t>M</a:t>
            </a:r>
            <a:r>
              <a:rPr lang="en-GB" sz="2200" b="1" dirty="0" smtClean="0">
                <a:solidFill>
                  <a:schemeClr val="tx2"/>
                </a:solidFill>
                <a:latin typeface="+mj-lt"/>
              </a:rPr>
              <a:t>exico continue to lead in terms of advances in relevant norms, compared to Guatemala, Honduras, El Salvador,  Belize and the Dominican Republic where – despite a strong political will –</a:t>
            </a:r>
            <a:r>
              <a:rPr lang="en-GB" sz="2200" b="1" dirty="0">
                <a:solidFill>
                  <a:schemeClr val="tx2"/>
                </a:solidFill>
                <a:latin typeface="+mj-lt"/>
              </a:rPr>
              <a:t> </a:t>
            </a:r>
            <a:r>
              <a:rPr lang="en-GB" sz="2200" b="1" dirty="0" smtClean="0">
                <a:solidFill>
                  <a:schemeClr val="tx2"/>
                </a:solidFill>
                <a:latin typeface="+mj-lt"/>
              </a:rPr>
              <a:t>progress continues to be limited, ambiguous and sometimes not very visible.</a:t>
            </a:r>
          </a:p>
          <a:p>
            <a:pPr marL="685800" indent="-685800" algn="just">
              <a:buFont typeface="Wingdings" pitchFamily="2" charset="2"/>
              <a:buChar char="q"/>
            </a:pPr>
            <a:r>
              <a:rPr lang="en-GB" sz="2200" b="1" dirty="0" smtClean="0">
                <a:solidFill>
                  <a:schemeClr val="tx2"/>
                </a:solidFill>
                <a:latin typeface="+mj-lt"/>
              </a:rPr>
              <a:t>In general, the political will of governments continues to be </a:t>
            </a:r>
            <a:r>
              <a:rPr lang="en-GB" sz="2200" b="1" dirty="0" smtClean="0">
                <a:solidFill>
                  <a:schemeClr val="tx2"/>
                </a:solidFill>
              </a:rPr>
              <a:t>the </a:t>
            </a:r>
            <a:r>
              <a:rPr lang="en-GB" sz="2200" b="1" dirty="0">
                <a:solidFill>
                  <a:schemeClr val="tx2"/>
                </a:solidFill>
              </a:rPr>
              <a:t>common </a:t>
            </a:r>
            <a:r>
              <a:rPr lang="en-GB" sz="2200" b="1" dirty="0" smtClean="0">
                <a:solidFill>
                  <a:schemeClr val="tx2"/>
                </a:solidFill>
              </a:rPr>
              <a:t>denominator </a:t>
            </a:r>
            <a:r>
              <a:rPr lang="en-GB" sz="2200" b="1" dirty="0">
                <a:solidFill>
                  <a:schemeClr val="tx2"/>
                </a:solidFill>
              </a:rPr>
              <a:t>in the </a:t>
            </a:r>
            <a:r>
              <a:rPr lang="en-GB" sz="2200" b="1" dirty="0" smtClean="0">
                <a:solidFill>
                  <a:schemeClr val="tx2"/>
                </a:solidFill>
              </a:rPr>
              <a:t>region</a:t>
            </a:r>
            <a:r>
              <a:rPr lang="en-GB" sz="2200" b="1" dirty="0" smtClean="0">
                <a:solidFill>
                  <a:schemeClr val="tx2"/>
                </a:solidFill>
                <a:latin typeface="+mj-lt"/>
              </a:rPr>
              <a:t>; the challenge is to develop new strategies and initiatives in order to better take advantage of that political will. </a:t>
            </a:r>
          </a:p>
          <a:p>
            <a:pPr marL="685800" indent="-685800" algn="just">
              <a:buFont typeface="Wingdings" pitchFamily="2" charset="2"/>
              <a:buChar char="q"/>
            </a:pPr>
            <a:endParaRPr lang="en-GB" sz="2200" b="1" dirty="0" smtClean="0">
              <a:solidFill>
                <a:schemeClr val="tx2"/>
              </a:solidFill>
              <a:latin typeface="+mj-lt"/>
            </a:endParaRPr>
          </a:p>
          <a:p>
            <a:pPr algn="just"/>
            <a:endParaRPr lang="en-GB" sz="2200" b="1" dirty="0">
              <a:solidFill>
                <a:schemeClr val="tx2"/>
              </a:solidFill>
              <a:latin typeface="+mj-lt"/>
            </a:endParaRPr>
          </a:p>
        </p:txBody>
      </p:sp>
      <p:pic>
        <p:nvPicPr>
          <p:cNvPr id="4" name="3 Imagen" descr="CRM Logo"/>
          <p:cNvPicPr/>
          <p:nvPr/>
        </p:nvPicPr>
        <p:blipFill>
          <a:blip r:embed="rId2"/>
          <a:srcRect/>
          <a:stretch>
            <a:fillRect/>
          </a:stretch>
        </p:blipFill>
        <p:spPr bwMode="auto">
          <a:xfrm>
            <a:off x="683568" y="476672"/>
            <a:ext cx="2171700" cy="679450"/>
          </a:xfrm>
          <a:prstGeom prst="rect">
            <a:avLst/>
          </a:prstGeom>
          <a:noFill/>
        </p:spPr>
      </p:pic>
      <p:pic>
        <p:nvPicPr>
          <p:cNvPr id="5" name="4 Imagen" descr="C:\Users\mlheureux\AppData\Local\Microsoft\Windows\Temporary Internet Files\Content.Outlook\IP8QZI8A\flagge-honduras.gif"/>
          <p:cNvPicPr/>
          <p:nvPr/>
        </p:nvPicPr>
        <p:blipFill>
          <a:blip r:embed="rId3"/>
          <a:srcRect/>
          <a:stretch>
            <a:fillRect/>
          </a:stretch>
        </p:blipFill>
        <p:spPr bwMode="auto">
          <a:xfrm>
            <a:off x="7596336" y="476672"/>
            <a:ext cx="868045" cy="482600"/>
          </a:xfrm>
          <a:prstGeom prst="rect">
            <a:avLst/>
          </a:prstGeom>
          <a:noFill/>
          <a:ln w="9525">
            <a:noFill/>
            <a:miter lim="800000"/>
            <a:headEnd/>
            <a:tailEnd/>
          </a:ln>
        </p:spPr>
      </p:pic>
      <p:pic>
        <p:nvPicPr>
          <p:cNvPr id="1026" name="Picture 2" descr="C:\Users\jsagastume\Documents\LOGOS DE OIM CON ALTA RESOLUCION\iom-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27984" y="445345"/>
            <a:ext cx="970384" cy="823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030045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552" y="1412776"/>
            <a:ext cx="8100900" cy="1752600"/>
          </a:xfrm>
        </p:spPr>
        <p:txBody>
          <a:bodyPr>
            <a:noAutofit/>
          </a:bodyPr>
          <a:lstStyle/>
          <a:p>
            <a:pPr marL="685800" indent="-685800" algn="just">
              <a:buFont typeface="Wingdings" pitchFamily="2" charset="2"/>
              <a:buChar char="q"/>
            </a:pPr>
            <a:r>
              <a:rPr lang="es-SV" sz="2200" b="1" dirty="0" smtClean="0">
                <a:solidFill>
                  <a:schemeClr val="tx2"/>
                </a:solidFill>
                <a:latin typeface="+mj-lt"/>
              </a:rPr>
              <a:t>A common short-term action, especially for Central American governments, is to implement a migration policy in order to reduce the fees involved in obtaining permanent residence status, with special emphasis on workers that have settled or workers in vulnerable situations. </a:t>
            </a:r>
          </a:p>
          <a:p>
            <a:pPr marL="685800" indent="-685800" algn="just">
              <a:buFont typeface="Wingdings" pitchFamily="2" charset="2"/>
              <a:buChar char="q"/>
            </a:pPr>
            <a:endParaRPr lang="es-SV" sz="2200" b="1" dirty="0">
              <a:solidFill>
                <a:schemeClr val="tx2"/>
              </a:solidFill>
              <a:latin typeface="+mj-lt"/>
            </a:endParaRPr>
          </a:p>
          <a:p>
            <a:pPr marL="685800" indent="-685800" algn="just">
              <a:buFont typeface="Wingdings" pitchFamily="2" charset="2"/>
              <a:buChar char="q"/>
            </a:pPr>
            <a:r>
              <a:rPr lang="es-SV" sz="2200" b="1" dirty="0" smtClean="0">
                <a:solidFill>
                  <a:schemeClr val="tx2"/>
                </a:solidFill>
                <a:latin typeface="+mj-lt"/>
              </a:rPr>
              <a:t>Undoubtedly, as a primary action with a regional impact, governments in the region should implement regularization processes as part of a migration policy for migrant workers from Central American countries that have settled. This topic has yet to be addressed by governments in the region, mainly </a:t>
            </a:r>
            <a:r>
              <a:rPr lang="es-SV" sz="2200" b="1" dirty="0" smtClean="0">
                <a:solidFill>
                  <a:schemeClr val="tx2"/>
                </a:solidFill>
                <a:latin typeface="+mj-lt"/>
              </a:rPr>
              <a:t>the </a:t>
            </a:r>
            <a:r>
              <a:rPr lang="es-SV" sz="2200" b="1" dirty="0" smtClean="0">
                <a:solidFill>
                  <a:schemeClr val="tx2"/>
                </a:solidFill>
                <a:latin typeface="+mj-lt"/>
              </a:rPr>
              <a:t>countries of the northern triangle and Belize, with significant diasporas of irregular Salvadoran and Honduran migrants that have settled in other countries.</a:t>
            </a:r>
          </a:p>
          <a:p>
            <a:pPr marL="685800" indent="-685800" algn="just">
              <a:buFont typeface="Wingdings" pitchFamily="2" charset="2"/>
              <a:buChar char="q"/>
            </a:pPr>
            <a:endParaRPr lang="es-SV" sz="2200" b="1" dirty="0">
              <a:solidFill>
                <a:schemeClr val="tx2"/>
              </a:solidFill>
              <a:latin typeface="+mj-lt"/>
            </a:endParaRPr>
          </a:p>
          <a:p>
            <a:pPr algn="just"/>
            <a:endParaRPr lang="es-SV" sz="2200" b="1" dirty="0">
              <a:solidFill>
                <a:schemeClr val="tx2"/>
              </a:solidFill>
              <a:latin typeface="+mj-lt"/>
            </a:endParaRPr>
          </a:p>
        </p:txBody>
      </p:sp>
      <p:pic>
        <p:nvPicPr>
          <p:cNvPr id="4" name="3 Imagen" descr="CRM Logo"/>
          <p:cNvPicPr/>
          <p:nvPr/>
        </p:nvPicPr>
        <p:blipFill>
          <a:blip r:embed="rId2"/>
          <a:srcRect/>
          <a:stretch>
            <a:fillRect/>
          </a:stretch>
        </p:blipFill>
        <p:spPr bwMode="auto">
          <a:xfrm>
            <a:off x="683568" y="476672"/>
            <a:ext cx="2171700" cy="679450"/>
          </a:xfrm>
          <a:prstGeom prst="rect">
            <a:avLst/>
          </a:prstGeom>
          <a:noFill/>
        </p:spPr>
      </p:pic>
      <p:pic>
        <p:nvPicPr>
          <p:cNvPr id="5" name="4 Imagen" descr="C:\Users\mlheureux\AppData\Local\Microsoft\Windows\Temporary Internet Files\Content.Outlook\IP8QZI8A\flagge-honduras.gif"/>
          <p:cNvPicPr/>
          <p:nvPr/>
        </p:nvPicPr>
        <p:blipFill>
          <a:blip r:embed="rId3"/>
          <a:srcRect/>
          <a:stretch>
            <a:fillRect/>
          </a:stretch>
        </p:blipFill>
        <p:spPr bwMode="auto">
          <a:xfrm>
            <a:off x="7596336" y="476672"/>
            <a:ext cx="868045" cy="482600"/>
          </a:xfrm>
          <a:prstGeom prst="rect">
            <a:avLst/>
          </a:prstGeom>
          <a:noFill/>
          <a:ln w="9525">
            <a:noFill/>
            <a:miter lim="800000"/>
            <a:headEnd/>
            <a:tailEnd/>
          </a:ln>
        </p:spPr>
      </p:pic>
      <p:pic>
        <p:nvPicPr>
          <p:cNvPr id="1026" name="Picture 2" descr="C:\Users\jsagastume\Documents\LOGOS DE OIM CON ALTA RESOLUCION\iom-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27984" y="445345"/>
            <a:ext cx="970384" cy="823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914724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552" y="1412776"/>
            <a:ext cx="8100900" cy="5184576"/>
          </a:xfrm>
        </p:spPr>
        <p:txBody>
          <a:bodyPr>
            <a:noAutofit/>
          </a:bodyPr>
          <a:lstStyle/>
          <a:p>
            <a:pPr marL="685800" indent="-685800" algn="just">
              <a:buFont typeface="Wingdings" pitchFamily="2" charset="2"/>
              <a:buChar char="q"/>
            </a:pPr>
            <a:r>
              <a:rPr lang="es-SV" sz="2200" b="1" dirty="0" smtClean="0">
                <a:solidFill>
                  <a:schemeClr val="tx2"/>
                </a:solidFill>
                <a:latin typeface="+mj-lt"/>
              </a:rPr>
              <a:t>In regard to interventions and assistance services provided through consulates, it became evident that budgetary issues need to be solved by governments in the medium term to enable improving coverage and implementing new mechanisms for the protection of migrant workers, before new mechanisms or instruments are approved.</a:t>
            </a:r>
          </a:p>
          <a:p>
            <a:pPr marL="685800" indent="-685800" algn="just">
              <a:buFont typeface="Wingdings" pitchFamily="2" charset="2"/>
              <a:buChar char="q"/>
            </a:pPr>
            <a:endParaRPr lang="es-SV" sz="2200" b="1" dirty="0">
              <a:solidFill>
                <a:schemeClr val="tx2"/>
              </a:solidFill>
              <a:latin typeface="+mj-lt"/>
            </a:endParaRPr>
          </a:p>
          <a:p>
            <a:pPr marL="685800" indent="-685800" algn="just">
              <a:buFont typeface="Wingdings" pitchFamily="2" charset="2"/>
              <a:buChar char="q"/>
            </a:pPr>
            <a:r>
              <a:rPr lang="es-SV" sz="2200" b="1" dirty="0" smtClean="0">
                <a:solidFill>
                  <a:schemeClr val="tx2"/>
                </a:solidFill>
                <a:latin typeface="+mj-lt"/>
              </a:rPr>
              <a:t>The proposal on guidelines for the participation of consular authorities in the protection of the labour rights of migrants that was developed by work groups during the workshop requires further coordinated efforts by governments in the region. The impact, of course, depends on the budget to be allocated – mainly to the Ministry of Foreign Affairs. </a:t>
            </a:r>
          </a:p>
          <a:p>
            <a:pPr marL="685800" indent="-685800" algn="just">
              <a:buFont typeface="Wingdings" pitchFamily="2" charset="2"/>
              <a:buChar char="q"/>
            </a:pPr>
            <a:endParaRPr lang="es-SV" sz="2200" b="1" dirty="0">
              <a:solidFill>
                <a:schemeClr val="tx2"/>
              </a:solidFill>
              <a:latin typeface="+mj-lt"/>
            </a:endParaRPr>
          </a:p>
          <a:p>
            <a:pPr algn="just"/>
            <a:endParaRPr lang="es-SV" sz="2200" b="1" dirty="0" smtClean="0">
              <a:solidFill>
                <a:schemeClr val="tx2"/>
              </a:solidFill>
              <a:latin typeface="+mj-lt"/>
            </a:endParaRPr>
          </a:p>
          <a:p>
            <a:pPr marL="685800" indent="-685800" algn="just">
              <a:buFont typeface="Wingdings" pitchFamily="2" charset="2"/>
              <a:buChar char="q"/>
            </a:pPr>
            <a:endParaRPr lang="es-SV" sz="2200" b="1" dirty="0">
              <a:solidFill>
                <a:schemeClr val="tx2"/>
              </a:solidFill>
              <a:latin typeface="+mj-lt"/>
            </a:endParaRPr>
          </a:p>
          <a:p>
            <a:pPr algn="just"/>
            <a:endParaRPr lang="es-SV" sz="2200" b="1" dirty="0">
              <a:solidFill>
                <a:schemeClr val="tx2"/>
              </a:solidFill>
              <a:latin typeface="+mj-lt"/>
            </a:endParaRPr>
          </a:p>
        </p:txBody>
      </p:sp>
      <p:pic>
        <p:nvPicPr>
          <p:cNvPr id="4" name="3 Imagen" descr="CRM Logo"/>
          <p:cNvPicPr/>
          <p:nvPr/>
        </p:nvPicPr>
        <p:blipFill>
          <a:blip r:embed="rId2"/>
          <a:srcRect/>
          <a:stretch>
            <a:fillRect/>
          </a:stretch>
        </p:blipFill>
        <p:spPr bwMode="auto">
          <a:xfrm>
            <a:off x="683568" y="476672"/>
            <a:ext cx="2171700" cy="679450"/>
          </a:xfrm>
          <a:prstGeom prst="rect">
            <a:avLst/>
          </a:prstGeom>
          <a:noFill/>
        </p:spPr>
      </p:pic>
      <p:pic>
        <p:nvPicPr>
          <p:cNvPr id="5" name="4 Imagen" descr="C:\Users\mlheureux\AppData\Local\Microsoft\Windows\Temporary Internet Files\Content.Outlook\IP8QZI8A\flagge-honduras.gif"/>
          <p:cNvPicPr/>
          <p:nvPr/>
        </p:nvPicPr>
        <p:blipFill>
          <a:blip r:embed="rId3"/>
          <a:srcRect/>
          <a:stretch>
            <a:fillRect/>
          </a:stretch>
        </p:blipFill>
        <p:spPr bwMode="auto">
          <a:xfrm>
            <a:off x="7596336" y="476672"/>
            <a:ext cx="868045" cy="482600"/>
          </a:xfrm>
          <a:prstGeom prst="rect">
            <a:avLst/>
          </a:prstGeom>
          <a:noFill/>
          <a:ln w="9525">
            <a:noFill/>
            <a:miter lim="800000"/>
            <a:headEnd/>
            <a:tailEnd/>
          </a:ln>
        </p:spPr>
      </p:pic>
      <p:pic>
        <p:nvPicPr>
          <p:cNvPr id="1026" name="Picture 2" descr="C:\Users\jsagastume\Documents\LOGOS DE OIM CON ALTA RESOLUCION\iom-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27984" y="445345"/>
            <a:ext cx="970384" cy="823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953273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552" y="1412776"/>
            <a:ext cx="8100900" cy="5112568"/>
          </a:xfrm>
        </p:spPr>
        <p:txBody>
          <a:bodyPr>
            <a:noAutofit/>
          </a:bodyPr>
          <a:lstStyle/>
          <a:p>
            <a:pPr marL="685800" indent="-685800" algn="just">
              <a:buFont typeface="Wingdings" pitchFamily="2" charset="2"/>
              <a:buChar char="q"/>
            </a:pPr>
            <a:r>
              <a:rPr lang="en-GB" sz="2200" b="1" dirty="0" smtClean="0">
                <a:solidFill>
                  <a:schemeClr val="tx2"/>
                </a:solidFill>
                <a:latin typeface="+mj-lt"/>
              </a:rPr>
              <a:t>As for public </a:t>
            </a:r>
            <a:r>
              <a:rPr lang="en-GB" sz="2200" b="1" dirty="0" smtClean="0">
                <a:solidFill>
                  <a:schemeClr val="tx2"/>
                </a:solidFill>
                <a:latin typeface="+mj-lt"/>
              </a:rPr>
              <a:t>policy and migration policy to protect migrant workers, this topic should be established as a high priority on the agenda in the region. Asymmetries between different countries – primarily in Central America – are evident, in terms of actions implemented to address these topics. </a:t>
            </a:r>
          </a:p>
          <a:p>
            <a:pPr marL="685800" indent="-685800" algn="just">
              <a:buFont typeface="Wingdings" pitchFamily="2" charset="2"/>
              <a:buChar char="q"/>
            </a:pPr>
            <a:r>
              <a:rPr lang="en-GB" sz="2200" b="1" dirty="0" smtClean="0">
                <a:solidFill>
                  <a:schemeClr val="tx2"/>
                </a:solidFill>
                <a:latin typeface="+mj-lt"/>
              </a:rPr>
              <a:t>In accordance with the </a:t>
            </a:r>
            <a:r>
              <a:rPr lang="en-GB" sz="2200" b="1" dirty="0" smtClean="0">
                <a:solidFill>
                  <a:schemeClr val="tx2"/>
                </a:solidFill>
                <a:latin typeface="+mj-lt"/>
              </a:rPr>
              <a:t>two above</a:t>
            </a:r>
            <a:r>
              <a:rPr lang="en-GB" sz="2200" b="1" dirty="0" smtClean="0">
                <a:solidFill>
                  <a:schemeClr val="tx2"/>
                </a:solidFill>
                <a:latin typeface="+mj-lt"/>
              </a:rPr>
              <a:t>-mentioned issues, any relevant efforts in the region require the participation of civil society organizations involved in the topic of migration. Furthermore, a comprehensive work agenda should be developed to enable closing </a:t>
            </a:r>
            <a:r>
              <a:rPr lang="en-GB" sz="2200" b="1" dirty="0" smtClean="0">
                <a:solidFill>
                  <a:schemeClr val="tx2"/>
                </a:solidFill>
                <a:latin typeface="+mj-lt"/>
              </a:rPr>
              <a:t>the </a:t>
            </a:r>
            <a:r>
              <a:rPr lang="en-GB" sz="2200" b="1" dirty="0" smtClean="0">
                <a:solidFill>
                  <a:schemeClr val="tx2"/>
                </a:solidFill>
                <a:latin typeface="+mj-lt"/>
              </a:rPr>
              <a:t>gaps </a:t>
            </a:r>
            <a:r>
              <a:rPr lang="en-GB" sz="2200" b="1" dirty="0" smtClean="0">
                <a:solidFill>
                  <a:schemeClr val="tx2"/>
                </a:solidFill>
                <a:latin typeface="+mj-lt"/>
              </a:rPr>
              <a:t>in </a:t>
            </a:r>
            <a:r>
              <a:rPr lang="en-GB" sz="2200" b="1" dirty="0" smtClean="0">
                <a:solidFill>
                  <a:schemeClr val="tx2"/>
                </a:solidFill>
                <a:latin typeface="+mj-lt"/>
              </a:rPr>
              <a:t>coordination </a:t>
            </a:r>
            <a:r>
              <a:rPr lang="en-GB" sz="2200" b="1" dirty="0" smtClean="0">
                <a:solidFill>
                  <a:schemeClr val="tx2"/>
                </a:solidFill>
                <a:latin typeface="+mj-lt"/>
              </a:rPr>
              <a:t>between </a:t>
            </a:r>
            <a:r>
              <a:rPr lang="en-GB" sz="2200" b="1" dirty="0" smtClean="0">
                <a:solidFill>
                  <a:schemeClr val="tx2"/>
                </a:solidFill>
                <a:latin typeface="+mj-lt"/>
              </a:rPr>
              <a:t>governments and civil society that have traditionally existed.</a:t>
            </a:r>
          </a:p>
          <a:p>
            <a:pPr marL="685800" indent="-685800" algn="just">
              <a:buFont typeface="Wingdings" pitchFamily="2" charset="2"/>
              <a:buChar char="q"/>
            </a:pPr>
            <a:endParaRPr lang="en-GB" sz="2200" b="1" dirty="0" smtClean="0">
              <a:solidFill>
                <a:schemeClr val="tx2"/>
              </a:solidFill>
              <a:latin typeface="+mj-lt"/>
            </a:endParaRPr>
          </a:p>
          <a:p>
            <a:pPr algn="just"/>
            <a:endParaRPr lang="en-GB" sz="2200" b="1" dirty="0" smtClean="0">
              <a:solidFill>
                <a:schemeClr val="tx2"/>
              </a:solidFill>
              <a:latin typeface="+mj-lt"/>
            </a:endParaRPr>
          </a:p>
          <a:p>
            <a:pPr marL="685800" indent="-685800" algn="just">
              <a:buFont typeface="Wingdings" pitchFamily="2" charset="2"/>
              <a:buChar char="q"/>
            </a:pPr>
            <a:endParaRPr lang="en-GB" sz="2200" b="1" dirty="0" smtClean="0">
              <a:solidFill>
                <a:schemeClr val="tx2"/>
              </a:solidFill>
              <a:latin typeface="+mj-lt"/>
            </a:endParaRPr>
          </a:p>
          <a:p>
            <a:pPr algn="just"/>
            <a:endParaRPr lang="en-GB" sz="2200" b="1" dirty="0">
              <a:solidFill>
                <a:schemeClr val="tx2"/>
              </a:solidFill>
              <a:latin typeface="+mj-lt"/>
            </a:endParaRPr>
          </a:p>
        </p:txBody>
      </p:sp>
      <p:pic>
        <p:nvPicPr>
          <p:cNvPr id="4" name="3 Imagen" descr="CRM Logo"/>
          <p:cNvPicPr/>
          <p:nvPr/>
        </p:nvPicPr>
        <p:blipFill>
          <a:blip r:embed="rId2"/>
          <a:srcRect/>
          <a:stretch>
            <a:fillRect/>
          </a:stretch>
        </p:blipFill>
        <p:spPr bwMode="auto">
          <a:xfrm>
            <a:off x="683568" y="476672"/>
            <a:ext cx="2171700" cy="679450"/>
          </a:xfrm>
          <a:prstGeom prst="rect">
            <a:avLst/>
          </a:prstGeom>
          <a:noFill/>
        </p:spPr>
      </p:pic>
      <p:pic>
        <p:nvPicPr>
          <p:cNvPr id="5" name="4 Imagen" descr="C:\Users\mlheureux\AppData\Local\Microsoft\Windows\Temporary Internet Files\Content.Outlook\IP8QZI8A\flagge-honduras.gif"/>
          <p:cNvPicPr/>
          <p:nvPr/>
        </p:nvPicPr>
        <p:blipFill>
          <a:blip r:embed="rId3"/>
          <a:srcRect/>
          <a:stretch>
            <a:fillRect/>
          </a:stretch>
        </p:blipFill>
        <p:spPr bwMode="auto">
          <a:xfrm>
            <a:off x="7596336" y="476672"/>
            <a:ext cx="868045" cy="482600"/>
          </a:xfrm>
          <a:prstGeom prst="rect">
            <a:avLst/>
          </a:prstGeom>
          <a:noFill/>
          <a:ln w="9525">
            <a:noFill/>
            <a:miter lim="800000"/>
            <a:headEnd/>
            <a:tailEnd/>
          </a:ln>
        </p:spPr>
      </p:pic>
      <p:pic>
        <p:nvPicPr>
          <p:cNvPr id="1026" name="Picture 2" descr="C:\Users\jsagastume\Documents\LOGOS DE OIM CON ALTA RESOLUCION\iom-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27984" y="445345"/>
            <a:ext cx="970384" cy="823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957036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552" y="1412776"/>
            <a:ext cx="8100900" cy="3960440"/>
          </a:xfrm>
        </p:spPr>
        <p:txBody>
          <a:bodyPr>
            <a:noAutofit/>
          </a:bodyPr>
          <a:lstStyle/>
          <a:p>
            <a:pPr marL="685800" indent="-685800" algn="just">
              <a:buFont typeface="Wingdings" pitchFamily="2" charset="2"/>
              <a:buChar char="q"/>
            </a:pPr>
            <a:r>
              <a:rPr lang="en-GB" sz="2200" b="1" dirty="0" smtClean="0">
                <a:solidFill>
                  <a:schemeClr val="tx2"/>
                </a:solidFill>
                <a:latin typeface="+mj-lt"/>
              </a:rPr>
              <a:t>A topic that was not addressed at the workshop due to time constraints was about the implications of the significant immigration reform being promoted by the United States; mainly, the increased demand for </a:t>
            </a:r>
            <a:r>
              <a:rPr lang="en-GB" sz="2200" b="1" smtClean="0">
                <a:solidFill>
                  <a:schemeClr val="tx2"/>
                </a:solidFill>
                <a:latin typeface="+mj-lt"/>
              </a:rPr>
              <a:t>services </a:t>
            </a:r>
            <a:r>
              <a:rPr lang="en-GB" sz="2200" b="1" smtClean="0">
                <a:solidFill>
                  <a:schemeClr val="tx2"/>
                </a:solidFill>
                <a:latin typeface="+mj-lt"/>
              </a:rPr>
              <a:t>by </a:t>
            </a:r>
            <a:r>
              <a:rPr lang="en-GB" sz="2200" b="1" dirty="0" smtClean="0">
                <a:solidFill>
                  <a:schemeClr val="tx2"/>
                </a:solidFill>
                <a:latin typeface="+mj-lt"/>
              </a:rPr>
              <a:t>consulates from various countries – primarily those with significant diasporas – </a:t>
            </a:r>
            <a:r>
              <a:rPr lang="en-GB" sz="2200" b="1" dirty="0" smtClean="0">
                <a:solidFill>
                  <a:schemeClr val="tx2"/>
                </a:solidFill>
                <a:latin typeface="+mj-lt"/>
              </a:rPr>
              <a:t>that could occur as </a:t>
            </a:r>
            <a:r>
              <a:rPr lang="en-GB" sz="2200" b="1" dirty="0" smtClean="0">
                <a:solidFill>
                  <a:schemeClr val="tx2"/>
                </a:solidFill>
                <a:latin typeface="+mj-lt"/>
              </a:rPr>
              <a:t>a result of the reform. Ministries of Foreign Affairs should assess the impact of the reform and develop a mitigation plan, as part of a strategy for the protection of the labour rights of migrant workers.</a:t>
            </a:r>
          </a:p>
          <a:p>
            <a:pPr marL="685800" indent="-685800" algn="just">
              <a:buFont typeface="Wingdings" pitchFamily="2" charset="2"/>
              <a:buChar char="q"/>
            </a:pPr>
            <a:endParaRPr lang="en-GB" sz="2200" b="1" dirty="0" smtClean="0">
              <a:solidFill>
                <a:schemeClr val="tx2"/>
              </a:solidFill>
              <a:latin typeface="+mj-lt"/>
            </a:endParaRPr>
          </a:p>
          <a:p>
            <a:pPr marL="685800" indent="-685800" algn="just">
              <a:buFont typeface="Wingdings" pitchFamily="2" charset="2"/>
              <a:buChar char="q"/>
            </a:pPr>
            <a:endParaRPr lang="en-GB" sz="2200" b="1" dirty="0" smtClean="0">
              <a:solidFill>
                <a:schemeClr val="tx2"/>
              </a:solidFill>
              <a:latin typeface="+mj-lt"/>
            </a:endParaRPr>
          </a:p>
          <a:p>
            <a:pPr algn="just"/>
            <a:endParaRPr lang="en-GB" sz="2200" b="1" dirty="0">
              <a:solidFill>
                <a:schemeClr val="tx2"/>
              </a:solidFill>
              <a:latin typeface="+mj-lt"/>
            </a:endParaRPr>
          </a:p>
        </p:txBody>
      </p:sp>
      <p:pic>
        <p:nvPicPr>
          <p:cNvPr id="4" name="3 Imagen" descr="CRM Logo"/>
          <p:cNvPicPr/>
          <p:nvPr/>
        </p:nvPicPr>
        <p:blipFill>
          <a:blip r:embed="rId2"/>
          <a:srcRect/>
          <a:stretch>
            <a:fillRect/>
          </a:stretch>
        </p:blipFill>
        <p:spPr bwMode="auto">
          <a:xfrm>
            <a:off x="683568" y="476672"/>
            <a:ext cx="2171700" cy="679450"/>
          </a:xfrm>
          <a:prstGeom prst="rect">
            <a:avLst/>
          </a:prstGeom>
          <a:noFill/>
        </p:spPr>
      </p:pic>
      <p:pic>
        <p:nvPicPr>
          <p:cNvPr id="5" name="4 Imagen" descr="C:\Users\mlheureux\AppData\Local\Microsoft\Windows\Temporary Internet Files\Content.Outlook\IP8QZI8A\flagge-honduras.gif"/>
          <p:cNvPicPr/>
          <p:nvPr/>
        </p:nvPicPr>
        <p:blipFill>
          <a:blip r:embed="rId3"/>
          <a:srcRect/>
          <a:stretch>
            <a:fillRect/>
          </a:stretch>
        </p:blipFill>
        <p:spPr bwMode="auto">
          <a:xfrm>
            <a:off x="7596336" y="476672"/>
            <a:ext cx="868045" cy="482600"/>
          </a:xfrm>
          <a:prstGeom prst="rect">
            <a:avLst/>
          </a:prstGeom>
          <a:noFill/>
          <a:ln w="9525">
            <a:noFill/>
            <a:miter lim="800000"/>
            <a:headEnd/>
            <a:tailEnd/>
          </a:ln>
        </p:spPr>
      </p:pic>
      <p:pic>
        <p:nvPicPr>
          <p:cNvPr id="1026" name="Picture 2" descr="C:\Users\jsagastume\Documents\LOGOS DE OIM CON ALTA RESOLUCION\iom-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27984" y="445345"/>
            <a:ext cx="970384" cy="823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649361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TotalTime>
  <Words>713</Words>
  <Application>Microsoft Macintosh PowerPoint</Application>
  <PresentationFormat>Presentación en pantalla (4:3)</PresentationFormat>
  <Paragraphs>25</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 CONCLUSIONS  From the Seminar/Workshop on Capacity Building of Consular Authorities on Protection of the Labour Rights of Migrant Workers Tegucigalpa, Honduras,  November 5 – 6, 2013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Seminario - Taller para el Fortalecimiento de las Capacidades de las Autoridades Consulares en la Protección de los Derechos Laborales de las Personas Migrantes Trabajadoras. Tegucigalpa, Honduras,  5 y 6 de noviembre de 2013  </dc:title>
  <dc:creator>SAGASTUME Jorge</dc:creator>
  <cp:lastModifiedBy>Christiane Lehnhoff</cp:lastModifiedBy>
  <cp:revision>57</cp:revision>
  <dcterms:created xsi:type="dcterms:W3CDTF">2013-11-14T20:26:57Z</dcterms:created>
  <dcterms:modified xsi:type="dcterms:W3CDTF">2013-11-16T22:11:09Z</dcterms:modified>
</cp:coreProperties>
</file>