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3" r:id="rId4"/>
    <p:sldId id="275" r:id="rId5"/>
    <p:sldId id="276" r:id="rId6"/>
    <p:sldId id="277" r:id="rId7"/>
    <p:sldId id="278" r:id="rId8"/>
    <p:sldId id="279" r:id="rId9"/>
    <p:sldId id="280" r:id="rId10"/>
    <p:sldId id="281" r:id="rId11"/>
    <p:sldId id="257" r:id="rId12"/>
    <p:sldId id="258" r:id="rId13"/>
    <p:sldId id="265" r:id="rId14"/>
    <p:sldId id="259" r:id="rId15"/>
    <p:sldId id="261" r:id="rId16"/>
    <p:sldId id="262" r:id="rId17"/>
    <p:sldId id="26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snapToGrid="0">
      <p:cViewPr varScale="1">
        <p:scale>
          <a:sx n="78" d="100"/>
          <a:sy n="78" d="100"/>
        </p:scale>
        <p:origin x="-22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4498AC-E53B-4A84-B4F8-4AB28B84F1C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ES"/>
        </a:p>
      </dgm:t>
    </dgm:pt>
    <dgm:pt modelId="{E7E7A766-30CE-482D-A76B-536CF316B70C}">
      <dgm:prSet phldrT="[Texto]"/>
      <dgm:spPr/>
      <dgm:t>
        <a:bodyPr/>
        <a:lstStyle/>
        <a:p>
          <a:r>
            <a:rPr lang="es-ES" dirty="0" smtClean="0"/>
            <a:t>Contacto con el consulado más cercano</a:t>
          </a:r>
          <a:endParaRPr lang="es-ES" dirty="0"/>
        </a:p>
      </dgm:t>
    </dgm:pt>
    <dgm:pt modelId="{73265F7C-8145-4A0D-893B-707239998A4C}" type="parTrans" cxnId="{5D69D2BB-AB94-4277-813C-A6CDA5CA33C6}">
      <dgm:prSet/>
      <dgm:spPr/>
      <dgm:t>
        <a:bodyPr/>
        <a:lstStyle/>
        <a:p>
          <a:endParaRPr lang="es-ES"/>
        </a:p>
      </dgm:t>
    </dgm:pt>
    <dgm:pt modelId="{F2761833-C56D-4FBC-AE36-686D97FAAF0C}" type="sibTrans" cxnId="{5D69D2BB-AB94-4277-813C-A6CDA5CA33C6}">
      <dgm:prSet/>
      <dgm:spPr/>
      <dgm:t>
        <a:bodyPr/>
        <a:lstStyle/>
        <a:p>
          <a:endParaRPr lang="es-ES"/>
        </a:p>
      </dgm:t>
    </dgm:pt>
    <dgm:pt modelId="{B57EB86E-2647-4DF1-ADFD-8D4F5E2FD89B}">
      <dgm:prSet phldrT="[Texto]"/>
      <dgm:spPr/>
      <dgm:t>
        <a:bodyPr/>
        <a:lstStyle/>
        <a:p>
          <a:r>
            <a:rPr lang="es-ES" dirty="0" smtClean="0"/>
            <a:t>Visitas frecuentes a centros de procesamiento combinado</a:t>
          </a:r>
          <a:endParaRPr lang="es-ES" dirty="0"/>
        </a:p>
      </dgm:t>
    </dgm:pt>
    <dgm:pt modelId="{980A909E-D0BA-4804-A30C-DC2731E6E5ED}" type="parTrans" cxnId="{6B4B8087-3D6E-45F8-B765-109E52E72B59}">
      <dgm:prSet/>
      <dgm:spPr/>
      <dgm:t>
        <a:bodyPr/>
        <a:lstStyle/>
        <a:p>
          <a:endParaRPr lang="es-ES"/>
        </a:p>
      </dgm:t>
    </dgm:pt>
    <dgm:pt modelId="{4B06CB71-750D-42C7-8B19-C0FCEE0C02C9}" type="sibTrans" cxnId="{6B4B8087-3D6E-45F8-B765-109E52E72B59}">
      <dgm:prSet/>
      <dgm:spPr/>
      <dgm:t>
        <a:bodyPr/>
        <a:lstStyle/>
        <a:p>
          <a:endParaRPr lang="es-ES"/>
        </a:p>
      </dgm:t>
    </dgm:pt>
    <dgm:pt modelId="{EAFA560A-A36B-47C0-8606-6AB2CD217B17}">
      <dgm:prSet phldrT="[Texto]"/>
      <dgm:spPr/>
      <dgm:t>
        <a:bodyPr/>
        <a:lstStyle/>
        <a:p>
          <a:r>
            <a:rPr lang="es-ES" dirty="0" smtClean="0"/>
            <a:t>Contacto continuo con los albergues</a:t>
          </a:r>
          <a:endParaRPr lang="es-ES" dirty="0"/>
        </a:p>
      </dgm:t>
    </dgm:pt>
    <dgm:pt modelId="{9DD271B4-49E5-401D-8BBA-EF09A2230E83}" type="parTrans" cxnId="{5816CE83-43C2-4B1F-9CE8-5E9B76726D24}">
      <dgm:prSet/>
      <dgm:spPr/>
      <dgm:t>
        <a:bodyPr/>
        <a:lstStyle/>
        <a:p>
          <a:endParaRPr lang="es-ES"/>
        </a:p>
      </dgm:t>
    </dgm:pt>
    <dgm:pt modelId="{5FC1A9C6-57E1-410A-B65B-BCF97B473404}" type="sibTrans" cxnId="{5816CE83-43C2-4B1F-9CE8-5E9B76726D24}">
      <dgm:prSet/>
      <dgm:spPr/>
      <dgm:t>
        <a:bodyPr/>
        <a:lstStyle/>
        <a:p>
          <a:endParaRPr lang="es-ES"/>
        </a:p>
      </dgm:t>
    </dgm:pt>
    <dgm:pt modelId="{561866C6-7711-4ED5-BB03-0DF47B5D334D}">
      <dgm:prSet phldrT="[Texto]"/>
      <dgm:spPr/>
      <dgm:t>
        <a:bodyPr/>
        <a:lstStyle/>
        <a:p>
          <a:r>
            <a:rPr lang="es-ES" dirty="0" smtClean="0"/>
            <a:t>Prestar atención permanente en </a:t>
          </a:r>
        </a:p>
        <a:p>
          <a:r>
            <a:rPr lang="es-ES" dirty="0" smtClean="0"/>
            <a:t>proceso de traslado</a:t>
          </a:r>
          <a:endParaRPr lang="es-ES" dirty="0"/>
        </a:p>
      </dgm:t>
    </dgm:pt>
    <dgm:pt modelId="{0BB83B91-50B6-463B-96AB-6E6680ACE91E}" type="parTrans" cxnId="{4472DA64-6676-45FD-8BDC-35EAD1456623}">
      <dgm:prSet/>
      <dgm:spPr/>
      <dgm:t>
        <a:bodyPr/>
        <a:lstStyle/>
        <a:p>
          <a:endParaRPr lang="es-ES"/>
        </a:p>
      </dgm:t>
    </dgm:pt>
    <dgm:pt modelId="{0A3AA80F-8952-4461-92C5-256E150A92E0}" type="sibTrans" cxnId="{4472DA64-6676-45FD-8BDC-35EAD1456623}">
      <dgm:prSet/>
      <dgm:spPr/>
      <dgm:t>
        <a:bodyPr/>
        <a:lstStyle/>
        <a:p>
          <a:endParaRPr lang="es-ES"/>
        </a:p>
      </dgm:t>
    </dgm:pt>
    <dgm:pt modelId="{9C3D1616-6929-4010-BF74-8CFF4A81E907}" type="pres">
      <dgm:prSet presAssocID="{B24498AC-E53B-4A84-B4F8-4AB28B84F1C8}" presName="CompostProcess" presStyleCnt="0">
        <dgm:presLayoutVars>
          <dgm:dir/>
          <dgm:resizeHandles val="exact"/>
        </dgm:presLayoutVars>
      </dgm:prSet>
      <dgm:spPr/>
      <dgm:t>
        <a:bodyPr/>
        <a:lstStyle/>
        <a:p>
          <a:endParaRPr lang="es-ES"/>
        </a:p>
      </dgm:t>
    </dgm:pt>
    <dgm:pt modelId="{DCC530FE-D85C-411D-8165-81663CC22090}" type="pres">
      <dgm:prSet presAssocID="{B24498AC-E53B-4A84-B4F8-4AB28B84F1C8}" presName="arrow" presStyleLbl="bgShp" presStyleIdx="0" presStyleCnt="1"/>
      <dgm:spPr/>
    </dgm:pt>
    <dgm:pt modelId="{8C4ABC5E-0455-4398-89EA-4477BCC55B7B}" type="pres">
      <dgm:prSet presAssocID="{B24498AC-E53B-4A84-B4F8-4AB28B84F1C8}" presName="linearProcess" presStyleCnt="0"/>
      <dgm:spPr/>
    </dgm:pt>
    <dgm:pt modelId="{E97B5C6F-0804-4B13-82DE-A1D1939AAC28}" type="pres">
      <dgm:prSet presAssocID="{E7E7A766-30CE-482D-A76B-536CF316B70C}" presName="textNode" presStyleLbl="node1" presStyleIdx="0" presStyleCnt="4">
        <dgm:presLayoutVars>
          <dgm:bulletEnabled val="1"/>
        </dgm:presLayoutVars>
      </dgm:prSet>
      <dgm:spPr/>
      <dgm:t>
        <a:bodyPr/>
        <a:lstStyle/>
        <a:p>
          <a:endParaRPr lang="es-ES"/>
        </a:p>
      </dgm:t>
    </dgm:pt>
    <dgm:pt modelId="{24F7CEE8-A0D4-4F8F-BE18-62833C1A0A28}" type="pres">
      <dgm:prSet presAssocID="{F2761833-C56D-4FBC-AE36-686D97FAAF0C}" presName="sibTrans" presStyleCnt="0"/>
      <dgm:spPr/>
    </dgm:pt>
    <dgm:pt modelId="{10B79CF5-6B87-4AB8-9995-6685707C18AF}" type="pres">
      <dgm:prSet presAssocID="{B57EB86E-2647-4DF1-ADFD-8D4F5E2FD89B}" presName="textNode" presStyleLbl="node1" presStyleIdx="1" presStyleCnt="4">
        <dgm:presLayoutVars>
          <dgm:bulletEnabled val="1"/>
        </dgm:presLayoutVars>
      </dgm:prSet>
      <dgm:spPr/>
      <dgm:t>
        <a:bodyPr/>
        <a:lstStyle/>
        <a:p>
          <a:endParaRPr lang="es-ES"/>
        </a:p>
      </dgm:t>
    </dgm:pt>
    <dgm:pt modelId="{D5C5F46F-2758-4D3D-A7AE-5424D51987C5}" type="pres">
      <dgm:prSet presAssocID="{4B06CB71-750D-42C7-8B19-C0FCEE0C02C9}" presName="sibTrans" presStyleCnt="0"/>
      <dgm:spPr/>
    </dgm:pt>
    <dgm:pt modelId="{C7413634-C3C7-4968-A55A-12D692E69F90}" type="pres">
      <dgm:prSet presAssocID="{EAFA560A-A36B-47C0-8606-6AB2CD217B17}" presName="textNode" presStyleLbl="node1" presStyleIdx="2" presStyleCnt="4" custLinFactX="100000" custLinFactNeighborX="104157" custLinFactNeighborY="-2410">
        <dgm:presLayoutVars>
          <dgm:bulletEnabled val="1"/>
        </dgm:presLayoutVars>
      </dgm:prSet>
      <dgm:spPr/>
      <dgm:t>
        <a:bodyPr/>
        <a:lstStyle/>
        <a:p>
          <a:endParaRPr lang="es-ES"/>
        </a:p>
      </dgm:t>
    </dgm:pt>
    <dgm:pt modelId="{2DCD738C-430C-4872-B28E-5D1B1956C0C6}" type="pres">
      <dgm:prSet presAssocID="{5FC1A9C6-57E1-410A-B65B-BCF97B473404}" presName="sibTrans" presStyleCnt="0"/>
      <dgm:spPr/>
    </dgm:pt>
    <dgm:pt modelId="{6F92148F-DEF6-4945-BEE3-46422E6AD8A9}" type="pres">
      <dgm:prSet presAssocID="{561866C6-7711-4ED5-BB03-0DF47B5D334D}" presName="textNode" presStyleLbl="node1" presStyleIdx="3" presStyleCnt="4" custLinFactX="-99818" custLinFactNeighborX="-100000" custLinFactNeighborY="-602">
        <dgm:presLayoutVars>
          <dgm:bulletEnabled val="1"/>
        </dgm:presLayoutVars>
      </dgm:prSet>
      <dgm:spPr/>
      <dgm:t>
        <a:bodyPr/>
        <a:lstStyle/>
        <a:p>
          <a:endParaRPr lang="es-ES"/>
        </a:p>
      </dgm:t>
    </dgm:pt>
  </dgm:ptLst>
  <dgm:cxnLst>
    <dgm:cxn modelId="{5D69D2BB-AB94-4277-813C-A6CDA5CA33C6}" srcId="{B24498AC-E53B-4A84-B4F8-4AB28B84F1C8}" destId="{E7E7A766-30CE-482D-A76B-536CF316B70C}" srcOrd="0" destOrd="0" parTransId="{73265F7C-8145-4A0D-893B-707239998A4C}" sibTransId="{F2761833-C56D-4FBC-AE36-686D97FAAF0C}"/>
    <dgm:cxn modelId="{C79F4B22-AFCE-47E5-BC11-9449FCCDB326}" type="presOf" srcId="{E7E7A766-30CE-482D-A76B-536CF316B70C}" destId="{E97B5C6F-0804-4B13-82DE-A1D1939AAC28}" srcOrd="0" destOrd="0" presId="urn:microsoft.com/office/officeart/2005/8/layout/hProcess9"/>
    <dgm:cxn modelId="{4472DA64-6676-45FD-8BDC-35EAD1456623}" srcId="{B24498AC-E53B-4A84-B4F8-4AB28B84F1C8}" destId="{561866C6-7711-4ED5-BB03-0DF47B5D334D}" srcOrd="3" destOrd="0" parTransId="{0BB83B91-50B6-463B-96AB-6E6680ACE91E}" sibTransId="{0A3AA80F-8952-4461-92C5-256E150A92E0}"/>
    <dgm:cxn modelId="{5816CE83-43C2-4B1F-9CE8-5E9B76726D24}" srcId="{B24498AC-E53B-4A84-B4F8-4AB28B84F1C8}" destId="{EAFA560A-A36B-47C0-8606-6AB2CD217B17}" srcOrd="2" destOrd="0" parTransId="{9DD271B4-49E5-401D-8BBA-EF09A2230E83}" sibTransId="{5FC1A9C6-57E1-410A-B65B-BCF97B473404}"/>
    <dgm:cxn modelId="{6B4B8087-3D6E-45F8-B765-109E52E72B59}" srcId="{B24498AC-E53B-4A84-B4F8-4AB28B84F1C8}" destId="{B57EB86E-2647-4DF1-ADFD-8D4F5E2FD89B}" srcOrd="1" destOrd="0" parTransId="{980A909E-D0BA-4804-A30C-DC2731E6E5ED}" sibTransId="{4B06CB71-750D-42C7-8B19-C0FCEE0C02C9}"/>
    <dgm:cxn modelId="{76D4DE2C-06D9-4B9B-944E-8891CA003AFE}" type="presOf" srcId="{B24498AC-E53B-4A84-B4F8-4AB28B84F1C8}" destId="{9C3D1616-6929-4010-BF74-8CFF4A81E907}" srcOrd="0" destOrd="0" presId="urn:microsoft.com/office/officeart/2005/8/layout/hProcess9"/>
    <dgm:cxn modelId="{83E1C8E6-58CB-4B2C-A671-D5EB8C17DF0B}" type="presOf" srcId="{EAFA560A-A36B-47C0-8606-6AB2CD217B17}" destId="{C7413634-C3C7-4968-A55A-12D692E69F90}" srcOrd="0" destOrd="0" presId="urn:microsoft.com/office/officeart/2005/8/layout/hProcess9"/>
    <dgm:cxn modelId="{FEA8BFB5-5791-4323-917A-5AA36084AC3E}" type="presOf" srcId="{561866C6-7711-4ED5-BB03-0DF47B5D334D}" destId="{6F92148F-DEF6-4945-BEE3-46422E6AD8A9}" srcOrd="0" destOrd="0" presId="urn:microsoft.com/office/officeart/2005/8/layout/hProcess9"/>
    <dgm:cxn modelId="{3AEE1849-2EDF-4EA8-AB32-D98BDB587A93}" type="presOf" srcId="{B57EB86E-2647-4DF1-ADFD-8D4F5E2FD89B}" destId="{10B79CF5-6B87-4AB8-9995-6685707C18AF}" srcOrd="0" destOrd="0" presId="urn:microsoft.com/office/officeart/2005/8/layout/hProcess9"/>
    <dgm:cxn modelId="{3CAB3385-0C7C-423B-A6EA-CFF876501EDC}" type="presParOf" srcId="{9C3D1616-6929-4010-BF74-8CFF4A81E907}" destId="{DCC530FE-D85C-411D-8165-81663CC22090}" srcOrd="0" destOrd="0" presId="urn:microsoft.com/office/officeart/2005/8/layout/hProcess9"/>
    <dgm:cxn modelId="{C12413C8-A642-43C4-A1EE-A0C07E1E61B9}" type="presParOf" srcId="{9C3D1616-6929-4010-BF74-8CFF4A81E907}" destId="{8C4ABC5E-0455-4398-89EA-4477BCC55B7B}" srcOrd="1" destOrd="0" presId="urn:microsoft.com/office/officeart/2005/8/layout/hProcess9"/>
    <dgm:cxn modelId="{B412F140-528D-4622-8FBC-50AEF5F2EC03}" type="presParOf" srcId="{8C4ABC5E-0455-4398-89EA-4477BCC55B7B}" destId="{E97B5C6F-0804-4B13-82DE-A1D1939AAC28}" srcOrd="0" destOrd="0" presId="urn:microsoft.com/office/officeart/2005/8/layout/hProcess9"/>
    <dgm:cxn modelId="{66AC8F2C-26AD-4B1A-B0D4-F56A7E75976F}" type="presParOf" srcId="{8C4ABC5E-0455-4398-89EA-4477BCC55B7B}" destId="{24F7CEE8-A0D4-4F8F-BE18-62833C1A0A28}" srcOrd="1" destOrd="0" presId="urn:microsoft.com/office/officeart/2005/8/layout/hProcess9"/>
    <dgm:cxn modelId="{C51C1A67-064E-4D7D-B30E-767785BC5EF2}" type="presParOf" srcId="{8C4ABC5E-0455-4398-89EA-4477BCC55B7B}" destId="{10B79CF5-6B87-4AB8-9995-6685707C18AF}" srcOrd="2" destOrd="0" presId="urn:microsoft.com/office/officeart/2005/8/layout/hProcess9"/>
    <dgm:cxn modelId="{F90CE239-FB0F-473A-A4B7-F3474553BA87}" type="presParOf" srcId="{8C4ABC5E-0455-4398-89EA-4477BCC55B7B}" destId="{D5C5F46F-2758-4D3D-A7AE-5424D51987C5}" srcOrd="3" destOrd="0" presId="urn:microsoft.com/office/officeart/2005/8/layout/hProcess9"/>
    <dgm:cxn modelId="{DD717010-3BB4-4DD0-8E31-2CA50D0404CB}" type="presParOf" srcId="{8C4ABC5E-0455-4398-89EA-4477BCC55B7B}" destId="{C7413634-C3C7-4968-A55A-12D692E69F90}" srcOrd="4" destOrd="0" presId="urn:microsoft.com/office/officeart/2005/8/layout/hProcess9"/>
    <dgm:cxn modelId="{47B6C333-9A3A-4696-ACBA-A8BB1F65BD63}" type="presParOf" srcId="{8C4ABC5E-0455-4398-89EA-4477BCC55B7B}" destId="{2DCD738C-430C-4872-B28E-5D1B1956C0C6}" srcOrd="5" destOrd="0" presId="urn:microsoft.com/office/officeart/2005/8/layout/hProcess9"/>
    <dgm:cxn modelId="{BB635F17-F89F-454E-9231-54A779996FC6}" type="presParOf" srcId="{8C4ABC5E-0455-4398-89EA-4477BCC55B7B}" destId="{6F92148F-DEF6-4945-BEE3-46422E6AD8A9}"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530FE-D85C-411D-8165-81663CC22090}">
      <dsp:nvSpPr>
        <dsp:cNvPr id="0" name=""/>
        <dsp:cNvSpPr/>
      </dsp:nvSpPr>
      <dsp:spPr>
        <a:xfrm>
          <a:off x="609599" y="0"/>
          <a:ext cx="6908800"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7B5C6F-0804-4B13-82DE-A1D1939AAC28}">
      <dsp:nvSpPr>
        <dsp:cNvPr id="0" name=""/>
        <dsp:cNvSpPr/>
      </dsp:nvSpPr>
      <dsp:spPr>
        <a:xfrm>
          <a:off x="4067" y="1625600"/>
          <a:ext cx="1956593"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dirty="0" smtClean="0"/>
            <a:t>Contacto con el consulado más cercano</a:t>
          </a:r>
          <a:endParaRPr lang="es-ES" sz="1900" kern="1200" dirty="0"/>
        </a:p>
      </dsp:txBody>
      <dsp:txXfrm>
        <a:off x="99580" y="1721113"/>
        <a:ext cx="1765567" cy="1976440"/>
      </dsp:txXfrm>
    </dsp:sp>
    <dsp:sp modelId="{10B79CF5-6B87-4AB8-9995-6685707C18AF}">
      <dsp:nvSpPr>
        <dsp:cNvPr id="0" name=""/>
        <dsp:cNvSpPr/>
      </dsp:nvSpPr>
      <dsp:spPr>
        <a:xfrm>
          <a:off x="2058491" y="1625600"/>
          <a:ext cx="1956593"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dirty="0" smtClean="0"/>
            <a:t>Visitas frecuentes a centros de procesamiento combinado</a:t>
          </a:r>
          <a:endParaRPr lang="es-ES" sz="1900" kern="1200" dirty="0"/>
        </a:p>
      </dsp:txBody>
      <dsp:txXfrm>
        <a:off x="2154004" y="1721113"/>
        <a:ext cx="1765567" cy="1976440"/>
      </dsp:txXfrm>
    </dsp:sp>
    <dsp:sp modelId="{C7413634-C3C7-4968-A55A-12D692E69F90}">
      <dsp:nvSpPr>
        <dsp:cNvPr id="0" name=""/>
        <dsp:cNvSpPr/>
      </dsp:nvSpPr>
      <dsp:spPr>
        <a:xfrm>
          <a:off x="6171405" y="1573364"/>
          <a:ext cx="1956593"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dirty="0" smtClean="0"/>
            <a:t>Contacto continuo con los albergues</a:t>
          </a:r>
          <a:endParaRPr lang="es-ES" sz="1900" kern="1200" dirty="0"/>
        </a:p>
      </dsp:txBody>
      <dsp:txXfrm>
        <a:off x="6266918" y="1668877"/>
        <a:ext cx="1765567" cy="1976440"/>
      </dsp:txXfrm>
    </dsp:sp>
    <dsp:sp modelId="{6F92148F-DEF6-4945-BEE3-46422E6AD8A9}">
      <dsp:nvSpPr>
        <dsp:cNvPr id="0" name=""/>
        <dsp:cNvSpPr/>
      </dsp:nvSpPr>
      <dsp:spPr>
        <a:xfrm>
          <a:off x="4116475" y="1612551"/>
          <a:ext cx="1956593"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dirty="0" smtClean="0"/>
            <a:t>Prestar atención permanente en </a:t>
          </a:r>
        </a:p>
        <a:p>
          <a:pPr lvl="0" algn="ctr" defTabSz="844550">
            <a:lnSpc>
              <a:spcPct val="90000"/>
            </a:lnSpc>
            <a:spcBef>
              <a:spcPct val="0"/>
            </a:spcBef>
            <a:spcAft>
              <a:spcPct val="35000"/>
            </a:spcAft>
          </a:pPr>
          <a:r>
            <a:rPr lang="es-ES" sz="1900" kern="1200" dirty="0" smtClean="0"/>
            <a:t>proceso de traslado</a:t>
          </a:r>
          <a:endParaRPr lang="es-ES" sz="1900" kern="1200" dirty="0"/>
        </a:p>
      </dsp:txBody>
      <dsp:txXfrm>
        <a:off x="4211988" y="1708064"/>
        <a:ext cx="1765567" cy="197644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2/1/2016</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10.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15.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9790" y="2391471"/>
            <a:ext cx="8734213" cy="1449009"/>
          </a:xfrm>
        </p:spPr>
        <p:txBody>
          <a:bodyPr/>
          <a:lstStyle/>
          <a:p>
            <a:r>
              <a:rPr lang="en-US" dirty="0" err="1" smtClean="0"/>
              <a:t>Atenci</a:t>
            </a:r>
            <a:r>
              <a:rPr lang="es-HN" dirty="0" err="1" smtClean="0"/>
              <a:t>ón</a:t>
            </a:r>
            <a:r>
              <a:rPr lang="es-HN" dirty="0" smtClean="0"/>
              <a:t> Consular a NNA migrantes acompañados y no acompañados</a:t>
            </a:r>
            <a:endParaRPr lang="en-US" dirty="0"/>
          </a:p>
        </p:txBody>
      </p:sp>
      <p:sp>
        <p:nvSpPr>
          <p:cNvPr id="4" name="Subtítulo 3"/>
          <p:cNvSpPr>
            <a:spLocks noGrp="1"/>
          </p:cNvSpPr>
          <p:nvPr>
            <p:ph type="subTitle" idx="1"/>
          </p:nvPr>
        </p:nvSpPr>
        <p:spPr>
          <a:xfrm>
            <a:off x="1507067" y="4050833"/>
            <a:ext cx="7440990" cy="1096899"/>
          </a:xfrm>
        </p:spPr>
        <p:txBody>
          <a:bodyPr/>
          <a:lstStyle/>
          <a:p>
            <a:pPr algn="ctr"/>
            <a:r>
              <a:rPr lang="es-HN" dirty="0" smtClean="0"/>
              <a:t>Honduras en Los Estados Unidos de América y Los Estados Unidos Mexicanos</a:t>
            </a:r>
            <a:endParaRPr lang="en-US" dirty="0"/>
          </a:p>
        </p:txBody>
      </p:sp>
    </p:spTree>
    <p:extLst>
      <p:ext uri="{BB962C8B-B14F-4D97-AF65-F5344CB8AC3E}">
        <p14:creationId xmlns:p14="http://schemas.microsoft.com/office/powerpoint/2010/main" val="2838257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981200" y="274638"/>
            <a:ext cx="8229600" cy="1143000"/>
          </a:xfrm>
        </p:spPr>
        <p:txBody>
          <a:bodyPr/>
          <a:lstStyle/>
          <a:p>
            <a:pPr algn="l"/>
            <a:r>
              <a:rPr lang="es-GT" dirty="0" smtClean="0">
                <a:solidFill>
                  <a:schemeClr val="tx1"/>
                </a:solidFill>
                <a:effectLst>
                  <a:outerShdw blurRad="38100" dist="38100" dir="2700000" algn="tl">
                    <a:srgbClr val="000000">
                      <a:alpha val="43137"/>
                    </a:srgbClr>
                  </a:outerShdw>
                </a:effectLst>
                <a:latin typeface="Century Gothic" pitchFamily="34" charset="0"/>
              </a:rPr>
              <a:t>Desafíos a vencer</a:t>
            </a:r>
            <a:endParaRPr lang="es-GT" dirty="0">
              <a:solidFill>
                <a:schemeClr val="tx1"/>
              </a:solidFill>
              <a:effectLst>
                <a:outerShdw blurRad="38100" dist="38100" dir="2700000" algn="tl">
                  <a:srgbClr val="000000">
                    <a:alpha val="43137"/>
                  </a:srgbClr>
                </a:outerShdw>
              </a:effectLst>
              <a:latin typeface="Century Gothic" pitchFamily="34" charset="0"/>
            </a:endParaRPr>
          </a:p>
        </p:txBody>
      </p:sp>
      <p:sp>
        <p:nvSpPr>
          <p:cNvPr id="5" name="2 Marcador de contenido"/>
          <p:cNvSpPr>
            <a:spLocks noGrp="1"/>
          </p:cNvSpPr>
          <p:nvPr>
            <p:ph idx="1"/>
          </p:nvPr>
        </p:nvSpPr>
        <p:spPr>
          <a:xfrm>
            <a:off x="1981200" y="1600201"/>
            <a:ext cx="8229600" cy="4525963"/>
          </a:xfrm>
        </p:spPr>
        <p:txBody>
          <a:bodyPr/>
          <a:lstStyle/>
          <a:p>
            <a:r>
              <a:rPr lang="es-GT" dirty="0" smtClean="0">
                <a:effectLst>
                  <a:outerShdw blurRad="38100" dist="38100" dir="2700000" algn="tl">
                    <a:srgbClr val="000000">
                      <a:alpha val="43137"/>
                    </a:srgbClr>
                  </a:outerShdw>
                </a:effectLst>
                <a:latin typeface="Century Gothic" pitchFamily="34" charset="0"/>
              </a:rPr>
              <a:t>El flujo migratorio aumenta con el paso de los meses y con ello la cantidad de NNA bajo aseguramiento.</a:t>
            </a:r>
          </a:p>
          <a:p>
            <a:r>
              <a:rPr lang="es-GT" dirty="0" smtClean="0">
                <a:effectLst>
                  <a:outerShdw blurRad="38100" dist="38100" dir="2700000" algn="tl">
                    <a:srgbClr val="000000">
                      <a:alpha val="43137"/>
                    </a:srgbClr>
                  </a:outerShdw>
                </a:effectLst>
                <a:latin typeface="Century Gothic" pitchFamily="34" charset="0"/>
              </a:rPr>
              <a:t>La cantidad de NNA por atender supera al recurso humano disponible para tal efecto.</a:t>
            </a:r>
            <a:endParaRPr lang="es-GT" dirty="0">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33483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gn="just"/>
            <a:r>
              <a:rPr lang="es-HN" dirty="0" smtClean="0"/>
              <a:t>La Oficina de Reasentamiento de Refugiados (ORR por sus siglas en Inglés) informó:</a:t>
            </a:r>
          </a:p>
          <a:p>
            <a:pPr marL="0" indent="0" algn="just">
              <a:buNone/>
            </a:pPr>
            <a:r>
              <a:rPr lang="es-HN" dirty="0" smtClean="0"/>
              <a:t>Referencias 33,726 del Departamento de Seguridad Nacional (DHS por sus siglas en inglés)</a:t>
            </a:r>
          </a:p>
          <a:p>
            <a:pPr marL="0" indent="0" algn="just">
              <a:buNone/>
            </a:pPr>
            <a:r>
              <a:rPr lang="es-HN" dirty="0" smtClean="0"/>
              <a:t>17% Honduras</a:t>
            </a:r>
          </a:p>
          <a:p>
            <a:pPr marL="0" indent="0" algn="just">
              <a:buNone/>
            </a:pPr>
            <a:r>
              <a:rPr lang="es-HN" dirty="0" smtClean="0"/>
              <a:t>2/3 entre 14 y 17 años</a:t>
            </a:r>
          </a:p>
          <a:p>
            <a:pPr marL="0" indent="0" algn="just">
              <a:buNone/>
            </a:pPr>
            <a:r>
              <a:rPr lang="es-HN" dirty="0" smtClean="0"/>
              <a:t>2/3 varones</a:t>
            </a:r>
          </a:p>
          <a:p>
            <a:pPr marL="0" indent="0" algn="just">
              <a:buNone/>
            </a:pPr>
            <a:r>
              <a:rPr lang="es-HN" dirty="0" smtClean="0"/>
              <a:t>Promedio de estadía en cuidado 34 días</a:t>
            </a:r>
          </a:p>
          <a:p>
            <a:pPr marL="0" indent="0" algn="just">
              <a:buNone/>
            </a:pPr>
            <a:r>
              <a:rPr lang="es-HN" dirty="0" smtClean="0"/>
              <a:t>La mayoría son liberados a su familia</a:t>
            </a:r>
          </a:p>
          <a:p>
            <a:endParaRPr lang="en-US" dirty="0"/>
          </a:p>
        </p:txBody>
      </p:sp>
      <p:sp>
        <p:nvSpPr>
          <p:cNvPr id="5" name="Título 4"/>
          <p:cNvSpPr>
            <a:spLocks noGrp="1"/>
          </p:cNvSpPr>
          <p:nvPr>
            <p:ph type="title"/>
          </p:nvPr>
        </p:nvSpPr>
        <p:spPr/>
        <p:txBody>
          <a:bodyPr>
            <a:normAutofit fontScale="90000"/>
          </a:bodyPr>
          <a:lstStyle/>
          <a:p>
            <a:r>
              <a:rPr lang="es-HN" dirty="0" smtClean="0"/>
              <a:t>Estadísticas</a:t>
            </a:r>
            <a:br>
              <a:rPr lang="es-HN" dirty="0" smtClean="0"/>
            </a:br>
            <a:r>
              <a:rPr lang="es-HN" dirty="0"/>
              <a:t>1 de octubre del 2014- 30 septiembre del </a:t>
            </a:r>
            <a:r>
              <a:rPr lang="es-HN" dirty="0" smtClean="0"/>
              <a:t>2015</a:t>
            </a:r>
            <a:br>
              <a:rPr lang="es-HN" dirty="0" smtClean="0"/>
            </a:br>
            <a:r>
              <a:rPr lang="es-HN" dirty="0"/>
              <a:t/>
            </a:r>
            <a:br>
              <a:rPr lang="es-HN" dirty="0"/>
            </a:br>
            <a:endParaRPr lang="en-US" dirty="0"/>
          </a:p>
        </p:txBody>
      </p:sp>
    </p:spTree>
    <p:extLst>
      <p:ext uri="{BB962C8B-B14F-4D97-AF65-F5344CB8AC3E}">
        <p14:creationId xmlns:p14="http://schemas.microsoft.com/office/powerpoint/2010/main" val="1014494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577" y="635726"/>
            <a:ext cx="9418320" cy="1075509"/>
          </a:xfrm>
        </p:spPr>
        <p:txBody>
          <a:bodyPr>
            <a:noAutofit/>
          </a:bodyPr>
          <a:lstStyle/>
          <a:p>
            <a:r>
              <a:rPr lang="en-US" dirty="0" smtClean="0"/>
              <a:t>PROCESO DE ASISTENCIA A MENORES NO ACOMPA</a:t>
            </a:r>
            <a:r>
              <a:rPr lang="es-HN" dirty="0" smtClean="0"/>
              <a:t>ÑADOS</a:t>
            </a:r>
            <a:endParaRPr lang="en-US" dirty="0"/>
          </a:p>
        </p:txBody>
      </p:sp>
      <p:graphicFrame>
        <p:nvGraphicFramePr>
          <p:cNvPr id="4" name="Diagrama 3"/>
          <p:cNvGraphicFramePr/>
          <p:nvPr>
            <p:extLst>
              <p:ext uri="{D42A27DB-BD31-4B8C-83A1-F6EECF244321}">
                <p14:modId xmlns:p14="http://schemas.microsoft.com/office/powerpoint/2010/main" val="3434447934"/>
              </p:ext>
            </p:extLst>
          </p:nvPr>
        </p:nvGraphicFramePr>
        <p:xfrm>
          <a:off x="677333" y="14393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7369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CONTACTO CON EL CONSULADO MAS CERCANO</a:t>
            </a:r>
            <a:endParaRPr lang="en-US" dirty="0"/>
          </a:p>
        </p:txBody>
      </p:sp>
      <p:pic>
        <p:nvPicPr>
          <p:cNvPr id="1026" name="Picture 2" descr="https://upload.wikimedia.org/wikipedia/commons/thumb/7/78/Map_of_USA_with_state_names_es.svg/800px-Map_of_USA_with_state_names_es.svg.png"/>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1839504" y="2160588"/>
            <a:ext cx="6273029" cy="3881437"/>
          </a:xfrm>
          <a:prstGeom prst="rect">
            <a:avLst/>
          </a:prstGeom>
          <a:noFill/>
          <a:extLst>
            <a:ext uri="{909E8E84-426E-40DD-AFC4-6F175D3DCCD1}">
              <a14:hiddenFill xmlns:a14="http://schemas.microsoft.com/office/drawing/2010/main">
                <a:solidFill>
                  <a:srgbClr val="FFFFFF"/>
                </a:solidFill>
              </a14:hiddenFill>
            </a:ext>
          </a:extLst>
        </p:spPr>
      </p:pic>
      <p:sp>
        <p:nvSpPr>
          <p:cNvPr id="3" name="Triángulo isósceles 2"/>
          <p:cNvSpPr/>
          <p:nvPr/>
        </p:nvSpPr>
        <p:spPr>
          <a:xfrm>
            <a:off x="4793560" y="5203882"/>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riángulo isósceles 7"/>
          <p:cNvSpPr/>
          <p:nvPr/>
        </p:nvSpPr>
        <p:spPr>
          <a:xfrm>
            <a:off x="4675133" y="4820933"/>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riángulo isósceles 8"/>
          <p:cNvSpPr/>
          <p:nvPr/>
        </p:nvSpPr>
        <p:spPr>
          <a:xfrm>
            <a:off x="6301659" y="4521200"/>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riángulo isósceles 9"/>
          <p:cNvSpPr/>
          <p:nvPr/>
        </p:nvSpPr>
        <p:spPr>
          <a:xfrm>
            <a:off x="6963028" y="3002722"/>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riángulo isósceles 10"/>
          <p:cNvSpPr/>
          <p:nvPr/>
        </p:nvSpPr>
        <p:spPr>
          <a:xfrm>
            <a:off x="6756543" y="5432744"/>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ángulo isósceles 11"/>
          <p:cNvSpPr/>
          <p:nvPr/>
        </p:nvSpPr>
        <p:spPr>
          <a:xfrm>
            <a:off x="5579763" y="3505485"/>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ángulo isósceles 12"/>
          <p:cNvSpPr/>
          <p:nvPr/>
        </p:nvSpPr>
        <p:spPr>
          <a:xfrm>
            <a:off x="2238397" y="4253344"/>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ángulo isósceles 13"/>
          <p:cNvSpPr/>
          <p:nvPr/>
        </p:nvSpPr>
        <p:spPr>
          <a:xfrm>
            <a:off x="1915879" y="3509292"/>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ángulo isósceles 14"/>
          <p:cNvSpPr/>
          <p:nvPr/>
        </p:nvSpPr>
        <p:spPr>
          <a:xfrm>
            <a:off x="5453424" y="5088788"/>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ángulo isósceles 15"/>
          <p:cNvSpPr/>
          <p:nvPr/>
        </p:nvSpPr>
        <p:spPr>
          <a:xfrm>
            <a:off x="4475798" y="5485071"/>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ángulo isósceles 16"/>
          <p:cNvSpPr/>
          <p:nvPr/>
        </p:nvSpPr>
        <p:spPr>
          <a:xfrm>
            <a:off x="6799609" y="3741393"/>
            <a:ext cx="203200" cy="267855"/>
          </a:xfrm>
          <a:prstGeom prst="triangle">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56215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VISITAS FRECUENTES A CENTROS DE PROCESAMIENTO COMBINADO</a:t>
            </a:r>
            <a:endParaRPr lang="en-US" dirty="0"/>
          </a:p>
        </p:txBody>
      </p:sp>
      <p:sp>
        <p:nvSpPr>
          <p:cNvPr id="3" name="Marcador de contenido 2"/>
          <p:cNvSpPr>
            <a:spLocks noGrp="1"/>
          </p:cNvSpPr>
          <p:nvPr>
            <p:ph idx="1"/>
          </p:nvPr>
        </p:nvSpPr>
        <p:spPr>
          <a:xfrm>
            <a:off x="677334" y="2121400"/>
            <a:ext cx="8596668" cy="3880773"/>
          </a:xfrm>
        </p:spPr>
        <p:txBody>
          <a:bodyPr/>
          <a:lstStyle/>
          <a:p>
            <a:pPr marL="0" indent="0">
              <a:buNone/>
            </a:pPr>
            <a:endParaRPr lang="es-HN" dirty="0"/>
          </a:p>
          <a:p>
            <a:r>
              <a:rPr lang="es-HN" dirty="0" smtClean="0"/>
              <a:t>Alimentación</a:t>
            </a:r>
          </a:p>
          <a:p>
            <a:r>
              <a:rPr lang="es-HN" dirty="0" smtClean="0"/>
              <a:t>Higiene Personal</a:t>
            </a:r>
          </a:p>
          <a:p>
            <a:r>
              <a:rPr lang="es-HN" dirty="0" smtClean="0"/>
              <a:t>Comunicación con su patrocinador</a:t>
            </a:r>
          </a:p>
          <a:p>
            <a:pPr marL="0" indent="0">
              <a:buNone/>
            </a:pPr>
            <a:endParaRPr lang="es-HN" dirty="0" smtClean="0"/>
          </a:p>
          <a:p>
            <a:pPr marL="0" indent="0">
              <a:buNone/>
            </a:pPr>
            <a:endParaRPr lang="es-HN" dirty="0"/>
          </a:p>
          <a:p>
            <a:pPr marL="0" indent="0">
              <a:buNone/>
            </a:pPr>
            <a:endParaRPr lang="en-US" dirty="0"/>
          </a:p>
        </p:txBody>
      </p:sp>
    </p:spTree>
    <p:extLst>
      <p:ext uri="{BB962C8B-B14F-4D97-AF65-F5344CB8AC3E}">
        <p14:creationId xmlns:p14="http://schemas.microsoft.com/office/powerpoint/2010/main" val="615486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PRESTAR ATENCION PERMANENTE EN EL PROCESO DE TRASLADO </a:t>
            </a:r>
            <a:endParaRPr lang="en-US" dirty="0"/>
          </a:p>
        </p:txBody>
      </p:sp>
      <p:sp>
        <p:nvSpPr>
          <p:cNvPr id="3" name="Marcador de contenido 2"/>
          <p:cNvSpPr>
            <a:spLocks noGrp="1"/>
          </p:cNvSpPr>
          <p:nvPr>
            <p:ph idx="1"/>
          </p:nvPr>
        </p:nvSpPr>
        <p:spPr>
          <a:xfrm>
            <a:off x="873277" y="2043023"/>
            <a:ext cx="8596668" cy="3880773"/>
          </a:xfrm>
        </p:spPr>
        <p:txBody>
          <a:bodyPr/>
          <a:lstStyle/>
          <a:p>
            <a:pPr marL="0" indent="0">
              <a:buNone/>
            </a:pPr>
            <a:r>
              <a:rPr lang="es-HN" dirty="0" smtClean="0"/>
              <a:t>Aspectos considerados:</a:t>
            </a:r>
          </a:p>
          <a:p>
            <a:pPr marL="0" indent="0">
              <a:buNone/>
            </a:pPr>
            <a:endParaRPr lang="es-HN" dirty="0"/>
          </a:p>
          <a:p>
            <a:r>
              <a:rPr lang="es-HN" dirty="0" smtClean="0"/>
              <a:t>Fecha de detención</a:t>
            </a:r>
          </a:p>
          <a:p>
            <a:r>
              <a:rPr lang="es-HN" dirty="0" smtClean="0"/>
              <a:t>Permanencia en la estación de patrulla</a:t>
            </a:r>
          </a:p>
          <a:p>
            <a:r>
              <a:rPr lang="es-HN" dirty="0" smtClean="0"/>
              <a:t>Disponibilidad y ubicación de los albergues</a:t>
            </a:r>
          </a:p>
          <a:p>
            <a:r>
              <a:rPr lang="es-HN" dirty="0" smtClean="0"/>
              <a:t>Estrecha relación entre los patrocinadores y los menores</a:t>
            </a:r>
          </a:p>
          <a:p>
            <a:pPr marL="0" indent="0">
              <a:buNone/>
            </a:pPr>
            <a:endParaRPr lang="es-HN" dirty="0" smtClean="0"/>
          </a:p>
          <a:p>
            <a:endParaRPr lang="es-HN" dirty="0" smtClean="0"/>
          </a:p>
          <a:p>
            <a:endParaRPr lang="es-HN" dirty="0" smtClean="0"/>
          </a:p>
          <a:p>
            <a:pPr marL="0" indent="0">
              <a:buNone/>
            </a:pPr>
            <a:endParaRPr lang="en-US" dirty="0"/>
          </a:p>
        </p:txBody>
      </p:sp>
    </p:spTree>
    <p:extLst>
      <p:ext uri="{BB962C8B-B14F-4D97-AF65-F5344CB8AC3E}">
        <p14:creationId xmlns:p14="http://schemas.microsoft.com/office/powerpoint/2010/main" val="4173383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CONTACTO CONTINUO CON LOS ALBERGUES</a:t>
            </a:r>
            <a:endParaRPr lang="en-US" dirty="0"/>
          </a:p>
        </p:txBody>
      </p:sp>
      <p:sp>
        <p:nvSpPr>
          <p:cNvPr id="3" name="Marcador de contenido 2"/>
          <p:cNvSpPr>
            <a:spLocks noGrp="1"/>
          </p:cNvSpPr>
          <p:nvPr>
            <p:ph idx="1"/>
          </p:nvPr>
        </p:nvSpPr>
        <p:spPr/>
        <p:txBody>
          <a:bodyPr/>
          <a:lstStyle/>
          <a:p>
            <a:pPr marL="0" indent="0" algn="just">
              <a:buNone/>
            </a:pPr>
            <a:r>
              <a:rPr lang="es-HN" dirty="0" smtClean="0"/>
              <a:t>La mayoría de los casos de NNA no acompañados son enviados del Departamento de Seguridad Nacional (DHS por siglas en inglés)a custodia de la Oficina de Reasentamiento de Refugiados (ORR por sus siglas en Inglés).</a:t>
            </a:r>
          </a:p>
          <a:p>
            <a:pPr marL="0" indent="0" algn="just">
              <a:buNone/>
            </a:pPr>
            <a:endParaRPr lang="es-HN" dirty="0"/>
          </a:p>
          <a:p>
            <a:pPr marL="0" indent="0" algn="just">
              <a:buNone/>
            </a:pPr>
            <a:r>
              <a:rPr lang="es-HN" dirty="0" smtClean="0"/>
              <a:t>Los consulados colaboran en el proceso de verificación de información de los menores. </a:t>
            </a:r>
          </a:p>
          <a:p>
            <a:pPr marL="0" indent="0" algn="just">
              <a:buNone/>
            </a:pPr>
            <a:endParaRPr lang="es-HN" dirty="0"/>
          </a:p>
          <a:p>
            <a:pPr marL="0" indent="0" algn="just">
              <a:buNone/>
            </a:pPr>
            <a:r>
              <a:rPr lang="es-HN" dirty="0" smtClean="0"/>
              <a:t>Se realizan visitas para estar en contacto directo con los menores y escuchar sus necesidades.</a:t>
            </a:r>
          </a:p>
          <a:p>
            <a:pPr marL="0" indent="0">
              <a:buNone/>
            </a:pPr>
            <a:endParaRPr lang="es-HN" dirty="0"/>
          </a:p>
        </p:txBody>
      </p:sp>
    </p:spTree>
    <p:extLst>
      <p:ext uri="{BB962C8B-B14F-4D97-AF65-F5344CB8AC3E}">
        <p14:creationId xmlns:p14="http://schemas.microsoft.com/office/powerpoint/2010/main" val="1985769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CONCLUSIONES</a:t>
            </a:r>
            <a:endParaRPr lang="en-US" dirty="0"/>
          </a:p>
        </p:txBody>
      </p:sp>
      <p:sp>
        <p:nvSpPr>
          <p:cNvPr id="3" name="Marcador de contenido 2"/>
          <p:cNvSpPr>
            <a:spLocks noGrp="1"/>
          </p:cNvSpPr>
          <p:nvPr>
            <p:ph idx="1"/>
          </p:nvPr>
        </p:nvSpPr>
        <p:spPr>
          <a:xfrm>
            <a:off x="677334" y="1384663"/>
            <a:ext cx="8596668" cy="4617511"/>
          </a:xfrm>
        </p:spPr>
        <p:txBody>
          <a:bodyPr>
            <a:normAutofit/>
          </a:bodyPr>
          <a:lstStyle/>
          <a:p>
            <a:pPr marL="0" indent="0" algn="just">
              <a:buNone/>
            </a:pPr>
            <a:r>
              <a:rPr lang="es-HN" dirty="0" smtClean="0"/>
              <a:t>La mayoría de los casos de NNA y adolescentes no migrantes es debido a desinformación. Por lo cual es de vital importancia:</a:t>
            </a:r>
          </a:p>
          <a:p>
            <a:pPr algn="just"/>
            <a:r>
              <a:rPr lang="es-HN" dirty="0" smtClean="0"/>
              <a:t>fortalecer la difusión de programas de reunificación familiar, los cuales reducen el riesgo en los niños y niñas. (Ejemplo en EE.UU: Programa para menores Centroamericanos (CAM), Residentes Mexicanos pueden aplicar en procesos de reunificación siguiendo el proceso respectivo de acuerdo a su país).</a:t>
            </a:r>
          </a:p>
          <a:p>
            <a:pPr marL="0" indent="0" algn="just">
              <a:buNone/>
            </a:pPr>
            <a:r>
              <a:rPr lang="es-HN" dirty="0" smtClean="0"/>
              <a:t>El proceso amerita su trato personalizado y continua comunicación hasta su resolución, por lo tanto es de vital importancia mantener una estrecha relación entre las representaciones consulares y los centros de detención. Donde aspectos como brindar copias de identificaciones que son retenidas, son factores vitales en el aceleramiento del proceso de inmigración.</a:t>
            </a:r>
          </a:p>
          <a:p>
            <a:pPr marL="0" indent="0">
              <a:buNone/>
            </a:pPr>
            <a:endParaRPr lang="es-HN" dirty="0"/>
          </a:p>
          <a:p>
            <a:endParaRPr lang="es-HN" dirty="0"/>
          </a:p>
          <a:p>
            <a:endParaRPr lang="en-US" dirty="0"/>
          </a:p>
        </p:txBody>
      </p:sp>
    </p:spTree>
    <p:extLst>
      <p:ext uri="{BB962C8B-B14F-4D97-AF65-F5344CB8AC3E}">
        <p14:creationId xmlns:p14="http://schemas.microsoft.com/office/powerpoint/2010/main" val="594707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97832" y="1377879"/>
            <a:ext cx="7740352" cy="5464557"/>
          </a:xfrm>
          <a:prstGeom prst="rect">
            <a:avLst/>
          </a:prstGeom>
        </p:spPr>
      </p:pic>
      <p:sp>
        <p:nvSpPr>
          <p:cNvPr id="5" name="TextBox 4"/>
          <p:cNvSpPr txBox="1"/>
          <p:nvPr/>
        </p:nvSpPr>
        <p:spPr>
          <a:xfrm>
            <a:off x="2272710" y="628778"/>
            <a:ext cx="7880684" cy="646331"/>
          </a:xfrm>
          <a:prstGeom prst="rect">
            <a:avLst/>
          </a:prstGeom>
          <a:noFill/>
        </p:spPr>
        <p:txBody>
          <a:bodyPr wrap="none" rtlCol="0">
            <a:spAutoFit/>
          </a:bodyPr>
          <a:lstStyle/>
          <a:p>
            <a:r>
              <a:rPr lang="es-MX" dirty="0"/>
              <a:t>Honduras cuenta con 7 representaciones Consulares en Los Estados Unidos</a:t>
            </a:r>
          </a:p>
          <a:p>
            <a:r>
              <a:rPr lang="es-MX" dirty="0"/>
              <a:t>Mexicanos.</a:t>
            </a:r>
          </a:p>
        </p:txBody>
      </p:sp>
      <p:sp>
        <p:nvSpPr>
          <p:cNvPr id="6" name="Isosceles Triangle 5"/>
          <p:cNvSpPr/>
          <p:nvPr/>
        </p:nvSpPr>
        <p:spPr>
          <a:xfrm>
            <a:off x="8357227" y="6303207"/>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Isosceles Triangle 6"/>
          <p:cNvSpPr/>
          <p:nvPr/>
        </p:nvSpPr>
        <p:spPr>
          <a:xfrm>
            <a:off x="8357227" y="5733256"/>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Isosceles Triangle 7"/>
          <p:cNvSpPr/>
          <p:nvPr/>
        </p:nvSpPr>
        <p:spPr>
          <a:xfrm>
            <a:off x="6023992" y="3501008"/>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Isosceles Triangle 8"/>
          <p:cNvSpPr/>
          <p:nvPr/>
        </p:nvSpPr>
        <p:spPr>
          <a:xfrm>
            <a:off x="6456040" y="4581128"/>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Isosceles Triangle 9"/>
          <p:cNvSpPr/>
          <p:nvPr/>
        </p:nvSpPr>
        <p:spPr>
          <a:xfrm>
            <a:off x="6599015" y="5301208"/>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Isosceles Triangle 10"/>
          <p:cNvSpPr/>
          <p:nvPr/>
        </p:nvSpPr>
        <p:spPr>
          <a:xfrm>
            <a:off x="7680176" y="5471539"/>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Isosceles Triangle 11"/>
          <p:cNvSpPr/>
          <p:nvPr/>
        </p:nvSpPr>
        <p:spPr>
          <a:xfrm>
            <a:off x="7691089" y="5693905"/>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40190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1847528" y="836712"/>
            <a:ext cx="8229600" cy="4389120"/>
          </a:xfrm>
        </p:spPr>
        <p:txBody>
          <a:bodyPr>
            <a:noAutofit/>
          </a:bodyPr>
          <a:lstStyle/>
          <a:p>
            <a:pPr algn="just"/>
            <a:r>
              <a:rPr lang="es-MX" sz="1600" dirty="0"/>
              <a:t>Nuestra Red Consular de Honduras en Los Estados Unidos Mexicanos conscientes de lo que esta pasando hemos unificado esfuerzos con Autoridades de Gobierno, Asociaciones Civiles y Derechos Humanos,  para buscar y encontrar soluciones.</a:t>
            </a:r>
          </a:p>
          <a:p>
            <a:pPr algn="just">
              <a:buNone/>
            </a:pPr>
            <a:endParaRPr lang="es-MX" sz="1600" dirty="0"/>
          </a:p>
          <a:p>
            <a:pPr algn="just"/>
            <a:r>
              <a:rPr lang="es-MX" sz="1600" dirty="0"/>
              <a:t>Nuestro Actual Gobierno se ha preocupado mucho por nuestros NNA, para que en su transito por México  les brindemos un trato digno, y ha dinamizado los procesos de asistencia consular  brindándonos  talleres de  fortalecimiento y dando las herramientas necesarias para realizar nuestro trabajo con eficiencia y eficacia; también ha creado  restructuraciones en los centros que reciben a los menores en nuestro país como ser la creación del DINAF (Dirección de Niñez Adolescencia y familia) el cual cuenta con un centro debidamente  remodelado;  y es quien se encarga de recibirlos al llegar a nuestro país brindándoles:</a:t>
            </a:r>
          </a:p>
          <a:p>
            <a:pPr algn="just"/>
            <a:r>
              <a:rPr lang="es-MX" sz="1600" dirty="0"/>
              <a:t>Asistencia Medica Inmediata. </a:t>
            </a:r>
          </a:p>
          <a:p>
            <a:pPr algn="just"/>
            <a:r>
              <a:rPr lang="es-MX" sz="1600" dirty="0"/>
              <a:t>Alimentación.</a:t>
            </a:r>
          </a:p>
          <a:p>
            <a:pPr algn="just"/>
            <a:r>
              <a:rPr lang="es-MX" sz="1600" dirty="0"/>
              <a:t>Atención psicológica.</a:t>
            </a:r>
          </a:p>
          <a:p>
            <a:pPr algn="just"/>
            <a:r>
              <a:rPr lang="es-MX" sz="1600" dirty="0"/>
              <a:t>Gastos de transporte para que regresen a su lugar de origen. </a:t>
            </a:r>
          </a:p>
          <a:p>
            <a:pPr algn="just"/>
            <a:endParaRPr lang="es-MX" sz="1600" dirty="0"/>
          </a:p>
          <a:p>
            <a:pPr algn="just"/>
            <a:r>
              <a:rPr lang="es-MX" sz="1600" dirty="0"/>
              <a:t>También ha implementado proyectos de inclusión social especialmente para las familias mas pobres.</a:t>
            </a:r>
          </a:p>
        </p:txBody>
      </p:sp>
    </p:spTree>
    <p:extLst>
      <p:ext uri="{BB962C8B-B14F-4D97-AF65-F5344CB8AC3E}">
        <p14:creationId xmlns:p14="http://schemas.microsoft.com/office/powerpoint/2010/main" val="1686245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hf-cartoon-kids.g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24000" y="4293096"/>
            <a:ext cx="9144000" cy="2223874"/>
          </a:xfrm>
          <a:prstGeom prst="rect">
            <a:avLst/>
          </a:prstGeom>
        </p:spPr>
      </p:pic>
      <p:sp>
        <p:nvSpPr>
          <p:cNvPr id="5" name="2 Marcador de contenido"/>
          <p:cNvSpPr>
            <a:spLocks noGrp="1"/>
          </p:cNvSpPr>
          <p:nvPr>
            <p:ph idx="1"/>
          </p:nvPr>
        </p:nvSpPr>
        <p:spPr>
          <a:xfrm>
            <a:off x="2423592" y="1772816"/>
            <a:ext cx="7344816" cy="2476872"/>
          </a:xfrm>
        </p:spPr>
        <p:txBody>
          <a:bodyPr>
            <a:normAutofit lnSpcReduction="10000"/>
          </a:bodyPr>
          <a:lstStyle/>
          <a:p>
            <a:r>
              <a:rPr lang="es-GT" sz="2800" dirty="0">
                <a:effectLst>
                  <a:outerShdw blurRad="38100" dist="38100" dir="2700000" algn="tl">
                    <a:srgbClr val="000000">
                      <a:alpha val="43137"/>
                    </a:srgbClr>
                  </a:outerShdw>
                </a:effectLst>
                <a:latin typeface="Century Gothic" pitchFamily="34" charset="0"/>
              </a:rPr>
              <a:t>Apreciar el estado psicológico de los </a:t>
            </a:r>
            <a:r>
              <a:rPr lang="es-GT" sz="2800" dirty="0" err="1">
                <a:effectLst>
                  <a:outerShdw blurRad="38100" dist="38100" dir="2700000" algn="tl">
                    <a:srgbClr val="000000">
                      <a:alpha val="43137"/>
                    </a:srgbClr>
                  </a:outerShdw>
                </a:effectLst>
                <a:latin typeface="Century Gothic" pitchFamily="34" charset="0"/>
              </a:rPr>
              <a:t>NNA</a:t>
            </a:r>
            <a:r>
              <a:rPr lang="es-GT" sz="2800" dirty="0">
                <a:effectLst>
                  <a:outerShdw blurRad="38100" dist="38100" dir="2700000" algn="tl">
                    <a:srgbClr val="000000">
                      <a:alpha val="43137"/>
                    </a:srgbClr>
                  </a:outerShdw>
                </a:effectLst>
                <a:latin typeface="Century Gothic" pitchFamily="34" charset="0"/>
              </a:rPr>
              <a:t> .</a:t>
            </a:r>
          </a:p>
          <a:p>
            <a:r>
              <a:rPr lang="es-GT" sz="2800" dirty="0">
                <a:effectLst>
                  <a:outerShdw blurRad="38100" dist="38100" dir="2700000" algn="tl">
                    <a:srgbClr val="000000">
                      <a:alpha val="43137"/>
                    </a:srgbClr>
                  </a:outerShdw>
                </a:effectLst>
                <a:latin typeface="Century Gothic" pitchFamily="34" charset="0"/>
              </a:rPr>
              <a:t>Escuchar su historia y demandas.</a:t>
            </a:r>
          </a:p>
          <a:p>
            <a:r>
              <a:rPr lang="es-GT" sz="2800" dirty="0">
                <a:effectLst>
                  <a:outerShdw blurRad="38100" dist="38100" dir="2700000" algn="tl">
                    <a:srgbClr val="000000">
                      <a:alpha val="43137"/>
                    </a:srgbClr>
                  </a:outerShdw>
                </a:effectLst>
                <a:latin typeface="Century Gothic" pitchFamily="34" charset="0"/>
              </a:rPr>
              <a:t>Buscar medidas de protección en el lugar o a su retorno.</a:t>
            </a:r>
          </a:p>
        </p:txBody>
      </p:sp>
      <p:sp>
        <p:nvSpPr>
          <p:cNvPr id="6" name="1 Título"/>
          <p:cNvSpPr>
            <a:spLocks noGrp="1"/>
          </p:cNvSpPr>
          <p:nvPr>
            <p:ph type="title"/>
          </p:nvPr>
        </p:nvSpPr>
        <p:spPr>
          <a:xfrm>
            <a:off x="1775520" y="692696"/>
            <a:ext cx="8507288" cy="792088"/>
          </a:xfrm>
        </p:spPr>
        <p:txBody>
          <a:bodyPr>
            <a:normAutofit/>
          </a:bodyPr>
          <a:lstStyle/>
          <a:p>
            <a:pPr algn="l"/>
            <a:r>
              <a:rPr lang="es-GT" dirty="0">
                <a:solidFill>
                  <a:schemeClr val="tx1"/>
                </a:solidFill>
                <a:effectLst>
                  <a:outerShdw blurRad="38100" dist="38100" dir="2700000" algn="tl">
                    <a:srgbClr val="000000">
                      <a:alpha val="43137"/>
                    </a:srgbClr>
                  </a:outerShdw>
                </a:effectLst>
                <a:latin typeface="Century Gothic" pitchFamily="34" charset="0"/>
              </a:rPr>
              <a:t>Asistencia Consular personalizada</a:t>
            </a:r>
          </a:p>
        </p:txBody>
      </p:sp>
    </p:spTree>
    <p:extLst>
      <p:ext uri="{BB962C8B-B14F-4D97-AF65-F5344CB8AC3E}">
        <p14:creationId xmlns:p14="http://schemas.microsoft.com/office/powerpoint/2010/main" val="142087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chf-cartoon-kids.g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24000" y="4869161"/>
            <a:ext cx="9144000" cy="1567427"/>
          </a:xfrm>
          <a:prstGeom prst="rect">
            <a:avLst/>
          </a:prstGeom>
        </p:spPr>
      </p:pic>
      <p:sp>
        <p:nvSpPr>
          <p:cNvPr id="6" name="2 Marcador de contenido"/>
          <p:cNvSpPr>
            <a:spLocks noGrp="1"/>
          </p:cNvSpPr>
          <p:nvPr>
            <p:ph idx="1"/>
          </p:nvPr>
        </p:nvSpPr>
        <p:spPr>
          <a:xfrm>
            <a:off x="2063552" y="1196752"/>
            <a:ext cx="7776864" cy="3096344"/>
          </a:xfrm>
        </p:spPr>
        <p:txBody>
          <a:bodyPr>
            <a:normAutofit fontScale="85000" lnSpcReduction="10000"/>
          </a:bodyPr>
          <a:lstStyle/>
          <a:p>
            <a:pPr algn="just"/>
            <a:r>
              <a:rPr lang="es-GT" sz="3200" dirty="0">
                <a:effectLst>
                  <a:outerShdw blurRad="38100" dist="38100" dir="2700000" algn="tl">
                    <a:srgbClr val="000000">
                      <a:alpha val="43137"/>
                    </a:srgbClr>
                  </a:outerShdw>
                </a:effectLst>
                <a:latin typeface="Century Gothic" pitchFamily="34" charset="0"/>
              </a:rPr>
              <a:t>Detectar caso especiales de vulneración de derechos, en el lugar de origen o durante el viaje.</a:t>
            </a:r>
          </a:p>
          <a:p>
            <a:pPr algn="just">
              <a:buNone/>
            </a:pPr>
            <a:endParaRPr lang="es-GT" sz="3200" dirty="0">
              <a:effectLst>
                <a:outerShdw blurRad="38100" dist="38100" dir="2700000" algn="tl">
                  <a:srgbClr val="000000">
                    <a:alpha val="43137"/>
                  </a:srgbClr>
                </a:outerShdw>
              </a:effectLst>
              <a:latin typeface="Century Gothic" pitchFamily="34" charset="0"/>
            </a:endParaRPr>
          </a:p>
          <a:p>
            <a:pPr algn="just"/>
            <a:r>
              <a:rPr lang="es-GT" sz="3200" dirty="0">
                <a:effectLst>
                  <a:outerShdw blurRad="38100" dist="38100" dir="2700000" algn="tl">
                    <a:srgbClr val="000000">
                      <a:alpha val="43137"/>
                    </a:srgbClr>
                  </a:outerShdw>
                </a:effectLst>
                <a:latin typeface="Century Gothic" pitchFamily="34" charset="0"/>
              </a:rPr>
              <a:t>Trasladar la información oportuna sobre el proceso que se seguirá, dependiendo de su caso particular y necesidades</a:t>
            </a:r>
          </a:p>
          <a:p>
            <a:pPr algn="just"/>
            <a:endParaRPr lang="es-GT" sz="3200" dirty="0">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40076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idx="1"/>
          </p:nvPr>
        </p:nvSpPr>
        <p:spPr>
          <a:xfrm>
            <a:off x="2217587" y="1537193"/>
            <a:ext cx="8424936" cy="1180728"/>
          </a:xfrm>
        </p:spPr>
        <p:txBody>
          <a:bodyPr>
            <a:normAutofit/>
          </a:bodyPr>
          <a:lstStyle/>
          <a:p>
            <a:pPr marL="0" indent="0">
              <a:buNone/>
            </a:pPr>
            <a:r>
              <a:rPr lang="es-GT" dirty="0" smtClean="0">
                <a:effectLst>
                  <a:outerShdw blurRad="38100" dist="38100" dir="2700000" algn="tl">
                    <a:srgbClr val="000000">
                      <a:alpha val="43137"/>
                    </a:srgbClr>
                  </a:outerShdw>
                </a:effectLst>
                <a:latin typeface="Century Gothic" pitchFamily="34" charset="0"/>
              </a:rPr>
              <a:t>Los NNA se sienten más incluidos y escuchados mientras se resuelve su proceso individual.</a:t>
            </a:r>
            <a:endParaRPr lang="es-GT" dirty="0">
              <a:effectLst>
                <a:outerShdw blurRad="38100" dist="38100" dir="2700000" algn="tl">
                  <a:srgbClr val="000000">
                    <a:alpha val="43137"/>
                  </a:srgbClr>
                </a:outerShdw>
              </a:effectLst>
              <a:latin typeface="Century Gothic" pitchFamily="34" charset="0"/>
            </a:endParaRPr>
          </a:p>
        </p:txBody>
      </p:sp>
      <p:pic>
        <p:nvPicPr>
          <p:cNvPr id="6" name="5 Imagen" descr="20140328_143319.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991545" y="3501008"/>
            <a:ext cx="4179079" cy="2664296"/>
          </a:xfrm>
          <a:prstGeom prst="rect">
            <a:avLst/>
          </a:prstGeom>
        </p:spPr>
      </p:pic>
      <p:pic>
        <p:nvPicPr>
          <p:cNvPr id="4098"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27848" y="4437113"/>
            <a:ext cx="216024" cy="225025"/>
          </a:xfrm>
          <a:prstGeom prst="rect">
            <a:avLst/>
          </a:prstGeom>
          <a:noFill/>
        </p:spPr>
      </p:pic>
      <p:pic>
        <p:nvPicPr>
          <p:cNvPr id="8"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43872" y="4653137"/>
            <a:ext cx="216024" cy="225025"/>
          </a:xfrm>
          <a:prstGeom prst="rect">
            <a:avLst/>
          </a:prstGeom>
          <a:noFill/>
        </p:spPr>
      </p:pic>
      <p:pic>
        <p:nvPicPr>
          <p:cNvPr id="9"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159896" y="4941169"/>
            <a:ext cx="216024" cy="225025"/>
          </a:xfrm>
          <a:prstGeom prst="rect">
            <a:avLst/>
          </a:prstGeom>
          <a:noFill/>
        </p:spPr>
      </p:pic>
      <p:pic>
        <p:nvPicPr>
          <p:cNvPr id="10" name="9 Imagen" descr="IMG-20150313-WA0020.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12024" y="3501008"/>
            <a:ext cx="4104456" cy="2736304"/>
          </a:xfrm>
          <a:prstGeom prst="rect">
            <a:avLst/>
          </a:prstGeom>
        </p:spPr>
      </p:pic>
      <p:pic>
        <p:nvPicPr>
          <p:cNvPr id="11"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752184" y="4293097"/>
            <a:ext cx="216024" cy="225025"/>
          </a:xfrm>
          <a:prstGeom prst="rect">
            <a:avLst/>
          </a:prstGeom>
          <a:noFill/>
        </p:spPr>
      </p:pic>
      <p:pic>
        <p:nvPicPr>
          <p:cNvPr id="12"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400256" y="4149081"/>
            <a:ext cx="216024" cy="225025"/>
          </a:xfrm>
          <a:prstGeom prst="rect">
            <a:avLst/>
          </a:prstGeom>
          <a:noFill/>
        </p:spPr>
      </p:pic>
      <p:pic>
        <p:nvPicPr>
          <p:cNvPr id="13"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480376" y="4509121"/>
            <a:ext cx="216024" cy="225025"/>
          </a:xfrm>
          <a:prstGeom prst="rect">
            <a:avLst/>
          </a:prstGeom>
          <a:noFill/>
        </p:spPr>
      </p:pic>
      <p:pic>
        <p:nvPicPr>
          <p:cNvPr id="14"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192344" y="4365105"/>
            <a:ext cx="216024" cy="225025"/>
          </a:xfrm>
          <a:prstGeom prst="rect">
            <a:avLst/>
          </a:prstGeom>
          <a:noFill/>
        </p:spPr>
      </p:pic>
      <p:pic>
        <p:nvPicPr>
          <p:cNvPr id="15" name="Picture 2" descr="http://www.nocturnar.com/forum/attachments/avatares-y-firmas/70864d1352637032-carita-de-feliz-cumpleanos-imagen-carita-feliz.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904313" y="4365105"/>
            <a:ext cx="146897" cy="153017"/>
          </a:xfrm>
          <a:prstGeom prst="rect">
            <a:avLst/>
          </a:prstGeom>
          <a:noFill/>
        </p:spPr>
      </p:pic>
    </p:spTree>
    <p:extLst>
      <p:ext uri="{BB962C8B-B14F-4D97-AF65-F5344CB8AC3E}">
        <p14:creationId xmlns:p14="http://schemas.microsoft.com/office/powerpoint/2010/main" val="229026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idx="1"/>
          </p:nvPr>
        </p:nvSpPr>
        <p:spPr>
          <a:xfrm>
            <a:off x="1919536" y="1358248"/>
            <a:ext cx="8424936" cy="1422681"/>
          </a:xfrm>
        </p:spPr>
        <p:txBody>
          <a:bodyPr>
            <a:normAutofit/>
          </a:bodyPr>
          <a:lstStyle/>
          <a:p>
            <a:pPr marL="0" indent="0" algn="just">
              <a:buNone/>
            </a:pPr>
            <a:r>
              <a:rPr lang="es-GT" dirty="0" smtClean="0">
                <a:effectLst>
                  <a:outerShdw blurRad="38100" dist="38100" dir="2700000" algn="tl">
                    <a:srgbClr val="000000">
                      <a:alpha val="43137"/>
                    </a:srgbClr>
                  </a:outerShdw>
                </a:effectLst>
                <a:latin typeface="Century Gothic" pitchFamily="34" charset="0"/>
              </a:rPr>
              <a:t>Durante la espera, se hacen visitas regularmente a los albergues para realizar actividades recreativas con el objetivo de reducir la ansiedad.</a:t>
            </a:r>
            <a:endParaRPr lang="es-GT" dirty="0">
              <a:effectLst>
                <a:outerShdw blurRad="38100" dist="38100" dir="2700000" algn="tl">
                  <a:srgbClr val="000000">
                    <a:alpha val="43137"/>
                  </a:srgbClr>
                </a:outerShdw>
              </a:effectLst>
              <a:latin typeface="Century Gothic" pitchFamily="34" charset="0"/>
            </a:endParaRPr>
          </a:p>
        </p:txBody>
      </p:sp>
      <p:pic>
        <p:nvPicPr>
          <p:cNvPr id="6" name="5 Imagen" descr="1365629735630.jpg"/>
          <p:cNvPicPr>
            <a:picLocks noChangeAspect="1"/>
          </p:cNvPicPr>
          <p:nvPr/>
        </p:nvPicPr>
        <p:blipFill>
          <a:blip r:embed="rId2" cstate="print"/>
          <a:stretch>
            <a:fillRect/>
          </a:stretch>
        </p:blipFill>
        <p:spPr>
          <a:xfrm>
            <a:off x="2351584" y="3429000"/>
            <a:ext cx="3048000" cy="2286000"/>
          </a:xfrm>
          <a:prstGeom prst="rect">
            <a:avLst/>
          </a:prstGeom>
        </p:spPr>
      </p:pic>
      <p:pic>
        <p:nvPicPr>
          <p:cNvPr id="8"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27848" y="4365105"/>
            <a:ext cx="216024" cy="225025"/>
          </a:xfrm>
          <a:prstGeom prst="rect">
            <a:avLst/>
          </a:prstGeom>
          <a:noFill/>
        </p:spPr>
      </p:pic>
      <p:pic>
        <p:nvPicPr>
          <p:cNvPr id="9"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27848" y="4005065"/>
            <a:ext cx="216024" cy="225025"/>
          </a:xfrm>
          <a:prstGeom prst="rect">
            <a:avLst/>
          </a:prstGeom>
          <a:noFill/>
        </p:spPr>
      </p:pic>
      <p:pic>
        <p:nvPicPr>
          <p:cNvPr id="10"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15680" y="4437113"/>
            <a:ext cx="216024" cy="225025"/>
          </a:xfrm>
          <a:prstGeom prst="rect">
            <a:avLst/>
          </a:prstGeom>
          <a:noFill/>
        </p:spPr>
      </p:pic>
      <p:pic>
        <p:nvPicPr>
          <p:cNvPr id="11"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079776" y="4077073"/>
            <a:ext cx="144016" cy="150017"/>
          </a:xfrm>
          <a:prstGeom prst="rect">
            <a:avLst/>
          </a:prstGeom>
          <a:noFill/>
        </p:spPr>
      </p:pic>
      <p:pic>
        <p:nvPicPr>
          <p:cNvPr id="12" name="Picture 2" descr="http://www.nocturnar.com/forum/attachments/avatares-y-firmas/70864d1352637032-carita-de-feliz-cumpleanos-imagen-carita-feliz.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231904" y="4005065"/>
            <a:ext cx="146896" cy="153017"/>
          </a:xfrm>
          <a:prstGeom prst="rect">
            <a:avLst/>
          </a:prstGeom>
          <a:noFill/>
        </p:spPr>
      </p:pic>
      <p:pic>
        <p:nvPicPr>
          <p:cNvPr id="13" name="Picture 2" descr="http://www.nocturnar.com/forum/attachments/avatares-y-firmas/70864d1352637032-carita-de-feliz-cumpleanos-imagen-carita-feliz.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015880" y="3933057"/>
            <a:ext cx="146896" cy="153017"/>
          </a:xfrm>
          <a:prstGeom prst="rect">
            <a:avLst/>
          </a:prstGeom>
          <a:noFill/>
        </p:spPr>
      </p:pic>
      <p:pic>
        <p:nvPicPr>
          <p:cNvPr id="14"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791744" y="4005065"/>
            <a:ext cx="144016" cy="150017"/>
          </a:xfrm>
          <a:prstGeom prst="rect">
            <a:avLst/>
          </a:prstGeom>
          <a:noFill/>
        </p:spPr>
      </p:pic>
      <p:pic>
        <p:nvPicPr>
          <p:cNvPr id="15"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071664" y="3933057"/>
            <a:ext cx="144016" cy="150017"/>
          </a:xfrm>
          <a:prstGeom prst="rect">
            <a:avLst/>
          </a:prstGeom>
          <a:noFill/>
        </p:spPr>
      </p:pic>
      <p:pic>
        <p:nvPicPr>
          <p:cNvPr id="16"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95800" y="4005065"/>
            <a:ext cx="144016" cy="150017"/>
          </a:xfrm>
          <a:prstGeom prst="rect">
            <a:avLst/>
          </a:prstGeom>
          <a:noFill/>
        </p:spPr>
      </p:pic>
      <p:pic>
        <p:nvPicPr>
          <p:cNvPr id="17"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511824" y="3933057"/>
            <a:ext cx="144016" cy="150017"/>
          </a:xfrm>
          <a:prstGeom prst="rect">
            <a:avLst/>
          </a:prstGeom>
          <a:noFill/>
        </p:spPr>
      </p:pic>
      <p:pic>
        <p:nvPicPr>
          <p:cNvPr id="18"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03712" y="3933057"/>
            <a:ext cx="144016" cy="150017"/>
          </a:xfrm>
          <a:prstGeom prst="rect">
            <a:avLst/>
          </a:prstGeom>
          <a:noFill/>
        </p:spPr>
      </p:pic>
      <p:pic>
        <p:nvPicPr>
          <p:cNvPr id="19" name="18 Imagen" descr="20140716_180640.jpg"/>
          <p:cNvPicPr>
            <a:picLocks noChangeAspect="1"/>
          </p:cNvPicPr>
          <p:nvPr/>
        </p:nvPicPr>
        <p:blipFill>
          <a:blip r:embed="rId6" cstate="email">
            <a:extLst>
              <a:ext uri="{28A0092B-C50C-407E-A947-70E740481C1C}">
                <a14:useLocalDpi xmlns:a14="http://schemas.microsoft.com/office/drawing/2010/main"/>
              </a:ext>
            </a:extLst>
          </a:blip>
          <a:srcRect b="-872"/>
          <a:stretch>
            <a:fillRect/>
          </a:stretch>
        </p:blipFill>
        <p:spPr>
          <a:xfrm>
            <a:off x="5663952" y="3356992"/>
            <a:ext cx="4104456" cy="2376264"/>
          </a:xfrm>
          <a:prstGeom prst="rect">
            <a:avLst/>
          </a:prstGeom>
        </p:spPr>
      </p:pic>
      <p:pic>
        <p:nvPicPr>
          <p:cNvPr id="20"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616280" y="5157193"/>
            <a:ext cx="216024" cy="225025"/>
          </a:xfrm>
          <a:prstGeom prst="rect">
            <a:avLst/>
          </a:prstGeom>
          <a:noFill/>
        </p:spPr>
      </p:pic>
      <p:pic>
        <p:nvPicPr>
          <p:cNvPr id="21"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112224" y="4221089"/>
            <a:ext cx="216024" cy="225025"/>
          </a:xfrm>
          <a:prstGeom prst="rect">
            <a:avLst/>
          </a:prstGeom>
          <a:noFill/>
        </p:spPr>
      </p:pic>
      <p:pic>
        <p:nvPicPr>
          <p:cNvPr id="22"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88088" y="4221089"/>
            <a:ext cx="216024" cy="225025"/>
          </a:xfrm>
          <a:prstGeom prst="rect">
            <a:avLst/>
          </a:prstGeom>
          <a:noFill/>
        </p:spPr>
      </p:pic>
      <p:pic>
        <p:nvPicPr>
          <p:cNvPr id="23"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600056" y="3861049"/>
            <a:ext cx="216024" cy="225025"/>
          </a:xfrm>
          <a:prstGeom prst="rect">
            <a:avLst/>
          </a:prstGeom>
          <a:noFill/>
        </p:spPr>
      </p:pic>
      <p:pic>
        <p:nvPicPr>
          <p:cNvPr id="24"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464152" y="3573017"/>
            <a:ext cx="216024" cy="225025"/>
          </a:xfrm>
          <a:prstGeom prst="rect">
            <a:avLst/>
          </a:prstGeom>
          <a:noFill/>
        </p:spPr>
      </p:pic>
      <p:pic>
        <p:nvPicPr>
          <p:cNvPr id="25" name="Picture 2" descr="http://www.nocturnar.com/forum/attachments/avatares-y-firmas/70864d1352637032-carita-de-feliz-cumpleanos-imagen-carita-feliz.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464153" y="4221089"/>
            <a:ext cx="207383" cy="216024"/>
          </a:xfrm>
          <a:prstGeom prst="rect">
            <a:avLst/>
          </a:prstGeom>
          <a:noFill/>
        </p:spPr>
      </p:pic>
      <p:pic>
        <p:nvPicPr>
          <p:cNvPr id="26"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688288" y="3501009"/>
            <a:ext cx="216024" cy="225025"/>
          </a:xfrm>
          <a:prstGeom prst="rect">
            <a:avLst/>
          </a:prstGeom>
          <a:noFill/>
        </p:spPr>
      </p:pic>
    </p:spTree>
    <p:extLst>
      <p:ext uri="{BB962C8B-B14F-4D97-AF65-F5344CB8AC3E}">
        <p14:creationId xmlns:p14="http://schemas.microsoft.com/office/powerpoint/2010/main" val="131335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61120" y="332874"/>
            <a:ext cx="8229600" cy="1644792"/>
          </a:xfrm>
        </p:spPr>
        <p:txBody>
          <a:bodyPr>
            <a:noAutofit/>
          </a:bodyPr>
          <a:lstStyle/>
          <a:p>
            <a:pPr algn="just"/>
            <a:r>
              <a:rPr lang="es-MX" sz="2600" dirty="0">
                <a:solidFill>
                  <a:schemeClr val="tx1"/>
                </a:solidFill>
                <a:effectLst>
                  <a:outerShdw blurRad="38100" dist="38100" dir="2700000" algn="tl">
                    <a:srgbClr val="000000">
                      <a:alpha val="43137"/>
                    </a:srgbClr>
                  </a:outerShdw>
                </a:effectLst>
                <a:latin typeface="Century Gothic" pitchFamily="34" charset="0"/>
                <a:ea typeface="+mn-ea"/>
                <a:cs typeface="+mn-cs"/>
              </a:rPr>
              <a:t>Hemos estado Motivando y Estimulando a los </a:t>
            </a:r>
            <a:r>
              <a:rPr lang="es-MX" sz="2600" dirty="0" err="1">
                <a:solidFill>
                  <a:schemeClr val="tx1"/>
                </a:solidFill>
                <a:effectLst>
                  <a:outerShdw blurRad="38100" dist="38100" dir="2700000" algn="tl">
                    <a:srgbClr val="000000">
                      <a:alpha val="43137"/>
                    </a:srgbClr>
                  </a:outerShdw>
                </a:effectLst>
                <a:latin typeface="Century Gothic" pitchFamily="34" charset="0"/>
                <a:ea typeface="+mn-ea"/>
                <a:cs typeface="+mn-cs"/>
              </a:rPr>
              <a:t>NNA</a:t>
            </a:r>
            <a:r>
              <a:rPr lang="es-MX" sz="2600" dirty="0">
                <a:solidFill>
                  <a:schemeClr val="tx1"/>
                </a:solidFill>
                <a:effectLst>
                  <a:outerShdw blurRad="38100" dist="38100" dir="2700000" algn="tl">
                    <a:srgbClr val="000000">
                      <a:alpha val="43137"/>
                    </a:srgbClr>
                  </a:outerShdw>
                </a:effectLst>
                <a:latin typeface="Century Gothic" pitchFamily="34" charset="0"/>
                <a:ea typeface="+mn-ea"/>
                <a:cs typeface="+mn-cs"/>
              </a:rPr>
              <a:t/>
            </a:r>
            <a:br>
              <a:rPr lang="es-MX" sz="2600" dirty="0">
                <a:solidFill>
                  <a:schemeClr val="tx1"/>
                </a:solidFill>
                <a:effectLst>
                  <a:outerShdw blurRad="38100" dist="38100" dir="2700000" algn="tl">
                    <a:srgbClr val="000000">
                      <a:alpha val="43137"/>
                    </a:srgbClr>
                  </a:outerShdw>
                </a:effectLst>
                <a:latin typeface="Century Gothic" pitchFamily="34" charset="0"/>
                <a:ea typeface="+mn-ea"/>
                <a:cs typeface="+mn-cs"/>
              </a:rPr>
            </a:br>
            <a:r>
              <a:rPr lang="es-MX" sz="2600" dirty="0">
                <a:solidFill>
                  <a:schemeClr val="tx1"/>
                </a:solidFill>
                <a:effectLst>
                  <a:outerShdw blurRad="38100" dist="38100" dir="2700000" algn="tl">
                    <a:srgbClr val="000000">
                      <a:alpha val="43137"/>
                    </a:srgbClr>
                  </a:outerShdw>
                </a:effectLst>
                <a:latin typeface="Century Gothic" pitchFamily="34" charset="0"/>
                <a:ea typeface="+mn-ea"/>
                <a:cs typeface="+mn-cs"/>
              </a:rPr>
              <a:t> Estableciendo con ellos un Ambiente Ameno, celebrando ocasiones especiales como Cumpleaños, fechas festivas de nuestro país , brindándoles comidas y bebidas típicas; como también entrega de kit de limpieza y en  varios casos  ropa y zapatos.</a:t>
            </a:r>
          </a:p>
        </p:txBody>
      </p:sp>
      <p:pic>
        <p:nvPicPr>
          <p:cNvPr id="4" name="3 Imagen" descr="20150910_132000.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47529" y="3933056"/>
            <a:ext cx="4924039" cy="2769772"/>
          </a:xfrm>
          <a:prstGeom prst="rect">
            <a:avLst/>
          </a:prstGeom>
        </p:spPr>
      </p:pic>
      <p:pic>
        <p:nvPicPr>
          <p:cNvPr id="5"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23792" y="4797153"/>
            <a:ext cx="216024" cy="225025"/>
          </a:xfrm>
          <a:prstGeom prst="rect">
            <a:avLst/>
          </a:prstGeom>
          <a:noFill/>
        </p:spPr>
      </p:pic>
      <p:pic>
        <p:nvPicPr>
          <p:cNvPr id="6"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431704" y="5013177"/>
            <a:ext cx="216024" cy="225025"/>
          </a:xfrm>
          <a:prstGeom prst="rect">
            <a:avLst/>
          </a:prstGeom>
          <a:noFill/>
        </p:spPr>
      </p:pic>
      <p:pic>
        <p:nvPicPr>
          <p:cNvPr id="7"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999656" y="5301209"/>
            <a:ext cx="216024" cy="225025"/>
          </a:xfrm>
          <a:prstGeom prst="rect">
            <a:avLst/>
          </a:prstGeom>
          <a:noFill/>
        </p:spPr>
      </p:pic>
      <p:pic>
        <p:nvPicPr>
          <p:cNvPr id="8"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55640" y="5013177"/>
            <a:ext cx="216024" cy="225025"/>
          </a:xfrm>
          <a:prstGeom prst="rect">
            <a:avLst/>
          </a:prstGeom>
          <a:noFill/>
        </p:spPr>
      </p:pic>
      <p:pic>
        <p:nvPicPr>
          <p:cNvPr id="9"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935760" y="5373216"/>
            <a:ext cx="216024" cy="225026"/>
          </a:xfrm>
          <a:prstGeom prst="rect">
            <a:avLst/>
          </a:prstGeom>
          <a:noFill/>
        </p:spPr>
      </p:pic>
      <p:pic>
        <p:nvPicPr>
          <p:cNvPr id="10"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35561" y="5805265"/>
            <a:ext cx="354279" cy="369041"/>
          </a:xfrm>
          <a:prstGeom prst="rect">
            <a:avLst/>
          </a:prstGeom>
          <a:noFill/>
        </p:spPr>
      </p:pic>
      <p:pic>
        <p:nvPicPr>
          <p:cNvPr id="11"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35960" y="5661249"/>
            <a:ext cx="216024" cy="225025"/>
          </a:xfrm>
          <a:prstGeom prst="rect">
            <a:avLst/>
          </a:prstGeom>
          <a:noFill/>
        </p:spPr>
      </p:pic>
      <p:pic>
        <p:nvPicPr>
          <p:cNvPr id="12" name="Picture 2" descr="http://www.nocturnar.com/forum/attachments/avatares-y-firmas/70864d1352637032-carita-de-feliz-cumpleanos-imagen-carita-feliz.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640104" y="4768547"/>
            <a:ext cx="288032" cy="300033"/>
          </a:xfrm>
          <a:prstGeom prst="rect">
            <a:avLst/>
          </a:prstGeom>
          <a:noFill/>
        </p:spPr>
      </p:pic>
      <p:pic>
        <p:nvPicPr>
          <p:cNvPr id="13"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27848" y="5517233"/>
            <a:ext cx="216024" cy="225025"/>
          </a:xfrm>
          <a:prstGeom prst="rect">
            <a:avLst/>
          </a:prstGeom>
          <a:noFill/>
        </p:spPr>
      </p:pic>
      <p:pic>
        <p:nvPicPr>
          <p:cNvPr id="14"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9816" y="5445225"/>
            <a:ext cx="216024" cy="225025"/>
          </a:xfrm>
          <a:prstGeom prst="rect">
            <a:avLst/>
          </a:prstGeom>
          <a:noFill/>
        </p:spPr>
      </p:pic>
      <p:pic>
        <p:nvPicPr>
          <p:cNvPr id="15"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19936" y="4941169"/>
            <a:ext cx="216024" cy="225025"/>
          </a:xfrm>
          <a:prstGeom prst="rect">
            <a:avLst/>
          </a:prstGeom>
          <a:noFill/>
        </p:spPr>
      </p:pic>
      <p:pic>
        <p:nvPicPr>
          <p:cNvPr id="16"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95600" y="5589241"/>
            <a:ext cx="216024" cy="225025"/>
          </a:xfrm>
          <a:prstGeom prst="rect">
            <a:avLst/>
          </a:prstGeom>
          <a:noFill/>
        </p:spPr>
      </p:pic>
      <p:pic>
        <p:nvPicPr>
          <p:cNvPr id="17"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935760" y="4869161"/>
            <a:ext cx="216024" cy="225025"/>
          </a:xfrm>
          <a:prstGeom prst="rect">
            <a:avLst/>
          </a:prstGeom>
          <a:noFill/>
        </p:spPr>
      </p:pic>
      <p:pic>
        <p:nvPicPr>
          <p:cNvPr id="18"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647728" y="4869161"/>
            <a:ext cx="216024" cy="225025"/>
          </a:xfrm>
          <a:prstGeom prst="rect">
            <a:avLst/>
          </a:prstGeom>
          <a:noFill/>
        </p:spPr>
      </p:pic>
      <p:pic>
        <p:nvPicPr>
          <p:cNvPr id="19" name="18 Imagen" descr="Tapachula-20120725-00166.jp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843575" y="3984361"/>
            <a:ext cx="3648406" cy="2736304"/>
          </a:xfrm>
          <a:prstGeom prst="rect">
            <a:avLst/>
          </a:prstGeom>
        </p:spPr>
      </p:pic>
      <p:pic>
        <p:nvPicPr>
          <p:cNvPr id="20" name="Picture 2" descr="http://www.nocturnar.com/forum/attachments/avatares-y-firmas/70864d1352637032-carita-de-feliz-cumpleanos-imagen-carita-feliz.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802193" y="4729644"/>
            <a:ext cx="345638" cy="360040"/>
          </a:xfrm>
          <a:prstGeom prst="rect">
            <a:avLst/>
          </a:prstGeom>
          <a:noFill/>
        </p:spPr>
      </p:pic>
      <p:pic>
        <p:nvPicPr>
          <p:cNvPr id="21"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836441" y="4734044"/>
            <a:ext cx="354279" cy="369041"/>
          </a:xfrm>
          <a:prstGeom prst="rect">
            <a:avLst/>
          </a:prstGeom>
          <a:noFill/>
        </p:spPr>
      </p:pic>
    </p:spTree>
    <p:extLst>
      <p:ext uri="{BB962C8B-B14F-4D97-AF65-F5344CB8AC3E}">
        <p14:creationId xmlns:p14="http://schemas.microsoft.com/office/powerpoint/2010/main" val="186380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idx="1"/>
          </p:nvPr>
        </p:nvSpPr>
        <p:spPr>
          <a:xfrm>
            <a:off x="1991544" y="1532693"/>
            <a:ext cx="8424936" cy="1180728"/>
          </a:xfrm>
        </p:spPr>
        <p:txBody>
          <a:bodyPr>
            <a:normAutofit/>
          </a:bodyPr>
          <a:lstStyle/>
          <a:p>
            <a:pPr marL="0" indent="0">
              <a:buNone/>
            </a:pPr>
            <a:r>
              <a:rPr lang="es-GT" dirty="0" smtClean="0">
                <a:effectLst>
                  <a:outerShdw blurRad="38100" dist="38100" dir="2700000" algn="tl">
                    <a:srgbClr val="000000">
                      <a:alpha val="43137"/>
                    </a:srgbClr>
                  </a:outerShdw>
                </a:effectLst>
                <a:latin typeface="Century Gothic" pitchFamily="34" charset="0"/>
              </a:rPr>
              <a:t>Los NNA que son repatriados conocen mejor el proceso y sienten más confianza al momento de arribar a los albergues en Honduras.</a:t>
            </a:r>
            <a:endParaRPr lang="es-GT" dirty="0">
              <a:effectLst>
                <a:outerShdw blurRad="38100" dist="38100" dir="2700000" algn="tl">
                  <a:srgbClr val="000000">
                    <a:alpha val="43137"/>
                  </a:srgbClr>
                </a:outerShdw>
              </a:effectLst>
              <a:latin typeface="Century Gothic" pitchFamily="34" charset="0"/>
            </a:endParaRPr>
          </a:p>
        </p:txBody>
      </p:sp>
      <p:pic>
        <p:nvPicPr>
          <p:cNvPr id="6" name="5 Imagen" descr="DSC00570.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28256" y="3212976"/>
            <a:ext cx="4572000" cy="3429000"/>
          </a:xfrm>
          <a:prstGeom prst="rect">
            <a:avLst/>
          </a:prstGeom>
        </p:spPr>
      </p:pic>
      <p:pic>
        <p:nvPicPr>
          <p:cNvPr id="7"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600056" y="5661249"/>
            <a:ext cx="288032" cy="300033"/>
          </a:xfrm>
          <a:prstGeom prst="rect">
            <a:avLst/>
          </a:prstGeom>
          <a:noFill/>
        </p:spPr>
      </p:pic>
      <p:pic>
        <p:nvPicPr>
          <p:cNvPr id="8" name="Picture 2" descr="http://www.nocturnar.com/forum/attachments/avatares-y-firmas/70864d1352637032-carita-de-feliz-cumpleanos-imagen-carita-feli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4192" y="5733257"/>
            <a:ext cx="288032" cy="300033"/>
          </a:xfrm>
          <a:prstGeom prst="rect">
            <a:avLst/>
          </a:prstGeom>
          <a:noFill/>
        </p:spPr>
      </p:pic>
      <p:pic>
        <p:nvPicPr>
          <p:cNvPr id="9"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943872" y="4653137"/>
            <a:ext cx="146896" cy="153017"/>
          </a:xfrm>
          <a:prstGeom prst="rect">
            <a:avLst/>
          </a:prstGeom>
          <a:noFill/>
        </p:spPr>
      </p:pic>
      <p:pic>
        <p:nvPicPr>
          <p:cNvPr id="10"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384033" y="4509121"/>
            <a:ext cx="144015" cy="150015"/>
          </a:xfrm>
          <a:prstGeom prst="rect">
            <a:avLst/>
          </a:prstGeom>
          <a:noFill/>
        </p:spPr>
      </p:pic>
      <p:pic>
        <p:nvPicPr>
          <p:cNvPr id="11" name="Picture 2" descr="http://www.nocturnar.com/forum/attachments/avatares-y-firmas/70864d1352637032-carita-de-feliz-cumpleanos-imagen-carita-feliz.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744072" y="4509121"/>
            <a:ext cx="146896" cy="153017"/>
          </a:xfrm>
          <a:prstGeom prst="rect">
            <a:avLst/>
          </a:prstGeom>
          <a:noFill/>
        </p:spPr>
      </p:pic>
      <p:pic>
        <p:nvPicPr>
          <p:cNvPr id="12" name="Picture 2" descr="http://www.nocturnar.com/forum/attachments/avatares-y-firmas/70864d1352637032-carita-de-feliz-cumpleanos-imagen-carita-feliz.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223793" y="5229200"/>
            <a:ext cx="207383" cy="216024"/>
          </a:xfrm>
          <a:prstGeom prst="rect">
            <a:avLst/>
          </a:prstGeom>
          <a:noFill/>
        </p:spPr>
      </p:pic>
    </p:spTree>
    <p:extLst>
      <p:ext uri="{BB962C8B-B14F-4D97-AF65-F5344CB8AC3E}">
        <p14:creationId xmlns:p14="http://schemas.microsoft.com/office/powerpoint/2010/main" val="252901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387</TotalTime>
  <Words>727</Words>
  <Application>Microsoft Office PowerPoint</Application>
  <PresentationFormat>Custom</PresentationFormat>
  <Paragraphs>68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Faceta</vt:lpstr>
      <vt:lpstr>Atención Consular a NNA migrantes acompañados y no acompañados</vt:lpstr>
      <vt:lpstr>PowerPoint Presentation</vt:lpstr>
      <vt:lpstr>PowerPoint Presentation</vt:lpstr>
      <vt:lpstr>Asistencia Consular personalizada</vt:lpstr>
      <vt:lpstr>PowerPoint Presentation</vt:lpstr>
      <vt:lpstr>PowerPoint Presentation</vt:lpstr>
      <vt:lpstr>PowerPoint Presentation</vt:lpstr>
      <vt:lpstr>Hemos estado Motivando y Estimulando a los NNA  Estableciendo con ellos un Ambiente Ameno, celebrando ocasiones especiales como Cumpleaños, fechas festivas de nuestro país , brindándoles comidas y bebidas típicas; como también entrega de kit de limpieza y en  varios casos  ropa y zapatos.</vt:lpstr>
      <vt:lpstr>PowerPoint Presentation</vt:lpstr>
      <vt:lpstr>Desafíos a vencer</vt:lpstr>
      <vt:lpstr>Estadísticas 1 de octubre del 2014- 30 septiembre del 2015  </vt:lpstr>
      <vt:lpstr>PROCESO DE ASISTENCIA A MENORES NO ACOMPAÑADOS</vt:lpstr>
      <vt:lpstr>CONTACTO CON EL CONSULADO MAS CERCANO</vt:lpstr>
      <vt:lpstr>VISITAS FRECUENTES A CENTROS DE PROCESAMIENTO COMBINADO</vt:lpstr>
      <vt:lpstr>PRESTAR ATENCION PERMANENTE EN EL PROCESO DE TRASLADO </vt:lpstr>
      <vt:lpstr>CONTACTO CONTINUO CON LOS ALBERGUES</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Consular a NNA migrantes no acompañados</dc:title>
  <dc:creator>Mirtha Judith Ordoñez Diaz</dc:creator>
  <cp:lastModifiedBy>RODAS Renán</cp:lastModifiedBy>
  <cp:revision>35</cp:revision>
  <dcterms:created xsi:type="dcterms:W3CDTF">2016-01-26T01:18:07Z</dcterms:created>
  <dcterms:modified xsi:type="dcterms:W3CDTF">2016-02-02T02:46:07Z</dcterms:modified>
</cp:coreProperties>
</file>