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7" r:id="rId2"/>
    <p:sldId id="286" r:id="rId3"/>
    <p:sldId id="287" r:id="rId4"/>
    <p:sldId id="288" r:id="rId5"/>
    <p:sldId id="289" r:id="rId6"/>
    <p:sldId id="285" r:id="rId7"/>
    <p:sldId id="273" r:id="rId8"/>
    <p:sldId id="284" r:id="rId9"/>
    <p:sldId id="274" r:id="rId10"/>
    <p:sldId id="275" r:id="rId11"/>
    <p:sldId id="276" r:id="rId12"/>
    <p:sldId id="277" r:id="rId13"/>
    <p:sldId id="278" r:id="rId14"/>
    <p:sldId id="279" r:id="rId15"/>
    <p:sldId id="280" r:id="rId16"/>
    <p:sldId id="281" r:id="rId17"/>
    <p:sldId id="282" r:id="rId18"/>
    <p:sldId id="283" r:id="rId19"/>
    <p:sldId id="272" r:id="rId20"/>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89" autoAdjust="0"/>
  </p:normalViewPr>
  <p:slideViewPr>
    <p:cSldViewPr>
      <p:cViewPr>
        <p:scale>
          <a:sx n="60" d="100"/>
          <a:sy n="60" d="100"/>
        </p:scale>
        <p:origin x="-72" y="-3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2C1FA7-3D17-42CB-BFBC-E5DF6CC9618B}" type="datetimeFigureOut">
              <a:rPr lang="es-GT" smtClean="0"/>
              <a:t>18/09/2013</a:t>
            </a:fld>
            <a:endParaRPr lang="es-GT"/>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A98897-86F1-4012-92E6-CB4440429D72}" type="slidenum">
              <a:rPr lang="es-GT" smtClean="0"/>
              <a:t>‹#›</a:t>
            </a:fld>
            <a:endParaRPr lang="es-GT"/>
          </a:p>
        </p:txBody>
      </p:sp>
    </p:spTree>
    <p:extLst>
      <p:ext uri="{BB962C8B-B14F-4D97-AF65-F5344CB8AC3E}">
        <p14:creationId xmlns:p14="http://schemas.microsoft.com/office/powerpoint/2010/main" val="25668427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105480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258215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180310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105138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163432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219052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253407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52691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357590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44353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8B63A21-4D91-49E2-B73B-4091AA79F358}" type="datetimeFigureOut">
              <a:rPr lang="es-GT" smtClean="0"/>
              <a:t>18/09/2013</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CD2D6E27-0183-4E78-A341-0CC780781B60}" type="slidenum">
              <a:rPr lang="es-GT" smtClean="0"/>
              <a:t>‹#›</a:t>
            </a:fld>
            <a:endParaRPr lang="es-GT"/>
          </a:p>
        </p:txBody>
      </p:sp>
    </p:spTree>
    <p:extLst>
      <p:ext uri="{BB962C8B-B14F-4D97-AF65-F5344CB8AC3E}">
        <p14:creationId xmlns:p14="http://schemas.microsoft.com/office/powerpoint/2010/main" val="209428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63A21-4D91-49E2-B73B-4091AA79F358}" type="datetimeFigureOut">
              <a:rPr lang="es-GT" smtClean="0"/>
              <a:t>18/09/2013</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D6E27-0183-4E78-A341-0CC780781B60}" type="slidenum">
              <a:rPr lang="es-GT" smtClean="0"/>
              <a:t>‹#›</a:t>
            </a:fld>
            <a:endParaRPr lang="es-GT"/>
          </a:p>
        </p:txBody>
      </p:sp>
    </p:spTree>
    <p:extLst>
      <p:ext uri="{BB962C8B-B14F-4D97-AF65-F5344CB8AC3E}">
        <p14:creationId xmlns:p14="http://schemas.microsoft.com/office/powerpoint/2010/main" val="1047438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pPr eaLnBrk="1" hangingPunct="1"/>
            <a:endParaRPr lang="en-GB" dirty="0" smtClean="0"/>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dirty="0"/>
          </a:p>
        </p:txBody>
      </p:sp>
      <p:pic>
        <p:nvPicPr>
          <p:cNvPr id="2052" name="3 Imagen" descr="portadapresentacion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9144000" cy="763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6551712" y="5805264"/>
            <a:ext cx="2592288" cy="4320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smtClean="0">
                <a:solidFill>
                  <a:schemeClr val="accent1">
                    <a:lumMod val="75000"/>
                  </a:schemeClr>
                </a:solidFill>
              </a:rPr>
              <a:t>Guatemala, September 2013</a:t>
            </a:r>
            <a:endParaRPr lang="en-GB" sz="1400" b="1" dirty="0">
              <a:solidFill>
                <a:schemeClr val="accent1">
                  <a:lumMod val="75000"/>
                </a:schemeClr>
              </a:solidFill>
            </a:endParaRPr>
          </a:p>
        </p:txBody>
      </p:sp>
      <p:sp>
        <p:nvSpPr>
          <p:cNvPr id="5" name="4 CuadroTexto"/>
          <p:cNvSpPr txBox="1"/>
          <p:nvPr/>
        </p:nvSpPr>
        <p:spPr>
          <a:xfrm>
            <a:off x="1248977" y="4214969"/>
            <a:ext cx="6870700" cy="1384995"/>
          </a:xfrm>
          <a:prstGeom prst="rect">
            <a:avLst/>
          </a:prstGeom>
          <a:noFill/>
        </p:spPr>
        <p:txBody>
          <a:bodyPr>
            <a:spAutoFit/>
          </a:bodyPr>
          <a:lstStyle/>
          <a:p>
            <a:pPr algn="ctr" fontAlgn="auto">
              <a:spcBef>
                <a:spcPts val="0"/>
              </a:spcBef>
              <a:spcAft>
                <a:spcPts val="0"/>
              </a:spcAft>
              <a:defRPr/>
            </a:pPr>
            <a:r>
              <a:rPr lang="en-GB" sz="2800" b="1" dirty="0" smtClean="0">
                <a:solidFill>
                  <a:schemeClr val="accent1">
                    <a:lumMod val="75000"/>
                  </a:schemeClr>
                </a:solidFill>
                <a:latin typeface="+mj-lt"/>
              </a:rPr>
              <a:t>Reintegration of Boys, Girls and Adolescents Victims of Trafficking and other Migrants in Vulnerable Situations</a:t>
            </a:r>
            <a:endParaRPr lang="en-GB" sz="2800" b="1" dirty="0">
              <a:solidFill>
                <a:schemeClr val="accent1">
                  <a:lumMod val="75000"/>
                </a:schemeClr>
              </a:solidFill>
              <a:latin typeface="+mj-lt"/>
            </a:endParaRPr>
          </a:p>
        </p:txBody>
      </p:sp>
    </p:spTree>
    <p:extLst>
      <p:ext uri="{BB962C8B-B14F-4D97-AF65-F5344CB8AC3E}">
        <p14:creationId xmlns:p14="http://schemas.microsoft.com/office/powerpoint/2010/main" val="257225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93608" y="548680"/>
            <a:ext cx="8352928" cy="6232475"/>
          </a:xfrm>
          <a:prstGeom prst="rect">
            <a:avLst/>
          </a:prstGeom>
        </p:spPr>
        <p:txBody>
          <a:bodyPr wrap="square">
            <a:spAutoFit/>
          </a:bodyPr>
          <a:lstStyle/>
          <a:p>
            <a:pPr algn="just">
              <a:spcBef>
                <a:spcPts val="600"/>
              </a:spcBef>
              <a:spcAft>
                <a:spcPts val="600"/>
              </a:spcAft>
              <a:tabLst>
                <a:tab pos="228600" algn="l"/>
                <a:tab pos="449580" algn="l"/>
              </a:tabLst>
            </a:pPr>
            <a:r>
              <a:rPr lang="en-GB" sz="2000" dirty="0" smtClean="0">
                <a:latin typeface="Arial"/>
                <a:ea typeface="Times New Roman"/>
              </a:rPr>
              <a:t>The Social Reintegration Programme assists girls and adolescents in 4 areas. Efforts are coordinated and information is exchanged between all 4 areas in order to provide comprehensive assistance to the girls and adolescents: </a:t>
            </a:r>
          </a:p>
          <a:p>
            <a:pPr algn="just">
              <a:spcBef>
                <a:spcPts val="600"/>
              </a:spcBef>
              <a:spcAft>
                <a:spcPts val="600"/>
              </a:spcAft>
              <a:tabLst>
                <a:tab pos="228600" algn="l"/>
                <a:tab pos="449580" algn="l"/>
              </a:tabLst>
            </a:pPr>
            <a:r>
              <a:rPr lang="en-GB" sz="2000" dirty="0" smtClean="0">
                <a:latin typeface="Arial"/>
                <a:ea typeface="Times New Roman"/>
              </a:rPr>
              <a:t>1.   Psychological care</a:t>
            </a:r>
          </a:p>
          <a:p>
            <a:pPr algn="just">
              <a:spcBef>
                <a:spcPts val="600"/>
              </a:spcBef>
              <a:spcAft>
                <a:spcPts val="600"/>
              </a:spcAft>
              <a:tabLst>
                <a:tab pos="228600" algn="l"/>
                <a:tab pos="449580" algn="l"/>
              </a:tabLst>
            </a:pPr>
            <a:r>
              <a:rPr lang="en-GB" sz="2000" dirty="0" smtClean="0">
                <a:latin typeface="Arial"/>
                <a:ea typeface="Times New Roman"/>
              </a:rPr>
              <a:t>2.	   Justice administration</a:t>
            </a:r>
          </a:p>
          <a:p>
            <a:pPr algn="just">
              <a:spcBef>
                <a:spcPts val="600"/>
              </a:spcBef>
              <a:spcAft>
                <a:spcPts val="600"/>
              </a:spcAft>
              <a:tabLst>
                <a:tab pos="228600" algn="l"/>
                <a:tab pos="449580" algn="l"/>
              </a:tabLst>
            </a:pPr>
            <a:r>
              <a:rPr lang="en-GB" sz="2000" dirty="0" smtClean="0">
                <a:latin typeface="Arial"/>
                <a:ea typeface="Times New Roman"/>
              </a:rPr>
              <a:t>3.    Legal aid</a:t>
            </a:r>
          </a:p>
          <a:p>
            <a:pPr algn="just">
              <a:spcBef>
                <a:spcPts val="600"/>
              </a:spcBef>
              <a:spcAft>
                <a:spcPts val="600"/>
              </a:spcAft>
              <a:tabLst>
                <a:tab pos="228600" algn="l"/>
                <a:tab pos="449580" algn="l"/>
              </a:tabLst>
            </a:pPr>
            <a:r>
              <a:rPr lang="en-GB" sz="2000" dirty="0" smtClean="0">
                <a:latin typeface="Arial"/>
                <a:ea typeface="Times New Roman"/>
              </a:rPr>
              <a:t>4.    Social work and home coordination</a:t>
            </a:r>
          </a:p>
          <a:p>
            <a:pPr algn="just">
              <a:spcBef>
                <a:spcPts val="600"/>
              </a:spcBef>
              <a:spcAft>
                <a:spcPts val="600"/>
              </a:spcAft>
              <a:tabLst>
                <a:tab pos="228600" algn="l"/>
                <a:tab pos="449580" algn="l"/>
              </a:tabLst>
            </a:pPr>
            <a:r>
              <a:rPr lang="en-GB" sz="2000" dirty="0" smtClean="0">
                <a:latin typeface="Arial"/>
                <a:ea typeface="Times New Roman"/>
              </a:rPr>
              <a:t>The foundation of the efforts oriented toward social reintegration is the development of a “Life Plan or Project”, developed by each victim with support from an educator. The aspects considered in developing the Life </a:t>
            </a:r>
            <a:r>
              <a:rPr lang="en-GB" sz="2000" dirty="0">
                <a:latin typeface="Arial"/>
                <a:ea typeface="Times New Roman"/>
              </a:rPr>
              <a:t>P</a:t>
            </a:r>
            <a:r>
              <a:rPr lang="en-GB" sz="2000" dirty="0" smtClean="0">
                <a:latin typeface="Arial"/>
                <a:ea typeface="Times New Roman"/>
              </a:rPr>
              <a:t>lan are: Research, Assessment, Plan of Action, and Follow-up.</a:t>
            </a:r>
          </a:p>
          <a:p>
            <a:pPr algn="just">
              <a:spcBef>
                <a:spcPts val="600"/>
              </a:spcBef>
              <a:spcAft>
                <a:spcPts val="600"/>
              </a:spcAft>
              <a:tabLst>
                <a:tab pos="228600" algn="l"/>
                <a:tab pos="449580" algn="l"/>
              </a:tabLst>
            </a:pPr>
            <a:endParaRPr lang="en-GB" sz="2000" dirty="0" smtClean="0">
              <a:latin typeface="Times New Roman"/>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Tree>
    <p:extLst>
      <p:ext uri="{BB962C8B-B14F-4D97-AF65-F5344CB8AC3E}">
        <p14:creationId xmlns:p14="http://schemas.microsoft.com/office/powerpoint/2010/main" val="2234292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93608" y="116632"/>
            <a:ext cx="8352928" cy="5924699"/>
          </a:xfrm>
          <a:prstGeom prst="rect">
            <a:avLst/>
          </a:prstGeom>
        </p:spPr>
        <p:txBody>
          <a:bodyPr wrap="square">
            <a:spAutoFit/>
          </a:bodyPr>
          <a:lstStyle/>
          <a:p>
            <a:pPr algn="just">
              <a:spcBef>
                <a:spcPts val="600"/>
              </a:spcBef>
              <a:spcAft>
                <a:spcPts val="600"/>
              </a:spcAft>
              <a:tabLst>
                <a:tab pos="228600" algn="l"/>
                <a:tab pos="449580" algn="l"/>
              </a:tabLst>
            </a:pPr>
            <a:r>
              <a:rPr lang="en-GB" sz="2000" b="1" dirty="0" smtClean="0">
                <a:latin typeface="Arial"/>
                <a:ea typeface="Times New Roman"/>
              </a:rPr>
              <a:t>Sustainability</a:t>
            </a:r>
          </a:p>
          <a:p>
            <a:pPr algn="just">
              <a:spcBef>
                <a:spcPts val="600"/>
              </a:spcBef>
              <a:spcAft>
                <a:spcPts val="600"/>
              </a:spcAft>
              <a:tabLst>
                <a:tab pos="228600" algn="l"/>
                <a:tab pos="449580" algn="l"/>
              </a:tabLst>
            </a:pPr>
            <a:r>
              <a:rPr lang="en-GB" sz="2000" dirty="0" smtClean="0">
                <a:latin typeface="Arial"/>
                <a:ea typeface="Times New Roman"/>
              </a:rPr>
              <a:t>Under </a:t>
            </a:r>
            <a:r>
              <a:rPr lang="en-GB" sz="2000" dirty="0">
                <a:latin typeface="Arial"/>
                <a:ea typeface="Times New Roman"/>
              </a:rPr>
              <a:t>the </a:t>
            </a:r>
            <a:r>
              <a:rPr lang="en-GB" sz="2000" dirty="0" smtClean="0">
                <a:latin typeface="Arial"/>
                <a:ea typeface="Times New Roman"/>
              </a:rPr>
              <a:t>components </a:t>
            </a:r>
            <a:r>
              <a:rPr lang="en-GB" sz="2000" dirty="0">
                <a:latin typeface="Arial"/>
                <a:ea typeface="Times New Roman"/>
              </a:rPr>
              <a:t>of counselling and social </a:t>
            </a:r>
            <a:r>
              <a:rPr lang="en-GB" sz="2000" dirty="0" smtClean="0">
                <a:latin typeface="Arial"/>
                <a:ea typeface="Times New Roman"/>
              </a:rPr>
              <a:t>work, the social reintegration programme first implements methods with the girls and adolescents to establish their concerns and needs in regard to their families and social environment. Secondly, the programme interacts with the families with the aim of learning about, validating and assessing the situation of each family. </a:t>
            </a:r>
          </a:p>
          <a:p>
            <a:pPr algn="just">
              <a:spcBef>
                <a:spcPts val="600"/>
              </a:spcBef>
              <a:spcAft>
                <a:spcPts val="600"/>
              </a:spcAft>
              <a:tabLst>
                <a:tab pos="228600" algn="l"/>
                <a:tab pos="449580" algn="l"/>
              </a:tabLst>
            </a:pPr>
            <a:r>
              <a:rPr lang="en-GB" sz="2000" dirty="0" smtClean="0">
                <a:latin typeface="Arial"/>
                <a:ea typeface="Times New Roman"/>
              </a:rPr>
              <a:t>If reintegration is deemed appropriate, guidance and support is provided to the child within the family and in addition, guidance and support is provided to the other family members. </a:t>
            </a:r>
          </a:p>
          <a:p>
            <a:pPr algn="just">
              <a:spcBef>
                <a:spcPts val="600"/>
              </a:spcBef>
              <a:spcAft>
                <a:spcPts val="600"/>
              </a:spcAft>
              <a:tabLst>
                <a:tab pos="228600" algn="l"/>
                <a:tab pos="449580" algn="l"/>
              </a:tabLst>
            </a:pPr>
            <a:r>
              <a:rPr lang="en-GB" sz="2000" dirty="0" smtClean="0">
                <a:latin typeface="Arial"/>
                <a:ea typeface="Times New Roman"/>
              </a:rPr>
              <a:t>Local authorities and community leaders have been involved in these actions – particularly in the rural areas of the republic.</a:t>
            </a:r>
          </a:p>
          <a:p>
            <a:pPr algn="just">
              <a:spcBef>
                <a:spcPts val="600"/>
              </a:spcBef>
              <a:spcAft>
                <a:spcPts val="600"/>
              </a:spcAft>
              <a:tabLst>
                <a:tab pos="228600" algn="l"/>
                <a:tab pos="449580" algn="l"/>
              </a:tabLst>
            </a:pPr>
            <a:endParaRPr lang="en-GB" sz="2000" dirty="0" smtClean="0">
              <a:latin typeface="Times New Roman"/>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352181"/>
            <a:ext cx="3187700" cy="238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809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95536" y="548680"/>
            <a:ext cx="8352928" cy="4308872"/>
          </a:xfrm>
          <a:prstGeom prst="rect">
            <a:avLst/>
          </a:prstGeom>
        </p:spPr>
        <p:txBody>
          <a:bodyPr wrap="square">
            <a:spAutoFit/>
          </a:bodyPr>
          <a:lstStyle/>
          <a:p>
            <a:pPr algn="just">
              <a:spcBef>
                <a:spcPts val="600"/>
              </a:spcBef>
              <a:spcAft>
                <a:spcPts val="600"/>
              </a:spcAft>
              <a:tabLst>
                <a:tab pos="228600" algn="l"/>
                <a:tab pos="449580" algn="l"/>
              </a:tabLst>
            </a:pPr>
            <a:r>
              <a:rPr lang="es-MX" sz="2000" b="1" dirty="0" smtClean="0">
                <a:latin typeface="Arial"/>
                <a:ea typeface="Times New Roman"/>
              </a:rPr>
              <a:t>Lessons Learned</a:t>
            </a:r>
          </a:p>
          <a:p>
            <a:pPr algn="just">
              <a:spcBef>
                <a:spcPts val="600"/>
              </a:spcBef>
              <a:spcAft>
                <a:spcPts val="600"/>
              </a:spcAft>
              <a:tabLst>
                <a:tab pos="228600" algn="l"/>
                <a:tab pos="449580" algn="l"/>
              </a:tabLst>
            </a:pPr>
            <a:r>
              <a:rPr lang="es-MX" sz="2000" dirty="0" smtClean="0">
                <a:latin typeface="Arial"/>
                <a:ea typeface="Times New Roman"/>
              </a:rPr>
              <a:t>It is important to highlight that in order to obtain the best possible results in a reintegration programme, follow-up should be considered – through guidance and support of the girl or adolescent and her family – for a maximum period of two years.</a:t>
            </a:r>
          </a:p>
          <a:p>
            <a:pPr algn="just">
              <a:spcBef>
                <a:spcPts val="600"/>
              </a:spcBef>
              <a:spcAft>
                <a:spcPts val="600"/>
              </a:spcAft>
              <a:tabLst>
                <a:tab pos="228600" algn="l"/>
                <a:tab pos="449580" algn="l"/>
              </a:tabLst>
            </a:pPr>
            <a:endParaRPr lang="es-GT" sz="1400" dirty="0" smtClean="0">
              <a:latin typeface="Arial"/>
              <a:ea typeface="Times New Roman"/>
            </a:endParaRPr>
          </a:p>
          <a:p>
            <a:pPr algn="just">
              <a:spcBef>
                <a:spcPts val="600"/>
              </a:spcBef>
              <a:spcAft>
                <a:spcPts val="600"/>
              </a:spcAft>
              <a:tabLst>
                <a:tab pos="228600" algn="l"/>
                <a:tab pos="449580" algn="l"/>
              </a:tabLst>
            </a:pPr>
            <a:r>
              <a:rPr lang="es-GT" sz="2000" b="1" dirty="0" smtClean="0">
                <a:latin typeface="Arial"/>
                <a:ea typeface="Times New Roman"/>
              </a:rPr>
              <a:t>Required Conditions</a:t>
            </a:r>
          </a:p>
          <a:p>
            <a:pPr algn="just">
              <a:spcBef>
                <a:spcPts val="600"/>
              </a:spcBef>
              <a:spcAft>
                <a:spcPts val="600"/>
              </a:spcAft>
              <a:tabLst>
                <a:tab pos="228600" algn="l"/>
                <a:tab pos="449580" algn="l"/>
              </a:tabLst>
            </a:pPr>
            <a:r>
              <a:rPr lang="es-GT" sz="2000" dirty="0" smtClean="0">
                <a:latin typeface="Arial"/>
                <a:ea typeface="Times New Roman"/>
              </a:rPr>
              <a:t>The social reintegration porgramme developed by La Alianza Association is sometimes limited in terms of actions to monitor the reintegration processes of girls and adolescents living in rural areas of the republic. Monitoring actions are seldom implemented or are sometimes carried out through telephone calls.</a:t>
            </a:r>
            <a:endParaRPr lang="es-GT" dirty="0"/>
          </a:p>
        </p:txBody>
      </p:sp>
    </p:spTree>
    <p:extLst>
      <p:ext uri="{BB962C8B-B14F-4D97-AF65-F5344CB8AC3E}">
        <p14:creationId xmlns:p14="http://schemas.microsoft.com/office/powerpoint/2010/main" val="2819194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93608" y="548680"/>
            <a:ext cx="8352928" cy="707886"/>
          </a:xfrm>
          <a:prstGeom prst="rect">
            <a:avLst/>
          </a:prstGeom>
        </p:spPr>
        <p:txBody>
          <a:bodyPr wrap="square">
            <a:spAutoFit/>
          </a:bodyPr>
          <a:lstStyle/>
          <a:p>
            <a:endParaRPr lang="en-US" sz="2000" dirty="0"/>
          </a:p>
          <a:p>
            <a:r>
              <a:rPr lang="es-GT" sz="2000" dirty="0"/>
              <a:t> </a:t>
            </a:r>
            <a:endParaRPr lang="es-G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08" y="404663"/>
            <a:ext cx="8138831" cy="583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193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424856" y="1700808"/>
            <a:ext cx="8352928" cy="3308598"/>
          </a:xfrm>
          <a:prstGeom prst="rect">
            <a:avLst/>
          </a:prstGeom>
        </p:spPr>
        <p:txBody>
          <a:bodyPr wrap="square">
            <a:spAutoFit/>
          </a:bodyPr>
          <a:lstStyle/>
          <a:p>
            <a:pPr algn="just">
              <a:spcBef>
                <a:spcPts val="600"/>
              </a:spcBef>
              <a:spcAft>
                <a:spcPts val="600"/>
              </a:spcAft>
              <a:tabLst>
                <a:tab pos="228600" algn="l"/>
                <a:tab pos="449580" algn="l"/>
              </a:tabLst>
            </a:pPr>
            <a:r>
              <a:rPr lang="en-GB" sz="2000" dirty="0" smtClean="0">
                <a:latin typeface="Arial"/>
                <a:ea typeface="Times New Roman"/>
              </a:rPr>
              <a:t>The programme initiated in 2010 in one of the municipalities with the highest irregular migration levels, located in the border region between </a:t>
            </a:r>
            <a:r>
              <a:rPr lang="en-GB" sz="2000" dirty="0">
                <a:latin typeface="Arial"/>
                <a:ea typeface="Times New Roman"/>
              </a:rPr>
              <a:t>G</a:t>
            </a:r>
            <a:r>
              <a:rPr lang="en-GB" sz="2000" dirty="0" smtClean="0">
                <a:latin typeface="Arial"/>
                <a:ea typeface="Times New Roman"/>
              </a:rPr>
              <a:t>uatemala and Mexico. </a:t>
            </a:r>
          </a:p>
          <a:p>
            <a:pPr algn="just">
              <a:spcBef>
                <a:spcPts val="600"/>
              </a:spcBef>
              <a:spcAft>
                <a:spcPts val="600"/>
              </a:spcAft>
              <a:tabLst>
                <a:tab pos="228600" algn="l"/>
                <a:tab pos="449580" algn="l"/>
              </a:tabLst>
            </a:pPr>
            <a:r>
              <a:rPr lang="en-GB" sz="2000" dirty="0" smtClean="0">
                <a:latin typeface="Arial"/>
                <a:ea typeface="Times New Roman"/>
              </a:rPr>
              <a:t>The primary objective of the programme is to ensure protection of migrants in vulnerable situations, especially boys, girls and adolescents, through comprehensive reintegration and preventing irregular migration. </a:t>
            </a:r>
            <a:endParaRPr lang="en-GB" sz="2000" dirty="0" smtClean="0">
              <a:latin typeface="Times New Roman"/>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
        <p:nvSpPr>
          <p:cNvPr id="5" name="4 CuadroTexto"/>
          <p:cNvSpPr txBox="1"/>
          <p:nvPr/>
        </p:nvSpPr>
        <p:spPr>
          <a:xfrm>
            <a:off x="417992" y="169342"/>
            <a:ext cx="8166224" cy="1384995"/>
          </a:xfrm>
          <a:prstGeom prst="rect">
            <a:avLst/>
          </a:prstGeom>
          <a:noFill/>
        </p:spPr>
        <p:txBody>
          <a:bodyPr wrap="square">
            <a:spAutoFit/>
          </a:bodyPr>
          <a:lstStyle/>
          <a:p>
            <a:pPr algn="ctr" fontAlgn="auto">
              <a:spcBef>
                <a:spcPts val="0"/>
              </a:spcBef>
              <a:spcAft>
                <a:spcPts val="0"/>
              </a:spcAft>
              <a:tabLst>
                <a:tab pos="6632575" algn="l"/>
              </a:tabLst>
              <a:defRPr/>
            </a:pPr>
            <a:r>
              <a:rPr lang="en-GB" sz="2800" b="1" dirty="0" smtClean="0">
                <a:solidFill>
                  <a:schemeClr val="accent1">
                    <a:lumMod val="75000"/>
                  </a:schemeClr>
                </a:solidFill>
                <a:latin typeface="+mj-lt"/>
              </a:rPr>
              <a:t>REINTEGRATION OF MIGRANT BOYS, GIRLS AND ADOLESCENTS AND PREVENTING MIGRATION IN CONCEPCIÓN TUTUAPA, SAN MARCOS</a:t>
            </a:r>
            <a:endParaRPr lang="en-GB" sz="2800" b="1" dirty="0">
              <a:solidFill>
                <a:schemeClr val="accent1">
                  <a:lumMod val="75000"/>
                </a:schemeClr>
              </a:solidFill>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669" y="4221088"/>
            <a:ext cx="36290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466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23528" y="332656"/>
            <a:ext cx="8280920" cy="3323987"/>
          </a:xfrm>
          <a:prstGeom prst="rect">
            <a:avLst/>
          </a:prstGeom>
        </p:spPr>
        <p:txBody>
          <a:bodyPr wrap="square">
            <a:spAutoFit/>
          </a:bodyPr>
          <a:lstStyle/>
          <a:p>
            <a:pPr algn="just">
              <a:spcBef>
                <a:spcPts val="600"/>
              </a:spcBef>
              <a:spcAft>
                <a:spcPts val="600"/>
              </a:spcAft>
              <a:tabLst>
                <a:tab pos="228600" algn="l"/>
                <a:tab pos="449580" algn="l"/>
              </a:tabLst>
            </a:pPr>
            <a:r>
              <a:rPr lang="en-GB" sz="2000" dirty="0" smtClean="0">
                <a:latin typeface="Arial"/>
                <a:ea typeface="Times New Roman"/>
              </a:rPr>
              <a:t>The programme for reintegration of migrants and preventing migration is developed around three central themes:</a:t>
            </a:r>
          </a:p>
          <a:p>
            <a:pPr algn="just">
              <a:spcBef>
                <a:spcPts val="600"/>
              </a:spcBef>
              <a:spcAft>
                <a:spcPts val="600"/>
              </a:spcAft>
              <a:tabLst>
                <a:tab pos="228600" algn="l"/>
                <a:tab pos="449580" algn="l"/>
              </a:tabLst>
            </a:pPr>
            <a:endParaRPr lang="en-GB" sz="1200" dirty="0" smtClean="0">
              <a:latin typeface="Arial"/>
              <a:ea typeface="Times New Roman"/>
            </a:endParaRPr>
          </a:p>
          <a:p>
            <a:pPr algn="just">
              <a:spcBef>
                <a:spcPts val="600"/>
              </a:spcBef>
              <a:spcAft>
                <a:spcPts val="600"/>
              </a:spcAft>
              <a:tabLst>
                <a:tab pos="228600" algn="l"/>
                <a:tab pos="449580" algn="l"/>
              </a:tabLst>
            </a:pPr>
            <a:r>
              <a:rPr lang="en-GB" sz="2000" dirty="0" smtClean="0">
                <a:latin typeface="Arial"/>
                <a:ea typeface="Times New Roman"/>
              </a:rPr>
              <a:t>•	Psychosocial workshops</a:t>
            </a:r>
          </a:p>
          <a:p>
            <a:pPr marL="268288" indent="-268288" algn="just">
              <a:spcBef>
                <a:spcPts val="600"/>
              </a:spcBef>
              <a:spcAft>
                <a:spcPts val="600"/>
              </a:spcAft>
              <a:tabLst>
                <a:tab pos="228600" algn="l"/>
                <a:tab pos="449580" algn="l"/>
              </a:tabLst>
            </a:pPr>
            <a:r>
              <a:rPr lang="en-GB" sz="2000" dirty="0" smtClean="0">
                <a:latin typeface="Arial"/>
                <a:ea typeface="Times New Roman"/>
              </a:rPr>
              <a:t>•	Educational reinforcement and awareness-raising workshops </a:t>
            </a:r>
          </a:p>
          <a:p>
            <a:pPr marL="268288" indent="-268288" algn="just">
              <a:spcBef>
                <a:spcPts val="600"/>
              </a:spcBef>
              <a:spcAft>
                <a:spcPts val="600"/>
              </a:spcAft>
              <a:tabLst>
                <a:tab pos="228600" algn="l"/>
                <a:tab pos="449580" algn="l"/>
              </a:tabLst>
            </a:pPr>
            <a:r>
              <a:rPr lang="en-GB" sz="2000" dirty="0" smtClean="0">
                <a:latin typeface="Arial"/>
                <a:ea typeface="Times New Roman"/>
              </a:rPr>
              <a:t>•	Technical/agricultural accompaniment</a:t>
            </a:r>
          </a:p>
          <a:p>
            <a:pPr algn="just">
              <a:spcBef>
                <a:spcPts val="600"/>
              </a:spcBef>
              <a:spcAft>
                <a:spcPts val="600"/>
              </a:spcAft>
              <a:tabLst>
                <a:tab pos="228600" algn="l"/>
                <a:tab pos="449580" algn="l"/>
              </a:tabLst>
            </a:pPr>
            <a:endParaRPr lang="en-GB" sz="2000" dirty="0" smtClean="0">
              <a:latin typeface="Arial"/>
              <a:ea typeface="Times New Roman"/>
            </a:endParaRPr>
          </a:p>
          <a:p>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216679"/>
            <a:ext cx="3418393" cy="32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7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525824" y="188640"/>
            <a:ext cx="7632848" cy="4093428"/>
          </a:xfrm>
          <a:prstGeom prst="rect">
            <a:avLst/>
          </a:prstGeom>
        </p:spPr>
        <p:txBody>
          <a:bodyPr wrap="square">
            <a:spAutoFit/>
          </a:bodyPr>
          <a:lstStyle/>
          <a:p>
            <a:pPr algn="just">
              <a:spcBef>
                <a:spcPts val="600"/>
              </a:spcBef>
              <a:spcAft>
                <a:spcPts val="600"/>
              </a:spcAft>
              <a:tabLst>
                <a:tab pos="228600" algn="l"/>
                <a:tab pos="449580" algn="l"/>
              </a:tabLst>
            </a:pPr>
            <a:r>
              <a:rPr lang="en-GB" sz="2000" b="1" dirty="0" smtClean="0">
                <a:latin typeface="Arial"/>
                <a:ea typeface="Times New Roman"/>
              </a:rPr>
              <a:t>Achievements</a:t>
            </a:r>
          </a:p>
          <a:p>
            <a:pPr algn="just">
              <a:spcBef>
                <a:spcPts val="600"/>
              </a:spcBef>
              <a:spcAft>
                <a:spcPts val="600"/>
              </a:spcAft>
              <a:tabLst>
                <a:tab pos="228600" algn="l"/>
                <a:tab pos="449580" algn="l"/>
              </a:tabLst>
            </a:pPr>
            <a:r>
              <a:rPr lang="en-GB" sz="2000" b="1" dirty="0" smtClean="0">
                <a:latin typeface="Arial"/>
                <a:ea typeface="Times New Roman"/>
              </a:rPr>
              <a:t>100% </a:t>
            </a:r>
            <a:r>
              <a:rPr lang="en-GB" sz="2000" dirty="0" smtClean="0">
                <a:latin typeface="Arial"/>
                <a:ea typeface="Times New Roman"/>
              </a:rPr>
              <a:t>of the boys, girls and adolescents with scholarships are continuing their education, and </a:t>
            </a:r>
            <a:r>
              <a:rPr lang="en-GB" sz="2000" b="1" dirty="0" smtClean="0">
                <a:latin typeface="Arial"/>
                <a:ea typeface="Times New Roman"/>
              </a:rPr>
              <a:t>100% </a:t>
            </a:r>
            <a:r>
              <a:rPr lang="en-GB" sz="2000" dirty="0" smtClean="0">
                <a:latin typeface="Arial"/>
                <a:ea typeface="Times New Roman"/>
              </a:rPr>
              <a:t>of them have passed the 2 school years.</a:t>
            </a:r>
          </a:p>
          <a:p>
            <a:pPr algn="just">
              <a:spcBef>
                <a:spcPts val="600"/>
              </a:spcBef>
              <a:spcAft>
                <a:spcPts val="600"/>
              </a:spcAft>
              <a:tabLst>
                <a:tab pos="228600" algn="l"/>
                <a:tab pos="449580" algn="l"/>
              </a:tabLst>
            </a:pPr>
            <a:r>
              <a:rPr lang="en-GB" sz="2000" b="1" dirty="0" smtClean="0">
                <a:latin typeface="Arial"/>
                <a:ea typeface="Times New Roman"/>
              </a:rPr>
              <a:t>85% </a:t>
            </a:r>
            <a:r>
              <a:rPr lang="en-GB" sz="2000" dirty="0" smtClean="0">
                <a:latin typeface="Arial"/>
                <a:ea typeface="Times New Roman"/>
              </a:rPr>
              <a:t>of the productive family projects have become sustainable.</a:t>
            </a:r>
          </a:p>
          <a:p>
            <a:pPr algn="just">
              <a:spcBef>
                <a:spcPts val="600"/>
              </a:spcBef>
              <a:spcAft>
                <a:spcPts val="600"/>
              </a:spcAft>
              <a:tabLst>
                <a:tab pos="228600" algn="l"/>
                <a:tab pos="449580" algn="l"/>
              </a:tabLst>
            </a:pPr>
            <a:r>
              <a:rPr lang="en-GB" sz="2000" b="1" dirty="0" smtClean="0">
                <a:latin typeface="Arial"/>
                <a:ea typeface="Times New Roman"/>
              </a:rPr>
              <a:t>85% </a:t>
            </a:r>
            <a:r>
              <a:rPr lang="en-GB" sz="2000" dirty="0" smtClean="0">
                <a:latin typeface="Arial"/>
                <a:ea typeface="Times New Roman"/>
              </a:rPr>
              <a:t>of the 239 boys, girls and adolescents have </a:t>
            </a:r>
            <a:r>
              <a:rPr lang="en-GB" sz="2000" u="sng" dirty="0" smtClean="0">
                <a:latin typeface="Arial"/>
                <a:ea typeface="Times New Roman"/>
              </a:rPr>
              <a:t>not</a:t>
            </a:r>
            <a:r>
              <a:rPr lang="en-GB" sz="2000" dirty="0" smtClean="0">
                <a:latin typeface="Arial"/>
                <a:ea typeface="Times New Roman"/>
              </a:rPr>
              <a:t> migrated again. </a:t>
            </a:r>
          </a:p>
          <a:p>
            <a:pPr algn="just">
              <a:spcBef>
                <a:spcPts val="600"/>
              </a:spcBef>
              <a:spcAft>
                <a:spcPts val="600"/>
              </a:spcAft>
              <a:tabLst>
                <a:tab pos="228600" algn="l"/>
                <a:tab pos="449580" algn="l"/>
              </a:tabLst>
            </a:pPr>
            <a:r>
              <a:rPr lang="en-GB" sz="2000" b="1" dirty="0" smtClean="0">
                <a:latin typeface="Arial"/>
                <a:ea typeface="Times New Roman"/>
              </a:rPr>
              <a:t>100% </a:t>
            </a:r>
            <a:r>
              <a:rPr lang="en-GB" sz="2000" dirty="0" smtClean="0">
                <a:latin typeface="Arial"/>
                <a:ea typeface="Times New Roman"/>
              </a:rPr>
              <a:t>of the boys, girls and adolescents and their parents participating in the projects have been made aware of the risks and dangers of migration, and this process has been strengthened through psychosocial accompaniment. </a:t>
            </a:r>
            <a:endParaRPr lang="en-GB" sz="2000" dirty="0">
              <a:latin typeface="Arial"/>
              <a:ea typeface="Times New Roman"/>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309120"/>
            <a:ext cx="5760640" cy="22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95536" y="332656"/>
            <a:ext cx="8352928" cy="2877711"/>
          </a:xfrm>
          <a:prstGeom prst="rect">
            <a:avLst/>
          </a:prstGeom>
        </p:spPr>
        <p:txBody>
          <a:bodyPr wrap="square">
            <a:spAutoFit/>
          </a:bodyPr>
          <a:lstStyle/>
          <a:p>
            <a:pPr algn="just">
              <a:spcBef>
                <a:spcPts val="600"/>
              </a:spcBef>
              <a:spcAft>
                <a:spcPts val="600"/>
              </a:spcAft>
              <a:tabLst>
                <a:tab pos="228600" algn="l"/>
                <a:tab pos="449580" algn="l"/>
              </a:tabLst>
            </a:pPr>
            <a:r>
              <a:rPr lang="en-GB" sz="2000" b="1" dirty="0" smtClean="0">
                <a:latin typeface="Arial"/>
                <a:ea typeface="Times New Roman"/>
              </a:rPr>
              <a:t>Sustainability</a:t>
            </a:r>
          </a:p>
          <a:p>
            <a:pPr>
              <a:defRPr/>
            </a:pPr>
            <a:r>
              <a:rPr lang="en-GB" sz="2000" dirty="0" smtClean="0">
                <a:latin typeface="Arial"/>
                <a:ea typeface="Times New Roman"/>
              </a:rPr>
              <a:t>The project has achieved positive results since it addresses not only boys, girls and adolescents; certain levels of participation of municipal governments and communities have been achieved  (</a:t>
            </a:r>
            <a:r>
              <a:rPr lang="en-GB" sz="2000" dirty="0" smtClean="0">
                <a:latin typeface="Arial" charset="0"/>
              </a:rPr>
              <a:t>“Municipal/Community Participation Strategy”) and parents, leaders and community and municipal authorities have been included into the monitoring and evaluation process. </a:t>
            </a:r>
            <a:endParaRPr lang="en-GB" sz="2800" dirty="0" smtClean="0">
              <a:latin typeface="Times New Roman"/>
              <a:ea typeface="Times New Roman"/>
            </a:endParaRPr>
          </a:p>
          <a:p>
            <a:endParaRPr lang="en-GB" dirty="0" smtClean="0"/>
          </a:p>
          <a:p>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3833" y="3429000"/>
            <a:ext cx="230029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378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395536" y="1412776"/>
            <a:ext cx="8352928" cy="4539704"/>
          </a:xfrm>
          <a:prstGeom prst="rect">
            <a:avLst/>
          </a:prstGeom>
        </p:spPr>
        <p:txBody>
          <a:bodyPr wrap="square">
            <a:spAutoFit/>
          </a:bodyPr>
          <a:lstStyle/>
          <a:p>
            <a:pPr algn="just">
              <a:spcBef>
                <a:spcPts val="600"/>
              </a:spcBef>
              <a:spcAft>
                <a:spcPts val="600"/>
              </a:spcAft>
              <a:tabLst>
                <a:tab pos="228600" algn="l"/>
                <a:tab pos="449580" algn="l"/>
              </a:tabLst>
            </a:pPr>
            <a:r>
              <a:rPr lang="en-GB" sz="2000" b="1" dirty="0" smtClean="0">
                <a:latin typeface="Arial"/>
                <a:ea typeface="Times New Roman"/>
              </a:rPr>
              <a:t>Lessons Learned</a:t>
            </a:r>
          </a:p>
          <a:p>
            <a:pPr algn="just">
              <a:spcBef>
                <a:spcPts val="600"/>
              </a:spcBef>
              <a:spcAft>
                <a:spcPts val="600"/>
              </a:spcAft>
              <a:tabLst>
                <a:tab pos="228600" algn="l"/>
                <a:tab pos="449580" algn="l"/>
              </a:tabLst>
            </a:pPr>
            <a:r>
              <a:rPr lang="en-GB" sz="2000" dirty="0" smtClean="0">
                <a:latin typeface="Arial"/>
                <a:ea typeface="Times New Roman"/>
              </a:rPr>
              <a:t>The starting point was the dissemination of information about the risks of migration. However, awareness-raising and psychosocial support were essential. </a:t>
            </a:r>
          </a:p>
          <a:p>
            <a:pPr algn="just">
              <a:spcBef>
                <a:spcPts val="600"/>
              </a:spcBef>
              <a:spcAft>
                <a:spcPts val="600"/>
              </a:spcAft>
              <a:tabLst>
                <a:tab pos="228600" algn="l"/>
                <a:tab pos="449580" algn="l"/>
              </a:tabLst>
            </a:pPr>
            <a:r>
              <a:rPr lang="en-GB" sz="2000" dirty="0" smtClean="0">
                <a:latin typeface="Arial"/>
                <a:ea typeface="Times New Roman"/>
              </a:rPr>
              <a:t>Scholarships have been accompanied by additional educational reinforcement classes. </a:t>
            </a:r>
          </a:p>
          <a:p>
            <a:pPr algn="just">
              <a:spcBef>
                <a:spcPts val="600"/>
              </a:spcBef>
              <a:spcAft>
                <a:spcPts val="600"/>
              </a:spcAft>
              <a:tabLst>
                <a:tab pos="228600" algn="l"/>
                <a:tab pos="449580" algn="l"/>
              </a:tabLst>
            </a:pPr>
            <a:r>
              <a:rPr lang="en-GB" sz="2000" dirty="0" smtClean="0">
                <a:latin typeface="Arial"/>
                <a:ea typeface="Times New Roman"/>
              </a:rPr>
              <a:t>The involvement and empowerment of municipal institutions, community authorities/leaders and parents has been a very important achievement which enables a </a:t>
            </a:r>
            <a:r>
              <a:rPr lang="en-GB" sz="2000" dirty="0">
                <a:latin typeface="Arial"/>
                <a:ea typeface="Times New Roman"/>
              </a:rPr>
              <a:t>long-term positive impact at a national level.         </a:t>
            </a:r>
            <a:endParaRPr lang="en-GB" sz="2000" dirty="0" smtClean="0">
              <a:latin typeface="Arial"/>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Tree>
    <p:extLst>
      <p:ext uri="{BB962C8B-B14F-4D97-AF65-F5344CB8AC3E}">
        <p14:creationId xmlns:p14="http://schemas.microsoft.com/office/powerpoint/2010/main" val="1518601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1 Título"/>
          <p:cNvSpPr>
            <a:spLocks noGrp="1"/>
          </p:cNvSpPr>
          <p:nvPr>
            <p:ph type="title"/>
          </p:nvPr>
        </p:nvSpPr>
        <p:spPr>
          <a:xfrm>
            <a:off x="2267744" y="2492896"/>
            <a:ext cx="4680520" cy="1656184"/>
          </a:xfrm>
        </p:spPr>
        <p:txBody>
          <a:bodyPr>
            <a:noAutofit/>
          </a:bodyPr>
          <a:lstStyle/>
          <a:p>
            <a:r>
              <a:rPr lang="en-GB" sz="8000" b="1" dirty="0" smtClean="0">
                <a:solidFill>
                  <a:schemeClr val="accent1">
                    <a:lumMod val="75000"/>
                  </a:schemeClr>
                </a:solidFill>
              </a:rPr>
              <a:t>Thank you</a:t>
            </a:r>
          </a:p>
        </p:txBody>
      </p:sp>
    </p:spTree>
    <p:extLst>
      <p:ext uri="{BB962C8B-B14F-4D97-AF65-F5344CB8AC3E}">
        <p14:creationId xmlns:p14="http://schemas.microsoft.com/office/powerpoint/2010/main" val="1091472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313417" y="1285807"/>
            <a:ext cx="8266024" cy="400110"/>
          </a:xfrm>
          <a:prstGeom prst="rect">
            <a:avLst/>
          </a:prstGeom>
        </p:spPr>
        <p:txBody>
          <a:bodyPr wrap="square">
            <a:spAutoFit/>
          </a:bodyPr>
          <a:lstStyle/>
          <a:p>
            <a:pPr algn="just">
              <a:spcBef>
                <a:spcPts val="600"/>
              </a:spcBef>
              <a:spcAft>
                <a:spcPts val="600"/>
              </a:spcAft>
              <a:tabLst>
                <a:tab pos="228600" algn="l"/>
                <a:tab pos="449580" algn="l"/>
              </a:tabLst>
              <a:defRPr/>
            </a:pPr>
            <a:r>
              <a:rPr lang="en-GB" sz="2000" dirty="0" smtClean="0">
                <a:latin typeface="Arial"/>
                <a:ea typeface="Times New Roman"/>
              </a:rPr>
              <a:t>Guatemalan Nationals </a:t>
            </a:r>
            <a:r>
              <a:rPr lang="en-GB" sz="2000" dirty="0">
                <a:latin typeface="Arial"/>
                <a:ea typeface="Times New Roman"/>
              </a:rPr>
              <a:t>R</a:t>
            </a:r>
            <a:r>
              <a:rPr lang="en-GB" sz="2000" dirty="0" smtClean="0">
                <a:latin typeface="Arial"/>
                <a:ea typeface="Times New Roman"/>
              </a:rPr>
              <a:t>epatriated from the United States</a:t>
            </a:r>
            <a:endParaRPr lang="en-GB" sz="2000" dirty="0">
              <a:latin typeface="Arial"/>
              <a:ea typeface="Times New Roman"/>
            </a:endParaRPr>
          </a:p>
        </p:txBody>
      </p:sp>
      <p:sp>
        <p:nvSpPr>
          <p:cNvPr id="3" name="2 Rectángulo"/>
          <p:cNvSpPr/>
          <p:nvPr/>
        </p:nvSpPr>
        <p:spPr>
          <a:xfrm>
            <a:off x="605436" y="558685"/>
            <a:ext cx="7704856" cy="1154162"/>
          </a:xfrm>
          <a:prstGeom prst="rect">
            <a:avLst/>
          </a:prstGeom>
        </p:spPr>
        <p:txBody>
          <a:bodyPr wrap="square">
            <a:spAutoFit/>
          </a:bodyPr>
          <a:lstStyle/>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885972"/>
            <a:ext cx="9132887"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992634" y="182207"/>
            <a:ext cx="6870700" cy="523220"/>
          </a:xfrm>
          <a:prstGeom prst="rect">
            <a:avLst/>
          </a:prstGeom>
          <a:noFill/>
        </p:spPr>
        <p:txBody>
          <a:bodyPr>
            <a:spAutoFit/>
          </a:bodyPr>
          <a:lstStyle/>
          <a:p>
            <a:pPr algn="ctr" fontAlgn="auto">
              <a:spcBef>
                <a:spcPts val="0"/>
              </a:spcBef>
              <a:spcAft>
                <a:spcPts val="0"/>
              </a:spcAft>
              <a:tabLst>
                <a:tab pos="6632575" algn="l"/>
              </a:tabLst>
              <a:defRPr/>
            </a:pPr>
            <a:r>
              <a:rPr lang="en-GB" sz="2800" b="1" dirty="0" smtClean="0">
                <a:solidFill>
                  <a:schemeClr val="accent1">
                    <a:lumMod val="75000"/>
                  </a:schemeClr>
                </a:solidFill>
                <a:latin typeface="+mj-lt"/>
              </a:rPr>
              <a:t>GENERAL CONTEXT</a:t>
            </a:r>
            <a:endParaRPr lang="en-GB" sz="2800" b="1" dirty="0">
              <a:solidFill>
                <a:schemeClr val="accent1">
                  <a:lumMod val="75000"/>
                </a:schemeClr>
              </a:solidFill>
              <a:latin typeface="+mj-lt"/>
            </a:endParaRPr>
          </a:p>
        </p:txBody>
      </p:sp>
    </p:spTree>
    <p:extLst>
      <p:ext uri="{BB962C8B-B14F-4D97-AF65-F5344CB8AC3E}">
        <p14:creationId xmlns:p14="http://schemas.microsoft.com/office/powerpoint/2010/main" val="2718943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39552" y="1318320"/>
            <a:ext cx="8266024" cy="363176"/>
          </a:xfrm>
          <a:prstGeom prst="rect">
            <a:avLst/>
          </a:prstGeom>
        </p:spPr>
        <p:txBody>
          <a:bodyPr wrap="square">
            <a:spAutoFit/>
          </a:bodyPr>
          <a:lstStyle/>
          <a:p>
            <a:pPr marL="342900" indent="-342900" algn="just" eaLnBrk="0" hangingPunct="0">
              <a:spcBef>
                <a:spcPct val="20000"/>
              </a:spcBef>
              <a:buFont typeface="Wingdings" pitchFamily="2" charset="2"/>
              <a:buChar char="ü"/>
              <a:defRPr/>
            </a:pPr>
            <a:endParaRPr lang="en-GB" sz="800" dirty="0" smtClean="0"/>
          </a:p>
          <a:p>
            <a:pPr marL="342900" indent="-342900" algn="just" eaLnBrk="0" hangingPunct="0">
              <a:spcBef>
                <a:spcPct val="20000"/>
              </a:spcBef>
              <a:buFont typeface="Wingdings" pitchFamily="2" charset="2"/>
              <a:buChar char="ü"/>
              <a:defRPr/>
            </a:pPr>
            <a:endParaRPr lang="en-GB" sz="800" dirty="0"/>
          </a:p>
        </p:txBody>
      </p:sp>
      <p:sp>
        <p:nvSpPr>
          <p:cNvPr id="3" name="2 Rectángulo"/>
          <p:cNvSpPr/>
          <p:nvPr/>
        </p:nvSpPr>
        <p:spPr>
          <a:xfrm>
            <a:off x="605436" y="531755"/>
            <a:ext cx="7704856" cy="1154162"/>
          </a:xfrm>
          <a:prstGeom prst="rect">
            <a:avLst/>
          </a:prstGeom>
        </p:spPr>
        <p:txBody>
          <a:bodyPr wrap="square">
            <a:spAutoFit/>
          </a:bodyPr>
          <a:lstStyle/>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681496"/>
            <a:ext cx="91503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3"/>
          <p:cNvSpPr txBox="1">
            <a:spLocks noChangeArrowheads="1"/>
          </p:cNvSpPr>
          <p:nvPr/>
        </p:nvSpPr>
        <p:spPr bwMode="auto">
          <a:xfrm>
            <a:off x="251520" y="918210"/>
            <a:ext cx="6725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dirty="0" smtClean="0">
                <a:cs typeface="Arial" pitchFamily="34" charset="0"/>
              </a:rPr>
              <a:t>Guatemalan Nationals Repatriated from Mexico</a:t>
            </a:r>
            <a:endParaRPr lang="en-GB" sz="2000" dirty="0">
              <a:cs typeface="Arial" pitchFamily="34" charset="0"/>
            </a:endParaRPr>
          </a:p>
        </p:txBody>
      </p:sp>
    </p:spTree>
    <p:extLst>
      <p:ext uri="{BB962C8B-B14F-4D97-AF65-F5344CB8AC3E}">
        <p14:creationId xmlns:p14="http://schemas.microsoft.com/office/powerpoint/2010/main" val="3699023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39552" y="1318320"/>
            <a:ext cx="8266024" cy="363176"/>
          </a:xfrm>
          <a:prstGeom prst="rect">
            <a:avLst/>
          </a:prstGeom>
        </p:spPr>
        <p:txBody>
          <a:bodyPr wrap="square">
            <a:spAutoFit/>
          </a:bodyPr>
          <a:lstStyle/>
          <a:p>
            <a:pPr marL="342900" indent="-342900" algn="just" eaLnBrk="0" hangingPunct="0">
              <a:spcBef>
                <a:spcPct val="20000"/>
              </a:spcBef>
              <a:buFont typeface="Wingdings" pitchFamily="2" charset="2"/>
              <a:buChar char="ü"/>
              <a:defRPr/>
            </a:pPr>
            <a:endParaRPr lang="en-GB" sz="800" dirty="0" smtClean="0"/>
          </a:p>
          <a:p>
            <a:pPr marL="342900" indent="-342900" algn="just" eaLnBrk="0" hangingPunct="0">
              <a:spcBef>
                <a:spcPct val="20000"/>
              </a:spcBef>
              <a:buFont typeface="Wingdings" pitchFamily="2" charset="2"/>
              <a:buChar char="ü"/>
              <a:defRPr/>
            </a:pPr>
            <a:endParaRPr lang="en-GB" sz="800" dirty="0"/>
          </a:p>
        </p:txBody>
      </p:sp>
      <p:sp>
        <p:nvSpPr>
          <p:cNvPr id="3" name="2 Rectángulo"/>
          <p:cNvSpPr/>
          <p:nvPr/>
        </p:nvSpPr>
        <p:spPr>
          <a:xfrm>
            <a:off x="605436" y="531755"/>
            <a:ext cx="7704856" cy="1154162"/>
          </a:xfrm>
          <a:prstGeom prst="rect">
            <a:avLst/>
          </a:prstGeom>
        </p:spPr>
        <p:txBody>
          <a:bodyPr wrap="square">
            <a:spAutoFit/>
          </a:bodyPr>
          <a:lstStyle/>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
        <p:nvSpPr>
          <p:cNvPr id="7" name="Text Box 23"/>
          <p:cNvSpPr txBox="1">
            <a:spLocks noChangeArrowheads="1"/>
          </p:cNvSpPr>
          <p:nvPr/>
        </p:nvSpPr>
        <p:spPr bwMode="auto">
          <a:xfrm>
            <a:off x="224111" y="531755"/>
            <a:ext cx="6725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dirty="0" smtClean="0">
                <a:cs typeface="Arial" pitchFamily="34" charset="0"/>
              </a:rPr>
              <a:t>Characteristics of Migrants</a:t>
            </a:r>
            <a:endParaRPr lang="en-GB" sz="2000" b="1" dirty="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3" y="1362770"/>
            <a:ext cx="646906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3"/>
          <p:cNvSpPr txBox="1">
            <a:spLocks noChangeArrowheads="1"/>
          </p:cNvSpPr>
          <p:nvPr/>
        </p:nvSpPr>
        <p:spPr bwMode="auto">
          <a:xfrm>
            <a:off x="1475656" y="1628800"/>
            <a:ext cx="2179265" cy="307777"/>
          </a:xfrm>
          <a:prstGeom prst="rect">
            <a:avLst/>
          </a:prstGeom>
          <a:solidFill>
            <a:srgbClr val="000090"/>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400" b="1" dirty="0" smtClean="0">
                <a:solidFill>
                  <a:schemeClr val="bg1"/>
                </a:solidFill>
                <a:cs typeface="Arial" pitchFamily="34" charset="0"/>
              </a:rPr>
              <a:t>Reasons for Migrating</a:t>
            </a:r>
            <a:endParaRPr lang="en-GB" sz="1400" b="1" dirty="0">
              <a:solidFill>
                <a:schemeClr val="bg1"/>
              </a:solidFill>
              <a:cs typeface="Arial" pitchFamily="34" charset="0"/>
            </a:endParaRPr>
          </a:p>
        </p:txBody>
      </p:sp>
      <p:sp>
        <p:nvSpPr>
          <p:cNvPr id="9" name="Text Box 23"/>
          <p:cNvSpPr txBox="1">
            <a:spLocks noChangeArrowheads="1"/>
          </p:cNvSpPr>
          <p:nvPr/>
        </p:nvSpPr>
        <p:spPr bwMode="auto">
          <a:xfrm>
            <a:off x="1475656" y="2564904"/>
            <a:ext cx="2179265" cy="307777"/>
          </a:xfrm>
          <a:prstGeom prst="rect">
            <a:avLst/>
          </a:prstGeom>
          <a:solidFill>
            <a:srgbClr val="000090"/>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400" b="1" dirty="0" smtClean="0">
                <a:solidFill>
                  <a:schemeClr val="bg1"/>
                </a:solidFill>
                <a:cs typeface="Arial" pitchFamily="34" charset="0"/>
              </a:rPr>
              <a:t>Place of Origin</a:t>
            </a:r>
            <a:endParaRPr lang="en-GB" sz="1400" b="1" dirty="0">
              <a:solidFill>
                <a:schemeClr val="bg1"/>
              </a:solidFill>
              <a:cs typeface="Arial" pitchFamily="34" charset="0"/>
            </a:endParaRPr>
          </a:p>
        </p:txBody>
      </p:sp>
      <p:sp>
        <p:nvSpPr>
          <p:cNvPr id="10" name="Text Box 23"/>
          <p:cNvSpPr txBox="1">
            <a:spLocks noChangeArrowheads="1"/>
          </p:cNvSpPr>
          <p:nvPr/>
        </p:nvSpPr>
        <p:spPr bwMode="auto">
          <a:xfrm>
            <a:off x="1456631" y="3429000"/>
            <a:ext cx="2179265" cy="307777"/>
          </a:xfrm>
          <a:prstGeom prst="rect">
            <a:avLst/>
          </a:prstGeom>
          <a:solidFill>
            <a:srgbClr val="000090"/>
          </a:solidFill>
          <a:ln>
            <a:solidFill>
              <a:srgbClr val="0000FF"/>
            </a:solid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400" b="1" dirty="0" smtClean="0">
                <a:solidFill>
                  <a:schemeClr val="bg1"/>
                </a:solidFill>
                <a:cs typeface="Arial" pitchFamily="34" charset="0"/>
              </a:rPr>
              <a:t>Education Level</a:t>
            </a:r>
            <a:endParaRPr lang="en-GB" sz="1400" b="1" dirty="0">
              <a:solidFill>
                <a:schemeClr val="bg1"/>
              </a:solidFill>
              <a:cs typeface="Arial" pitchFamily="34" charset="0"/>
            </a:endParaRPr>
          </a:p>
        </p:txBody>
      </p:sp>
      <p:sp>
        <p:nvSpPr>
          <p:cNvPr id="11" name="Text Box 23"/>
          <p:cNvSpPr txBox="1">
            <a:spLocks noChangeArrowheads="1"/>
          </p:cNvSpPr>
          <p:nvPr/>
        </p:nvSpPr>
        <p:spPr bwMode="auto">
          <a:xfrm>
            <a:off x="1456631" y="4293096"/>
            <a:ext cx="2179265" cy="307777"/>
          </a:xfrm>
          <a:prstGeom prst="rect">
            <a:avLst/>
          </a:prstGeom>
          <a:solidFill>
            <a:srgbClr val="000090"/>
          </a:solidFill>
          <a:ln>
            <a:solidFill>
              <a:srgbClr val="0000FF"/>
            </a:solid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400" b="1" dirty="0" smtClean="0">
                <a:solidFill>
                  <a:schemeClr val="bg1"/>
                </a:solidFill>
                <a:cs typeface="Arial" pitchFamily="34" charset="0"/>
              </a:rPr>
              <a:t>Gender</a:t>
            </a:r>
            <a:endParaRPr lang="en-GB" sz="1400" b="1" dirty="0">
              <a:solidFill>
                <a:schemeClr val="bg1"/>
              </a:solidFill>
              <a:cs typeface="Arial" pitchFamily="34" charset="0"/>
            </a:endParaRPr>
          </a:p>
        </p:txBody>
      </p:sp>
      <p:sp>
        <p:nvSpPr>
          <p:cNvPr id="12" name="Text Box 23"/>
          <p:cNvSpPr txBox="1">
            <a:spLocks noChangeArrowheads="1"/>
          </p:cNvSpPr>
          <p:nvPr/>
        </p:nvSpPr>
        <p:spPr bwMode="auto">
          <a:xfrm>
            <a:off x="1456631" y="5157192"/>
            <a:ext cx="2179265" cy="307777"/>
          </a:xfrm>
          <a:prstGeom prst="rect">
            <a:avLst/>
          </a:prstGeom>
          <a:solidFill>
            <a:srgbClr val="000090"/>
          </a:solidFill>
          <a:ln>
            <a:solidFill>
              <a:srgbClr val="0000FF"/>
            </a:solid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sz="1400" b="1" dirty="0" smtClean="0">
                <a:solidFill>
                  <a:schemeClr val="bg1"/>
                </a:solidFill>
                <a:cs typeface="Arial" pitchFamily="34" charset="0"/>
              </a:rPr>
              <a:t>Travel Route</a:t>
            </a:r>
            <a:endParaRPr lang="en-GB" sz="1400" b="1" dirty="0">
              <a:solidFill>
                <a:schemeClr val="bg1"/>
              </a:solidFill>
              <a:cs typeface="Arial" pitchFamily="34" charset="0"/>
            </a:endParaRPr>
          </a:p>
        </p:txBody>
      </p:sp>
      <p:sp>
        <p:nvSpPr>
          <p:cNvPr id="13" name="Text Box 23"/>
          <p:cNvSpPr txBox="1">
            <a:spLocks noChangeArrowheads="1"/>
          </p:cNvSpPr>
          <p:nvPr/>
        </p:nvSpPr>
        <p:spPr bwMode="auto">
          <a:xfrm>
            <a:off x="4139953" y="1466200"/>
            <a:ext cx="3456384" cy="738664"/>
          </a:xfrm>
          <a:prstGeom prst="rect">
            <a:avLst/>
          </a:prstGeom>
          <a:solidFill>
            <a:schemeClr val="tx2">
              <a:lumMod val="20000"/>
              <a:lumOff val="80000"/>
            </a:schemeClr>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dirty="0" smtClean="0">
                <a:cs typeface="Arial" pitchFamily="34" charset="0"/>
              </a:rPr>
              <a:t>To improve the financial situation (52%)</a:t>
            </a:r>
          </a:p>
          <a:p>
            <a:pPr eaLnBrk="1" hangingPunct="1"/>
            <a:r>
              <a:rPr lang="en-GB" sz="1400" dirty="0" smtClean="0">
                <a:cs typeface="Arial" pitchFamily="34" charset="0"/>
              </a:rPr>
              <a:t>To seek employment (37%)</a:t>
            </a:r>
          </a:p>
          <a:p>
            <a:pPr eaLnBrk="1" hangingPunct="1"/>
            <a:r>
              <a:rPr lang="en-GB" sz="1400" dirty="0" smtClean="0">
                <a:cs typeface="Arial" pitchFamily="34" charset="0"/>
              </a:rPr>
              <a:t>Family reunification (3%)</a:t>
            </a:r>
            <a:endParaRPr lang="en-GB" sz="1400" dirty="0">
              <a:cs typeface="Arial" pitchFamily="34" charset="0"/>
            </a:endParaRPr>
          </a:p>
        </p:txBody>
      </p:sp>
      <p:sp>
        <p:nvSpPr>
          <p:cNvPr id="14" name="Text Box 23"/>
          <p:cNvSpPr txBox="1">
            <a:spLocks noChangeArrowheads="1"/>
          </p:cNvSpPr>
          <p:nvPr/>
        </p:nvSpPr>
        <p:spPr bwMode="auto">
          <a:xfrm>
            <a:off x="4067944" y="3284984"/>
            <a:ext cx="1863823" cy="523220"/>
          </a:xfrm>
          <a:prstGeom prst="rect">
            <a:avLst/>
          </a:prstGeom>
          <a:solidFill>
            <a:schemeClr val="tx2">
              <a:lumMod val="20000"/>
              <a:lumOff val="80000"/>
            </a:schemeClr>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dirty="0" smtClean="0">
                <a:cs typeface="Arial" pitchFamily="34" charset="0"/>
              </a:rPr>
              <a:t>Primary (20%)</a:t>
            </a:r>
          </a:p>
          <a:p>
            <a:pPr eaLnBrk="1" hangingPunct="1"/>
            <a:r>
              <a:rPr lang="en-GB" sz="1400" dirty="0" smtClean="0">
                <a:cs typeface="Arial" pitchFamily="34" charset="0"/>
              </a:rPr>
              <a:t>Middle school (18%)</a:t>
            </a:r>
          </a:p>
        </p:txBody>
      </p:sp>
      <p:sp>
        <p:nvSpPr>
          <p:cNvPr id="15" name="Text Box 23"/>
          <p:cNvSpPr txBox="1">
            <a:spLocks noChangeArrowheads="1"/>
          </p:cNvSpPr>
          <p:nvPr/>
        </p:nvSpPr>
        <p:spPr bwMode="auto">
          <a:xfrm>
            <a:off x="4139952" y="4129916"/>
            <a:ext cx="3456384" cy="523220"/>
          </a:xfrm>
          <a:prstGeom prst="rect">
            <a:avLst/>
          </a:prstGeom>
          <a:solidFill>
            <a:schemeClr val="tx2">
              <a:lumMod val="20000"/>
              <a:lumOff val="80000"/>
            </a:schemeClr>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dirty="0" smtClean="0">
                <a:cs typeface="Arial" pitchFamily="34" charset="0"/>
              </a:rPr>
              <a:t>93% are men</a:t>
            </a:r>
          </a:p>
          <a:p>
            <a:pPr eaLnBrk="1" hangingPunct="1"/>
            <a:r>
              <a:rPr lang="en-GB" sz="1400" dirty="0" smtClean="0">
                <a:cs typeface="Arial" pitchFamily="34" charset="0"/>
              </a:rPr>
              <a:t>7% are women</a:t>
            </a:r>
            <a:endParaRPr lang="en-GB" sz="1400" dirty="0">
              <a:cs typeface="Arial" pitchFamily="34" charset="0"/>
            </a:endParaRPr>
          </a:p>
        </p:txBody>
      </p:sp>
      <p:sp>
        <p:nvSpPr>
          <p:cNvPr id="17" name="Text Box 23"/>
          <p:cNvSpPr txBox="1">
            <a:spLocks noChangeArrowheads="1"/>
          </p:cNvSpPr>
          <p:nvPr/>
        </p:nvSpPr>
        <p:spPr bwMode="auto">
          <a:xfrm>
            <a:off x="6164561" y="3284984"/>
            <a:ext cx="1575791" cy="523220"/>
          </a:xfrm>
          <a:prstGeom prst="rect">
            <a:avLst/>
          </a:prstGeom>
          <a:solidFill>
            <a:schemeClr val="tx2">
              <a:lumMod val="20000"/>
              <a:lumOff val="80000"/>
            </a:schemeClr>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dirty="0" smtClean="0">
                <a:cs typeface="Arial" pitchFamily="34" charset="0"/>
              </a:rPr>
              <a:t>Secondary (11%)</a:t>
            </a:r>
          </a:p>
          <a:p>
            <a:pPr eaLnBrk="1" hangingPunct="1"/>
            <a:r>
              <a:rPr lang="en-GB" sz="1400" dirty="0" smtClean="0">
                <a:cs typeface="Arial" pitchFamily="34" charset="0"/>
              </a:rPr>
              <a:t>College (1%)</a:t>
            </a:r>
          </a:p>
        </p:txBody>
      </p:sp>
      <p:sp>
        <p:nvSpPr>
          <p:cNvPr id="18" name="Text Box 23"/>
          <p:cNvSpPr txBox="1">
            <a:spLocks noChangeArrowheads="1"/>
          </p:cNvSpPr>
          <p:nvPr/>
        </p:nvSpPr>
        <p:spPr bwMode="auto">
          <a:xfrm>
            <a:off x="4139952" y="4922584"/>
            <a:ext cx="3456384" cy="738664"/>
          </a:xfrm>
          <a:prstGeom prst="rect">
            <a:avLst/>
          </a:prstGeom>
          <a:solidFill>
            <a:schemeClr val="tx2">
              <a:lumMod val="20000"/>
              <a:lumOff val="80000"/>
            </a:schemeClr>
          </a:solidFill>
          <a:ln>
            <a:noFill/>
          </a:ln>
          <a:effectLs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400" dirty="0" smtClean="0">
                <a:cs typeface="Arial" pitchFamily="34" charset="0"/>
              </a:rPr>
              <a:t>Through Mexico</a:t>
            </a:r>
          </a:p>
          <a:p>
            <a:pPr eaLnBrk="1" hangingPunct="1"/>
            <a:r>
              <a:rPr lang="en-GB" sz="1400" dirty="0" smtClean="0">
                <a:cs typeface="Arial" pitchFamily="34" charset="0"/>
              </a:rPr>
              <a:t>Through a migrant smuggler (coyote)</a:t>
            </a:r>
          </a:p>
          <a:p>
            <a:pPr eaLnBrk="1" hangingPunct="1"/>
            <a:r>
              <a:rPr lang="en-GB" sz="1400" dirty="0" smtClean="0">
                <a:cs typeface="Arial" pitchFamily="34" charset="0"/>
              </a:rPr>
              <a:t>Estimated cost:  US$5,000</a:t>
            </a:r>
            <a:endParaRPr lang="en-GB" sz="1400" dirty="0">
              <a:cs typeface="Arial" pitchFamily="34" charset="0"/>
            </a:endParaRPr>
          </a:p>
        </p:txBody>
      </p:sp>
    </p:spTree>
    <p:extLst>
      <p:ext uri="{BB962C8B-B14F-4D97-AF65-F5344CB8AC3E}">
        <p14:creationId xmlns:p14="http://schemas.microsoft.com/office/powerpoint/2010/main" val="3483484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39552" y="1318320"/>
            <a:ext cx="8266024" cy="363176"/>
          </a:xfrm>
          <a:prstGeom prst="rect">
            <a:avLst/>
          </a:prstGeom>
        </p:spPr>
        <p:txBody>
          <a:bodyPr wrap="square">
            <a:spAutoFit/>
          </a:bodyPr>
          <a:lstStyle/>
          <a:p>
            <a:pPr marL="342900" indent="-342900" algn="just" eaLnBrk="0" hangingPunct="0">
              <a:spcBef>
                <a:spcPct val="20000"/>
              </a:spcBef>
              <a:buFont typeface="Wingdings" pitchFamily="2" charset="2"/>
              <a:buChar char="ü"/>
              <a:defRPr/>
            </a:pPr>
            <a:endParaRPr lang="en-GB" sz="800" dirty="0" smtClean="0"/>
          </a:p>
          <a:p>
            <a:pPr marL="342900" indent="-342900" algn="just" eaLnBrk="0" hangingPunct="0">
              <a:spcBef>
                <a:spcPct val="20000"/>
              </a:spcBef>
              <a:buFont typeface="Wingdings" pitchFamily="2" charset="2"/>
              <a:buChar char="ü"/>
              <a:defRPr/>
            </a:pPr>
            <a:endParaRPr lang="en-GB" sz="800" dirty="0"/>
          </a:p>
        </p:txBody>
      </p:sp>
      <p:sp>
        <p:nvSpPr>
          <p:cNvPr id="3" name="2 Rectángulo"/>
          <p:cNvSpPr/>
          <p:nvPr/>
        </p:nvSpPr>
        <p:spPr>
          <a:xfrm>
            <a:off x="605436" y="531755"/>
            <a:ext cx="7704856" cy="1154162"/>
          </a:xfrm>
          <a:prstGeom prst="rect">
            <a:avLst/>
          </a:prstGeom>
        </p:spPr>
        <p:txBody>
          <a:bodyPr wrap="square">
            <a:spAutoFit/>
          </a:bodyPr>
          <a:lstStyle/>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
        <p:nvSpPr>
          <p:cNvPr id="7" name="Text Box 23"/>
          <p:cNvSpPr txBox="1">
            <a:spLocks noChangeArrowheads="1"/>
          </p:cNvSpPr>
          <p:nvPr/>
        </p:nvSpPr>
        <p:spPr bwMode="auto">
          <a:xfrm>
            <a:off x="259532" y="575856"/>
            <a:ext cx="67253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2000" b="1" dirty="0" smtClean="0">
                <a:cs typeface="Arial" pitchFamily="34" charset="0"/>
              </a:rPr>
              <a:t>Characteristics of Migrants</a:t>
            </a:r>
            <a:endParaRPr lang="en-GB" sz="2000" b="1" dirty="0">
              <a:cs typeface="Arial" pitchFamily="34" charset="0"/>
            </a:endParaRPr>
          </a:p>
        </p:txBody>
      </p:sp>
      <p:sp>
        <p:nvSpPr>
          <p:cNvPr id="4" name="3 Rectángulo"/>
          <p:cNvSpPr/>
          <p:nvPr/>
        </p:nvSpPr>
        <p:spPr>
          <a:xfrm>
            <a:off x="971600" y="1499045"/>
            <a:ext cx="6264696" cy="3170099"/>
          </a:xfrm>
          <a:prstGeom prst="rect">
            <a:avLst/>
          </a:prstGeom>
        </p:spPr>
        <p:txBody>
          <a:bodyPr wrap="square">
            <a:spAutoFit/>
          </a:bodyPr>
          <a:lstStyle/>
          <a:p>
            <a:pPr marL="285750" indent="-285750">
              <a:buFont typeface="Wingdings" pitchFamily="2" charset="2"/>
              <a:buChar char="§"/>
            </a:pPr>
            <a:r>
              <a:rPr lang="en-GB" sz="2000" dirty="0" smtClean="0"/>
              <a:t>Their families in Guatemala depended on the remittances they sent</a:t>
            </a:r>
          </a:p>
          <a:p>
            <a:endParaRPr lang="en-GB" sz="2000" dirty="0" smtClean="0"/>
          </a:p>
          <a:p>
            <a:pPr marL="285750" indent="-285750">
              <a:buFont typeface="Wingdings" pitchFamily="2" charset="2"/>
              <a:buChar char="§"/>
            </a:pPr>
            <a:r>
              <a:rPr lang="en-GB" sz="2000" dirty="0" smtClean="0"/>
              <a:t>Limited labour market</a:t>
            </a:r>
          </a:p>
          <a:p>
            <a:endParaRPr lang="en-GB" sz="2000" dirty="0" smtClean="0"/>
          </a:p>
          <a:p>
            <a:pPr marL="285750" indent="-285750">
              <a:buFont typeface="Wingdings" pitchFamily="2" charset="2"/>
              <a:buChar char="§"/>
            </a:pPr>
            <a:r>
              <a:rPr lang="en-GB" sz="2000" dirty="0" smtClean="0"/>
              <a:t>Outstanding debts</a:t>
            </a:r>
          </a:p>
          <a:p>
            <a:endParaRPr lang="en-GB" sz="2000" dirty="0" smtClean="0"/>
          </a:p>
          <a:p>
            <a:pPr marL="285750" indent="-285750">
              <a:buFont typeface="Wingdings" pitchFamily="2" charset="2"/>
              <a:buChar char="§"/>
            </a:pPr>
            <a:r>
              <a:rPr lang="en-GB" sz="2000" dirty="0" smtClean="0"/>
              <a:t>Psychological issues</a:t>
            </a:r>
          </a:p>
          <a:p>
            <a:endParaRPr lang="en-GB" sz="2000" dirty="0" smtClean="0"/>
          </a:p>
          <a:p>
            <a:pPr marL="285750" indent="-285750">
              <a:buFont typeface="Wingdings" pitchFamily="2" charset="2"/>
              <a:buChar char="§"/>
            </a:pPr>
            <a:r>
              <a:rPr lang="en-GB" sz="2000" dirty="0" smtClean="0"/>
              <a:t>Family separation</a:t>
            </a:r>
            <a:endParaRPr lang="en-GB" sz="2000" dirty="0"/>
          </a:p>
        </p:txBody>
      </p:sp>
    </p:spTree>
    <p:extLst>
      <p:ext uri="{BB962C8B-B14F-4D97-AF65-F5344CB8AC3E}">
        <p14:creationId xmlns:p14="http://schemas.microsoft.com/office/powerpoint/2010/main" val="1555200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39552" y="1318320"/>
            <a:ext cx="8266024" cy="363176"/>
          </a:xfrm>
          <a:prstGeom prst="rect">
            <a:avLst/>
          </a:prstGeom>
        </p:spPr>
        <p:txBody>
          <a:bodyPr wrap="square">
            <a:spAutoFit/>
          </a:bodyPr>
          <a:lstStyle/>
          <a:p>
            <a:pPr marL="342900" indent="-342900" algn="just" eaLnBrk="0" hangingPunct="0">
              <a:spcBef>
                <a:spcPct val="20000"/>
              </a:spcBef>
              <a:buFont typeface="Wingdings" pitchFamily="2" charset="2"/>
              <a:buChar char="ü"/>
              <a:defRPr/>
            </a:pPr>
            <a:endParaRPr lang="en-GB" sz="800" dirty="0" smtClean="0"/>
          </a:p>
          <a:p>
            <a:pPr marL="342900" indent="-342900" algn="just" eaLnBrk="0" hangingPunct="0">
              <a:spcBef>
                <a:spcPct val="20000"/>
              </a:spcBef>
              <a:buFont typeface="Wingdings" pitchFamily="2" charset="2"/>
              <a:buChar char="ü"/>
              <a:defRPr/>
            </a:pPr>
            <a:endParaRPr lang="en-GB" sz="800" dirty="0"/>
          </a:p>
        </p:txBody>
      </p:sp>
      <p:sp>
        <p:nvSpPr>
          <p:cNvPr id="3" name="2 Rectángulo"/>
          <p:cNvSpPr/>
          <p:nvPr/>
        </p:nvSpPr>
        <p:spPr>
          <a:xfrm>
            <a:off x="605436" y="260648"/>
            <a:ext cx="7704856" cy="5770811"/>
          </a:xfrm>
          <a:prstGeom prst="rect">
            <a:avLst/>
          </a:prstGeom>
        </p:spPr>
        <p:txBody>
          <a:bodyPr wrap="square">
            <a:spAutoFit/>
          </a:bodyPr>
          <a:lstStyle/>
          <a:p>
            <a:pPr algn="just">
              <a:spcBef>
                <a:spcPts val="600"/>
              </a:spcBef>
              <a:spcAft>
                <a:spcPts val="600"/>
              </a:spcAft>
              <a:tabLst>
                <a:tab pos="449263" algn="l"/>
              </a:tabLst>
            </a:pPr>
            <a:r>
              <a:rPr lang="en-GB" sz="2000" dirty="0" smtClean="0">
                <a:latin typeface="Arial"/>
                <a:ea typeface="Times New Roman"/>
              </a:rPr>
              <a:t>Guatemala, as a country of origin, transit, destination and return of migrants, has developed public policy on aid, protection and comprehensive assistance to migrant populations.</a:t>
            </a:r>
            <a:endParaRPr lang="en-GB" sz="800" dirty="0" smtClean="0">
              <a:latin typeface="Arial"/>
              <a:ea typeface="Times New Roman"/>
            </a:endParaRPr>
          </a:p>
          <a:p>
            <a:pPr algn="just">
              <a:spcBef>
                <a:spcPts val="600"/>
              </a:spcBef>
              <a:spcAft>
                <a:spcPts val="600"/>
              </a:spcAft>
              <a:tabLst>
                <a:tab pos="228600" algn="l"/>
                <a:tab pos="449580" algn="l"/>
              </a:tabLst>
            </a:pPr>
            <a:r>
              <a:rPr lang="en-GB" sz="2000" dirty="0" smtClean="0">
                <a:latin typeface="Arial"/>
                <a:ea typeface="Times New Roman"/>
              </a:rPr>
              <a:t>In this regard, the following should be highlighted as an important and innovative achievement: the implementation, since 2006, of the Centre for Assistance to Deported Persons, located within the Guatemalan Air Force. The centre was designed to provide timely, dignified and effective aid and essential assistance to deported Guatemalans, facilitating access to the services they need to enable a more dignified return to the country.  </a:t>
            </a:r>
          </a:p>
          <a:p>
            <a:pPr algn="just">
              <a:spcBef>
                <a:spcPts val="600"/>
              </a:spcBef>
              <a:spcAft>
                <a:spcPts val="600"/>
              </a:spcAft>
              <a:tabLst>
                <a:tab pos="228600" algn="l"/>
                <a:tab pos="449580" algn="l"/>
              </a:tabLst>
            </a:pPr>
            <a:r>
              <a:rPr lang="en-GB" sz="2000" dirty="0" smtClean="0">
                <a:latin typeface="Arial"/>
                <a:ea typeface="Times New Roman"/>
              </a:rPr>
              <a:t>In addition, IOM provides valuable support through a programme named “Proyecto de Apoyo a Repatriados Guatemaltecos (GRP)”.</a:t>
            </a:r>
          </a:p>
          <a:p>
            <a:pPr algn="just">
              <a:spcBef>
                <a:spcPts val="600"/>
              </a:spcBef>
              <a:spcAft>
                <a:spcPts val="600"/>
              </a:spcAft>
              <a:tabLst>
                <a:tab pos="228600" algn="l"/>
                <a:tab pos="449580" algn="l"/>
              </a:tabLst>
            </a:pPr>
            <a:endParaRPr lang="en-GB" sz="2000" dirty="0" smtClean="0">
              <a:latin typeface="Arial"/>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725144"/>
            <a:ext cx="3441488" cy="197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03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39552" y="1318320"/>
            <a:ext cx="8266024" cy="363176"/>
          </a:xfrm>
          <a:prstGeom prst="rect">
            <a:avLst/>
          </a:prstGeom>
        </p:spPr>
        <p:txBody>
          <a:bodyPr wrap="square">
            <a:spAutoFit/>
          </a:bodyPr>
          <a:lstStyle/>
          <a:p>
            <a:pPr marL="342900" indent="-342900" algn="just" eaLnBrk="0" hangingPunct="0">
              <a:spcBef>
                <a:spcPct val="20000"/>
              </a:spcBef>
              <a:buFont typeface="Wingdings" pitchFamily="2" charset="2"/>
              <a:buChar char="ü"/>
              <a:defRPr/>
            </a:pPr>
            <a:endParaRPr lang="en-GB" sz="800" dirty="0" smtClean="0"/>
          </a:p>
          <a:p>
            <a:pPr marL="342900" indent="-342900" algn="just" eaLnBrk="0" hangingPunct="0">
              <a:spcBef>
                <a:spcPct val="20000"/>
              </a:spcBef>
              <a:buFont typeface="Wingdings" pitchFamily="2" charset="2"/>
              <a:buChar char="ü"/>
              <a:defRPr/>
            </a:pPr>
            <a:endParaRPr lang="en-GB" sz="800" dirty="0"/>
          </a:p>
        </p:txBody>
      </p:sp>
      <p:sp>
        <p:nvSpPr>
          <p:cNvPr id="3" name="2 Rectángulo"/>
          <p:cNvSpPr/>
          <p:nvPr/>
        </p:nvSpPr>
        <p:spPr>
          <a:xfrm>
            <a:off x="395536" y="764704"/>
            <a:ext cx="8352928" cy="6232475"/>
          </a:xfrm>
          <a:prstGeom prst="rect">
            <a:avLst/>
          </a:prstGeom>
        </p:spPr>
        <p:txBody>
          <a:bodyPr wrap="square">
            <a:spAutoFit/>
          </a:bodyPr>
          <a:lstStyle/>
          <a:p>
            <a:pPr algn="just">
              <a:spcBef>
                <a:spcPts val="600"/>
              </a:spcBef>
              <a:spcAft>
                <a:spcPts val="600"/>
              </a:spcAft>
              <a:tabLst>
                <a:tab pos="228600" algn="l"/>
                <a:tab pos="449580" algn="l"/>
              </a:tabLst>
            </a:pPr>
            <a:r>
              <a:rPr lang="en-GB" sz="2000" dirty="0" smtClean="0">
                <a:latin typeface="Arial"/>
                <a:ea typeface="Times New Roman"/>
              </a:rPr>
              <a:t>In regard to reintegration and integration, Guatemala is still in the process of implementing State programmes and projects. However, the following progress has been made: </a:t>
            </a:r>
          </a:p>
          <a:p>
            <a:pPr algn="just">
              <a:spcBef>
                <a:spcPts val="600"/>
              </a:spcBef>
              <a:spcAft>
                <a:spcPts val="600"/>
              </a:spcAft>
              <a:tabLst>
                <a:tab pos="228600" algn="l"/>
                <a:tab pos="449580" algn="l"/>
              </a:tabLst>
            </a:pPr>
            <a:endParaRPr lang="en-GB" sz="2000" dirty="0" smtClean="0">
              <a:latin typeface="Arial"/>
              <a:ea typeface="Times New Roman"/>
            </a:endParaRPr>
          </a:p>
          <a:p>
            <a:pPr marL="342900" lvl="0" indent="-342900" algn="just">
              <a:spcBef>
                <a:spcPts val="600"/>
              </a:spcBef>
              <a:spcAft>
                <a:spcPts val="600"/>
              </a:spcAft>
              <a:buFont typeface="Wingdings" pitchFamily="2" charset="2"/>
              <a:buChar char="v"/>
              <a:tabLst>
                <a:tab pos="228600" algn="l"/>
                <a:tab pos="449580" algn="l"/>
              </a:tabLst>
            </a:pPr>
            <a:r>
              <a:rPr lang="en-GB" sz="2000" dirty="0" smtClean="0">
                <a:latin typeface="Arial"/>
                <a:ea typeface="Times New Roman"/>
              </a:rPr>
              <a:t>Developing legislation on trafficking in persons, in accordance with guiding principles such as the “Life Project”.</a:t>
            </a:r>
            <a:endParaRPr lang="en-GB" sz="2800" dirty="0" smtClean="0">
              <a:latin typeface="Times New Roman"/>
              <a:ea typeface="Times New Roman"/>
            </a:endParaRPr>
          </a:p>
          <a:p>
            <a:pPr marL="342900" lvl="0" indent="-342900" algn="just">
              <a:spcBef>
                <a:spcPts val="600"/>
              </a:spcBef>
              <a:spcAft>
                <a:spcPts val="600"/>
              </a:spcAft>
              <a:buFont typeface="Wingdings" pitchFamily="2" charset="2"/>
              <a:buChar char="v"/>
              <a:tabLst>
                <a:tab pos="228600" algn="l"/>
                <a:tab pos="449580" algn="l"/>
              </a:tabLst>
            </a:pPr>
            <a:r>
              <a:rPr lang="en-GB" sz="2000" dirty="0" smtClean="0">
                <a:latin typeface="Arial"/>
                <a:ea typeface="Times New Roman"/>
              </a:rPr>
              <a:t>Strengthening a strategy to address the issue of unaccompanied boys, girls and adolescents which allows the institutions to provide them with immediate assistance and detection of unreported cases of repatriation of minors. </a:t>
            </a:r>
            <a:r>
              <a:rPr lang="en-US" sz="2000" dirty="0">
                <a:latin typeface="Arial"/>
                <a:ea typeface="Times New Roman"/>
              </a:rPr>
              <a:t>It also facilitates the provision and monitoring </a:t>
            </a:r>
            <a:r>
              <a:rPr lang="en-US" sz="2000" dirty="0" smtClean="0">
                <a:latin typeface="Arial"/>
                <a:ea typeface="Times New Roman"/>
              </a:rPr>
              <a:t>of basic </a:t>
            </a:r>
            <a:r>
              <a:rPr lang="en-US" sz="2000" dirty="0">
                <a:latin typeface="Arial"/>
                <a:ea typeface="Times New Roman"/>
              </a:rPr>
              <a:t>services needed to provide comprehensive and personalized care based on the reintegration and prevention of irregular migration </a:t>
            </a:r>
            <a:r>
              <a:rPr lang="en-US" sz="2000" dirty="0" smtClean="0">
                <a:latin typeface="Arial"/>
                <a:ea typeface="Times New Roman"/>
              </a:rPr>
              <a:t>of this </a:t>
            </a:r>
            <a:r>
              <a:rPr lang="en-US" sz="2000" dirty="0">
                <a:latin typeface="Arial"/>
                <a:ea typeface="Times New Roman"/>
              </a:rPr>
              <a:t>vulnerable sector of the migrant population</a:t>
            </a:r>
            <a:r>
              <a:rPr lang="en-US" sz="2000" dirty="0" smtClean="0">
                <a:latin typeface="Arial"/>
                <a:ea typeface="Times New Roman"/>
              </a:rPr>
              <a:t>.</a:t>
            </a:r>
            <a:endParaRPr lang="en-GB" sz="2000" dirty="0" smtClean="0">
              <a:latin typeface="Arial"/>
              <a:ea typeface="Times New Roman"/>
            </a:endParaRPr>
          </a:p>
          <a:p>
            <a:pPr algn="just">
              <a:spcBef>
                <a:spcPts val="600"/>
              </a:spcBef>
              <a:spcAft>
                <a:spcPts val="600"/>
              </a:spcAft>
              <a:tabLst>
                <a:tab pos="228600" algn="l"/>
                <a:tab pos="449580" algn="l"/>
              </a:tabLst>
            </a:pPr>
            <a:endParaRPr lang="en-GB" sz="2000" dirty="0" smtClean="0">
              <a:latin typeface="Times New Roman"/>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Tree>
    <p:extLst>
      <p:ext uri="{BB962C8B-B14F-4D97-AF65-F5344CB8AC3E}">
        <p14:creationId xmlns:p14="http://schemas.microsoft.com/office/powerpoint/2010/main" val="3022022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39552" y="1318320"/>
            <a:ext cx="8266024" cy="363176"/>
          </a:xfrm>
          <a:prstGeom prst="rect">
            <a:avLst/>
          </a:prstGeom>
        </p:spPr>
        <p:txBody>
          <a:bodyPr wrap="square">
            <a:spAutoFit/>
          </a:bodyPr>
          <a:lstStyle/>
          <a:p>
            <a:pPr marL="342900" indent="-342900" algn="just" eaLnBrk="0" hangingPunct="0">
              <a:spcBef>
                <a:spcPct val="20000"/>
              </a:spcBef>
              <a:buFont typeface="Wingdings" pitchFamily="2" charset="2"/>
              <a:buChar char="ü"/>
              <a:defRPr/>
            </a:pPr>
            <a:endParaRPr lang="en-GB" sz="800" dirty="0" smtClean="0"/>
          </a:p>
          <a:p>
            <a:pPr marL="342900" indent="-342900" algn="just" eaLnBrk="0" hangingPunct="0">
              <a:spcBef>
                <a:spcPct val="20000"/>
              </a:spcBef>
              <a:buFont typeface="Wingdings" pitchFamily="2" charset="2"/>
              <a:buChar char="ü"/>
              <a:defRPr/>
            </a:pPr>
            <a:endParaRPr lang="en-GB" sz="800" dirty="0"/>
          </a:p>
        </p:txBody>
      </p:sp>
      <p:sp>
        <p:nvSpPr>
          <p:cNvPr id="3" name="2 Rectángulo"/>
          <p:cNvSpPr/>
          <p:nvPr/>
        </p:nvSpPr>
        <p:spPr>
          <a:xfrm>
            <a:off x="251520" y="1318320"/>
            <a:ext cx="8352928" cy="6540252"/>
          </a:xfrm>
          <a:prstGeom prst="rect">
            <a:avLst/>
          </a:prstGeom>
        </p:spPr>
        <p:txBody>
          <a:bodyPr wrap="square">
            <a:spAutoFit/>
          </a:bodyPr>
          <a:lstStyle/>
          <a:p>
            <a:pPr marL="342900" indent="-342900" algn="just">
              <a:spcBef>
                <a:spcPts val="600"/>
              </a:spcBef>
              <a:spcAft>
                <a:spcPts val="600"/>
              </a:spcAft>
              <a:buFont typeface="Wingdings" pitchFamily="2" charset="2"/>
              <a:buChar char="v"/>
              <a:tabLst>
                <a:tab pos="228600" algn="l"/>
                <a:tab pos="449580" algn="l"/>
              </a:tabLst>
            </a:pPr>
            <a:r>
              <a:rPr lang="en-GB" sz="2000" dirty="0" smtClean="0">
                <a:latin typeface="Arial"/>
                <a:ea typeface="Times New Roman"/>
              </a:rPr>
              <a:t>Developing a strategy to address the migration of unaccompanied boys, girls and adolescents which, besides including the work on reintegration/integration</a:t>
            </a:r>
            <a:r>
              <a:rPr lang="en-GB" sz="2000" dirty="0">
                <a:latin typeface="Arial"/>
                <a:ea typeface="Times New Roman"/>
              </a:rPr>
              <a:t>, is based on the key principle of prioritizing reintegration into schools and also, facilitating an appropriate labour integration. </a:t>
            </a:r>
            <a:endParaRPr lang="en-GB" sz="2000" dirty="0" smtClean="0">
              <a:latin typeface="Arial"/>
              <a:ea typeface="Times New Roman"/>
            </a:endParaRPr>
          </a:p>
          <a:p>
            <a:pPr marL="342900" indent="-342900" algn="just">
              <a:spcBef>
                <a:spcPts val="600"/>
              </a:spcBef>
              <a:spcAft>
                <a:spcPts val="600"/>
              </a:spcAft>
              <a:buFont typeface="Wingdings" pitchFamily="2" charset="2"/>
              <a:buChar char="v"/>
              <a:tabLst>
                <a:tab pos="228600" algn="l"/>
                <a:tab pos="449580" algn="l"/>
              </a:tabLst>
            </a:pPr>
            <a:r>
              <a:rPr lang="en-US" sz="2000" dirty="0">
                <a:latin typeface="Arial"/>
                <a:ea typeface="Times New Roman"/>
              </a:rPr>
              <a:t>Ensuring the right to education for all children and young migrants and refugees, through administrative </a:t>
            </a:r>
            <a:r>
              <a:rPr lang="en-US" sz="2000" smtClean="0">
                <a:latin typeface="Arial"/>
                <a:ea typeface="Times New Roman"/>
              </a:rPr>
              <a:t>directives from the </a:t>
            </a:r>
            <a:r>
              <a:rPr lang="en-US" sz="2000" dirty="0">
                <a:latin typeface="Arial"/>
                <a:ea typeface="Times New Roman"/>
              </a:rPr>
              <a:t>Ministry of Education.</a:t>
            </a:r>
          </a:p>
          <a:p>
            <a:pPr marL="342900" lvl="0" indent="-342900" algn="just">
              <a:spcBef>
                <a:spcPts val="600"/>
              </a:spcBef>
              <a:spcAft>
                <a:spcPts val="600"/>
              </a:spcAft>
              <a:buFont typeface="Wingdings" pitchFamily="2" charset="2"/>
              <a:buChar char="v"/>
              <a:tabLst>
                <a:tab pos="228600" algn="l"/>
                <a:tab pos="449580" algn="l"/>
              </a:tabLst>
            </a:pPr>
            <a:r>
              <a:rPr lang="en-GB" sz="2000" dirty="0" smtClean="0">
                <a:latin typeface="Arial"/>
                <a:ea typeface="Times New Roman"/>
              </a:rPr>
              <a:t>Inter-institutional </a:t>
            </a:r>
            <a:r>
              <a:rPr lang="en-GB" sz="2000" dirty="0" smtClean="0">
                <a:latin typeface="Arial"/>
                <a:ea typeface="Times New Roman"/>
              </a:rPr>
              <a:t>coordination with civil society organizations to implement programmes aimed at promoting social reintegration and controlling irregular migration. </a:t>
            </a:r>
          </a:p>
          <a:p>
            <a:pPr marL="342900" lvl="0" indent="-342900" algn="just">
              <a:spcBef>
                <a:spcPts val="600"/>
              </a:spcBef>
              <a:spcAft>
                <a:spcPts val="600"/>
              </a:spcAft>
              <a:buFont typeface="Wingdings" pitchFamily="2" charset="2"/>
              <a:buChar char="v"/>
              <a:tabLst>
                <a:tab pos="228600" algn="l"/>
                <a:tab pos="449580" algn="l"/>
              </a:tabLst>
            </a:pPr>
            <a:r>
              <a:rPr lang="en-GB" sz="2000" dirty="0" smtClean="0">
                <a:latin typeface="Arial"/>
                <a:ea typeface="Times New Roman"/>
              </a:rPr>
              <a:t>Actions implemented in accordance with the national basic education programme to promote the reintegration of boys, girls and adolescents children of temporary migrant workers into school. </a:t>
            </a:r>
            <a:endParaRPr lang="en-GB" sz="2800" dirty="0" smtClean="0">
              <a:latin typeface="Times New Roman"/>
              <a:ea typeface="Times New Roman"/>
            </a:endParaRPr>
          </a:p>
          <a:p>
            <a:pPr algn="just">
              <a:spcBef>
                <a:spcPts val="600"/>
              </a:spcBef>
              <a:spcAft>
                <a:spcPts val="600"/>
              </a:spcAft>
              <a:tabLst>
                <a:tab pos="228600" algn="l"/>
                <a:tab pos="449580" algn="l"/>
              </a:tabLst>
            </a:pPr>
            <a:endParaRPr lang="en-GB" sz="2000" dirty="0" smtClean="0">
              <a:latin typeface="Times New Roman"/>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Tree>
    <p:extLst>
      <p:ext uri="{BB962C8B-B14F-4D97-AF65-F5344CB8AC3E}">
        <p14:creationId xmlns:p14="http://schemas.microsoft.com/office/powerpoint/2010/main" val="2595341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plantillaabaj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6625"/>
            <a:ext cx="9144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424856" y="1700808"/>
            <a:ext cx="8352928" cy="4693593"/>
          </a:xfrm>
          <a:prstGeom prst="rect">
            <a:avLst/>
          </a:prstGeom>
        </p:spPr>
        <p:txBody>
          <a:bodyPr wrap="square">
            <a:spAutoFit/>
          </a:bodyPr>
          <a:lstStyle/>
          <a:p>
            <a:pPr algn="just">
              <a:spcBef>
                <a:spcPts val="600"/>
              </a:spcBef>
              <a:spcAft>
                <a:spcPts val="600"/>
              </a:spcAft>
              <a:tabLst>
                <a:tab pos="228600" algn="l"/>
                <a:tab pos="449580" algn="l"/>
              </a:tabLst>
            </a:pPr>
            <a:r>
              <a:rPr lang="en-GB" sz="2000" dirty="0" smtClean="0">
                <a:latin typeface="Arial"/>
                <a:ea typeface="Times New Roman"/>
              </a:rPr>
              <a:t>The Programme for Social Reintegration of Girls and Adolescents Victims of Trafficking and other Crimes was established in 2010 to provide assistance to girls and adolescents affected by such crimes that could be eligible for family reintegration or living independently. </a:t>
            </a:r>
          </a:p>
          <a:p>
            <a:pPr algn="just">
              <a:spcBef>
                <a:spcPts val="600"/>
              </a:spcBef>
              <a:spcAft>
                <a:spcPts val="600"/>
              </a:spcAft>
              <a:tabLst>
                <a:tab pos="228600" algn="l"/>
                <a:tab pos="449580" algn="l"/>
              </a:tabLst>
            </a:pPr>
            <a:r>
              <a:rPr lang="en-GB" sz="2000" dirty="0" smtClean="0">
                <a:latin typeface="Arial"/>
                <a:ea typeface="Times New Roman"/>
              </a:rPr>
              <a:t>The primary objective of the programme is to implement actions that promote the comprehensive development of girls and adolescents, considering their requests and needs as well as specific contexts and  promoting actions oriented toward the restitution of their rights and rescuing their life plan. </a:t>
            </a:r>
          </a:p>
          <a:p>
            <a:pPr algn="just">
              <a:spcBef>
                <a:spcPts val="600"/>
              </a:spcBef>
              <a:spcAft>
                <a:spcPts val="600"/>
              </a:spcAft>
              <a:tabLst>
                <a:tab pos="228600" algn="l"/>
                <a:tab pos="449580" algn="l"/>
              </a:tabLst>
            </a:pPr>
            <a:endParaRPr lang="en-GB" sz="2000" dirty="0" smtClean="0">
              <a:latin typeface="Times New Roman"/>
              <a:ea typeface="Times New Roman"/>
            </a:endParaRPr>
          </a:p>
          <a:p>
            <a:pPr algn="just">
              <a:spcBef>
                <a:spcPts val="600"/>
              </a:spcBef>
              <a:spcAft>
                <a:spcPts val="600"/>
              </a:spcAft>
              <a:tabLst>
                <a:tab pos="228600" algn="l"/>
                <a:tab pos="449580" algn="l"/>
              </a:tabLst>
            </a:pPr>
            <a:endParaRPr lang="en-GB" sz="2800" dirty="0" smtClean="0">
              <a:latin typeface="Times New Roman"/>
              <a:ea typeface="Times New Roman"/>
            </a:endParaRPr>
          </a:p>
          <a:p>
            <a:endParaRPr lang="en-GB" dirty="0" smtClean="0"/>
          </a:p>
          <a:p>
            <a:endParaRPr lang="en-GB" dirty="0"/>
          </a:p>
        </p:txBody>
      </p:sp>
      <p:sp>
        <p:nvSpPr>
          <p:cNvPr id="5" name="4 CuadroTexto"/>
          <p:cNvSpPr txBox="1"/>
          <p:nvPr/>
        </p:nvSpPr>
        <p:spPr>
          <a:xfrm>
            <a:off x="992634" y="182207"/>
            <a:ext cx="6870700" cy="954107"/>
          </a:xfrm>
          <a:prstGeom prst="rect">
            <a:avLst/>
          </a:prstGeom>
          <a:noFill/>
        </p:spPr>
        <p:txBody>
          <a:bodyPr>
            <a:spAutoFit/>
          </a:bodyPr>
          <a:lstStyle/>
          <a:p>
            <a:pPr algn="ctr" fontAlgn="auto">
              <a:spcBef>
                <a:spcPts val="0"/>
              </a:spcBef>
              <a:spcAft>
                <a:spcPts val="0"/>
              </a:spcAft>
              <a:tabLst>
                <a:tab pos="6632575" algn="l"/>
              </a:tabLst>
              <a:defRPr/>
            </a:pPr>
            <a:r>
              <a:rPr lang="en-GB" sz="2800" b="1" dirty="0" smtClean="0">
                <a:solidFill>
                  <a:schemeClr val="accent1">
                    <a:lumMod val="75000"/>
                  </a:schemeClr>
                </a:solidFill>
                <a:latin typeface="+mj-lt"/>
              </a:rPr>
              <a:t>SOCIAL REINTEGRATION PROGRAMME FOR VICTIMS OF TRAFFICKING</a:t>
            </a:r>
            <a:endParaRPr lang="en-GB" sz="2800" b="1" dirty="0">
              <a:solidFill>
                <a:schemeClr val="accent1">
                  <a:lumMod val="75000"/>
                </a:schemeClr>
              </a:solidFill>
              <a:latin typeface="+mj-lt"/>
            </a:endParaRPr>
          </a:p>
        </p:txBody>
      </p:sp>
    </p:spTree>
    <p:extLst>
      <p:ext uri="{BB962C8B-B14F-4D97-AF65-F5344CB8AC3E}">
        <p14:creationId xmlns:p14="http://schemas.microsoft.com/office/powerpoint/2010/main" val="260265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1134</Words>
  <Application>Microsoft Office PowerPoint</Application>
  <PresentationFormat>On-screen Show (4:3)</PresentationFormat>
  <Paragraphs>102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Lix Martínez</dc:creator>
  <cp:lastModifiedBy>RODAS Renán</cp:lastModifiedBy>
  <cp:revision>74</cp:revision>
  <cp:lastPrinted>2013-03-12T19:05:47Z</cp:lastPrinted>
  <dcterms:created xsi:type="dcterms:W3CDTF">2013-03-08T21:26:58Z</dcterms:created>
  <dcterms:modified xsi:type="dcterms:W3CDTF">2013-09-18T14:54:20Z</dcterms:modified>
</cp:coreProperties>
</file>