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7" r:id="rId2"/>
    <p:sldId id="286" r:id="rId3"/>
    <p:sldId id="287" r:id="rId4"/>
    <p:sldId id="288" r:id="rId5"/>
    <p:sldId id="289" r:id="rId6"/>
    <p:sldId id="285" r:id="rId7"/>
    <p:sldId id="273" r:id="rId8"/>
    <p:sldId id="284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72" r:id="rId20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89" autoAdjust="0"/>
  </p:normalViewPr>
  <p:slideViewPr>
    <p:cSldViewPr>
      <p:cViewPr>
        <p:scale>
          <a:sx n="60" d="100"/>
          <a:sy n="60" d="100"/>
        </p:scale>
        <p:origin x="-60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C1FA7-3D17-42CB-BFBC-E5DF6CC9618B}" type="datetimeFigureOut">
              <a:rPr lang="es-GT" smtClean="0"/>
              <a:t>18/09/2013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98897-86F1-4012-92E6-CB4440429D72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66842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3A21-4D91-49E2-B73B-4091AA79F358}" type="datetimeFigureOut">
              <a:rPr lang="es-GT" smtClean="0"/>
              <a:t>18/09/2013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6E27-0183-4E78-A341-0CC780781B60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5480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3A21-4D91-49E2-B73B-4091AA79F358}" type="datetimeFigureOut">
              <a:rPr lang="es-GT" smtClean="0"/>
              <a:t>18/09/2013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6E27-0183-4E78-A341-0CC780781B60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8215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3A21-4D91-49E2-B73B-4091AA79F358}" type="datetimeFigureOut">
              <a:rPr lang="es-GT" smtClean="0"/>
              <a:t>18/09/2013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6E27-0183-4E78-A341-0CC780781B60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0310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3A21-4D91-49E2-B73B-4091AA79F358}" type="datetimeFigureOut">
              <a:rPr lang="es-GT" smtClean="0"/>
              <a:t>18/09/2013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6E27-0183-4E78-A341-0CC780781B60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5138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3A21-4D91-49E2-B73B-4091AA79F358}" type="datetimeFigureOut">
              <a:rPr lang="es-GT" smtClean="0"/>
              <a:t>18/09/2013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6E27-0183-4E78-A341-0CC780781B60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3432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3A21-4D91-49E2-B73B-4091AA79F358}" type="datetimeFigureOut">
              <a:rPr lang="es-GT" smtClean="0"/>
              <a:t>18/09/2013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6E27-0183-4E78-A341-0CC780781B60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9052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3A21-4D91-49E2-B73B-4091AA79F358}" type="datetimeFigureOut">
              <a:rPr lang="es-GT" smtClean="0"/>
              <a:t>18/09/2013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6E27-0183-4E78-A341-0CC780781B60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3407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3A21-4D91-49E2-B73B-4091AA79F358}" type="datetimeFigureOut">
              <a:rPr lang="es-GT" smtClean="0"/>
              <a:t>18/09/2013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6E27-0183-4E78-A341-0CC780781B60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26911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3A21-4D91-49E2-B73B-4091AA79F358}" type="datetimeFigureOut">
              <a:rPr lang="es-GT" smtClean="0"/>
              <a:t>18/09/2013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6E27-0183-4E78-A341-0CC780781B60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7590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3A21-4D91-49E2-B73B-4091AA79F358}" type="datetimeFigureOut">
              <a:rPr lang="es-GT" smtClean="0"/>
              <a:t>18/09/2013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6E27-0183-4E78-A341-0CC780781B60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43534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3A21-4D91-49E2-B73B-4091AA79F358}" type="datetimeFigureOut">
              <a:rPr lang="es-GT" smtClean="0"/>
              <a:t>18/09/2013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6E27-0183-4E78-A341-0CC780781B60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94285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63A21-4D91-49E2-B73B-4091AA79F358}" type="datetimeFigureOut">
              <a:rPr lang="es-GT" smtClean="0"/>
              <a:t>18/09/2013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D6E27-0183-4E78-A341-0CC780781B60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4743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GT" dirty="0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/>
          </a:p>
        </p:txBody>
      </p:sp>
      <p:pic>
        <p:nvPicPr>
          <p:cNvPr id="2052" name="3 Imagen" descr="portadapresentacion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3613"/>
            <a:ext cx="9144000" cy="763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551712" y="5805264"/>
            <a:ext cx="2592288" cy="4320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accent1">
                    <a:lumMod val="75000"/>
                  </a:schemeClr>
                </a:solidFill>
              </a:rPr>
              <a:t>Guatemala, septiembre  2013</a:t>
            </a:r>
            <a:endParaRPr lang="es-GT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48977" y="4214969"/>
            <a:ext cx="68707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Reintegración de niños, niñas y adolescentes, víctimas de trata y otros migrantes en condiciones de vulnerabilidad </a:t>
            </a:r>
            <a:endParaRPr lang="es-GT" sz="2800" b="1" dirty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2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 Imagen" descr="plantillaabaj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93608" y="548680"/>
            <a:ext cx="8352928" cy="700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r>
              <a:rPr lang="es-GT" sz="2000">
                <a:latin typeface="Arial"/>
                <a:ea typeface="Times New Roman"/>
              </a:rPr>
              <a:t>El programa de Reintegración Social atiende a las niñas y adolescentes en 4 niveles de atención, y trabaja en coordinación con cada una de las áreas de trabajo intercambiando información para el logro de una atención integral en beneficio de las niñas y </a:t>
            </a:r>
            <a:r>
              <a:rPr lang="es-GT" sz="2000" smtClean="0">
                <a:latin typeface="Arial"/>
                <a:ea typeface="Times New Roman"/>
              </a:rPr>
              <a:t>adolescentes </a:t>
            </a:r>
            <a:r>
              <a:rPr lang="es-GT" sz="2000">
                <a:latin typeface="Arial"/>
                <a:ea typeface="Times New Roman"/>
              </a:rPr>
              <a:t>: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r>
              <a:rPr lang="es-GT" sz="2000">
                <a:latin typeface="Arial"/>
                <a:ea typeface="Times New Roman"/>
              </a:rPr>
              <a:t>1</a:t>
            </a:r>
            <a:r>
              <a:rPr lang="es-GT" sz="2000" smtClean="0">
                <a:latin typeface="Arial"/>
                <a:ea typeface="Times New Roman"/>
              </a:rPr>
              <a:t>.   Psicología</a:t>
            </a:r>
            <a:endParaRPr lang="es-GT" sz="2000" dirty="0">
              <a:latin typeface="Arial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r>
              <a:rPr lang="es-GT" sz="2000">
                <a:latin typeface="Arial"/>
                <a:ea typeface="Times New Roman"/>
              </a:rPr>
              <a:t>2.	</a:t>
            </a:r>
            <a:r>
              <a:rPr lang="es-GT" sz="2000" smtClean="0">
                <a:latin typeface="Arial"/>
                <a:ea typeface="Times New Roman"/>
              </a:rPr>
              <a:t>   Procuración</a:t>
            </a:r>
            <a:endParaRPr lang="es-GT" sz="2000" dirty="0">
              <a:latin typeface="Arial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r>
              <a:rPr lang="es-GT" sz="2000" smtClean="0">
                <a:latin typeface="Arial"/>
                <a:ea typeface="Times New Roman"/>
              </a:rPr>
              <a:t>3.    Asesoría legal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r>
              <a:rPr lang="es-GT" sz="2000" smtClean="0">
                <a:latin typeface="Arial"/>
                <a:ea typeface="Times New Roman"/>
              </a:rPr>
              <a:t>4.    Trabajo </a:t>
            </a:r>
            <a:r>
              <a:rPr lang="es-GT" sz="2000">
                <a:latin typeface="Arial"/>
                <a:ea typeface="Times New Roman"/>
              </a:rPr>
              <a:t>social y coordinación residencial </a:t>
            </a:r>
            <a:endParaRPr lang="es-GT" sz="2000" dirty="0" smtClean="0">
              <a:latin typeface="Arial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endParaRPr lang="es-GT" sz="2000" dirty="0">
              <a:latin typeface="Arial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r>
              <a:rPr lang="es-GT" sz="2000">
                <a:latin typeface="Arial"/>
                <a:ea typeface="Times New Roman"/>
              </a:rPr>
              <a:t>La base fundamental para trabajar una reintegración social es la realización de un "Plan o Proyecto de Vida", elaborado por la propia víctima con la ayuda de una educadora. Los aspectos que componen el plan de vida son: Investigación, Diagnóstico, Plan de Acción y Seguimiento.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endParaRPr lang="es-GT" sz="2000" dirty="0" smtClean="0">
              <a:latin typeface="Times New Roman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endParaRPr lang="es-GT" sz="2800" dirty="0" smtClean="0">
              <a:latin typeface="Times New Roman"/>
              <a:ea typeface="Times New Roman"/>
            </a:endParaRPr>
          </a:p>
          <a:p>
            <a:endParaRPr lang="es-GT" dirty="0"/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23429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 Imagen" descr="plantillaabaj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93608" y="260648"/>
            <a:ext cx="8352928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r>
              <a:rPr lang="es-GT" sz="2000" dirty="0">
                <a:latin typeface="Arial"/>
                <a:ea typeface="Times New Roman"/>
              </a:rPr>
              <a:t>Sostenibilidad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r>
              <a:rPr lang="es-GT" sz="2000" dirty="0">
                <a:latin typeface="Arial"/>
                <a:ea typeface="Times New Roman"/>
              </a:rPr>
              <a:t>El programa de reintegración social dentro de las áreas de psicología y trabajo social implementa métodos en primer lugar con las niñas y adolescentes para determinar las inquietudes y necesidades de ellas, respecto a sus familias y demás entorno social. En segundo plano interactúa  con las familias para conocer, validar y evaluar la situación familiar.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r>
              <a:rPr lang="es-GT" sz="2000" dirty="0">
                <a:latin typeface="Arial"/>
                <a:ea typeface="Times New Roman"/>
              </a:rPr>
              <a:t>Si procede la reintegración se brinda orientación y apoyo al niño dentro de la familia y orientación y apoyo a los miembros de la familia.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r>
              <a:rPr lang="es-GT" sz="2000" dirty="0" smtClean="0">
                <a:latin typeface="Arial"/>
                <a:ea typeface="Times New Roman"/>
              </a:rPr>
              <a:t>En </a:t>
            </a:r>
            <a:r>
              <a:rPr lang="es-GT" sz="2000" dirty="0">
                <a:latin typeface="Arial"/>
                <a:ea typeface="Times New Roman"/>
              </a:rPr>
              <a:t>estas acciones, particularmente en los casos en el interior de la república se ha involucrado a autoridades locales y  líderes comunitarios.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endParaRPr lang="es-GT" sz="2000" dirty="0" smtClean="0">
              <a:latin typeface="Times New Roman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endParaRPr lang="es-GT" sz="2800" dirty="0" smtClean="0">
              <a:latin typeface="Times New Roman"/>
              <a:ea typeface="Times New Roman"/>
            </a:endParaRPr>
          </a:p>
          <a:p>
            <a:endParaRPr lang="es-GT" dirty="0"/>
          </a:p>
          <a:p>
            <a:endParaRPr lang="es-G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21088"/>
            <a:ext cx="3187700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80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 Imagen" descr="plantillaabaj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95536" y="548680"/>
            <a:ext cx="83529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r>
              <a:rPr lang="es-MX" sz="2000" smtClean="0">
                <a:latin typeface="Arial"/>
                <a:ea typeface="Times New Roman"/>
              </a:rPr>
              <a:t>Lecciones aprendidas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r>
              <a:rPr lang="es-MX" sz="2000" smtClean="0">
                <a:latin typeface="Arial"/>
                <a:ea typeface="Times New Roman"/>
              </a:rPr>
              <a:t>Es importante resaltar que para obtener los mejores resultados posibles en un programa de reintegración, se debe tener en cuenta el seguimiento que tiene brindarse, mediante el apoyo y la orientación a la niña o adolescente, incluyendo a su familia, durante un máximo de dos años.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endParaRPr lang="es-GT" sz="1400" dirty="0" smtClean="0">
              <a:latin typeface="Arial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r>
              <a:rPr lang="es-GT" sz="2000" smtClean="0">
                <a:latin typeface="Arial"/>
                <a:ea typeface="Times New Roman"/>
              </a:rPr>
              <a:t>Condiciones necesarias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r>
              <a:rPr lang="es-GT" sz="2000" smtClean="0">
                <a:latin typeface="Arial"/>
                <a:ea typeface="Times New Roman"/>
              </a:rPr>
              <a:t>El </a:t>
            </a:r>
            <a:r>
              <a:rPr lang="es-GT" sz="2000">
                <a:latin typeface="Arial"/>
                <a:ea typeface="Times New Roman"/>
              </a:rPr>
              <a:t>programa de reintegración social desarrollado por Asociación La Alianza se ve limitado algunas veces,  en el monitoreo que debe darse a los procesos de reintegración de niñas y adolescentes que viven en el interior de la </a:t>
            </a:r>
            <a:r>
              <a:rPr lang="es-GT" sz="2000" smtClean="0">
                <a:latin typeface="Arial"/>
                <a:ea typeface="Times New Roman"/>
              </a:rPr>
              <a:t>República, obligando </a:t>
            </a:r>
            <a:r>
              <a:rPr lang="es-GT" sz="2000">
                <a:latin typeface="Arial"/>
                <a:ea typeface="Times New Roman"/>
              </a:rPr>
              <a:t>a realizar dichos </a:t>
            </a:r>
            <a:r>
              <a:rPr lang="es-GT" sz="2000" err="1">
                <a:latin typeface="Arial"/>
                <a:ea typeface="Times New Roman"/>
              </a:rPr>
              <a:t>monitoreos</a:t>
            </a:r>
            <a:r>
              <a:rPr lang="es-GT" sz="2000">
                <a:latin typeface="Arial"/>
                <a:ea typeface="Times New Roman"/>
              </a:rPr>
              <a:t> con poca frecuencia y algunas veces vía telefónica.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81919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 Imagen" descr="plantillaabaj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93608" y="548680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r>
              <a:rPr lang="es-GT" sz="2000" dirty="0"/>
              <a:t> </a:t>
            </a:r>
            <a:endParaRPr lang="es-G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08" y="404663"/>
            <a:ext cx="8138831" cy="583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1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 Imagen" descr="plantillaabaj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24856" y="1700808"/>
            <a:ext cx="8352928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r>
              <a:rPr lang="es-GT" sz="2000" smtClean="0">
                <a:latin typeface="Arial"/>
                <a:ea typeface="Times New Roman"/>
              </a:rPr>
              <a:t>Este programa inició sus labores en el año 2010, en uno de los municipios con mayor incidencia de migración irregular, ubicado en la franja fronteriza Guatemala-México.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endParaRPr lang="es-GT" sz="2000" dirty="0" smtClean="0">
              <a:latin typeface="Arial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r>
              <a:rPr lang="es-GT" sz="2000" smtClean="0">
                <a:latin typeface="Arial"/>
                <a:ea typeface="Times New Roman"/>
              </a:rPr>
              <a:t>Su objetivo primordial, es garantizar la protección de migrantes en condiciones de vulnerabilidad, principalmente en el caso de niñez y adolescencia, a través de la reintegración integral y contención de la migración irregular. </a:t>
            </a:r>
            <a:endParaRPr lang="es-GT" sz="2000" dirty="0" smtClean="0">
              <a:latin typeface="Times New Roman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endParaRPr lang="es-GT" sz="2800" dirty="0" smtClean="0">
              <a:latin typeface="Times New Roman"/>
              <a:ea typeface="Times New Roman"/>
            </a:endParaRPr>
          </a:p>
          <a:p>
            <a:endParaRPr lang="es-GT" dirty="0"/>
          </a:p>
          <a:p>
            <a:endParaRPr lang="es-GT" dirty="0"/>
          </a:p>
        </p:txBody>
      </p:sp>
      <p:sp>
        <p:nvSpPr>
          <p:cNvPr id="5" name="4 CuadroTexto"/>
          <p:cNvSpPr txBox="1"/>
          <p:nvPr/>
        </p:nvSpPr>
        <p:spPr>
          <a:xfrm>
            <a:off x="417992" y="169342"/>
            <a:ext cx="81662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632575" algn="l"/>
              </a:tabLst>
              <a:defRPr/>
            </a:pPr>
            <a:r>
              <a:rPr lang="es-GT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PROGRAMA DE REINTEGRACIÒN Y CONTENCIÓN DE LA MIGRACION DE NIÑAS, NIÑOS Y ADOLESCENTES EN </a:t>
            </a:r>
            <a:r>
              <a:rPr lang="es-GT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CONCEPCIÓN </a:t>
            </a:r>
            <a:r>
              <a:rPr lang="es-GT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TUTUAPA, SAN </a:t>
            </a:r>
            <a:r>
              <a:rPr lang="es-GT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MARCOS</a:t>
            </a:r>
            <a:endParaRPr lang="es-GT" sz="2800" b="1" dirty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69" y="4221088"/>
            <a:ext cx="36290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46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 Imagen" descr="plantillaabaj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23528" y="332656"/>
            <a:ext cx="828092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r>
              <a:rPr lang="es-GT" sz="2000">
                <a:latin typeface="Arial"/>
                <a:ea typeface="Times New Roman"/>
              </a:rPr>
              <a:t>La reintegración y contención de la migración se desarrolla ejecutando tres ejes: </a:t>
            </a:r>
            <a:endParaRPr lang="es-GT" sz="2000" dirty="0" smtClean="0">
              <a:latin typeface="Arial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endParaRPr lang="es-GT" sz="1200" dirty="0" smtClean="0">
              <a:latin typeface="Arial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r>
              <a:rPr lang="es-GT" sz="2000" smtClean="0">
                <a:latin typeface="Arial"/>
                <a:ea typeface="Times New Roman"/>
              </a:rPr>
              <a:t>•</a:t>
            </a:r>
            <a:r>
              <a:rPr lang="es-GT" sz="2000">
                <a:latin typeface="Arial"/>
                <a:ea typeface="Times New Roman"/>
              </a:rPr>
              <a:t>	Talleres </a:t>
            </a:r>
            <a:r>
              <a:rPr lang="es-GT" sz="2000" smtClean="0">
                <a:latin typeface="Arial"/>
                <a:ea typeface="Times New Roman"/>
              </a:rPr>
              <a:t>Psicosociales</a:t>
            </a:r>
          </a:p>
          <a:p>
            <a:pPr marL="268288" indent="-268288"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r>
              <a:rPr lang="es-GT" sz="2000" smtClean="0">
                <a:latin typeface="Arial"/>
                <a:ea typeface="Times New Roman"/>
              </a:rPr>
              <a:t>•</a:t>
            </a:r>
            <a:r>
              <a:rPr lang="es-GT" sz="2000">
                <a:latin typeface="Arial"/>
                <a:ea typeface="Times New Roman"/>
              </a:rPr>
              <a:t>	Reforzamiento escolar y talleres de </a:t>
            </a:r>
            <a:r>
              <a:rPr lang="es-GT" sz="2000" smtClean="0">
                <a:latin typeface="Arial"/>
                <a:ea typeface="Times New Roman"/>
              </a:rPr>
              <a:t>sensibilización </a:t>
            </a:r>
            <a:endParaRPr lang="es-GT" sz="2000" dirty="0">
              <a:latin typeface="Arial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r>
              <a:rPr lang="es-GT" sz="2000">
                <a:latin typeface="Arial"/>
                <a:ea typeface="Times New Roman"/>
              </a:rPr>
              <a:t>•	Acompañamiento técnico agrícola </a:t>
            </a:r>
            <a:endParaRPr lang="es-GT" sz="2000" dirty="0" smtClean="0">
              <a:latin typeface="Arial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endParaRPr lang="es-GT" sz="2000" dirty="0">
              <a:latin typeface="Arial"/>
              <a:ea typeface="Times New Roman"/>
            </a:endParaRPr>
          </a:p>
          <a:p>
            <a:endParaRPr lang="es-G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16679"/>
            <a:ext cx="3418393" cy="321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7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 Imagen" descr="plantillaabaj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25824" y="476672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r>
              <a:rPr lang="es-GT" sz="2000" dirty="0" smtClean="0">
                <a:latin typeface="Arial"/>
                <a:ea typeface="Times New Roman"/>
              </a:rPr>
              <a:t>Logros </a:t>
            </a:r>
            <a:endParaRPr lang="es-GT" sz="2000" dirty="0">
              <a:latin typeface="Arial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r>
              <a:rPr lang="es-GT" sz="2000" dirty="0">
                <a:latin typeface="Arial"/>
                <a:ea typeface="Times New Roman"/>
              </a:rPr>
              <a:t>100%  de los NNA becados  continúan sus estudios y el mismo porcentaje </a:t>
            </a:r>
            <a:r>
              <a:rPr lang="es-GT" sz="2000" dirty="0" smtClean="0">
                <a:latin typeface="Arial"/>
                <a:ea typeface="Times New Roman"/>
              </a:rPr>
              <a:t>ha </a:t>
            </a:r>
            <a:r>
              <a:rPr lang="es-GT" sz="2000" dirty="0">
                <a:latin typeface="Arial"/>
                <a:ea typeface="Times New Roman"/>
              </a:rPr>
              <a:t>aprobado los 2 años de ciclo escolar.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r>
              <a:rPr lang="es-GT" sz="2000" dirty="0">
                <a:latin typeface="Arial"/>
                <a:ea typeface="Times New Roman"/>
              </a:rPr>
              <a:t>85% de los proyectos productivos familiares han logrado sostenibilidad.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r>
              <a:rPr lang="es-GT" sz="2000" dirty="0">
                <a:latin typeface="Arial"/>
                <a:ea typeface="Times New Roman"/>
              </a:rPr>
              <a:t>85% de los 239 NNA no han vuelto a emigrar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r>
              <a:rPr lang="es-GT" sz="2000" dirty="0" smtClean="0">
                <a:latin typeface="Arial"/>
                <a:ea typeface="Times New Roman"/>
              </a:rPr>
              <a:t>El </a:t>
            </a:r>
            <a:r>
              <a:rPr lang="es-GT" sz="2000" dirty="0">
                <a:latin typeface="Arial"/>
                <a:ea typeface="Times New Roman"/>
              </a:rPr>
              <a:t>100% de los menores de edad y sus padres involucrados en el proyecto, han sido sensibilizados sobre los riesgos y peligros de la migración y el acompañamiento psicosocial ha fortalecido este proceso.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49080"/>
            <a:ext cx="5760640" cy="22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 Imagen" descr="plantillaabaj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95536" y="332656"/>
            <a:ext cx="8352928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r>
              <a:rPr lang="es-GT" sz="2000" dirty="0" smtClean="0">
                <a:latin typeface="Arial"/>
                <a:ea typeface="Times New Roman"/>
              </a:rPr>
              <a:t>Sostenibilidad</a:t>
            </a:r>
            <a:endParaRPr lang="es-GT" sz="2000" dirty="0">
              <a:latin typeface="Arial"/>
              <a:ea typeface="Times New Roman"/>
            </a:endParaRPr>
          </a:p>
          <a:p>
            <a:pPr>
              <a:defRPr/>
            </a:pPr>
            <a:r>
              <a:rPr lang="es-GT" sz="2000" dirty="0">
                <a:latin typeface="Arial"/>
                <a:ea typeface="Times New Roman"/>
              </a:rPr>
              <a:t>El proyecto ha dado buenos resultados porque involucra no solo a los menores de edad, </a:t>
            </a:r>
            <a:r>
              <a:rPr lang="es-GT" sz="2000" dirty="0" smtClean="0">
                <a:latin typeface="Arial"/>
                <a:ea typeface="Times New Roman"/>
              </a:rPr>
              <a:t>se ha </a:t>
            </a:r>
            <a:r>
              <a:rPr lang="es-MX" sz="2000" dirty="0" smtClean="0">
                <a:latin typeface="Arial"/>
                <a:ea typeface="Times New Roman"/>
              </a:rPr>
              <a:t>implementado </a:t>
            </a:r>
            <a:r>
              <a:rPr lang="es-ES" sz="2000" dirty="0" smtClean="0">
                <a:latin typeface="Arial" charset="0"/>
              </a:rPr>
              <a:t>un </a:t>
            </a:r>
            <a:r>
              <a:rPr lang="es-ES" sz="2000" dirty="0">
                <a:latin typeface="Arial" charset="0"/>
              </a:rPr>
              <a:t>nivel de participación de los gobiernos municipales y comunidades ¨Estrategia de participación Municipal-Comunitaria</a:t>
            </a:r>
            <a:r>
              <a:rPr lang="es-ES" sz="2000" dirty="0" smtClean="0">
                <a:latin typeface="Arial" charset="0"/>
              </a:rPr>
              <a:t>¨ y la intervención </a:t>
            </a:r>
            <a:r>
              <a:rPr lang="es-ES" sz="2000" dirty="0">
                <a:latin typeface="Arial" charset="0"/>
              </a:rPr>
              <a:t>de los padres de familia, lideres y autoridades comunitarias y municipales en el proceso de monitoreo y evaluación. </a:t>
            </a:r>
            <a:endParaRPr lang="es-GT" sz="2800" dirty="0" smtClean="0">
              <a:latin typeface="Times New Roman"/>
              <a:ea typeface="Times New Roman"/>
            </a:endParaRPr>
          </a:p>
          <a:p>
            <a:endParaRPr lang="es-GT" dirty="0"/>
          </a:p>
          <a:p>
            <a:endParaRPr lang="es-G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761" y="3068960"/>
            <a:ext cx="384233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37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 Imagen" descr="plantillaabaj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95536" y="1412776"/>
            <a:ext cx="8352928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r>
              <a:rPr lang="es-GT" sz="2000" dirty="0" smtClean="0">
                <a:latin typeface="Arial"/>
                <a:ea typeface="Times New Roman"/>
              </a:rPr>
              <a:t>Lecciones </a:t>
            </a:r>
            <a:r>
              <a:rPr lang="es-GT" sz="2000" dirty="0">
                <a:latin typeface="Arial"/>
                <a:ea typeface="Times New Roman"/>
              </a:rPr>
              <a:t>aprendidas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r>
              <a:rPr lang="es-GT" sz="2000" dirty="0">
                <a:latin typeface="Arial"/>
                <a:ea typeface="Times New Roman"/>
              </a:rPr>
              <a:t>El punto de partida fue la difusión de información sobre la riesgos de la migración, sin embargo fue primordial la sensibilización y apoyo psicosocial.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r>
              <a:rPr lang="es-GT" sz="2000" dirty="0">
                <a:latin typeface="Arial"/>
                <a:ea typeface="Times New Roman"/>
              </a:rPr>
              <a:t>Las becas escolares fueron acompañadas con tutorías o reforzamiento </a:t>
            </a:r>
            <a:r>
              <a:rPr lang="es-GT" sz="2000" dirty="0" smtClean="0">
                <a:latin typeface="Arial"/>
                <a:ea typeface="Times New Roman"/>
              </a:rPr>
              <a:t>escolar extra. </a:t>
            </a:r>
            <a:endParaRPr lang="es-GT" sz="2000" dirty="0">
              <a:latin typeface="Arial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r>
              <a:rPr lang="es-GT" sz="2000" dirty="0">
                <a:latin typeface="Arial"/>
                <a:ea typeface="Times New Roman"/>
              </a:rPr>
              <a:t>Un punto muy importante fue el involucramiento y empoderamiento de </a:t>
            </a:r>
            <a:r>
              <a:rPr lang="es-GT" sz="2000" dirty="0" smtClean="0">
                <a:latin typeface="Arial"/>
                <a:ea typeface="Times New Roman"/>
              </a:rPr>
              <a:t>instituciones municipales, autoridades comunitarias y lideres comunitarios y padres de familia para incidir a largo </a:t>
            </a:r>
            <a:r>
              <a:rPr lang="es-GT" sz="2000" dirty="0">
                <a:latin typeface="Arial"/>
                <a:ea typeface="Times New Roman"/>
              </a:rPr>
              <a:t>plazo </a:t>
            </a:r>
            <a:r>
              <a:rPr lang="es-GT" sz="2000" dirty="0" smtClean="0">
                <a:latin typeface="Arial"/>
                <a:ea typeface="Times New Roman"/>
              </a:rPr>
              <a:t>a </a:t>
            </a:r>
            <a:r>
              <a:rPr lang="es-GT" sz="2000" dirty="0">
                <a:latin typeface="Arial"/>
                <a:ea typeface="Times New Roman"/>
              </a:rPr>
              <a:t>nivel nacional. </a:t>
            </a:r>
            <a:r>
              <a:rPr lang="es-GT" sz="2000" dirty="0" smtClean="0">
                <a:latin typeface="Arial"/>
                <a:ea typeface="Times New Roman"/>
              </a:rPr>
              <a:t>        </a:t>
            </a:r>
            <a:endParaRPr lang="es-GT" sz="2000" dirty="0">
              <a:latin typeface="Arial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endParaRPr lang="es-GT" sz="2800" dirty="0" smtClean="0">
              <a:latin typeface="Times New Roman"/>
              <a:ea typeface="Times New Roman"/>
            </a:endParaRPr>
          </a:p>
          <a:p>
            <a:endParaRPr lang="es-GT" dirty="0"/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51860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plantillaabaj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1 Título"/>
          <p:cNvSpPr>
            <a:spLocks noGrp="1"/>
          </p:cNvSpPr>
          <p:nvPr>
            <p:ph type="title"/>
          </p:nvPr>
        </p:nvSpPr>
        <p:spPr>
          <a:xfrm>
            <a:off x="2627784" y="2492896"/>
            <a:ext cx="3384376" cy="1143000"/>
          </a:xfrm>
        </p:spPr>
        <p:txBody>
          <a:bodyPr>
            <a:noAutofit/>
          </a:bodyPr>
          <a:lstStyle/>
          <a:p>
            <a:r>
              <a:rPr lang="es-MX" sz="8000" b="1" dirty="0" smtClean="0">
                <a:solidFill>
                  <a:schemeClr val="accent1">
                    <a:lumMod val="75000"/>
                  </a:schemeClr>
                </a:solidFill>
              </a:rPr>
              <a:t>Gracias</a:t>
            </a:r>
            <a:endParaRPr lang="es-GT" sz="8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7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 Imagen" descr="plantillaabaj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13417" y="1285807"/>
            <a:ext cx="8266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  <a:defRPr/>
            </a:pPr>
            <a:r>
              <a:rPr lang="es-GT" sz="2000" dirty="0">
                <a:latin typeface="Arial"/>
                <a:ea typeface="Times New Roman"/>
              </a:rPr>
              <a:t>Guatemaltecos Repatriados desde los EE.UU.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05436" y="558685"/>
            <a:ext cx="770485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endParaRPr lang="es-GT" sz="2800" dirty="0" smtClean="0">
              <a:latin typeface="Times New Roman"/>
              <a:ea typeface="Times New Roman"/>
            </a:endParaRPr>
          </a:p>
          <a:p>
            <a:endParaRPr lang="es-GT" dirty="0"/>
          </a:p>
          <a:p>
            <a:endParaRPr lang="es-G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885972"/>
            <a:ext cx="9132887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92634" y="182207"/>
            <a:ext cx="68707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632575" algn="l"/>
              </a:tabLst>
              <a:defRPr/>
            </a:pPr>
            <a:r>
              <a:rPr lang="es-MX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CONTEXTO GENERAL </a:t>
            </a:r>
            <a:endParaRPr lang="es-GT" sz="2800" b="1" dirty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9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 Imagen" descr="plantillaabaj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9552" y="1318320"/>
            <a:ext cx="8266024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s-MX" sz="800" dirty="0"/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s-MX" sz="800" dirty="0"/>
          </a:p>
        </p:txBody>
      </p:sp>
      <p:sp>
        <p:nvSpPr>
          <p:cNvPr id="3" name="2 Rectángulo"/>
          <p:cNvSpPr/>
          <p:nvPr/>
        </p:nvSpPr>
        <p:spPr>
          <a:xfrm>
            <a:off x="605436" y="531755"/>
            <a:ext cx="770485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endParaRPr lang="es-GT" sz="2800" dirty="0" smtClean="0">
              <a:latin typeface="Times New Roman"/>
              <a:ea typeface="Times New Roman"/>
            </a:endParaRPr>
          </a:p>
          <a:p>
            <a:endParaRPr lang="es-GT" dirty="0"/>
          </a:p>
          <a:p>
            <a:endParaRPr lang="es-G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681496"/>
            <a:ext cx="915035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51520" y="918210"/>
            <a:ext cx="67253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GT" sz="2000" dirty="0">
                <a:cs typeface="Arial" pitchFamily="34" charset="0"/>
              </a:rPr>
              <a:t>Guatemaltecos Repatriados desde México</a:t>
            </a:r>
          </a:p>
        </p:txBody>
      </p:sp>
    </p:spTree>
    <p:extLst>
      <p:ext uri="{BB962C8B-B14F-4D97-AF65-F5344CB8AC3E}">
        <p14:creationId xmlns:p14="http://schemas.microsoft.com/office/powerpoint/2010/main" val="369902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 Imagen" descr="plantillaabaj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9552" y="1318320"/>
            <a:ext cx="8266024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s-MX" sz="800" dirty="0"/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s-MX" sz="800" dirty="0"/>
          </a:p>
        </p:txBody>
      </p:sp>
      <p:sp>
        <p:nvSpPr>
          <p:cNvPr id="3" name="2 Rectángulo"/>
          <p:cNvSpPr/>
          <p:nvPr/>
        </p:nvSpPr>
        <p:spPr>
          <a:xfrm>
            <a:off x="605436" y="531755"/>
            <a:ext cx="770485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endParaRPr lang="es-GT" sz="2800" dirty="0" smtClean="0">
              <a:latin typeface="Times New Roman"/>
              <a:ea typeface="Times New Roman"/>
            </a:endParaRPr>
          </a:p>
          <a:p>
            <a:endParaRPr lang="es-GT" dirty="0"/>
          </a:p>
          <a:p>
            <a:endParaRPr lang="es-GT" dirty="0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24111" y="531755"/>
            <a:ext cx="67253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GT" sz="2000" dirty="0" smtClean="0">
                <a:cs typeface="Arial" pitchFamily="34" charset="0"/>
              </a:rPr>
              <a:t>Características de los migrantes</a:t>
            </a:r>
            <a:endParaRPr lang="es-GT" sz="2000" dirty="0"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3" y="1362770"/>
            <a:ext cx="646906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4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 Imagen" descr="plantillaabaj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9552" y="1318320"/>
            <a:ext cx="8266024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s-MX" sz="800" dirty="0"/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s-MX" sz="800" dirty="0"/>
          </a:p>
        </p:txBody>
      </p:sp>
      <p:sp>
        <p:nvSpPr>
          <p:cNvPr id="3" name="2 Rectángulo"/>
          <p:cNvSpPr/>
          <p:nvPr/>
        </p:nvSpPr>
        <p:spPr>
          <a:xfrm>
            <a:off x="605436" y="531755"/>
            <a:ext cx="770485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endParaRPr lang="es-GT" sz="2800" dirty="0" smtClean="0">
              <a:latin typeface="Times New Roman"/>
              <a:ea typeface="Times New Roman"/>
            </a:endParaRPr>
          </a:p>
          <a:p>
            <a:endParaRPr lang="es-GT" dirty="0"/>
          </a:p>
          <a:p>
            <a:endParaRPr lang="es-GT" dirty="0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59532" y="575856"/>
            <a:ext cx="67253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GT" sz="2000" dirty="0" smtClean="0">
                <a:cs typeface="Arial" pitchFamily="34" charset="0"/>
              </a:rPr>
              <a:t>Características de los migrantes</a:t>
            </a:r>
            <a:endParaRPr lang="es-GT" sz="2000" dirty="0"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71600" y="1499045"/>
            <a:ext cx="6264696" cy="3444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s-GT" sz="2000"/>
              <a:t>Familias en Guatemala dependían de sus </a:t>
            </a:r>
            <a:r>
              <a:rPr lang="es-GT" sz="2000" smtClean="0"/>
              <a:t>remesas</a:t>
            </a:r>
          </a:p>
          <a:p>
            <a:endParaRPr lang="es-GT" sz="2000" dirty="0"/>
          </a:p>
          <a:p>
            <a:pPr marL="285750" indent="-285750">
              <a:buFont typeface="Wingdings" pitchFamily="2" charset="2"/>
              <a:buChar char="§"/>
            </a:pPr>
            <a:r>
              <a:rPr lang="es-GT" sz="2000"/>
              <a:t>Mercado de trabajo </a:t>
            </a:r>
            <a:r>
              <a:rPr lang="es-GT" sz="2000" smtClean="0"/>
              <a:t>limitado</a:t>
            </a:r>
          </a:p>
          <a:p>
            <a:endParaRPr lang="es-GT" sz="2000" dirty="0"/>
          </a:p>
          <a:p>
            <a:pPr marL="285750" indent="-285750">
              <a:buFont typeface="Wingdings" pitchFamily="2" charset="2"/>
              <a:buChar char="§"/>
            </a:pPr>
            <a:r>
              <a:rPr lang="es-GT" sz="2000"/>
              <a:t>Deudas </a:t>
            </a:r>
            <a:r>
              <a:rPr lang="es-GT" sz="2000" smtClean="0"/>
              <a:t>pendientes</a:t>
            </a:r>
          </a:p>
          <a:p>
            <a:endParaRPr lang="es-GT" sz="2000" dirty="0"/>
          </a:p>
          <a:p>
            <a:pPr marL="285750" indent="-285750">
              <a:buFont typeface="Wingdings" pitchFamily="2" charset="2"/>
              <a:buChar char="§"/>
            </a:pPr>
            <a:r>
              <a:rPr lang="es-GT" sz="2000"/>
              <a:t>Problemas </a:t>
            </a:r>
            <a:r>
              <a:rPr lang="es-GT" sz="2000" smtClean="0"/>
              <a:t>psicológicos</a:t>
            </a:r>
          </a:p>
          <a:p>
            <a:endParaRPr lang="es-GT" sz="2000" dirty="0"/>
          </a:p>
          <a:p>
            <a:pPr marL="285750" indent="-285750">
              <a:buFont typeface="Wingdings" pitchFamily="2" charset="2"/>
              <a:buChar char="§"/>
            </a:pPr>
            <a:r>
              <a:rPr lang="es-GT" sz="2000"/>
              <a:t>Separación familiar</a:t>
            </a:r>
          </a:p>
          <a:p>
            <a:pPr marL="0" indent="0">
              <a:buClrTx/>
              <a:buSzTx/>
              <a:buFontTx/>
              <a:buNone/>
            </a:pPr>
            <a:endParaRPr lang="es-GT" sz="2000" dirty="0"/>
          </a:p>
          <a:p>
            <a:pPr marL="0" indent="0">
              <a:buClrTx/>
              <a:buSzTx/>
              <a:buFontTx/>
              <a:buNone/>
            </a:pPr>
            <a:endParaRPr lang="es-GT" sz="2000" dirty="0"/>
          </a:p>
        </p:txBody>
      </p:sp>
    </p:spTree>
    <p:extLst>
      <p:ext uri="{BB962C8B-B14F-4D97-AF65-F5344CB8AC3E}">
        <p14:creationId xmlns:p14="http://schemas.microsoft.com/office/powerpoint/2010/main" val="155520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 Imagen" descr="plantillaabaj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9552" y="1318320"/>
            <a:ext cx="8266024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s-MX" sz="800" dirty="0"/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s-MX" sz="800" dirty="0"/>
          </a:p>
        </p:txBody>
      </p:sp>
      <p:sp>
        <p:nvSpPr>
          <p:cNvPr id="3" name="2 Rectángulo"/>
          <p:cNvSpPr/>
          <p:nvPr/>
        </p:nvSpPr>
        <p:spPr>
          <a:xfrm>
            <a:off x="605436" y="260648"/>
            <a:ext cx="7704856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449263" algn="l"/>
              </a:tabLst>
            </a:pPr>
            <a:r>
              <a:rPr lang="es-ES" sz="2000" dirty="0">
                <a:latin typeface="Arial"/>
                <a:ea typeface="Times New Roman"/>
              </a:rPr>
              <a:t>Guatemala como país de origen, tránsito, destino y retorno de la migración ha desarrollado políticas públicas para la asistencia, protección y atención integral de la población migrante</a:t>
            </a:r>
            <a:r>
              <a:rPr lang="es-ES" sz="2000" dirty="0" smtClean="0">
                <a:latin typeface="Arial"/>
                <a:ea typeface="Times New Roman"/>
              </a:rPr>
              <a:t>.</a:t>
            </a:r>
            <a:endParaRPr lang="es-ES" sz="800" dirty="0" smtClean="0">
              <a:latin typeface="Arial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r>
              <a:rPr lang="es-ES" sz="2000" dirty="0" smtClean="0">
                <a:latin typeface="Arial"/>
                <a:ea typeface="Times New Roman"/>
              </a:rPr>
              <a:t>En </a:t>
            </a:r>
            <a:r>
              <a:rPr lang="es-ES" sz="2000" dirty="0">
                <a:latin typeface="Arial"/>
                <a:ea typeface="Times New Roman"/>
              </a:rPr>
              <a:t>ese sentido, cabe destacar como un logro importante e innovador la implementación desde el 2006, del Centro de Atención a Deportados, ubicado en la Fuerza Aérea Guatemalteca. Este centro tiene el objetivo de asistir de manera oportuna, humana y eficiente a los guatemaltecos que son deportados, brindándoles asistencia básica y de carácter humanitario facilitándoles los servicios necesarios que permitan hacer más digno su retorno al país.  </a:t>
            </a:r>
            <a:endParaRPr lang="es-ES" sz="2000" dirty="0" smtClean="0">
              <a:latin typeface="Arial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r>
              <a:rPr lang="es-ES" sz="2000" dirty="0" smtClean="0">
                <a:latin typeface="Arial"/>
                <a:ea typeface="Times New Roman"/>
              </a:rPr>
              <a:t>Asimismo, contamos con el valioso apoyo de la OIM, a través del programa </a:t>
            </a:r>
            <a:r>
              <a:rPr lang="es-GT" sz="2000" dirty="0">
                <a:latin typeface="Arial"/>
                <a:ea typeface="Times New Roman"/>
              </a:rPr>
              <a:t>Proyecto de Apoyo a Repatriados Guatemaltecos (GRP)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endParaRPr lang="es-ES" sz="2000" dirty="0" smtClean="0">
              <a:latin typeface="Arial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endParaRPr lang="es-GT" sz="2800" dirty="0" smtClean="0">
              <a:latin typeface="Times New Roman"/>
              <a:ea typeface="Times New Roman"/>
            </a:endParaRPr>
          </a:p>
          <a:p>
            <a:endParaRPr lang="es-GT" dirty="0"/>
          </a:p>
          <a:p>
            <a:endParaRPr lang="es-G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25144"/>
            <a:ext cx="3441488" cy="197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03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 Imagen" descr="plantillaabaj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9552" y="1318320"/>
            <a:ext cx="8266024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s-MX" sz="800" dirty="0"/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s-MX" sz="800" dirty="0"/>
          </a:p>
        </p:txBody>
      </p:sp>
      <p:sp>
        <p:nvSpPr>
          <p:cNvPr id="3" name="2 Rectángulo"/>
          <p:cNvSpPr/>
          <p:nvPr/>
        </p:nvSpPr>
        <p:spPr>
          <a:xfrm>
            <a:off x="395536" y="764704"/>
            <a:ext cx="8352928" cy="6781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r>
              <a:rPr lang="es-ES" sz="2000" smtClean="0">
                <a:latin typeface="Arial"/>
                <a:ea typeface="Times New Roman"/>
              </a:rPr>
              <a:t>En </a:t>
            </a:r>
            <a:r>
              <a:rPr lang="es-ES" sz="2000">
                <a:latin typeface="Arial"/>
                <a:ea typeface="Times New Roman"/>
              </a:rPr>
              <a:t>el tema de reintegración e integración, Guatemala aún se encuentra en fase de implementación de programas y proyectos estatales, sin embargo se cuentan con avances como: </a:t>
            </a:r>
            <a:endParaRPr lang="es-ES" sz="2000" dirty="0" smtClean="0">
              <a:latin typeface="Arial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endParaRPr lang="es-ES" sz="2000" dirty="0" smtClean="0">
              <a:latin typeface="Arial"/>
              <a:ea typeface="Times New Roman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  <a:tabLst>
                <a:tab pos="228600" algn="l"/>
                <a:tab pos="449580" algn="l"/>
              </a:tabLst>
            </a:pPr>
            <a:r>
              <a:rPr lang="es-ES" sz="2000">
                <a:latin typeface="Arial"/>
                <a:ea typeface="Times New Roman"/>
              </a:rPr>
              <a:t>Legislación en materia de trata de personas desarrollada bajo principios rectores, tales como el “Proyecto de Vida</a:t>
            </a:r>
            <a:r>
              <a:rPr lang="es-ES" sz="2000" smtClean="0">
                <a:latin typeface="Arial"/>
                <a:ea typeface="Times New Roman"/>
              </a:rPr>
              <a:t>”.</a:t>
            </a:r>
            <a:endParaRPr lang="es-ES" sz="2000" dirty="0" smtClean="0">
              <a:latin typeface="Arial"/>
              <a:ea typeface="Times New Roman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  <a:tabLst>
                <a:tab pos="228600" algn="l"/>
                <a:tab pos="449580" algn="l"/>
              </a:tabLst>
            </a:pPr>
            <a:r>
              <a:rPr lang="es-ES" sz="2000" smtClean="0">
                <a:latin typeface="Arial"/>
                <a:ea typeface="Times New Roman"/>
              </a:rPr>
              <a:t>Fortalecimiento de un programa de recepción de niñas, niños y adolescentes migrantes no acompañados que permite a las instituciones brindar a estos una atención primaria que posibilita la detección de casos no reportados como repatriación de menores de edad.  Asimismo, facilita la prestación servicios básicos y el seguimiento necesario para brindar una atención integral y personalizada en función de la reintegración y la prevención de la migración irregular de este sector vulnerable de la poblacion migrante.</a:t>
            </a:r>
            <a:endParaRPr lang="es-GT" sz="2800" dirty="0">
              <a:latin typeface="Times New Roman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endParaRPr lang="es-GT" sz="2000" dirty="0" smtClean="0">
              <a:latin typeface="Times New Roman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endParaRPr lang="es-GT" sz="2800" dirty="0" smtClean="0">
              <a:latin typeface="Times New Roman"/>
              <a:ea typeface="Times New Roman"/>
            </a:endParaRPr>
          </a:p>
          <a:p>
            <a:endParaRPr lang="es-GT" dirty="0"/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02202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 Imagen" descr="plantillaabaj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9552" y="1318320"/>
            <a:ext cx="8266024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s-MX" sz="800" dirty="0"/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s-MX" sz="800" dirty="0"/>
          </a:p>
        </p:txBody>
      </p:sp>
      <p:sp>
        <p:nvSpPr>
          <p:cNvPr id="3" name="2 Rectángulo"/>
          <p:cNvSpPr/>
          <p:nvPr/>
        </p:nvSpPr>
        <p:spPr>
          <a:xfrm>
            <a:off x="251520" y="620688"/>
            <a:ext cx="8352928" cy="678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  <a:tabLst>
                <a:tab pos="228600" algn="l"/>
                <a:tab pos="449580" algn="l"/>
              </a:tabLst>
            </a:pPr>
            <a:r>
              <a:rPr lang="es-ES" sz="2000" dirty="0" smtClean="0">
                <a:latin typeface="Arial"/>
                <a:ea typeface="Times New Roman"/>
              </a:rPr>
              <a:t>Creación de una estrategia para el abordaje y tratamiento de la migración de niños, niñas y adolescentes no acompañado, que además de contemplar un eje de trabajo de reintegración-integración, está basado en la máxima de priorizar la reinserción escolar y en segundo plano brindar las posibilidades para una adecuada integración laboral. 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  <a:tabLst>
                <a:tab pos="228600" algn="l"/>
                <a:tab pos="449580" algn="l"/>
              </a:tabLst>
            </a:pPr>
            <a:r>
              <a:rPr lang="es-ES" sz="2000" dirty="0" smtClean="0">
                <a:latin typeface="Arial"/>
                <a:ea typeface="Times New Roman"/>
              </a:rPr>
              <a:t>Garantía del derecho a la educación para todos los niños, niñas y adolescentes migrantes y refugiados, a través de </a:t>
            </a:r>
            <a:r>
              <a:rPr lang="es-ES" sz="2000" dirty="0" smtClean="0">
                <a:latin typeface="Arial"/>
                <a:ea typeface="Times New Roman"/>
              </a:rPr>
              <a:t>disposiciones </a:t>
            </a:r>
            <a:r>
              <a:rPr lang="es-ES" sz="2000" dirty="0" smtClean="0">
                <a:latin typeface="Arial"/>
                <a:ea typeface="Times New Roman"/>
              </a:rPr>
              <a:t>administrativas del Ministerio de Educación. 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  <a:tabLst>
                <a:tab pos="228600" algn="l"/>
                <a:tab pos="449580" algn="l"/>
              </a:tabLst>
            </a:pPr>
            <a:r>
              <a:rPr lang="es-ES" sz="2000" dirty="0" smtClean="0">
                <a:latin typeface="Arial"/>
                <a:ea typeface="Times New Roman"/>
              </a:rPr>
              <a:t>Coordinación </a:t>
            </a:r>
            <a:r>
              <a:rPr lang="es-ES" sz="2000" dirty="0">
                <a:latin typeface="Arial"/>
                <a:ea typeface="Times New Roman"/>
              </a:rPr>
              <a:t>interinstitucional con organizaciones de Sociedad Civil para la ejecución de programas de reintegración social y contención de la migración irregular. </a:t>
            </a:r>
            <a:endParaRPr lang="es-GT" sz="2800" dirty="0">
              <a:latin typeface="Times New Roman"/>
              <a:ea typeface="Times New Roman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  <a:tabLst>
                <a:tab pos="228600" algn="l"/>
                <a:tab pos="449580" algn="l"/>
              </a:tabLst>
            </a:pPr>
            <a:r>
              <a:rPr lang="es-ES" sz="2000" dirty="0">
                <a:latin typeface="Arial"/>
                <a:ea typeface="Times New Roman"/>
              </a:rPr>
              <a:t>Acciones desarrolladas en línea con el </a:t>
            </a:r>
            <a:r>
              <a:rPr lang="es-ES" sz="2000" dirty="0" smtClean="0">
                <a:latin typeface="Arial"/>
                <a:ea typeface="Times New Roman"/>
              </a:rPr>
              <a:t>currículo </a:t>
            </a:r>
            <a:r>
              <a:rPr lang="es-ES" sz="2000" dirty="0">
                <a:latin typeface="Arial"/>
                <a:ea typeface="Times New Roman"/>
              </a:rPr>
              <a:t>nacional base para promover la reinserción escolar de niñas, niños y adolescentes hijos de trabajadores migratorios temporales. </a:t>
            </a:r>
            <a:endParaRPr lang="es-GT" sz="2800" dirty="0">
              <a:latin typeface="Times New Roman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endParaRPr lang="es-GT" sz="2000" dirty="0" smtClean="0">
              <a:latin typeface="Times New Roman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endParaRPr lang="es-GT" sz="2800" dirty="0" smtClean="0">
              <a:latin typeface="Times New Roman"/>
              <a:ea typeface="Times New Roman"/>
            </a:endParaRPr>
          </a:p>
          <a:p>
            <a:endParaRPr lang="es-GT" dirty="0"/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59534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 Imagen" descr="plantillaabaj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24856" y="1700808"/>
            <a:ext cx="8352928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r>
              <a:rPr lang="es-GT" sz="2000">
                <a:latin typeface="Arial"/>
                <a:ea typeface="Times New Roman"/>
              </a:rPr>
              <a:t>El programa de Reintegración Social para Niñas y Adolescente Víctimas de Trata y otros </a:t>
            </a:r>
            <a:r>
              <a:rPr lang="es-GT" sz="2000" smtClean="0">
                <a:latin typeface="Arial"/>
                <a:ea typeface="Times New Roman"/>
              </a:rPr>
              <a:t>delitos, </a:t>
            </a:r>
            <a:r>
              <a:rPr lang="es-GT" sz="2000">
                <a:latin typeface="Arial"/>
                <a:ea typeface="Times New Roman"/>
              </a:rPr>
              <a:t>surge en el año 2010 para dar atención a las niñas y adolescentes que se encuentran dentro de la asociación y se perfilan como candidatas a una reintegración familiar o a una vida independiente.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r>
              <a:rPr lang="es-GT" sz="2000">
                <a:latin typeface="Arial"/>
                <a:ea typeface="Times New Roman"/>
              </a:rPr>
              <a:t>Su principal objetivo es desarrollar acciones que impulsen el desarrollo integral de las niñas y adolescentes en función de sus demandas, necesidades y apegado a la realidad de su contexto, propiciando acciones para el restablecimiento de sus derechos y en rescate de su plan de vida.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endParaRPr lang="es-GT" sz="2000" dirty="0" smtClean="0">
              <a:latin typeface="Times New Roman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449580" algn="l"/>
              </a:tabLst>
            </a:pPr>
            <a:endParaRPr lang="es-GT" sz="2800" dirty="0" smtClean="0">
              <a:latin typeface="Times New Roman"/>
              <a:ea typeface="Times New Roman"/>
            </a:endParaRPr>
          </a:p>
          <a:p>
            <a:endParaRPr lang="es-GT" dirty="0"/>
          </a:p>
          <a:p>
            <a:endParaRPr lang="es-GT" dirty="0"/>
          </a:p>
        </p:txBody>
      </p:sp>
      <p:sp>
        <p:nvSpPr>
          <p:cNvPr id="5" name="4 CuadroTexto"/>
          <p:cNvSpPr txBox="1"/>
          <p:nvPr/>
        </p:nvSpPr>
        <p:spPr>
          <a:xfrm>
            <a:off x="992634" y="182207"/>
            <a:ext cx="68707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632575" algn="l"/>
              </a:tabLst>
              <a:defRPr/>
            </a:pPr>
            <a:r>
              <a:rPr lang="es-GT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PROGRAMA DE REINTEGRACIÓN </a:t>
            </a:r>
            <a:r>
              <a:rPr lang="es-GT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SOCIAL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632575" algn="l"/>
              </a:tabLst>
              <a:defRPr/>
            </a:pPr>
            <a:r>
              <a:rPr lang="es-GT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PARA VÍCTIMAS DE TRATA</a:t>
            </a:r>
            <a:endParaRPr lang="es-GT" sz="2800" b="1" dirty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65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1140</Words>
  <Application>Microsoft Office PowerPoint</Application>
  <PresentationFormat>On-screen Show (4:3)</PresentationFormat>
  <Paragraphs>88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Gracias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Lix Martínez</dc:creator>
  <cp:lastModifiedBy>RODAS Renán</cp:lastModifiedBy>
  <cp:revision>45</cp:revision>
  <cp:lastPrinted>2013-03-12T19:05:47Z</cp:lastPrinted>
  <dcterms:created xsi:type="dcterms:W3CDTF">2013-03-08T21:26:58Z</dcterms:created>
  <dcterms:modified xsi:type="dcterms:W3CDTF">2013-09-18T14:55:20Z</dcterms:modified>
</cp:coreProperties>
</file>