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64" r:id="rId3"/>
    <p:sldId id="265" r:id="rId4"/>
    <p:sldId id="266" r:id="rId5"/>
    <p:sldId id="267" r:id="rId6"/>
    <p:sldId id="262" r:id="rId7"/>
    <p:sldId id="268" r:id="rId8"/>
    <p:sldId id="269" r:id="rId9"/>
  </p:sldIdLst>
  <p:sldSz cx="9144000" cy="5143500" type="screen16x9"/>
  <p:notesSz cx="6858000" cy="9144000"/>
  <p:embeddedFontLst>
    <p:embeddedFont>
      <p:font typeface="Oswald" panose="020B0604020202020204" charset="0"/>
      <p:regular r:id="rId11"/>
      <p:bold r:id="rId12"/>
    </p:embeddedFont>
  </p:embeddedFontLst>
  <p:custDataLst>
    <p:tags r:id="rId13"/>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7" d="100"/>
          <a:sy n="107" d="100"/>
        </p:scale>
        <p:origin x="-84" y="-58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03157317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270907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dirty="0"/>
          </a:p>
        </p:txBody>
      </p:sp>
    </p:spTree>
    <p:extLst>
      <p:ext uri="{BB962C8B-B14F-4D97-AF65-F5344CB8AC3E}">
        <p14:creationId xmlns:p14="http://schemas.microsoft.com/office/powerpoint/2010/main" val="1216510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err="1"/>
              <a:t>Ministerios</a:t>
            </a:r>
            <a:r>
              <a:rPr lang="en-US" dirty="0"/>
              <a:t> de </a:t>
            </a:r>
            <a:r>
              <a:rPr lang="en-US" dirty="0" err="1"/>
              <a:t>Trabajo</a:t>
            </a:r>
            <a:endParaRPr dirty="0"/>
          </a:p>
        </p:txBody>
      </p:sp>
    </p:spTree>
    <p:extLst>
      <p:ext uri="{BB962C8B-B14F-4D97-AF65-F5344CB8AC3E}">
        <p14:creationId xmlns:p14="http://schemas.microsoft.com/office/powerpoint/2010/main" val="3597650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err="1"/>
              <a:t>Ministerios</a:t>
            </a:r>
            <a:r>
              <a:rPr lang="en-US" dirty="0"/>
              <a:t> de </a:t>
            </a:r>
            <a:r>
              <a:rPr lang="en-US" dirty="0" err="1"/>
              <a:t>Trabajo</a:t>
            </a:r>
            <a:endParaRPr dirty="0"/>
          </a:p>
        </p:txBody>
      </p:sp>
    </p:spTree>
    <p:extLst>
      <p:ext uri="{BB962C8B-B14F-4D97-AF65-F5344CB8AC3E}">
        <p14:creationId xmlns:p14="http://schemas.microsoft.com/office/powerpoint/2010/main" val="3597650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err="1"/>
              <a:t>Ministerios</a:t>
            </a:r>
            <a:r>
              <a:rPr lang="en-US" dirty="0"/>
              <a:t> de </a:t>
            </a:r>
            <a:r>
              <a:rPr lang="en-US" dirty="0" err="1"/>
              <a:t>Trabajo</a:t>
            </a:r>
            <a:endParaRPr dirty="0"/>
          </a:p>
        </p:txBody>
      </p:sp>
    </p:spTree>
    <p:extLst>
      <p:ext uri="{BB962C8B-B14F-4D97-AF65-F5344CB8AC3E}">
        <p14:creationId xmlns:p14="http://schemas.microsoft.com/office/powerpoint/2010/main" val="3597650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err="1"/>
              <a:t>Cancillerias</a:t>
            </a:r>
            <a:r>
              <a:rPr lang="en-US" dirty="0"/>
              <a:t>/</a:t>
            </a:r>
            <a:r>
              <a:rPr lang="en-US" dirty="0" err="1"/>
              <a:t>Consulados</a:t>
            </a:r>
            <a:endParaRPr dirty="0"/>
          </a:p>
        </p:txBody>
      </p:sp>
    </p:spTree>
    <p:extLst>
      <p:ext uri="{BB962C8B-B14F-4D97-AF65-F5344CB8AC3E}">
        <p14:creationId xmlns:p14="http://schemas.microsoft.com/office/powerpoint/2010/main" val="3415211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err="1"/>
              <a:t>Cancillerias</a:t>
            </a:r>
            <a:r>
              <a:rPr lang="en-US" dirty="0"/>
              <a:t>/</a:t>
            </a:r>
            <a:r>
              <a:rPr lang="en-US" dirty="0" err="1"/>
              <a:t>Consulados</a:t>
            </a:r>
            <a:endParaRPr dirty="0"/>
          </a:p>
        </p:txBody>
      </p:sp>
    </p:spTree>
    <p:extLst>
      <p:ext uri="{BB962C8B-B14F-4D97-AF65-F5344CB8AC3E}">
        <p14:creationId xmlns:p14="http://schemas.microsoft.com/office/powerpoint/2010/main" val="3415211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US" dirty="0" err="1"/>
              <a:t>Cancillerias</a:t>
            </a:r>
            <a:r>
              <a:rPr lang="en-US" dirty="0"/>
              <a:t>/</a:t>
            </a:r>
            <a:r>
              <a:rPr lang="en-US" dirty="0" err="1"/>
              <a:t>Consulados</a:t>
            </a:r>
            <a:endParaRPr dirty="0"/>
          </a:p>
        </p:txBody>
      </p:sp>
    </p:spTree>
    <p:extLst>
      <p:ext uri="{BB962C8B-B14F-4D97-AF65-F5344CB8AC3E}">
        <p14:creationId xmlns:p14="http://schemas.microsoft.com/office/powerpoint/2010/main" val="3415211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073763"/>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3"/>
        <p:cNvGrpSpPr/>
        <p:nvPr/>
      </p:nvGrpSpPr>
      <p:grpSpPr>
        <a:xfrm>
          <a:off x="0" y="0"/>
          <a:ext cx="0" cy="0"/>
          <a:chOff x="0" y="0"/>
          <a:chExt cx="0" cy="0"/>
        </a:xfrm>
      </p:grpSpPr>
      <p:sp>
        <p:nvSpPr>
          <p:cNvPr id="54" name="Shape 54"/>
          <p:cNvSpPr/>
          <p:nvPr/>
        </p:nvSpPr>
        <p:spPr>
          <a:xfrm>
            <a:off x="-55200" y="-82400"/>
            <a:ext cx="9434100" cy="5226000"/>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 name="Shape 55"/>
          <p:cNvSpPr txBox="1">
            <a:spLocks noGrp="1"/>
          </p:cNvSpPr>
          <p:nvPr>
            <p:ph type="subTitle" idx="1"/>
          </p:nvPr>
        </p:nvSpPr>
        <p:spPr>
          <a:xfrm>
            <a:off x="1686617" y="213093"/>
            <a:ext cx="6157500" cy="22800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4000" dirty="0">
                <a:solidFill>
                  <a:srgbClr val="FFD966"/>
                </a:solidFill>
                <a:latin typeface="Oswald"/>
                <a:ea typeface="Oswald"/>
                <a:cs typeface="Oswald"/>
                <a:sym typeface="Oswald"/>
              </a:rPr>
              <a:t>PROTECCIÓN</a:t>
            </a:r>
            <a:r>
              <a:rPr lang="en" sz="4000" dirty="0">
                <a:solidFill>
                  <a:srgbClr val="FFFFFF"/>
                </a:solidFill>
                <a:latin typeface="Oswald"/>
                <a:ea typeface="Oswald"/>
                <a:cs typeface="Oswald"/>
                <a:sym typeface="Oswald"/>
              </a:rPr>
              <a:t> CONSULAR </a:t>
            </a:r>
            <a:endParaRPr sz="4000" dirty="0">
              <a:solidFill>
                <a:srgbClr val="FFFFFF"/>
              </a:solidFill>
              <a:latin typeface="Oswald"/>
              <a:ea typeface="Oswald"/>
              <a:cs typeface="Oswald"/>
              <a:sym typeface="Oswald"/>
            </a:endParaRPr>
          </a:p>
          <a:p>
            <a:pPr marL="0" lvl="0" indent="0" algn="l" rtl="0">
              <a:lnSpc>
                <a:spcPct val="115000"/>
              </a:lnSpc>
              <a:spcBef>
                <a:spcPts val="0"/>
              </a:spcBef>
              <a:spcAft>
                <a:spcPts val="0"/>
              </a:spcAft>
              <a:buNone/>
            </a:pPr>
            <a:r>
              <a:rPr lang="en" sz="4000" dirty="0">
                <a:solidFill>
                  <a:srgbClr val="FFFFFF"/>
                </a:solidFill>
                <a:latin typeface="Oswald"/>
                <a:ea typeface="Oswald"/>
                <a:cs typeface="Oswald"/>
                <a:sym typeface="Oswald"/>
              </a:rPr>
              <a:t>DE LAS PERSONAS </a:t>
            </a:r>
            <a:endParaRPr sz="4000" dirty="0">
              <a:solidFill>
                <a:srgbClr val="FFFFFF"/>
              </a:solidFill>
              <a:latin typeface="Oswald"/>
              <a:ea typeface="Oswald"/>
              <a:cs typeface="Oswald"/>
              <a:sym typeface="Oswald"/>
            </a:endParaRPr>
          </a:p>
          <a:p>
            <a:pPr marL="0" lvl="0" indent="0" algn="l" rtl="0">
              <a:lnSpc>
                <a:spcPct val="115000"/>
              </a:lnSpc>
              <a:spcBef>
                <a:spcPts val="0"/>
              </a:spcBef>
              <a:spcAft>
                <a:spcPts val="0"/>
              </a:spcAft>
              <a:buClr>
                <a:schemeClr val="dk1"/>
              </a:buClr>
              <a:buSzPts val="1100"/>
              <a:buFont typeface="Arial"/>
              <a:buNone/>
            </a:pPr>
            <a:r>
              <a:rPr lang="en" sz="4000" dirty="0">
                <a:solidFill>
                  <a:srgbClr val="FFD966"/>
                </a:solidFill>
                <a:latin typeface="Oswald"/>
                <a:ea typeface="Oswald"/>
                <a:cs typeface="Oswald"/>
                <a:sym typeface="Oswald"/>
              </a:rPr>
              <a:t>TRABAJADORAS MIGRANTES</a:t>
            </a:r>
            <a:endParaRPr sz="4000" dirty="0">
              <a:solidFill>
                <a:srgbClr val="FFD966"/>
              </a:solidFill>
              <a:latin typeface="Oswald"/>
              <a:ea typeface="Oswald"/>
              <a:cs typeface="Oswald"/>
              <a:sym typeface="Oswald"/>
            </a:endParaRPr>
          </a:p>
          <a:p>
            <a:pPr marL="0" lvl="0" indent="0">
              <a:spcBef>
                <a:spcPts val="0"/>
              </a:spcBef>
              <a:spcAft>
                <a:spcPts val="0"/>
              </a:spcAft>
              <a:buNone/>
            </a:pPr>
            <a:endParaRPr sz="4000" dirty="0">
              <a:solidFill>
                <a:schemeClr val="lt1"/>
              </a:solidFill>
              <a:latin typeface="Oswald"/>
              <a:ea typeface="Oswald"/>
              <a:cs typeface="Oswald"/>
              <a:sym typeface="Oswald"/>
            </a:endParaRPr>
          </a:p>
        </p:txBody>
      </p:sp>
      <p:sp>
        <p:nvSpPr>
          <p:cNvPr id="56" name="Shape 56"/>
          <p:cNvSpPr/>
          <p:nvPr/>
        </p:nvSpPr>
        <p:spPr>
          <a:xfrm>
            <a:off x="-55200" y="-82400"/>
            <a:ext cx="1595100" cy="3462900"/>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a:solidFill>
                <a:srgbClr val="FFFF00"/>
              </a:solidFill>
            </a:endParaRPr>
          </a:p>
        </p:txBody>
      </p:sp>
      <p:sp>
        <p:nvSpPr>
          <p:cNvPr id="57" name="Shape 57"/>
          <p:cNvSpPr txBox="1"/>
          <p:nvPr/>
        </p:nvSpPr>
        <p:spPr>
          <a:xfrm rot="-5400000">
            <a:off x="38325" y="1211650"/>
            <a:ext cx="1997100" cy="874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4800" b="1">
                <a:solidFill>
                  <a:srgbClr val="0B5394"/>
                </a:solidFill>
                <a:latin typeface="Oswald"/>
                <a:ea typeface="Oswald"/>
                <a:cs typeface="Oswald"/>
                <a:sym typeface="Oswald"/>
              </a:rPr>
              <a:t>TALLER</a:t>
            </a:r>
            <a:endParaRPr sz="4800" b="1">
              <a:solidFill>
                <a:srgbClr val="0B5394"/>
              </a:solidFill>
              <a:latin typeface="Oswald"/>
              <a:ea typeface="Oswald"/>
              <a:cs typeface="Oswald"/>
              <a:sym typeface="Oswald"/>
            </a:endParaRPr>
          </a:p>
        </p:txBody>
      </p:sp>
      <p:pic>
        <p:nvPicPr>
          <p:cNvPr id="58" name="Shape 58"/>
          <p:cNvPicPr preferRelativeResize="0"/>
          <p:nvPr/>
        </p:nvPicPr>
        <p:blipFill rotWithShape="1">
          <a:blip r:embed="rId3">
            <a:alphaModFix/>
          </a:blip>
          <a:srcRect l="10257" t="28136" b="42594"/>
          <a:stretch/>
        </p:blipFill>
        <p:spPr>
          <a:xfrm>
            <a:off x="108533" y="3856008"/>
            <a:ext cx="2596679" cy="1096075"/>
          </a:xfrm>
          <a:prstGeom prst="rect">
            <a:avLst/>
          </a:prstGeom>
          <a:noFill/>
          <a:ln>
            <a:noFill/>
          </a:ln>
        </p:spPr>
      </p:pic>
      <p:pic>
        <p:nvPicPr>
          <p:cNvPr id="59" name="Shape 59"/>
          <p:cNvPicPr preferRelativeResize="0"/>
          <p:nvPr/>
        </p:nvPicPr>
        <p:blipFill>
          <a:blip r:embed="rId4">
            <a:alphaModFix/>
          </a:blip>
          <a:stretch>
            <a:fillRect/>
          </a:stretch>
        </p:blipFill>
        <p:spPr>
          <a:xfrm>
            <a:off x="7844117" y="3751293"/>
            <a:ext cx="1008775" cy="1305499"/>
          </a:xfrm>
          <a:prstGeom prst="rect">
            <a:avLst/>
          </a:prstGeom>
          <a:noFill/>
          <a:ln>
            <a:noFill/>
          </a:ln>
        </p:spPr>
      </p:pic>
      <p:pic>
        <p:nvPicPr>
          <p:cNvPr id="60" name="Shape 60"/>
          <p:cNvPicPr preferRelativeResize="0"/>
          <p:nvPr/>
        </p:nvPicPr>
        <p:blipFill>
          <a:blip r:embed="rId5">
            <a:alphaModFix/>
          </a:blip>
          <a:stretch>
            <a:fillRect/>
          </a:stretch>
        </p:blipFill>
        <p:spPr>
          <a:xfrm>
            <a:off x="5064276" y="3977041"/>
            <a:ext cx="2244000" cy="854000"/>
          </a:xfrm>
          <a:prstGeom prst="rect">
            <a:avLst/>
          </a:prstGeom>
          <a:noFill/>
          <a:ln>
            <a:noFill/>
          </a:ln>
        </p:spPr>
      </p:pic>
      <p:sp>
        <p:nvSpPr>
          <p:cNvPr id="61" name="Shape 61"/>
          <p:cNvSpPr/>
          <p:nvPr/>
        </p:nvSpPr>
        <p:spPr>
          <a:xfrm>
            <a:off x="-55200" y="3324075"/>
            <a:ext cx="9434100" cy="160500"/>
          </a:xfrm>
          <a:prstGeom prst="rect">
            <a:avLst/>
          </a:prstGeom>
          <a:solidFill>
            <a:schemeClr val="accent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62" name="Shape 62"/>
          <p:cNvPicPr preferRelativeResize="0"/>
          <p:nvPr/>
        </p:nvPicPr>
        <p:blipFill rotWithShape="1">
          <a:blip r:embed="rId6">
            <a:alphaModFix/>
          </a:blip>
          <a:srcRect l="22307" r="29531"/>
          <a:stretch/>
        </p:blipFill>
        <p:spPr>
          <a:xfrm>
            <a:off x="7355838" y="36700"/>
            <a:ext cx="1288725" cy="3462899"/>
          </a:xfrm>
          <a:prstGeom prst="rect">
            <a:avLst/>
          </a:prstGeom>
          <a:noFill/>
          <a:ln>
            <a:noFill/>
          </a:ln>
        </p:spPr>
      </p:pic>
      <p:sp>
        <p:nvSpPr>
          <p:cNvPr id="11" name="Shape 55">
            <a:extLst>
              <a:ext uri="{FF2B5EF4-FFF2-40B4-BE49-F238E27FC236}">
                <a16:creationId xmlns:a16="http://schemas.microsoft.com/office/drawing/2014/main" xmlns="" id="{89825EF8-345C-457F-BAFD-DD71C024CCB9}"/>
              </a:ext>
            </a:extLst>
          </p:cNvPr>
          <p:cNvSpPr txBox="1">
            <a:spLocks/>
          </p:cNvSpPr>
          <p:nvPr/>
        </p:nvSpPr>
        <p:spPr>
          <a:xfrm>
            <a:off x="1685446" y="2493093"/>
            <a:ext cx="4485658" cy="71304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0" indent="0" algn="l">
              <a:lnSpc>
                <a:spcPct val="115000"/>
              </a:lnSpc>
            </a:pPr>
            <a:r>
              <a:rPr lang="es-ES" sz="1600" dirty="0">
                <a:solidFill>
                  <a:srgbClr val="FFD966"/>
                </a:solidFill>
                <a:latin typeface="Oswald"/>
                <a:ea typeface="Oswald"/>
                <a:cs typeface="Oswald"/>
                <a:sym typeface="Oswald"/>
              </a:rPr>
              <a:t>Ciudad de Panamá, Panamá</a:t>
            </a:r>
            <a:r>
              <a:rPr lang="es-ES" sz="1600" dirty="0">
                <a:solidFill>
                  <a:srgbClr val="FFFFFF"/>
                </a:solidFill>
                <a:latin typeface="Oswald"/>
                <a:ea typeface="Oswald"/>
                <a:cs typeface="Oswald"/>
                <a:sym typeface="Oswald"/>
              </a:rPr>
              <a:t> </a:t>
            </a:r>
          </a:p>
          <a:p>
            <a:pPr marL="0" indent="0" algn="l">
              <a:lnSpc>
                <a:spcPct val="115000"/>
              </a:lnSpc>
            </a:pPr>
            <a:r>
              <a:rPr lang="es-ES" sz="1600" dirty="0">
                <a:solidFill>
                  <a:srgbClr val="FFFFFF"/>
                </a:solidFill>
                <a:latin typeface="Oswald"/>
                <a:ea typeface="Oswald"/>
                <a:cs typeface="Oswald"/>
                <a:sym typeface="Oswald"/>
              </a:rPr>
              <a:t>25 y 26 de abril, 2018</a:t>
            </a:r>
            <a:endParaRPr lang="es-ES" sz="1600" dirty="0">
              <a:solidFill>
                <a:schemeClr val="lt1"/>
              </a:solidFill>
              <a:latin typeface="Oswald"/>
              <a:ea typeface="Oswald"/>
              <a:cs typeface="Oswald"/>
              <a:sym typeface="Oswald"/>
            </a:endParaRPr>
          </a:p>
        </p:txBody>
      </p:sp>
      <p:pic>
        <p:nvPicPr>
          <p:cNvPr id="15" name="Shape 63">
            <a:extLst>
              <a:ext uri="{FF2B5EF4-FFF2-40B4-BE49-F238E27FC236}">
                <a16:creationId xmlns:a16="http://schemas.microsoft.com/office/drawing/2014/main" xmlns="" id="{95844337-1E89-4E25-BBE5-B8480017CAD4}"/>
              </a:ext>
            </a:extLst>
          </p:cNvPr>
          <p:cNvPicPr preferRelativeResize="0"/>
          <p:nvPr/>
        </p:nvPicPr>
        <p:blipFill>
          <a:blip r:embed="rId7">
            <a:alphaModFix/>
          </a:blip>
          <a:stretch>
            <a:fillRect/>
          </a:stretch>
        </p:blipFill>
        <p:spPr>
          <a:xfrm>
            <a:off x="2663467" y="3930770"/>
            <a:ext cx="1908601" cy="94654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0" y="-75"/>
            <a:ext cx="589548"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a16="http://schemas.microsoft.com/office/drawing/2014/main" xmlns="" id="{3C88B38C-1E23-45BD-9371-0527CE2AD842}"/>
              </a:ext>
            </a:extLst>
          </p:cNvPr>
          <p:cNvSpPr/>
          <p:nvPr/>
        </p:nvSpPr>
        <p:spPr>
          <a:xfrm>
            <a:off x="589548" y="-75"/>
            <a:ext cx="8554452"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9" name="Shape 72">
            <a:extLst>
              <a:ext uri="{FF2B5EF4-FFF2-40B4-BE49-F238E27FC236}">
                <a16:creationId xmlns:a16="http://schemas.microsoft.com/office/drawing/2014/main" xmlns="" id="{920CBC95-45BC-41BF-8C0E-927342DD8025}"/>
              </a:ext>
            </a:extLst>
          </p:cNvPr>
          <p:cNvSpPr txBox="1"/>
          <p:nvPr/>
        </p:nvSpPr>
        <p:spPr>
          <a:xfrm>
            <a:off x="901587" y="920338"/>
            <a:ext cx="7930374" cy="745327"/>
          </a:xfrm>
          <a:prstGeom prst="rect">
            <a:avLst/>
          </a:prstGeom>
          <a:noFill/>
          <a:ln>
            <a:noFill/>
          </a:ln>
        </p:spPr>
        <p:txBody>
          <a:bodyPr spcFirstLastPara="1" wrap="square" lIns="91425" tIns="91425" rIns="91425" bIns="91425" anchor="t" anchorCtr="0">
            <a:noAutofit/>
          </a:bodyPr>
          <a:lstStyle/>
          <a:p>
            <a:pPr algn="ctr">
              <a:lnSpc>
                <a:spcPct val="90000"/>
              </a:lnSpc>
              <a:buClr>
                <a:schemeClr val="dk1"/>
              </a:buClr>
              <a:buSzPts val="1100"/>
            </a:pPr>
            <a:r>
              <a:rPr lang="es-CR" sz="3200" b="1" dirty="0">
                <a:solidFill>
                  <a:srgbClr val="FFFFFF"/>
                </a:solidFill>
                <a:latin typeface="Oswald"/>
              </a:rPr>
              <a:t>Sesión 4: </a:t>
            </a:r>
          </a:p>
          <a:p>
            <a:pPr algn="ctr">
              <a:lnSpc>
                <a:spcPct val="90000"/>
              </a:lnSpc>
              <a:buClr>
                <a:schemeClr val="dk1"/>
              </a:buClr>
              <a:buSzPts val="1100"/>
            </a:pPr>
            <a:endParaRPr lang="es-CR" sz="3200" b="1" dirty="0">
              <a:solidFill>
                <a:srgbClr val="FFFFFF"/>
              </a:solidFill>
              <a:latin typeface="Oswald"/>
            </a:endParaRPr>
          </a:p>
          <a:p>
            <a:pPr algn="ctr">
              <a:lnSpc>
                <a:spcPct val="90000"/>
              </a:lnSpc>
              <a:buClr>
                <a:schemeClr val="dk1"/>
              </a:buClr>
              <a:buSzPts val="1100"/>
            </a:pPr>
            <a:r>
              <a:rPr lang="es-CR" sz="3200" b="1" dirty="0">
                <a:solidFill>
                  <a:srgbClr val="FFFFFF"/>
                </a:solidFill>
                <a:latin typeface="Oswald"/>
              </a:rPr>
              <a:t>Marco normativo e instrumentos nacionales para la protección de las personas trabajadoras migrantes</a:t>
            </a: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7872" y="3426780"/>
            <a:ext cx="2297804" cy="1450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3511114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0" y="-75"/>
            <a:ext cx="589548"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a16="http://schemas.microsoft.com/office/drawing/2014/main" xmlns="" id="{3C88B38C-1E23-45BD-9371-0527CE2AD842}"/>
              </a:ext>
            </a:extLst>
          </p:cNvPr>
          <p:cNvSpPr/>
          <p:nvPr/>
        </p:nvSpPr>
        <p:spPr>
          <a:xfrm>
            <a:off x="589548" y="-75"/>
            <a:ext cx="8554452"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9" name="Shape 72">
            <a:extLst>
              <a:ext uri="{FF2B5EF4-FFF2-40B4-BE49-F238E27FC236}">
                <a16:creationId xmlns:a16="http://schemas.microsoft.com/office/drawing/2014/main" xmlns="" id="{920CBC95-45BC-41BF-8C0E-927342DD8025}"/>
              </a:ext>
            </a:extLst>
          </p:cNvPr>
          <p:cNvSpPr txBox="1"/>
          <p:nvPr/>
        </p:nvSpPr>
        <p:spPr>
          <a:xfrm>
            <a:off x="901587" y="288683"/>
            <a:ext cx="7930374" cy="745327"/>
          </a:xfrm>
          <a:prstGeom prst="rect">
            <a:avLst/>
          </a:prstGeom>
          <a:noFill/>
          <a:ln>
            <a:noFill/>
          </a:ln>
        </p:spPr>
        <p:txBody>
          <a:bodyPr spcFirstLastPara="1" wrap="square" lIns="91425" tIns="91425" rIns="91425" bIns="91425" anchor="t" anchorCtr="0">
            <a:noAutofit/>
          </a:bodyPr>
          <a:lstStyle/>
          <a:p>
            <a:pPr algn="ctr">
              <a:lnSpc>
                <a:spcPct val="90000"/>
              </a:lnSpc>
              <a:buClr>
                <a:schemeClr val="dk1"/>
              </a:buClr>
              <a:buSzPts val="1100"/>
            </a:pPr>
            <a:r>
              <a:rPr lang="es-CR" sz="2400" b="1" dirty="0">
                <a:solidFill>
                  <a:srgbClr val="FFFFFF"/>
                </a:solidFill>
                <a:latin typeface="Oswald"/>
              </a:rPr>
              <a:t>Marco normativo e instrumentos en materia laboral</a:t>
            </a: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smtClean="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3" name="2 Marcador de texto"/>
          <p:cNvSpPr>
            <a:spLocks noGrp="1"/>
          </p:cNvSpPr>
          <p:nvPr>
            <p:ph type="body" idx="1"/>
          </p:nvPr>
        </p:nvSpPr>
        <p:spPr>
          <a:xfrm>
            <a:off x="901586" y="1152475"/>
            <a:ext cx="7930713" cy="3416400"/>
          </a:xfrm>
        </p:spPr>
        <p:txBody>
          <a:bodyPr/>
          <a:lstStyle/>
          <a:p>
            <a:pPr marL="0" indent="0" algn="just" eaLnBrk="1" hangingPunct="1">
              <a:lnSpc>
                <a:spcPct val="80000"/>
              </a:lnSpc>
              <a:buFont typeface="Arial" charset="0"/>
              <a:buNone/>
            </a:pPr>
            <a:r>
              <a:rPr lang="es-ES" altLang="es-GT" sz="2400" dirty="0">
                <a:solidFill>
                  <a:schemeClr val="bg1"/>
                </a:solidFill>
              </a:rPr>
              <a:t>El ordenamiento de los flujos migratorios es un tema prioritario para el país por ello es importante establecer procesos migratorios seguros, ordenados y respetuosos de los derechos humanos de la población migrante.</a:t>
            </a:r>
          </a:p>
          <a:p>
            <a:pPr marL="0" indent="0" algn="just" eaLnBrk="1" hangingPunct="1">
              <a:lnSpc>
                <a:spcPct val="80000"/>
              </a:lnSpc>
              <a:buFont typeface="Arial" charset="0"/>
              <a:buNone/>
            </a:pPr>
            <a:endParaRPr lang="es-ES" altLang="es-GT" sz="2400" dirty="0">
              <a:solidFill>
                <a:schemeClr val="bg1"/>
              </a:solidFill>
            </a:endParaRPr>
          </a:p>
          <a:p>
            <a:pPr marL="0" indent="0" algn="just" eaLnBrk="1" hangingPunct="1">
              <a:lnSpc>
                <a:spcPct val="80000"/>
              </a:lnSpc>
              <a:buFont typeface="Arial" charset="0"/>
              <a:buNone/>
            </a:pPr>
            <a:r>
              <a:rPr lang="es-ES" altLang="es-GT" sz="2400" dirty="0">
                <a:solidFill>
                  <a:schemeClr val="bg1"/>
                </a:solidFill>
              </a:rPr>
              <a:t>El Ministerio de Relaciones Exteriores, como representante del Estado de Guatemala en el Exterior es el responsable de velar por el respeto de los derechos de los guatemaltecos trabajadores migrantes, sin importar el estatus migratorio y brindar la atención, asistencia y protección consular que corresponde. </a:t>
            </a:r>
            <a:endParaRPr lang="es-GT" altLang="es-GT" sz="2400" dirty="0">
              <a:solidFill>
                <a:schemeClr val="bg1"/>
              </a:solidFill>
            </a:endParaRPr>
          </a:p>
          <a:p>
            <a:pPr marL="0" indent="0" eaLnBrk="1" hangingPunct="1">
              <a:lnSpc>
                <a:spcPct val="80000"/>
              </a:lnSpc>
            </a:pPr>
            <a:endParaRPr lang="en-US" altLang="es-GT" dirty="0"/>
          </a:p>
          <a:p>
            <a:endParaRPr lang="es-GT" dirty="0"/>
          </a:p>
        </p:txBody>
      </p:sp>
    </p:spTree>
    <p:extLst>
      <p:ext uri="{BB962C8B-B14F-4D97-AF65-F5344CB8AC3E}">
        <p14:creationId xmlns:p14="http://schemas.microsoft.com/office/powerpoint/2010/main" val="3417328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0" y="-75"/>
            <a:ext cx="589548"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a16="http://schemas.microsoft.com/office/drawing/2014/main" xmlns="" id="{3C88B38C-1E23-45BD-9371-0527CE2AD842}"/>
              </a:ext>
            </a:extLst>
          </p:cNvPr>
          <p:cNvSpPr/>
          <p:nvPr/>
        </p:nvSpPr>
        <p:spPr>
          <a:xfrm>
            <a:off x="589548" y="-75"/>
            <a:ext cx="8554452"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9" name="Shape 72">
            <a:extLst>
              <a:ext uri="{FF2B5EF4-FFF2-40B4-BE49-F238E27FC236}">
                <a16:creationId xmlns:a16="http://schemas.microsoft.com/office/drawing/2014/main" xmlns="" id="{920CBC95-45BC-41BF-8C0E-927342DD8025}"/>
              </a:ext>
            </a:extLst>
          </p:cNvPr>
          <p:cNvSpPr txBox="1"/>
          <p:nvPr/>
        </p:nvSpPr>
        <p:spPr>
          <a:xfrm>
            <a:off x="901587" y="288683"/>
            <a:ext cx="7930374" cy="745327"/>
          </a:xfrm>
          <a:prstGeom prst="rect">
            <a:avLst/>
          </a:prstGeom>
          <a:noFill/>
          <a:ln>
            <a:noFill/>
          </a:ln>
        </p:spPr>
        <p:txBody>
          <a:bodyPr spcFirstLastPara="1" wrap="square" lIns="91425" tIns="91425" rIns="91425" bIns="91425" anchor="t" anchorCtr="0">
            <a:noAutofit/>
          </a:bodyPr>
          <a:lstStyle/>
          <a:p>
            <a:pPr algn="ctr">
              <a:lnSpc>
                <a:spcPct val="90000"/>
              </a:lnSpc>
              <a:buClr>
                <a:schemeClr val="dk1"/>
              </a:buClr>
              <a:buSzPts val="1100"/>
            </a:pPr>
            <a:r>
              <a:rPr lang="es-CR" sz="2400" b="1" dirty="0">
                <a:solidFill>
                  <a:srgbClr val="FFFFFF"/>
                </a:solidFill>
                <a:latin typeface="Oswald"/>
              </a:rPr>
              <a:t>Marco normativo e instrumentos en materia laboral</a:t>
            </a: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smtClean="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3" name="2 Marcador de texto"/>
          <p:cNvSpPr>
            <a:spLocks noGrp="1"/>
          </p:cNvSpPr>
          <p:nvPr>
            <p:ph type="body" idx="1"/>
          </p:nvPr>
        </p:nvSpPr>
        <p:spPr>
          <a:xfrm>
            <a:off x="901586" y="1152475"/>
            <a:ext cx="7930713" cy="3416400"/>
          </a:xfrm>
        </p:spPr>
        <p:txBody>
          <a:bodyPr/>
          <a:lstStyle/>
          <a:p>
            <a:pPr eaLnBrk="1" hangingPunct="1">
              <a:lnSpc>
                <a:spcPct val="80000"/>
              </a:lnSpc>
            </a:pPr>
            <a:r>
              <a:rPr lang="es-GT" altLang="es-GT" sz="2000" b="1" dirty="0">
                <a:solidFill>
                  <a:schemeClr val="bg1"/>
                </a:solidFill>
              </a:rPr>
              <a:t>Nacional</a:t>
            </a:r>
          </a:p>
          <a:p>
            <a:pPr lvl="1" eaLnBrk="1" hangingPunct="1">
              <a:lnSpc>
                <a:spcPct val="80000"/>
              </a:lnSpc>
            </a:pPr>
            <a:r>
              <a:rPr lang="es-GT" altLang="es-GT" sz="1800" dirty="0">
                <a:solidFill>
                  <a:schemeClr val="bg1"/>
                </a:solidFill>
              </a:rPr>
              <a:t>Código de Trabajo, Decreto 1441, Articulo No. 34 </a:t>
            </a:r>
          </a:p>
          <a:p>
            <a:pPr lvl="1">
              <a:lnSpc>
                <a:spcPct val="80000"/>
              </a:lnSpc>
              <a:buFont typeface="Courier New" panose="02070309020205020404" pitchFamily="49" charset="0"/>
              <a:buChar char="o"/>
            </a:pPr>
            <a:r>
              <a:rPr lang="es-GT" altLang="es-GT" sz="1800" dirty="0" smtClean="0">
                <a:solidFill>
                  <a:schemeClr val="bg1"/>
                </a:solidFill>
              </a:rPr>
              <a:t>Código de Migración, Articulo, Art 218 y 219</a:t>
            </a:r>
          </a:p>
          <a:p>
            <a:pPr lvl="1" eaLnBrk="1" hangingPunct="1">
              <a:lnSpc>
                <a:spcPct val="80000"/>
              </a:lnSpc>
            </a:pPr>
            <a:r>
              <a:rPr lang="es-GT" altLang="es-GT" sz="1800" dirty="0" smtClean="0">
                <a:solidFill>
                  <a:schemeClr val="bg1"/>
                </a:solidFill>
              </a:rPr>
              <a:t>Reglamento </a:t>
            </a:r>
            <a:r>
              <a:rPr lang="es-GT" altLang="es-GT" sz="1800" dirty="0">
                <a:solidFill>
                  <a:schemeClr val="bg1"/>
                </a:solidFill>
              </a:rPr>
              <a:t>para agencias de reclutamiento, contratación y colocación de trabajadores guatemaltecos dentro y fuera del país </a:t>
            </a:r>
            <a:r>
              <a:rPr lang="es-GT" altLang="es-GT" sz="1800" dirty="0" smtClean="0">
                <a:solidFill>
                  <a:schemeClr val="bg1"/>
                </a:solidFill>
              </a:rPr>
              <a:t>(en proceso de aprobación).</a:t>
            </a:r>
            <a:endParaRPr lang="es-GT" altLang="es-GT" sz="1800" dirty="0">
              <a:solidFill>
                <a:schemeClr val="bg1"/>
              </a:solidFill>
            </a:endParaRPr>
          </a:p>
          <a:p>
            <a:pPr marL="0" indent="0" eaLnBrk="1" hangingPunct="1">
              <a:lnSpc>
                <a:spcPct val="80000"/>
              </a:lnSpc>
            </a:pPr>
            <a:endParaRPr lang="en-US" altLang="es-GT" dirty="0"/>
          </a:p>
          <a:p>
            <a:endParaRPr lang="es-GT" dirty="0"/>
          </a:p>
        </p:txBody>
      </p:sp>
    </p:spTree>
    <p:extLst>
      <p:ext uri="{BB962C8B-B14F-4D97-AF65-F5344CB8AC3E}">
        <p14:creationId xmlns:p14="http://schemas.microsoft.com/office/powerpoint/2010/main" val="750643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0" y="-75"/>
            <a:ext cx="589548"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a16="http://schemas.microsoft.com/office/drawing/2014/main" xmlns="" id="{3C88B38C-1E23-45BD-9371-0527CE2AD842}"/>
              </a:ext>
            </a:extLst>
          </p:cNvPr>
          <p:cNvSpPr/>
          <p:nvPr/>
        </p:nvSpPr>
        <p:spPr>
          <a:xfrm>
            <a:off x="589548" y="-75"/>
            <a:ext cx="8554452"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9" name="Shape 72">
            <a:extLst>
              <a:ext uri="{FF2B5EF4-FFF2-40B4-BE49-F238E27FC236}">
                <a16:creationId xmlns:a16="http://schemas.microsoft.com/office/drawing/2014/main" xmlns="" id="{920CBC95-45BC-41BF-8C0E-927342DD8025}"/>
              </a:ext>
            </a:extLst>
          </p:cNvPr>
          <p:cNvSpPr txBox="1"/>
          <p:nvPr/>
        </p:nvSpPr>
        <p:spPr>
          <a:xfrm>
            <a:off x="901587" y="288683"/>
            <a:ext cx="7930374" cy="745327"/>
          </a:xfrm>
          <a:prstGeom prst="rect">
            <a:avLst/>
          </a:prstGeom>
          <a:noFill/>
          <a:ln>
            <a:noFill/>
          </a:ln>
        </p:spPr>
        <p:txBody>
          <a:bodyPr spcFirstLastPara="1" wrap="square" lIns="91425" tIns="91425" rIns="91425" bIns="91425" anchor="t" anchorCtr="0">
            <a:noAutofit/>
          </a:bodyPr>
          <a:lstStyle/>
          <a:p>
            <a:pPr algn="ctr">
              <a:lnSpc>
                <a:spcPct val="90000"/>
              </a:lnSpc>
              <a:buClr>
                <a:schemeClr val="dk1"/>
              </a:buClr>
              <a:buSzPts val="1100"/>
            </a:pPr>
            <a:r>
              <a:rPr lang="es-CR" sz="2400" b="1" dirty="0">
                <a:solidFill>
                  <a:srgbClr val="FFFFFF"/>
                </a:solidFill>
                <a:latin typeface="Oswald"/>
              </a:rPr>
              <a:t>Marco normativo e instrumentos en materia laboral</a:t>
            </a:r>
          </a:p>
          <a:p>
            <a:pPr marL="0" lvl="0" indent="0" rtl="0">
              <a:lnSpc>
                <a:spcPct val="90000"/>
              </a:lnSpc>
              <a:spcBef>
                <a:spcPts val="0"/>
              </a:spcBef>
              <a:spcAft>
                <a:spcPts val="0"/>
              </a:spcAft>
              <a:buClr>
                <a:schemeClr val="dk1"/>
              </a:buClr>
              <a:buSzPts val="1100"/>
              <a:buFont typeface="Arial"/>
              <a:buNone/>
            </a:pPr>
            <a:r>
              <a:rPr lang="en" sz="4000" dirty="0">
                <a:solidFill>
                  <a:srgbClr val="FFFFFF"/>
                </a:solidFill>
                <a:latin typeface="Oswald"/>
                <a:ea typeface="Oswald"/>
                <a:cs typeface="Oswald"/>
                <a:sym typeface="Oswald"/>
              </a:rPr>
              <a:t> </a:t>
            </a:r>
            <a:endParaRPr sz="40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smtClean="0">
              <a:solidFill>
                <a:schemeClr val="lt1"/>
              </a:solidFill>
              <a:latin typeface="Oswald"/>
              <a:ea typeface="Oswald"/>
              <a:cs typeface="Oswald"/>
              <a:sym typeface="Oswald"/>
            </a:endParaRPr>
          </a:p>
          <a:p>
            <a:pPr marL="0" lvl="0" indent="0" algn="ctr" rtl="0">
              <a:lnSpc>
                <a:spcPct val="90000"/>
              </a:lnSpc>
              <a:spcBef>
                <a:spcPts val="0"/>
              </a:spcBef>
              <a:spcAft>
                <a:spcPts val="0"/>
              </a:spcAft>
              <a:buNone/>
            </a:pPr>
            <a:endParaRPr dirty="0"/>
          </a:p>
        </p:txBody>
      </p:sp>
      <p:sp>
        <p:nvSpPr>
          <p:cNvPr id="3" name="2 Marcador de texto"/>
          <p:cNvSpPr>
            <a:spLocks noGrp="1"/>
          </p:cNvSpPr>
          <p:nvPr>
            <p:ph type="body" idx="1"/>
          </p:nvPr>
        </p:nvSpPr>
        <p:spPr>
          <a:xfrm>
            <a:off x="901586" y="1152475"/>
            <a:ext cx="7930713" cy="3416400"/>
          </a:xfrm>
        </p:spPr>
        <p:txBody>
          <a:bodyPr/>
          <a:lstStyle/>
          <a:p>
            <a:pPr eaLnBrk="1" hangingPunct="1">
              <a:lnSpc>
                <a:spcPct val="80000"/>
              </a:lnSpc>
            </a:pPr>
            <a:r>
              <a:rPr lang="es-GT" altLang="es-GT" sz="2000" b="1" dirty="0" smtClean="0">
                <a:solidFill>
                  <a:schemeClr val="bg1"/>
                </a:solidFill>
              </a:rPr>
              <a:t>Internacional</a:t>
            </a:r>
            <a:endParaRPr lang="es-GT" altLang="es-GT" sz="2000" b="1" dirty="0">
              <a:solidFill>
                <a:schemeClr val="bg1"/>
              </a:solidFill>
            </a:endParaRPr>
          </a:p>
          <a:p>
            <a:pPr lvl="1" eaLnBrk="1" hangingPunct="1">
              <a:lnSpc>
                <a:spcPct val="80000"/>
              </a:lnSpc>
            </a:pPr>
            <a:r>
              <a:rPr lang="es-GT" altLang="es-GT" sz="1800" dirty="0">
                <a:solidFill>
                  <a:schemeClr val="bg1"/>
                </a:solidFill>
              </a:rPr>
              <a:t>Convención Internacional sobre Protección de los Derechos de todos los Trabajadores Migrantes y sus Familias.</a:t>
            </a:r>
          </a:p>
          <a:p>
            <a:pPr lvl="1" eaLnBrk="1" hangingPunct="1">
              <a:lnSpc>
                <a:spcPct val="80000"/>
              </a:lnSpc>
            </a:pPr>
            <a:r>
              <a:rPr lang="es-GT" altLang="es-GT" sz="1800" dirty="0">
                <a:solidFill>
                  <a:schemeClr val="bg1"/>
                </a:solidFill>
              </a:rPr>
              <a:t>Convenio Número 97 de la OIT relativo a Trabajadores Migrantes.</a:t>
            </a:r>
          </a:p>
          <a:p>
            <a:pPr lvl="1" eaLnBrk="1" hangingPunct="1">
              <a:lnSpc>
                <a:spcPct val="80000"/>
              </a:lnSpc>
            </a:pPr>
            <a:r>
              <a:rPr lang="es-GT" altLang="es-GT" sz="1800" dirty="0">
                <a:solidFill>
                  <a:schemeClr val="bg1"/>
                </a:solidFill>
              </a:rPr>
              <a:t>Convenio Número 96  sobre las agencias retribuidas de colocación</a:t>
            </a:r>
            <a:r>
              <a:rPr lang="es-GT" altLang="es-GT" sz="1800" dirty="0" smtClean="0">
                <a:solidFill>
                  <a:schemeClr val="bg1"/>
                </a:solidFill>
              </a:rPr>
              <a:t>.</a:t>
            </a:r>
          </a:p>
          <a:p>
            <a:pPr lvl="1">
              <a:lnSpc>
                <a:spcPct val="80000"/>
              </a:lnSpc>
            </a:pPr>
            <a:r>
              <a:rPr lang="es-GT" sz="1800" dirty="0">
                <a:solidFill>
                  <a:schemeClr val="bg1"/>
                </a:solidFill>
              </a:rPr>
              <a:t>Convención de Viena sobre relaciones consulares</a:t>
            </a:r>
          </a:p>
          <a:p>
            <a:pPr marL="596900" lvl="1" indent="0" eaLnBrk="1" hangingPunct="1">
              <a:lnSpc>
                <a:spcPct val="80000"/>
              </a:lnSpc>
              <a:buNone/>
            </a:pPr>
            <a:endParaRPr lang="es-GT" altLang="es-GT" sz="1800" dirty="0">
              <a:solidFill>
                <a:schemeClr val="bg1"/>
              </a:solidFill>
            </a:endParaRPr>
          </a:p>
          <a:p>
            <a:pPr marL="0" indent="0" eaLnBrk="1" hangingPunct="1">
              <a:lnSpc>
                <a:spcPct val="80000"/>
              </a:lnSpc>
            </a:pPr>
            <a:endParaRPr lang="en-US" altLang="es-GT" dirty="0"/>
          </a:p>
          <a:p>
            <a:endParaRPr lang="es-GT" dirty="0"/>
          </a:p>
        </p:txBody>
      </p:sp>
    </p:spTree>
    <p:extLst>
      <p:ext uri="{BB962C8B-B14F-4D97-AF65-F5344CB8AC3E}">
        <p14:creationId xmlns:p14="http://schemas.microsoft.com/office/powerpoint/2010/main" val="1500176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0" y="-75"/>
            <a:ext cx="589548"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a16="http://schemas.microsoft.com/office/drawing/2014/main" xmlns="" id="{3C88B38C-1E23-45BD-9371-0527CE2AD842}"/>
              </a:ext>
            </a:extLst>
          </p:cNvPr>
          <p:cNvSpPr/>
          <p:nvPr/>
        </p:nvSpPr>
        <p:spPr>
          <a:xfrm>
            <a:off x="589548" y="-75"/>
            <a:ext cx="8554452"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0" name="Shape 72">
            <a:extLst>
              <a:ext uri="{FF2B5EF4-FFF2-40B4-BE49-F238E27FC236}">
                <a16:creationId xmlns:a16="http://schemas.microsoft.com/office/drawing/2014/main" xmlns="" id="{CA0ACADC-9A1C-498B-A9ED-DB7D4ADD8CDB}"/>
              </a:ext>
            </a:extLst>
          </p:cNvPr>
          <p:cNvSpPr txBox="1"/>
          <p:nvPr/>
        </p:nvSpPr>
        <p:spPr>
          <a:xfrm>
            <a:off x="878306" y="415555"/>
            <a:ext cx="7930374" cy="745327"/>
          </a:xfrm>
          <a:prstGeom prst="rect">
            <a:avLst/>
          </a:prstGeom>
          <a:noFill/>
          <a:ln>
            <a:noFill/>
          </a:ln>
        </p:spPr>
        <p:txBody>
          <a:bodyPr spcFirstLastPara="1" wrap="square" lIns="91425" tIns="91425" rIns="91425" bIns="91425" anchor="t" anchorCtr="0">
            <a:noAutofit/>
          </a:bodyPr>
          <a:lstStyle/>
          <a:p>
            <a:pPr algn="ctr">
              <a:lnSpc>
                <a:spcPct val="90000"/>
              </a:lnSpc>
              <a:buClr>
                <a:schemeClr val="dk1"/>
              </a:buClr>
              <a:buSzPts val="1100"/>
            </a:pPr>
            <a:r>
              <a:rPr lang="es-CR" sz="2400" b="1" dirty="0">
                <a:solidFill>
                  <a:srgbClr val="FFFFFF"/>
                </a:solidFill>
                <a:latin typeface="Oswald"/>
                <a:ea typeface="Oswald"/>
                <a:cs typeface="Oswald"/>
                <a:sym typeface="Oswald"/>
              </a:rPr>
              <a:t>Convenios entre instituciones o entre países sobre trabajadores migrantes</a:t>
            </a:r>
            <a:endParaRPr sz="24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algn="ctr">
              <a:lnSpc>
                <a:spcPct val="90000"/>
              </a:lnSpc>
            </a:pPr>
            <a:endParaRPr lang="en-US" dirty="0"/>
          </a:p>
          <a:p>
            <a:pPr marL="0" lvl="0" indent="0" algn="ctr" rtl="0">
              <a:lnSpc>
                <a:spcPct val="90000"/>
              </a:lnSpc>
              <a:spcBef>
                <a:spcPts val="0"/>
              </a:spcBef>
              <a:spcAft>
                <a:spcPts val="0"/>
              </a:spcAft>
              <a:buNone/>
            </a:pPr>
            <a:endParaRPr dirty="0"/>
          </a:p>
        </p:txBody>
      </p:sp>
      <p:sp>
        <p:nvSpPr>
          <p:cNvPr id="12" name="3 Marcador de texto"/>
          <p:cNvSpPr txBox="1">
            <a:spLocks/>
          </p:cNvSpPr>
          <p:nvPr/>
        </p:nvSpPr>
        <p:spPr>
          <a:xfrm>
            <a:off x="773830" y="1464731"/>
            <a:ext cx="8059943" cy="543160"/>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r>
              <a:rPr lang="es-GT" dirty="0" smtClean="0">
                <a:solidFill>
                  <a:schemeClr val="bg1"/>
                </a:solidFill>
              </a:rPr>
              <a:t>Acuerdo Gubernativo 430-2003 - Comisión de Trabajo multiinstitucional para las Relaciones Laborales en Guatemala.</a:t>
            </a:r>
          </a:p>
          <a:p>
            <a:pPr marL="114300" indent="0" algn="just">
              <a:buNone/>
            </a:pPr>
            <a:r>
              <a:rPr lang="es-GT" dirty="0">
                <a:solidFill>
                  <a:schemeClr val="bg1"/>
                </a:solidFill>
              </a:rPr>
              <a:t>	</a:t>
            </a:r>
            <a:r>
              <a:rPr lang="es-GT" dirty="0" smtClean="0">
                <a:solidFill>
                  <a:schemeClr val="bg1"/>
                </a:solidFill>
              </a:rPr>
              <a:t>“</a:t>
            </a:r>
            <a:r>
              <a:rPr lang="es-GT" sz="1600" dirty="0" smtClean="0">
                <a:solidFill>
                  <a:schemeClr val="bg1"/>
                </a:solidFill>
              </a:rPr>
              <a:t>La Comisión priorizará la consideración de temas relacionados con el 	cumplimiento efectivo de la legislación laboral y con el tratamiento de 	denuncias internacionales sobre violaciones a los derechos laborales.”</a:t>
            </a:r>
          </a:p>
          <a:p>
            <a:pPr marL="114300" indent="0" algn="just">
              <a:buNone/>
            </a:pPr>
            <a:endParaRPr lang="es-GT" sz="1600" dirty="0">
              <a:solidFill>
                <a:schemeClr val="bg1"/>
              </a:solidFill>
            </a:endParaRPr>
          </a:p>
          <a:p>
            <a:pPr algn="just"/>
            <a:r>
              <a:rPr lang="es-GT" sz="1600" dirty="0" smtClean="0">
                <a:solidFill>
                  <a:schemeClr val="bg1"/>
                </a:solidFill>
              </a:rPr>
              <a:t>Acuerdo </a:t>
            </a:r>
            <a:r>
              <a:rPr lang="es-GT" sz="1600" dirty="0">
                <a:solidFill>
                  <a:schemeClr val="bg1"/>
                </a:solidFill>
              </a:rPr>
              <a:t>entre la República de Guatemala y Belice sobre un programa para trabajadores de temporada, cuyo objetivo es, establecer un marco general para la implementación de un programa laboral.</a:t>
            </a:r>
          </a:p>
          <a:p>
            <a:pPr algn="just"/>
            <a:endParaRPr lang="es-GT" sz="1600" dirty="0">
              <a:solidFill>
                <a:schemeClr val="bg1"/>
              </a:solidFill>
            </a:endParaRPr>
          </a:p>
          <a:p>
            <a:pPr algn="just"/>
            <a:endParaRPr lang="es-GT" sz="1600" dirty="0">
              <a:solidFill>
                <a:schemeClr val="bg1"/>
              </a:solidFill>
            </a:endParaRPr>
          </a:p>
        </p:txBody>
      </p:sp>
    </p:spTree>
    <p:extLst>
      <p:ext uri="{BB962C8B-B14F-4D97-AF65-F5344CB8AC3E}">
        <p14:creationId xmlns:p14="http://schemas.microsoft.com/office/powerpoint/2010/main" val="1926355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0" y="-75"/>
            <a:ext cx="589548"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a16="http://schemas.microsoft.com/office/drawing/2014/main" xmlns="" id="{3C88B38C-1E23-45BD-9371-0527CE2AD842}"/>
              </a:ext>
            </a:extLst>
          </p:cNvPr>
          <p:cNvSpPr/>
          <p:nvPr/>
        </p:nvSpPr>
        <p:spPr>
          <a:xfrm>
            <a:off x="589548" y="-75"/>
            <a:ext cx="8554452"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sp>
        <p:nvSpPr>
          <p:cNvPr id="10" name="Shape 72">
            <a:extLst>
              <a:ext uri="{FF2B5EF4-FFF2-40B4-BE49-F238E27FC236}">
                <a16:creationId xmlns:a16="http://schemas.microsoft.com/office/drawing/2014/main" xmlns="" id="{CA0ACADC-9A1C-498B-A9ED-DB7D4ADD8CDB}"/>
              </a:ext>
            </a:extLst>
          </p:cNvPr>
          <p:cNvSpPr txBox="1"/>
          <p:nvPr/>
        </p:nvSpPr>
        <p:spPr>
          <a:xfrm>
            <a:off x="878306" y="415555"/>
            <a:ext cx="7930374" cy="745327"/>
          </a:xfrm>
          <a:prstGeom prst="rect">
            <a:avLst/>
          </a:prstGeom>
          <a:noFill/>
          <a:ln>
            <a:noFill/>
          </a:ln>
        </p:spPr>
        <p:txBody>
          <a:bodyPr spcFirstLastPara="1" wrap="square" lIns="91425" tIns="91425" rIns="91425" bIns="91425" anchor="t" anchorCtr="0">
            <a:noAutofit/>
          </a:bodyPr>
          <a:lstStyle/>
          <a:p>
            <a:pPr algn="ctr">
              <a:lnSpc>
                <a:spcPct val="90000"/>
              </a:lnSpc>
              <a:buClr>
                <a:schemeClr val="dk1"/>
              </a:buClr>
              <a:buSzPts val="1100"/>
            </a:pPr>
            <a:r>
              <a:rPr lang="es-CR" sz="2400" b="1" dirty="0">
                <a:solidFill>
                  <a:srgbClr val="FFFFFF"/>
                </a:solidFill>
                <a:latin typeface="Oswald"/>
                <a:ea typeface="Oswald"/>
                <a:cs typeface="Oswald"/>
                <a:sym typeface="Oswald"/>
              </a:rPr>
              <a:t>Convenios entre instituciones o entre países sobre trabajadores migrantes</a:t>
            </a:r>
            <a:endParaRPr sz="2400" dirty="0">
              <a:solidFill>
                <a:srgbClr val="FFFFFF"/>
              </a:solidFill>
              <a:latin typeface="Oswald"/>
              <a:ea typeface="Oswald"/>
              <a:cs typeface="Oswald"/>
              <a:sym typeface="Oswald"/>
            </a:endParaRPr>
          </a:p>
          <a:p>
            <a:pPr marL="0" lvl="0" indent="0" algn="ctr" rtl="0">
              <a:lnSpc>
                <a:spcPct val="90000"/>
              </a:lnSpc>
              <a:spcBef>
                <a:spcPts val="0"/>
              </a:spcBef>
              <a:spcAft>
                <a:spcPts val="0"/>
              </a:spcAft>
              <a:buClr>
                <a:schemeClr val="dk1"/>
              </a:buClr>
              <a:buSzPts val="1100"/>
              <a:buFont typeface="Arial"/>
              <a:buNone/>
            </a:pPr>
            <a:endParaRPr sz="6400" dirty="0">
              <a:solidFill>
                <a:schemeClr val="lt1"/>
              </a:solidFill>
              <a:latin typeface="Oswald"/>
              <a:ea typeface="Oswald"/>
              <a:cs typeface="Oswald"/>
              <a:sym typeface="Oswald"/>
            </a:endParaRPr>
          </a:p>
          <a:p>
            <a:pPr algn="ctr">
              <a:lnSpc>
                <a:spcPct val="90000"/>
              </a:lnSpc>
            </a:pPr>
            <a:endParaRPr lang="en-US" dirty="0"/>
          </a:p>
          <a:p>
            <a:pPr marL="0" lvl="0" indent="0" algn="ctr" rtl="0">
              <a:lnSpc>
                <a:spcPct val="90000"/>
              </a:lnSpc>
              <a:spcBef>
                <a:spcPts val="0"/>
              </a:spcBef>
              <a:spcAft>
                <a:spcPts val="0"/>
              </a:spcAft>
              <a:buNone/>
            </a:pPr>
            <a:endParaRPr dirty="0"/>
          </a:p>
        </p:txBody>
      </p:sp>
      <p:sp>
        <p:nvSpPr>
          <p:cNvPr id="12" name="3 Marcador de texto"/>
          <p:cNvSpPr txBox="1">
            <a:spLocks/>
          </p:cNvSpPr>
          <p:nvPr/>
        </p:nvSpPr>
        <p:spPr>
          <a:xfrm>
            <a:off x="773830" y="1464731"/>
            <a:ext cx="8059943" cy="543160"/>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algn="just"/>
            <a:r>
              <a:rPr lang="es-GT" sz="1600" dirty="0" smtClean="0">
                <a:solidFill>
                  <a:schemeClr val="bg1"/>
                </a:solidFill>
              </a:rPr>
              <a:t>Se </a:t>
            </a:r>
            <a:r>
              <a:rPr lang="es-GT" sz="1600" dirty="0">
                <a:solidFill>
                  <a:schemeClr val="bg1"/>
                </a:solidFill>
              </a:rPr>
              <a:t>encuentra en proceso de negociación, un Acuerdo de cooperación en Materia Laboral, entre la República de Guatemala y los Estados Unidos Mexicanos, que permita regular el flujo de trabajadores transfronterizos entre ambos países.</a:t>
            </a:r>
          </a:p>
          <a:p>
            <a:pPr algn="just"/>
            <a:endParaRPr lang="es-GT" sz="1600" dirty="0">
              <a:solidFill>
                <a:schemeClr val="bg1"/>
              </a:solidFill>
            </a:endParaRPr>
          </a:p>
        </p:txBody>
      </p:sp>
    </p:spTree>
    <p:extLst>
      <p:ext uri="{BB962C8B-B14F-4D97-AF65-F5344CB8AC3E}">
        <p14:creationId xmlns:p14="http://schemas.microsoft.com/office/powerpoint/2010/main" val="2780898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3" name="Shape 73"/>
          <p:cNvSpPr/>
          <p:nvPr/>
        </p:nvSpPr>
        <p:spPr>
          <a:xfrm>
            <a:off x="0" y="-75"/>
            <a:ext cx="589548" cy="5143575"/>
          </a:xfrm>
          <a:prstGeom prst="rect">
            <a:avLst/>
          </a:prstGeom>
          <a:solidFill>
            <a:srgbClr val="FFD966"/>
          </a:solidFill>
          <a:ln>
            <a:noFill/>
          </a:ln>
        </p:spPr>
        <p:txBody>
          <a:bodyPr spcFirstLastPara="1" wrap="square" lIns="91425" tIns="91425" rIns="91425" bIns="91425" anchor="ctr" anchorCtr="0">
            <a:noAutofit/>
          </a:bodyPr>
          <a:lstStyle/>
          <a:p>
            <a:pPr marL="0" lvl="0" indent="0" rtl="0">
              <a:spcBef>
                <a:spcPts val="0"/>
              </a:spcBef>
              <a:spcAft>
                <a:spcPts val="0"/>
              </a:spcAft>
              <a:buNone/>
            </a:pPr>
            <a:endParaRPr dirty="0">
              <a:solidFill>
                <a:srgbClr val="FFFF00"/>
              </a:solidFill>
            </a:endParaRPr>
          </a:p>
        </p:txBody>
      </p:sp>
      <p:sp>
        <p:nvSpPr>
          <p:cNvPr id="8" name="Shape 54">
            <a:extLst>
              <a:ext uri="{FF2B5EF4-FFF2-40B4-BE49-F238E27FC236}">
                <a16:creationId xmlns:a16="http://schemas.microsoft.com/office/drawing/2014/main" xmlns="" id="{3C88B38C-1E23-45BD-9371-0527CE2AD842}"/>
              </a:ext>
            </a:extLst>
          </p:cNvPr>
          <p:cNvSpPr/>
          <p:nvPr/>
        </p:nvSpPr>
        <p:spPr>
          <a:xfrm>
            <a:off x="589548" y="-75"/>
            <a:ext cx="8554452" cy="5143575"/>
          </a:xfrm>
          <a:prstGeom prst="rect">
            <a:avLst/>
          </a:prstGeom>
          <a:solidFill>
            <a:srgbClr val="0B539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0543" y="1321330"/>
            <a:ext cx="3652462" cy="2305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151317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5"/>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TotalTime>
  <Words>316</Words>
  <Application>Microsoft Office PowerPoint</Application>
  <PresentationFormat>Presentación en pantalla (16:9)</PresentationFormat>
  <Paragraphs>44</Paragraphs>
  <Slides>8</Slides>
  <Notes>8</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Oswald</vt:lpstr>
      <vt:lpstr>Courier New</vt:lpstr>
      <vt:lpstr>Simple Light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BONNIE Alexandra</dc:creator>
  <cp:lastModifiedBy>Ana Maria Rafael Istupe</cp:lastModifiedBy>
  <cp:revision>21</cp:revision>
  <dcterms:modified xsi:type="dcterms:W3CDTF">2018-04-24T05:57:18Z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9865897C-953F-41A0-A378-309538799EE8</vt:lpwstr>
  </property>
  <property fmtid="{D5CDD505-2E9C-101B-9397-08002B2CF9AE}" pid="3" name="ArticulatePath">
    <vt:lpwstr>Machote ppt - PROTECCIÓN CONSULAR  DE LAS PERSONAS TRABAJADORAS MIGRANTES</vt:lpwstr>
  </property>
</Properties>
</file>