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75" r:id="rId4"/>
    <p:sldId id="282" r:id="rId5"/>
    <p:sldId id="279" r:id="rId6"/>
    <p:sldId id="297" r:id="rId7"/>
    <p:sldId id="301" r:id="rId8"/>
    <p:sldId id="302" r:id="rId9"/>
    <p:sldId id="305" r:id="rId10"/>
    <p:sldId id="295" r:id="rId11"/>
    <p:sldId id="270" r:id="rId12"/>
    <p:sldId id="286" r:id="rId13"/>
    <p:sldId id="306" r:id="rId14"/>
    <p:sldId id="273" r:id="rId15"/>
    <p:sldId id="264" r:id="rId16"/>
    <p:sldId id="287" r:id="rId17"/>
    <p:sldId id="276" r:id="rId18"/>
    <p:sldId id="288" r:id="rId19"/>
    <p:sldId id="265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73" d="100"/>
          <a:sy n="73" d="100"/>
        </p:scale>
        <p:origin x="-115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BF70A8-1B54-42C1-8F0A-2D7C7F165026}" type="datetimeFigureOut">
              <a:rPr lang="es-GT"/>
              <a:pPr>
                <a:defRPr/>
              </a:pPr>
              <a:t>04/12/2012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AB21D0-23D2-4217-8D72-D8DBA4E5C0B2}" type="slidenum">
              <a:rPr lang="es-GT"/>
              <a:pPr>
                <a:defRPr/>
              </a:pPr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882E-F0C8-4F4C-939A-69D3495ACBF7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C471-B842-4CD9-BF14-9870829B026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686D-210C-4FB7-92EB-F296A1892F38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EE63-D83F-45A3-A523-A7DED97AFD7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1C1A-5A9A-4A0F-A93D-73B744477D4B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8E35-628E-4313-9E9E-12E66C30644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D4FC-256C-4A32-B1D7-86DD8FDF6D65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E136-4BBB-429E-9DC3-973543C0975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02D0-CACC-4C3B-8247-B42522DAFF75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9DF9-3785-418C-8462-1D075B51F0D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06F8-01D5-4BE2-A697-8AEA6F892130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537-DB4B-4217-9FB2-FEA6E9DFEE4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7867-F1BD-40F1-9898-801074C88351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AA4D-056A-4A1B-AA85-74DE43B9187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A121-E6A6-4DF1-92D9-ABEB57390136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C81A-3241-45FF-A846-15EE08AC2F1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8ED7-6EEB-4D73-9887-10DD49D4AF2C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3AE6-0CF5-4E6E-9D5C-299DB3F9010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2A2C-C053-463B-916D-0657F1964FD0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6ED8-957B-4D25-9A8B-F01BBA8AF80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4CDE-96F9-47FB-B114-1D4B9CAD5324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6E21-C619-4E08-9C99-37AC47818AF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A86859-83ED-40D8-AD1B-7E9624C932CB}" type="datetimeFigureOut">
              <a:rPr lang="es-ES"/>
              <a:pPr>
                <a:defRPr/>
              </a:pPr>
              <a:t>04/12/2012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A66594-80B0-4005-BD99-F1FB4F264A0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14339" name="3 Imagen" descr="portadapresentacion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6423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b="1" smtClean="0">
                <a:solidFill>
                  <a:srgbClr val="000000"/>
                </a:solidFill>
                <a:latin typeface="Arial Black" pitchFamily="34" charset="0"/>
              </a:rPr>
              <a:t>Avances de Trata de Personas a </a:t>
            </a:r>
            <a:r>
              <a:rPr lang="es-MX" sz="4000" b="1" u="sng" smtClean="0">
                <a:solidFill>
                  <a:srgbClr val="000000"/>
                </a:solidFill>
                <a:latin typeface="Arial Black" pitchFamily="34" charset="0"/>
              </a:rPr>
              <a:t>Nivel Regional</a:t>
            </a:r>
            <a:endParaRPr lang="es-ES_tradnl" sz="40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2000" smtClean="0">
                <a:latin typeface="Arial Black" pitchFamily="34" charset="0"/>
              </a:rPr>
              <a:t>Marco de Acción Regional para el Combate, Prevención y Atención a Víctimas de Trata de Personas en Centroamérica</a:t>
            </a:r>
            <a:endParaRPr lang="es-ES_tradnl" sz="2000" smtClean="0"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Lineamientos Nacionales y Regionales para el Fortalecimiento de la Coordinación Institucional para el Combate de la Trata de Personas en Centroamérica.</a:t>
            </a: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Estrategia Regional para la Atención Integral y Acompañamiento a las Víctimas de Trata de Personas .</a:t>
            </a: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989138"/>
            <a:ext cx="4038600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2000" smtClean="0">
                <a:latin typeface="Arial Black" pitchFamily="34" charset="0"/>
              </a:rPr>
              <a:t>Marco de Acción Regional para el Combate, Prevención y Atención a Víctimas de Trata de Personas en Centroamérica</a:t>
            </a:r>
            <a:endParaRPr lang="es-ES_tradnl" sz="2000" smtClean="0"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Campaña Regional de Prevención de la Trata de Personas, que fueron elaborados, validados y aprobados por las Comisiones Nacionales.   </a:t>
            </a:r>
            <a:endParaRPr lang="es-ES_tradn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28775"/>
            <a:ext cx="4038600" cy="410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200" smtClean="0">
                <a:latin typeface="Arial Black" pitchFamily="34" charset="0"/>
              </a:rPr>
              <a:t>Coalición Regional Contra la Trata de Personas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GT" smtClean="0"/>
          </a:p>
        </p:txBody>
      </p:sp>
      <p:sp>
        <p:nvSpPr>
          <p:cNvPr id="27652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GT" sz="2400" smtClean="0">
                <a:latin typeface="Arial" charset="0"/>
                <a:cs typeface="Arial" charset="0"/>
              </a:rPr>
              <a:t>Tiene como objetivo conformar y consolidar un espacio regional de discusión y coordinación entre cada una de los representantes y coordinadores de las Coaliciones, Comités y Comisiones conformadas en cada uno de los países centroamericanos</a:t>
            </a:r>
          </a:p>
        </p:txBody>
      </p:sp>
      <p:pic>
        <p:nvPicPr>
          <p:cNvPr id="27653" name="Picture 2" descr="C:\Users\amorales\Pictures\LOGO COALICION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662113"/>
            <a:ext cx="352742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3200" smtClean="0">
                <a:latin typeface="Arial Black" pitchFamily="34" charset="0"/>
              </a:rPr>
              <a:t>Avances de Trata de Personas a </a:t>
            </a:r>
            <a:r>
              <a:rPr lang="es-ES_tradnl" sz="3200" u="sng" smtClean="0">
                <a:latin typeface="Arial Black" pitchFamily="34" charset="0"/>
              </a:rPr>
              <a:t>Nivel Internacional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smtClean="0">
                <a:latin typeface="Arial Black" pitchFamily="34" charset="0"/>
              </a:rPr>
              <a:t>Reporte de Trata de Personas</a:t>
            </a:r>
            <a:br>
              <a:rPr lang="es-ES_tradnl" sz="2800" smtClean="0">
                <a:latin typeface="Arial Black" pitchFamily="34" charset="0"/>
              </a:rPr>
            </a:br>
            <a:endParaRPr lang="es-ES_tradnl" sz="2800" smtClean="0">
              <a:latin typeface="Arial Black" pitchFamily="34" charset="0"/>
            </a:endParaRPr>
          </a:p>
        </p:txBody>
      </p:sp>
      <p:sp>
        <p:nvSpPr>
          <p:cNvPr id="29699" name="4 Marcador de contenido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es-GT" sz="2000" smtClean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r>
              <a:rPr lang="es-ES_tradnl" sz="2000" smtClean="0">
                <a:latin typeface="Arial" charset="0"/>
                <a:cs typeface="Arial" charset="0"/>
              </a:rPr>
              <a:t>Guatemala, ha dado muestras como Estado, de su compromiso en la lucha contra la trata de personas y se ha situado durante los últimos dos años en el nivel 2 del Reporte de Trata de Personas (TIP Report), elaborado por el Departamento de Estado de los Estados Unidos de América</a:t>
            </a:r>
          </a:p>
          <a:p>
            <a:pPr marL="0" indent="0">
              <a:buFont typeface="Arial" charset="0"/>
              <a:buNone/>
            </a:pP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2500" smtClean="0">
                <a:latin typeface="Arial Black" pitchFamily="34" charset="0"/>
              </a:rPr>
              <a:t>III Reunión de Autoridades Nacionales en materia de Trata de Personas</a:t>
            </a:r>
            <a:endParaRPr lang="es-ES_tradnl" sz="2500" smtClean="0">
              <a:latin typeface="Arial Black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GT" sz="2100" dirty="0" smtClean="0">
                <a:latin typeface="Arial" pitchFamily="34" charset="0"/>
                <a:cs typeface="Arial" pitchFamily="34" charset="0"/>
              </a:rPr>
              <a:t>Prorrogar </a:t>
            </a:r>
            <a:r>
              <a:rPr lang="es-GT" sz="2100" dirty="0">
                <a:latin typeface="Arial" pitchFamily="34" charset="0"/>
                <a:cs typeface="Arial" pitchFamily="34" charset="0"/>
              </a:rPr>
              <a:t>por dos años más el “Plan de Trabajo Contra la Trata de Personas en el Hemisferio Occidental 2010-2012</a:t>
            </a:r>
            <a:r>
              <a:rPr lang="es-GT" sz="2100" dirty="0" smtClean="0">
                <a:latin typeface="Arial" pitchFamily="34" charset="0"/>
                <a:cs typeface="Arial" pitchFamily="34" charset="0"/>
              </a:rPr>
              <a:t>”.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1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GT" sz="2100" dirty="0" smtClean="0">
                <a:latin typeface="Arial" pitchFamily="34" charset="0"/>
                <a:cs typeface="Arial" pitchFamily="34" charset="0"/>
              </a:rPr>
              <a:t>Considerar a </a:t>
            </a:r>
            <a:r>
              <a:rPr lang="es-GT" sz="2100" dirty="0">
                <a:latin typeface="Arial" pitchFamily="34" charset="0"/>
                <a:cs typeface="Arial" pitchFamily="34" charset="0"/>
              </a:rPr>
              <a:t>la víctima como centro de todos los </a:t>
            </a:r>
            <a:r>
              <a:rPr lang="es-GT" sz="2100" dirty="0" smtClean="0">
                <a:latin typeface="Arial" pitchFamily="34" charset="0"/>
                <a:cs typeface="Arial" pitchFamily="34" charset="0"/>
              </a:rPr>
              <a:t>procesos, para orientar </a:t>
            </a:r>
            <a:r>
              <a:rPr lang="es-GT" sz="2100" dirty="0">
                <a:latin typeface="Arial" pitchFamily="34" charset="0"/>
                <a:cs typeface="Arial" pitchFamily="34" charset="0"/>
              </a:rPr>
              <a:t>programas de atención integral que permitan su reinserción social, laboral y económica. </a:t>
            </a:r>
            <a:endParaRPr lang="es-GT" sz="2100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1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GT" sz="2100" dirty="0" smtClean="0">
                <a:latin typeface="Arial" pitchFamily="34" charset="0"/>
                <a:cs typeface="Arial" pitchFamily="34" charset="0"/>
              </a:rPr>
              <a:t>Así </a:t>
            </a:r>
            <a:r>
              <a:rPr lang="es-GT" sz="2100" dirty="0">
                <a:latin typeface="Arial" pitchFamily="34" charset="0"/>
                <a:cs typeface="Arial" pitchFamily="34" charset="0"/>
              </a:rPr>
              <a:t>como, fomentar la no tolerancia al delito de la trata de personas, promoviendo la información y divulgación que permita la visibilización de este delito para evitar la impunidad.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amorales\Documents\TRATA DE PERSONAS 2012\III REUNIÓN DE AUTORIDADES NACIONALES SOBRE TRATA\III REUNION RANCTP\FOTOS\INAUGURACION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9813" y="1052513"/>
            <a:ext cx="7064375" cy="421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2 Título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1957387"/>
          </a:xfrm>
        </p:spPr>
        <p:txBody>
          <a:bodyPr/>
          <a:lstStyle/>
          <a:p>
            <a:r>
              <a:rPr lang="es-ES_tradnl" sz="3600" smtClean="0">
                <a:latin typeface="Arial Black" pitchFamily="34" charset="0"/>
                <a:cs typeface="Arial" charset="0"/>
              </a:rPr>
              <a:t/>
            </a:r>
            <a:br>
              <a:rPr lang="es-ES_tradnl" sz="3600" smtClean="0">
                <a:latin typeface="Arial Black" pitchFamily="34" charset="0"/>
                <a:cs typeface="Arial" charset="0"/>
              </a:rPr>
            </a:br>
            <a:r>
              <a:rPr lang="es-ES_tradnl" sz="3600" smtClean="0">
                <a:latin typeface="Arial Black" pitchFamily="34" charset="0"/>
                <a:cs typeface="Arial" charset="0"/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800" b="1" cap="all" dirty="0" smtClean="0">
                <a:latin typeface="Arial Black" pitchFamily="34" charset="0"/>
              </a:rPr>
              <a:t>“AVANCES DE GUATEMALA EN MATERIA DE Trata de personas”</a:t>
            </a:r>
            <a:endParaRPr lang="es-ES_tradnl" sz="2800" dirty="0">
              <a:latin typeface="Arial Black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endParaRPr lang="es-MX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endParaRPr lang="es-MX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endParaRPr lang="es-MX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endParaRPr lang="es-MX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MX" sz="1600" dirty="0" smtClean="0">
                <a:solidFill>
                  <a:srgbClr val="2F2B20"/>
                </a:solidFill>
                <a:latin typeface="Arial" pitchFamily="-65" charset="0"/>
              </a:rPr>
              <a:t>Ministerio de Relaciones Exteriores </a:t>
            </a: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MX" sz="1600" dirty="0" smtClean="0">
                <a:solidFill>
                  <a:srgbClr val="2F2B20"/>
                </a:solidFill>
                <a:latin typeface="Arial" pitchFamily="-65" charset="0"/>
              </a:rPr>
              <a:t>Guatemala, 4 de diciembre  de 2012</a:t>
            </a:r>
            <a:endParaRPr lang="es-ES" sz="1600" dirty="0" smtClean="0">
              <a:solidFill>
                <a:srgbClr val="2F2B20"/>
              </a:solidFill>
              <a:latin typeface="Arial" pitchFamily="-65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2988" y="2420938"/>
            <a:ext cx="78501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Avances </a:t>
            </a:r>
            <a:r>
              <a:rPr lang="es-MX" sz="4000" b="1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Trata de Personas a </a:t>
            </a:r>
            <a:r>
              <a:rPr lang="es-MX" sz="4000" b="1" u="sng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Nivel </a:t>
            </a:r>
            <a:r>
              <a:rPr lang="es-MX" sz="4000" b="1" u="sng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Nacional</a:t>
            </a:r>
            <a:endParaRPr lang="es-GT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500" b="1" smtClean="0">
                <a:solidFill>
                  <a:srgbClr val="000000"/>
                </a:solidFill>
                <a:latin typeface="Arial Black" pitchFamily="34" charset="0"/>
              </a:rPr>
              <a:t>Comisión Interinstitucional contra la Trata de Personas -CIT-</a:t>
            </a:r>
            <a:endParaRPr lang="es-ES_tradnl" sz="2500" u="sng" smtClean="0">
              <a:latin typeface="Arial Black" pitchFamily="34" charset="0"/>
              <a:cs typeface="Arial" charset="0"/>
            </a:endParaRPr>
          </a:p>
        </p:txBody>
      </p:sp>
      <p:sp>
        <p:nvSpPr>
          <p:cNvPr id="17411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endParaRPr lang="es-GT" sz="2000" smtClean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r>
              <a:rPr lang="es-GT" sz="2000" smtClean="0">
                <a:latin typeface="Arial" charset="0"/>
                <a:cs typeface="Arial" charset="0"/>
              </a:rPr>
              <a:t>Actualmente en coordinación con la Secretaría contra la Violencia Sexual Explotación y Trata de Personas –SVET-, durante el presente año se han realizado tres reuniones ordinarias </a:t>
            </a:r>
            <a:endParaRPr lang="es-MX" sz="2000" smtClean="0">
              <a:latin typeface="Arial" charset="0"/>
              <a:cs typeface="Arial" charset="0"/>
            </a:endParaRP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773238"/>
            <a:ext cx="3517900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z="2500" u="sng" smtClean="0">
              <a:latin typeface="Arial Black" pitchFamily="34" charset="0"/>
              <a:cs typeface="Arial" charset="0"/>
            </a:endParaRPr>
          </a:p>
        </p:txBody>
      </p:sp>
      <p:sp>
        <p:nvSpPr>
          <p:cNvPr id="1843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endParaRPr lang="es-GT" sz="2000" smtClean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endParaRPr lang="es-MX" sz="2000" smtClean="0">
              <a:latin typeface="Arial" charset="0"/>
              <a:cs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500" u="sng" smtClean="0">
                <a:latin typeface="Arial Black" pitchFamily="34" charset="0"/>
                <a:cs typeface="Arial" charset="0"/>
              </a:rPr>
              <a:t>Acciones en Prevención</a:t>
            </a:r>
            <a:br>
              <a:rPr lang="es-ES_tradnl" sz="2500" u="sng" smtClean="0">
                <a:latin typeface="Arial Black" pitchFamily="34" charset="0"/>
                <a:cs typeface="Arial" charset="0"/>
              </a:rPr>
            </a:br>
            <a:endParaRPr lang="es-ES_tradnl" sz="2500" smtClean="0">
              <a:latin typeface="Arial Black" pitchFamily="34" charset="0"/>
              <a:cs typeface="Arial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sz="2400" dirty="0" smtClean="0"/>
              <a:t>Capacitaciones a funcionarios consulares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sz="2400" dirty="0" smtClean="0"/>
              <a:t>Talleres de divulgación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sz="2400" dirty="0" smtClean="0"/>
              <a:t>Protocolo para detectar casos de Trabajo Forzoso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sz="2400" dirty="0" err="1" smtClean="0"/>
              <a:t>Call</a:t>
            </a:r>
            <a:r>
              <a:rPr lang="es-GT" sz="2400" dirty="0" smtClean="0"/>
              <a:t> Center 1561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sz="2400" dirty="0" smtClean="0"/>
              <a:t>Espacio Radial</a:t>
            </a:r>
            <a:endParaRPr lang="es-GT" sz="2400" dirty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31938"/>
            <a:ext cx="424815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500" u="sng" smtClean="0">
                <a:latin typeface="Arial Black" pitchFamily="34" charset="0"/>
                <a:cs typeface="Arial" charset="0"/>
              </a:rPr>
              <a:t>Acciones en Atención</a:t>
            </a:r>
            <a:br>
              <a:rPr lang="es-ES_tradnl" sz="2500" u="sng" smtClean="0">
                <a:latin typeface="Arial Black" pitchFamily="34" charset="0"/>
                <a:cs typeface="Arial" charset="0"/>
              </a:rPr>
            </a:br>
            <a:endParaRPr lang="es-ES_tradnl" sz="2500" smtClean="0">
              <a:latin typeface="Arial Black" pitchFamily="34" charset="0"/>
              <a:cs typeface="Arial" charset="0"/>
            </a:endParaRPr>
          </a:p>
        </p:txBody>
      </p:sp>
      <p:sp>
        <p:nvSpPr>
          <p:cNvPr id="20483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endParaRPr lang="es-GT" sz="2000" smtClean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</a:pPr>
            <a:endParaRPr lang="es-MX" sz="2000" smtClean="0">
              <a:latin typeface="Arial" charset="0"/>
              <a:cs typeface="Arial" charset="0"/>
            </a:endParaRPr>
          </a:p>
        </p:txBody>
      </p:sp>
      <p:sp>
        <p:nvSpPr>
          <p:cNvPr id="20484" name="1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GT" sz="2400" smtClean="0"/>
              <a:t>Acompañamiento periódico a la Multisectorial, para detectar y atender a posibles víctimas de Trata de Personas.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628775"/>
            <a:ext cx="388937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500" u="sng" smtClean="0">
                <a:latin typeface="Arial Black" pitchFamily="34" charset="0"/>
                <a:cs typeface="Arial" charset="0"/>
              </a:rPr>
              <a:t>Acciones en Investigación, Persecución y Sanción </a:t>
            </a:r>
            <a:br>
              <a:rPr lang="es-ES_tradnl" sz="2500" u="sng" smtClean="0">
                <a:latin typeface="Arial Black" pitchFamily="34" charset="0"/>
                <a:cs typeface="Arial" charset="0"/>
              </a:rPr>
            </a:br>
            <a:endParaRPr lang="es-ES_tradnl" sz="2500" smtClean="0">
              <a:latin typeface="Arial Black" pitchFamily="34" charset="0"/>
              <a:cs typeface="Arial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b="1" dirty="0" smtClean="0"/>
              <a:t>Investigación</a:t>
            </a:r>
            <a:r>
              <a:rPr lang="es-GT" dirty="0" smtClean="0"/>
              <a:t>: Creación de Unidad contra la Trata de Personas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b="1" dirty="0" smtClean="0"/>
              <a:t>Persecución</a:t>
            </a:r>
            <a:r>
              <a:rPr lang="es-GT" dirty="0" smtClean="0"/>
              <a:t>: Creación de la Fiscalía de Sección contra la Trata de Personas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b="1" dirty="0" smtClean="0"/>
              <a:t>Sanción</a:t>
            </a:r>
            <a:r>
              <a:rPr lang="es-GT" dirty="0" smtClean="0"/>
              <a:t>: Implementación de Juzgados especializados contra la Trata de Personas</a:t>
            </a:r>
            <a:endParaRPr lang="es-GT" dirty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4033838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3 Imagen" descr="plantillaabajopresent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6625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500" u="sng" smtClean="0">
                <a:latin typeface="Arial Black" pitchFamily="34" charset="0"/>
                <a:cs typeface="Arial" charset="0"/>
              </a:rPr>
              <a:t>Acciones en Repatriación</a:t>
            </a:r>
            <a:br>
              <a:rPr lang="es-ES_tradnl" sz="2500" u="sng" smtClean="0">
                <a:latin typeface="Arial Black" pitchFamily="34" charset="0"/>
                <a:cs typeface="Arial" charset="0"/>
              </a:rPr>
            </a:br>
            <a:endParaRPr lang="es-ES_tradnl" sz="2500" smtClean="0">
              <a:latin typeface="Arial Black" pitchFamily="34" charset="0"/>
              <a:cs typeface="Arial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/>
              <a:t>Socialización e implementación del Protocolo de Repatriación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dirty="0" smtClean="0"/>
              <a:t>12 repatriaciones realizadas durante el presente año, dentro de las cuales 8 fueron de guatemaltecos y 4 extranjeros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GT" dirty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3025"/>
            <a:ext cx="39243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454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Arial Black</vt:lpstr>
      <vt:lpstr>Wingdings</vt:lpstr>
      <vt:lpstr>Tema de Office</vt:lpstr>
      <vt:lpstr>Slide 1</vt:lpstr>
      <vt:lpstr>“AVANCES DE GUATEMALA EN MATERIA DE TRATA DE PERSONAS”</vt:lpstr>
      <vt:lpstr>Slide 3</vt:lpstr>
      <vt:lpstr>Comisión Interinstitucional contra la Trata de Personas -CIT-</vt:lpstr>
      <vt:lpstr>Slide 5</vt:lpstr>
      <vt:lpstr>Acciones en Prevención </vt:lpstr>
      <vt:lpstr>Acciones en Atención </vt:lpstr>
      <vt:lpstr>Acciones en Investigación, Persecución y Sanción  </vt:lpstr>
      <vt:lpstr>Acciones en Repatriación </vt:lpstr>
      <vt:lpstr>Slide 10</vt:lpstr>
      <vt:lpstr>Avances de Trata de Personas a Nivel Regional</vt:lpstr>
      <vt:lpstr>Marco de Acción Regional para el Combate, Prevención y Atención a Víctimas de Trata de Personas en Centroamérica</vt:lpstr>
      <vt:lpstr>Marco de Acción Regional para el Combate, Prevención y Atención a Víctimas de Trata de Personas en Centroamérica</vt:lpstr>
      <vt:lpstr>Coalición Regional Contra la Trata de Personas</vt:lpstr>
      <vt:lpstr>Avances de Trata de Personas a Nivel Internacional</vt:lpstr>
      <vt:lpstr>Reporte de Trata de Personas </vt:lpstr>
      <vt:lpstr>III Reunión de Autoridades Nacionales en materia de Trata de Personas</vt:lpstr>
      <vt:lpstr>Slide 18</vt:lpstr>
      <vt:lpstr> GRACIAS</vt:lpstr>
    </vt:vector>
  </TitlesOfParts>
  <Company>mre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egonzalez</dc:creator>
  <cp:lastModifiedBy>Secretaria Tecnica de la CRM</cp:lastModifiedBy>
  <cp:revision>52</cp:revision>
  <dcterms:created xsi:type="dcterms:W3CDTF">2012-04-12T16:24:49Z</dcterms:created>
  <dcterms:modified xsi:type="dcterms:W3CDTF">2012-12-04T16:49:37Z</dcterms:modified>
</cp:coreProperties>
</file>