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76" r:id="rId3"/>
    <p:sldId id="275" r:id="rId4"/>
    <p:sldId id="290" r:id="rId5"/>
    <p:sldId id="289" r:id="rId6"/>
    <p:sldId id="284" r:id="rId7"/>
    <p:sldId id="280" r:id="rId8"/>
    <p:sldId id="282" r:id="rId9"/>
    <p:sldId id="294" r:id="rId10"/>
    <p:sldId id="281" r:id="rId11"/>
    <p:sldId id="293" r:id="rId12"/>
    <p:sldId id="291" r:id="rId13"/>
    <p:sldId id="278" r:id="rId14"/>
    <p:sldId id="287" r:id="rId15"/>
    <p:sldId id="292" r:id="rId16"/>
    <p:sldId id="288" r:id="rId1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E1C687"/>
    <a:srgbClr val="CCCC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70" d="100"/>
          <a:sy n="170" d="100"/>
        </p:scale>
        <p:origin x="702" y="13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Hoja_de_c_lculo_de_Microsoft_Office_Excel1.xlsx"/><Relationship Id="rId2" Type="http://schemas.openxmlformats.org/officeDocument/2006/relationships/image" Target="../media/image8.jpeg"/><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package" Target="../embeddings/Hoja_de_c_lculo_de_Microsoft_Office_Excel2.xlsx"/><Relationship Id="rId2" Type="http://schemas.openxmlformats.org/officeDocument/2006/relationships/image" Target="../media/image8.jpeg"/><Relationship Id="rId1" Type="http://schemas.openxmlformats.org/officeDocument/2006/relationships/themeOverride" Target="../theme/themeOverride2.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autoTitleDeleted val="1"/>
    <c:view3D>
      <c:perspective val="30"/>
    </c:view3D>
    <c:sideWall>
      <c:spPr>
        <a:blipFill>
          <a:blip xmlns:r="http://schemas.openxmlformats.org/officeDocument/2006/relationships" r:embed="rId2"/>
          <a:tile tx="0" ty="0" sx="100000" sy="100000" flip="none" algn="tl"/>
        </a:blipFill>
        <a:scene3d>
          <a:camera prst="orthographicFront"/>
          <a:lightRig rig="threePt" dir="t"/>
        </a:scene3d>
        <a:sp3d>
          <a:bevelT/>
        </a:sp3d>
      </c:spPr>
    </c:sideWall>
    <c:backWall>
      <c:spPr>
        <a:blipFill>
          <a:blip xmlns:r="http://schemas.openxmlformats.org/officeDocument/2006/relationships" r:embed="rId2"/>
          <a:tile tx="0" ty="0" sx="100000" sy="100000" flip="none" algn="tl"/>
        </a:blipFill>
        <a:ln>
          <a:solidFill>
            <a:srgbClr val="EEECE1">
              <a:lumMod val="75000"/>
            </a:srgbClr>
          </a:solidFill>
        </a:ln>
        <a:scene3d>
          <a:camera prst="orthographicFront"/>
          <a:lightRig rig="threePt" dir="t"/>
        </a:scene3d>
        <a:sp3d>
          <a:bevelT/>
        </a:sp3d>
      </c:spPr>
      <c:pictureOptions>
        <c:pictureFormat val="stretch"/>
      </c:pictureOptions>
    </c:backWall>
    <c:plotArea>
      <c:layout>
        <c:manualLayout>
          <c:layoutTarget val="inner"/>
          <c:xMode val="edge"/>
          <c:yMode val="edge"/>
          <c:x val="4.5167439610777609E-3"/>
          <c:y val="9.0664190152665219E-2"/>
          <c:w val="0.99030694079906578"/>
          <c:h val="0.76339295257776107"/>
        </c:manualLayout>
      </c:layout>
      <c:bar3DChart>
        <c:barDir val="col"/>
        <c:grouping val="clustered"/>
        <c:ser>
          <c:idx val="0"/>
          <c:order val="0"/>
          <c:tx>
            <c:strRef>
              <c:f>Hoja1!$B$1</c:f>
              <c:strCache>
                <c:ptCount val="1"/>
                <c:pt idx="0">
                  <c:v>Repatriaciones Trata 2013</c:v>
                </c:pt>
              </c:strCache>
            </c:strRef>
          </c:tx>
          <c:spPr>
            <a:scene3d>
              <a:camera prst="orthographicFront"/>
              <a:lightRig rig="threePt" dir="t"/>
            </a:scene3d>
            <a:sp3d>
              <a:bevelT/>
            </a:sp3d>
          </c:spPr>
          <c:dLbls>
            <c:dLbl>
              <c:idx val="0"/>
              <c:layout>
                <c:manualLayout>
                  <c:x val="9.6769676802951916E-3"/>
                  <c:y val="-4.5248868778280009E-3"/>
                </c:manualLayout>
              </c:layout>
              <c:showVal val="1"/>
            </c:dLbl>
            <c:dLbl>
              <c:idx val="1"/>
              <c:layout>
                <c:manualLayout>
                  <c:x val="1.4035087719298203E-2"/>
                  <c:y val="0"/>
                </c:manualLayout>
              </c:layout>
              <c:showVal val="1"/>
            </c:dLbl>
            <c:dLbl>
              <c:idx val="2"/>
              <c:layout>
                <c:manualLayout>
                  <c:x val="1.2030075187969903E-2"/>
                  <c:y val="0"/>
                </c:manualLayout>
              </c:layout>
              <c:showVal val="1"/>
            </c:dLbl>
            <c:dLbl>
              <c:idx val="3"/>
              <c:layout>
                <c:manualLayout>
                  <c:x val="1.4652014652014704E-2"/>
                  <c:y val="-2.0715391579151324E-17"/>
                </c:manualLayout>
              </c:layout>
              <c:showVal val="1"/>
            </c:dLbl>
            <c:txPr>
              <a:bodyPr/>
              <a:lstStyle/>
              <a:p>
                <a:pPr>
                  <a:defRPr lang="es-GT" b="1"/>
                </a:pPr>
                <a:endParaRPr lang="en-US"/>
              </a:p>
            </c:txPr>
            <c:showVal val="1"/>
          </c:dLbls>
          <c:cat>
            <c:strRef>
              <c:f>Hoja1!$A$2:$A$5</c:f>
              <c:strCache>
                <c:ptCount val="4"/>
                <c:pt idx="0">
                  <c:v>guatemaltecos menores de edad</c:v>
                </c:pt>
                <c:pt idx="1">
                  <c:v>extranjeros mayores de edad</c:v>
                </c:pt>
                <c:pt idx="2">
                  <c:v>extranjeros menores de edad</c:v>
                </c:pt>
                <c:pt idx="3">
                  <c:v>Total</c:v>
                </c:pt>
              </c:strCache>
            </c:strRef>
          </c:cat>
          <c:val>
            <c:numRef>
              <c:f>Hoja1!$B$2:$B$5</c:f>
              <c:numCache>
                <c:formatCode>General</c:formatCode>
                <c:ptCount val="4"/>
                <c:pt idx="0">
                  <c:v>5</c:v>
                </c:pt>
                <c:pt idx="1">
                  <c:v>3</c:v>
                </c:pt>
                <c:pt idx="2">
                  <c:v>1</c:v>
                </c:pt>
                <c:pt idx="3">
                  <c:v>9</c:v>
                </c:pt>
              </c:numCache>
            </c:numRef>
          </c:val>
        </c:ser>
        <c:ser>
          <c:idx val="1"/>
          <c:order val="1"/>
          <c:tx>
            <c:strRef>
              <c:f>Hoja1!$C$1</c:f>
              <c:strCache>
                <c:ptCount val="1"/>
                <c:pt idx="0">
                  <c:v>Repatriaciones  Tráfico 2013</c:v>
                </c:pt>
              </c:strCache>
            </c:strRef>
          </c:tx>
          <c:spPr>
            <a:scene3d>
              <a:camera prst="orthographicFront"/>
              <a:lightRig rig="threePt" dir="t"/>
            </a:scene3d>
            <a:sp3d>
              <a:bevelT/>
            </a:sp3d>
          </c:spPr>
          <c:dLbls>
            <c:dLbl>
              <c:idx val="0"/>
              <c:layout>
                <c:manualLayout>
                  <c:x val="1.0983939792954705E-2"/>
                  <c:y val="-4.1025080198308517E-3"/>
                </c:manualLayout>
              </c:layout>
              <c:showVal val="1"/>
            </c:dLbl>
            <c:dLbl>
              <c:idx val="1"/>
              <c:layout>
                <c:manualLayout>
                  <c:x val="9.4584046559397627E-3"/>
                  <c:y val="0"/>
                </c:manualLayout>
              </c:layout>
              <c:showVal val="1"/>
            </c:dLbl>
            <c:dLbl>
              <c:idx val="2"/>
              <c:delete val="1"/>
            </c:dLbl>
            <c:txPr>
              <a:bodyPr/>
              <a:lstStyle/>
              <a:p>
                <a:pPr>
                  <a:defRPr lang="es-GT" b="1"/>
                </a:pPr>
                <a:endParaRPr lang="en-US"/>
              </a:p>
            </c:txPr>
            <c:showVal val="1"/>
          </c:dLbls>
          <c:cat>
            <c:strRef>
              <c:f>Hoja1!$A$2:$A$5</c:f>
              <c:strCache>
                <c:ptCount val="4"/>
                <c:pt idx="0">
                  <c:v>guatemaltecos menores de edad</c:v>
                </c:pt>
                <c:pt idx="1">
                  <c:v>extranjeros mayores de edad</c:v>
                </c:pt>
                <c:pt idx="2">
                  <c:v>extranjeros menores de edad</c:v>
                </c:pt>
                <c:pt idx="3">
                  <c:v>Total</c:v>
                </c:pt>
              </c:strCache>
            </c:strRef>
          </c:cat>
          <c:val>
            <c:numRef>
              <c:f>Hoja1!$C$2:$C$5</c:f>
              <c:numCache>
                <c:formatCode>General</c:formatCode>
                <c:ptCount val="4"/>
                <c:pt idx="0">
                  <c:v>1</c:v>
                </c:pt>
                <c:pt idx="3">
                  <c:v>1</c:v>
                </c:pt>
              </c:numCache>
            </c:numRef>
          </c:val>
        </c:ser>
        <c:ser>
          <c:idx val="2"/>
          <c:order val="2"/>
          <c:tx>
            <c:strRef>
              <c:f>Hoja1!$D$1</c:f>
              <c:strCache>
                <c:ptCount val="1"/>
                <c:pt idx="0">
                  <c:v>Total Repatriaciones</c:v>
                </c:pt>
              </c:strCache>
            </c:strRef>
          </c:tx>
          <c:spPr>
            <a:scene3d>
              <a:camera prst="orthographicFront"/>
              <a:lightRig rig="threePt" dir="t"/>
            </a:scene3d>
            <a:sp3d>
              <a:bevelT/>
            </a:sp3d>
          </c:spPr>
          <c:dLbls>
            <c:dLbl>
              <c:idx val="0"/>
              <c:layout>
                <c:manualLayout>
                  <c:x val="1.00250626566416E-2"/>
                  <c:y val="0"/>
                </c:manualLayout>
              </c:layout>
              <c:showVal val="1"/>
            </c:dLbl>
            <c:dLbl>
              <c:idx val="1"/>
              <c:layout>
                <c:manualLayout>
                  <c:x val="1.1395951799243402E-2"/>
                  <c:y val="-2.7251562614112306E-2"/>
                </c:manualLayout>
              </c:layout>
              <c:tx>
                <c:rich>
                  <a:bodyPr/>
                  <a:lstStyle/>
                  <a:p>
                    <a:r>
                      <a:rPr lang="en-US" dirty="0"/>
                      <a:t>3</a:t>
                    </a:r>
                  </a:p>
                </c:rich>
              </c:tx>
              <c:showVal val="1"/>
            </c:dLbl>
            <c:dLbl>
              <c:idx val="2"/>
              <c:layout>
                <c:manualLayout>
                  <c:x val="8.0200501253132796E-3"/>
                  <c:y val="0"/>
                </c:manualLayout>
              </c:layout>
              <c:showVal val="1"/>
            </c:dLbl>
            <c:dLbl>
              <c:idx val="3"/>
              <c:layout>
                <c:manualLayout>
                  <c:x val="1.6714033063874804E-2"/>
                  <c:y val="-8.4655492141704012E-3"/>
                </c:manualLayout>
              </c:layout>
              <c:showVal val="1"/>
            </c:dLbl>
            <c:txPr>
              <a:bodyPr/>
              <a:lstStyle/>
              <a:p>
                <a:pPr>
                  <a:defRPr lang="es-GT" b="1"/>
                </a:pPr>
                <a:endParaRPr lang="en-US"/>
              </a:p>
            </c:txPr>
            <c:showVal val="1"/>
          </c:dLbls>
          <c:cat>
            <c:strRef>
              <c:f>Hoja1!$A$2:$A$5</c:f>
              <c:strCache>
                <c:ptCount val="4"/>
                <c:pt idx="0">
                  <c:v>guatemaltecos menores de edad</c:v>
                </c:pt>
                <c:pt idx="1">
                  <c:v>extranjeros mayores de edad</c:v>
                </c:pt>
                <c:pt idx="2">
                  <c:v>extranjeros menores de edad</c:v>
                </c:pt>
                <c:pt idx="3">
                  <c:v>Total</c:v>
                </c:pt>
              </c:strCache>
            </c:strRef>
          </c:cat>
          <c:val>
            <c:numRef>
              <c:f>Hoja1!$D$2:$D$5</c:f>
              <c:numCache>
                <c:formatCode>General</c:formatCode>
                <c:ptCount val="4"/>
                <c:pt idx="0">
                  <c:v>6</c:v>
                </c:pt>
                <c:pt idx="1">
                  <c:v>3</c:v>
                </c:pt>
                <c:pt idx="2">
                  <c:v>1</c:v>
                </c:pt>
                <c:pt idx="3">
                  <c:v>10</c:v>
                </c:pt>
              </c:numCache>
            </c:numRef>
          </c:val>
        </c:ser>
        <c:dLbls/>
        <c:shape val="box"/>
        <c:axId val="35913088"/>
        <c:axId val="87700608"/>
        <c:axId val="0"/>
      </c:bar3DChart>
      <c:catAx>
        <c:axId val="35913088"/>
        <c:scaling>
          <c:orientation val="minMax"/>
        </c:scaling>
        <c:axPos val="b"/>
        <c:numFmt formatCode="General" sourceLinked="1"/>
        <c:majorTickMark val="none"/>
        <c:tickLblPos val="nextTo"/>
        <c:txPr>
          <a:bodyPr/>
          <a:lstStyle/>
          <a:p>
            <a:pPr>
              <a:defRPr lang="es-MX" sz="800" b="1"/>
            </a:pPr>
            <a:endParaRPr lang="en-US"/>
          </a:p>
        </c:txPr>
        <c:crossAx val="87700608"/>
        <c:crosses val="autoZero"/>
        <c:auto val="1"/>
        <c:lblAlgn val="ctr"/>
        <c:lblOffset val="100"/>
      </c:catAx>
      <c:valAx>
        <c:axId val="87700608"/>
        <c:scaling>
          <c:orientation val="minMax"/>
        </c:scaling>
        <c:delete val="1"/>
        <c:axPos val="l"/>
        <c:numFmt formatCode="General" sourceLinked="1"/>
        <c:majorTickMark val="none"/>
        <c:tickLblPos val="none"/>
        <c:crossAx val="35913088"/>
        <c:crosses val="autoZero"/>
        <c:crossBetween val="between"/>
      </c:valAx>
    </c:plotArea>
    <c:legend>
      <c:legendPos val="t"/>
      <c:layout>
        <c:manualLayout>
          <c:xMode val="edge"/>
          <c:yMode val="edge"/>
          <c:x val="8.1136230826060932E-2"/>
          <c:y val="0.8788847925801192"/>
          <c:w val="0.84867748674272903"/>
          <c:h val="8.1730681969838528E-2"/>
        </c:manualLayout>
      </c:layout>
      <c:txPr>
        <a:bodyPr/>
        <a:lstStyle/>
        <a:p>
          <a:pPr rtl="0">
            <a:defRPr lang="es-GT" b="1"/>
          </a:pPr>
          <a:endParaRPr lang="en-US"/>
        </a:p>
      </c:txPr>
    </c:legend>
    <c:plotVisOnly val="1"/>
    <c:dispBlanksAs val="gap"/>
  </c:chart>
  <c:spPr>
    <a:blipFill>
      <a:blip xmlns:r="http://schemas.openxmlformats.org/officeDocument/2006/relationships" r:embed="rId2"/>
      <a:tile tx="0" ty="0" sx="100000" sy="100000" flip="none" algn="tl"/>
    </a:blip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effectLst>
      <a:innerShdw blurRad="114300">
        <a:prstClr val="black"/>
      </a:innerShdw>
    </a:effectLst>
  </c:spPr>
  <c:externalData r:id="rId3"/>
</c:chartSpace>
</file>

<file path=ppt/charts/chart2.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autoTitleDeleted val="1"/>
    <c:view3D>
      <c:perspective val="30"/>
    </c:view3D>
    <c:sideWall>
      <c:spPr>
        <a:blipFill dpi="0" rotWithShape="1">
          <a:blip xmlns:r="http://schemas.openxmlformats.org/officeDocument/2006/relationships" r:embed="rId2"/>
          <a:srcRect/>
          <a:tile tx="0" ty="0" sx="100000" sy="100000" flip="none" algn="tl"/>
        </a:blipFill>
      </c:spPr>
    </c:sideWall>
    <c:backWall>
      <c:spPr>
        <a:blipFill dpi="0" rotWithShape="1">
          <a:blip xmlns:r="http://schemas.openxmlformats.org/officeDocument/2006/relationships" r:embed="rId2"/>
          <a:srcRect/>
          <a:tile tx="0" ty="0" sx="100000" sy="100000" flip="none" algn="tl"/>
        </a:blipFill>
      </c:spPr>
    </c:backWall>
    <c:plotArea>
      <c:layout>
        <c:manualLayout>
          <c:layoutTarget val="inner"/>
          <c:xMode val="edge"/>
          <c:yMode val="edge"/>
          <c:x val="2.6962671332750109E-2"/>
          <c:y val="9.0012296694344671E-2"/>
          <c:w val="0.94508615293381204"/>
          <c:h val="0.76339295257776107"/>
        </c:manualLayout>
      </c:layout>
      <c:bar3DChart>
        <c:barDir val="col"/>
        <c:grouping val="clustered"/>
        <c:ser>
          <c:idx val="0"/>
          <c:order val="0"/>
          <c:tx>
            <c:strRef>
              <c:f>Hoja1!$B$1</c:f>
              <c:strCache>
                <c:ptCount val="1"/>
                <c:pt idx="0">
                  <c:v>Menores de edad</c:v>
                </c:pt>
              </c:strCache>
            </c:strRef>
          </c:tx>
          <c:spPr>
            <a:ln>
              <a:solidFill>
                <a:srgbClr val="4BACC6">
                  <a:lumMod val="75000"/>
                </a:srgbClr>
              </a:solidFill>
            </a:ln>
            <a:scene3d>
              <a:camera prst="orthographicFront"/>
              <a:lightRig rig="threePt" dir="t"/>
            </a:scene3d>
            <a:sp3d>
              <a:bevelT/>
            </a:sp3d>
          </c:spPr>
          <c:dLbls>
            <c:dLbl>
              <c:idx val="0"/>
              <c:layout>
                <c:manualLayout>
                  <c:x val="1.8045112781954899E-2"/>
                  <c:y val="0"/>
                </c:manualLayout>
              </c:layout>
              <c:showVal val="1"/>
            </c:dLbl>
            <c:dLbl>
              <c:idx val="1"/>
              <c:layout>
                <c:manualLayout>
                  <c:x val="8.5166170058917648E-2"/>
                  <c:y val="-3.8661252914356007E-3"/>
                </c:manualLayout>
              </c:layout>
              <c:showVal val="1"/>
            </c:dLbl>
            <c:dLbl>
              <c:idx val="2"/>
              <c:layout>
                <c:manualLayout>
                  <c:x val="1.2030075187969903E-2"/>
                  <c:y val="0"/>
                </c:manualLayout>
              </c:layout>
              <c:showVal val="1"/>
            </c:dLbl>
            <c:dLbl>
              <c:idx val="3"/>
              <c:layout>
                <c:manualLayout>
                  <c:x val="1.0459232793038504E-2"/>
                  <c:y val="0"/>
                </c:manualLayout>
              </c:layout>
              <c:showVal val="1"/>
            </c:dLbl>
            <c:txPr>
              <a:bodyPr/>
              <a:lstStyle/>
              <a:p>
                <a:pPr>
                  <a:defRPr b="1"/>
                </a:pPr>
                <a:endParaRPr lang="en-US"/>
              </a:p>
            </c:txPr>
            <c:showVal val="1"/>
          </c:dLbls>
          <c:cat>
            <c:strRef>
              <c:f>Hoja1!$A$2:$A$5</c:f>
              <c:strCache>
                <c:ptCount val="4"/>
                <c:pt idx="0">
                  <c:v>Explotación sexual</c:v>
                </c:pt>
                <c:pt idx="1">
                  <c:v>Explotación Laboral</c:v>
                </c:pt>
                <c:pt idx="2">
                  <c:v>Tráfico Ilegal de Personas</c:v>
                </c:pt>
                <c:pt idx="3">
                  <c:v>Total</c:v>
                </c:pt>
              </c:strCache>
            </c:strRef>
          </c:cat>
          <c:val>
            <c:numRef>
              <c:f>Hoja1!$B$2:$B$5</c:f>
              <c:numCache>
                <c:formatCode>General</c:formatCode>
                <c:ptCount val="4"/>
                <c:pt idx="0">
                  <c:v>2</c:v>
                </c:pt>
                <c:pt idx="1">
                  <c:v>4</c:v>
                </c:pt>
                <c:pt idx="2">
                  <c:v>1</c:v>
                </c:pt>
                <c:pt idx="3">
                  <c:v>7</c:v>
                </c:pt>
              </c:numCache>
            </c:numRef>
          </c:val>
        </c:ser>
        <c:ser>
          <c:idx val="1"/>
          <c:order val="1"/>
          <c:tx>
            <c:strRef>
              <c:f>Hoja1!$C$1</c:f>
              <c:strCache>
                <c:ptCount val="1"/>
                <c:pt idx="0">
                  <c:v>Mayores de edad</c:v>
                </c:pt>
              </c:strCache>
            </c:strRef>
          </c:tx>
          <c:spPr>
            <a:scene3d>
              <a:camera prst="orthographicFront"/>
              <a:lightRig rig="threePt" dir="t"/>
            </a:scene3d>
            <a:sp3d>
              <a:bevelT/>
            </a:sp3d>
          </c:spPr>
          <c:dLbls>
            <c:dLbl>
              <c:idx val="0"/>
              <c:layout>
                <c:manualLayout>
                  <c:x val="1.0983939792954705E-2"/>
                  <c:y val="-4.1025080198308517E-3"/>
                </c:manualLayout>
              </c:layout>
              <c:showVal val="1"/>
            </c:dLbl>
            <c:dLbl>
              <c:idx val="1"/>
              <c:layout>
                <c:manualLayout>
                  <c:x val="9.4584046559397505E-3"/>
                  <c:y val="0"/>
                </c:manualLayout>
              </c:layout>
              <c:showVal val="1"/>
            </c:dLbl>
            <c:dLbl>
              <c:idx val="2"/>
              <c:delete val="1"/>
            </c:dLbl>
            <c:txPr>
              <a:bodyPr/>
              <a:lstStyle/>
              <a:p>
                <a:pPr>
                  <a:defRPr b="1"/>
                </a:pPr>
                <a:endParaRPr lang="en-US"/>
              </a:p>
            </c:txPr>
            <c:showVal val="1"/>
          </c:dLbls>
          <c:cat>
            <c:strRef>
              <c:f>Hoja1!$A$2:$A$5</c:f>
              <c:strCache>
                <c:ptCount val="4"/>
                <c:pt idx="0">
                  <c:v>Explotación sexual</c:v>
                </c:pt>
                <c:pt idx="1">
                  <c:v>Explotación Laboral</c:v>
                </c:pt>
                <c:pt idx="2">
                  <c:v>Tráfico Ilegal de Personas</c:v>
                </c:pt>
                <c:pt idx="3">
                  <c:v>Total</c:v>
                </c:pt>
              </c:strCache>
            </c:strRef>
          </c:cat>
          <c:val>
            <c:numRef>
              <c:f>Hoja1!$C$2:$C$5</c:f>
              <c:numCache>
                <c:formatCode>General</c:formatCode>
                <c:ptCount val="4"/>
                <c:pt idx="0">
                  <c:v>3</c:v>
                </c:pt>
                <c:pt idx="1">
                  <c:v>0</c:v>
                </c:pt>
                <c:pt idx="2">
                  <c:v>0</c:v>
                </c:pt>
                <c:pt idx="3">
                  <c:v>3</c:v>
                </c:pt>
              </c:numCache>
            </c:numRef>
          </c:val>
        </c:ser>
        <c:ser>
          <c:idx val="2"/>
          <c:order val="2"/>
          <c:tx>
            <c:strRef>
              <c:f>Hoja1!$D$1</c:f>
              <c:strCache>
                <c:ptCount val="1"/>
                <c:pt idx="0">
                  <c:v>Total </c:v>
                </c:pt>
              </c:strCache>
            </c:strRef>
          </c:tx>
          <c:spPr>
            <a:scene3d>
              <a:camera prst="orthographicFront"/>
              <a:lightRig rig="threePt" dir="t"/>
            </a:scene3d>
            <a:sp3d>
              <a:bevelT/>
            </a:sp3d>
          </c:spPr>
          <c:dLbls>
            <c:dLbl>
              <c:idx val="0"/>
              <c:layout>
                <c:manualLayout>
                  <c:x val="1.00250626566416E-2"/>
                  <c:y val="0"/>
                </c:manualLayout>
              </c:layout>
              <c:showVal val="1"/>
            </c:dLbl>
            <c:dLbl>
              <c:idx val="1"/>
              <c:delete val="1"/>
            </c:dLbl>
            <c:dLbl>
              <c:idx val="2"/>
              <c:layout>
                <c:manualLayout>
                  <c:x val="8.0200501253132796E-3"/>
                  <c:y val="0"/>
                </c:manualLayout>
              </c:layout>
              <c:showVal val="1"/>
            </c:dLbl>
            <c:dLbl>
              <c:idx val="3"/>
              <c:layout>
                <c:manualLayout>
                  <c:x val="1.8826622128445998E-2"/>
                  <c:y val="0"/>
                </c:manualLayout>
              </c:layout>
              <c:showVal val="1"/>
            </c:dLbl>
            <c:txPr>
              <a:bodyPr/>
              <a:lstStyle/>
              <a:p>
                <a:pPr>
                  <a:defRPr b="1"/>
                </a:pPr>
                <a:endParaRPr lang="en-US"/>
              </a:p>
            </c:txPr>
            <c:showVal val="1"/>
          </c:dLbls>
          <c:cat>
            <c:strRef>
              <c:f>Hoja1!$A$2:$A$5</c:f>
              <c:strCache>
                <c:ptCount val="4"/>
                <c:pt idx="0">
                  <c:v>Explotación sexual</c:v>
                </c:pt>
                <c:pt idx="1">
                  <c:v>Explotación Laboral</c:v>
                </c:pt>
                <c:pt idx="2">
                  <c:v>Tráfico Ilegal de Personas</c:v>
                </c:pt>
                <c:pt idx="3">
                  <c:v>Total</c:v>
                </c:pt>
              </c:strCache>
            </c:strRef>
          </c:cat>
          <c:val>
            <c:numRef>
              <c:f>Hoja1!$D$2:$D$5</c:f>
              <c:numCache>
                <c:formatCode>General</c:formatCode>
                <c:ptCount val="4"/>
                <c:pt idx="0">
                  <c:v>5</c:v>
                </c:pt>
                <c:pt idx="1">
                  <c:v>4</c:v>
                </c:pt>
                <c:pt idx="2">
                  <c:v>1</c:v>
                </c:pt>
                <c:pt idx="3">
                  <c:v>10</c:v>
                </c:pt>
              </c:numCache>
            </c:numRef>
          </c:val>
        </c:ser>
        <c:dLbls/>
        <c:shape val="box"/>
        <c:axId val="88047616"/>
        <c:axId val="88049152"/>
        <c:axId val="0"/>
      </c:bar3DChart>
      <c:catAx>
        <c:axId val="88047616"/>
        <c:scaling>
          <c:orientation val="minMax"/>
        </c:scaling>
        <c:axPos val="b"/>
        <c:numFmt formatCode="General" sourceLinked="1"/>
        <c:majorTickMark val="none"/>
        <c:tickLblPos val="nextTo"/>
        <c:txPr>
          <a:bodyPr/>
          <a:lstStyle/>
          <a:p>
            <a:pPr>
              <a:defRPr lang="es-MX" sz="1000" b="1"/>
            </a:pPr>
            <a:endParaRPr lang="en-US"/>
          </a:p>
        </c:txPr>
        <c:crossAx val="88049152"/>
        <c:crosses val="autoZero"/>
        <c:auto val="1"/>
        <c:lblAlgn val="ctr"/>
        <c:lblOffset val="100"/>
      </c:catAx>
      <c:valAx>
        <c:axId val="88049152"/>
        <c:scaling>
          <c:orientation val="minMax"/>
        </c:scaling>
        <c:delete val="1"/>
        <c:axPos val="l"/>
        <c:numFmt formatCode="General" sourceLinked="1"/>
        <c:majorTickMark val="none"/>
        <c:tickLblPos val="none"/>
        <c:crossAx val="88047616"/>
        <c:crosses val="autoZero"/>
        <c:crossBetween val="between"/>
      </c:valAx>
      <c:spPr>
        <a:blipFill>
          <a:blip xmlns:r="http://schemas.openxmlformats.org/officeDocument/2006/relationships" r:embed="rId2"/>
          <a:tile tx="0" ty="0" sx="100000" sy="100000" flip="none" algn="tl"/>
        </a:blipFill>
      </c:spPr>
    </c:plotArea>
    <c:legend>
      <c:legendPos val="t"/>
      <c:layout>
        <c:manualLayout>
          <c:xMode val="edge"/>
          <c:yMode val="edge"/>
          <c:x val="8.1136230826060932E-2"/>
          <c:y val="0.8788847925801192"/>
          <c:w val="0.74846775198341997"/>
          <c:h val="9.1535881477230033E-2"/>
        </c:manualLayout>
      </c:layout>
      <c:txPr>
        <a:bodyPr/>
        <a:lstStyle/>
        <a:p>
          <a:pPr rtl="0">
            <a:defRPr sz="1200"/>
          </a:pPr>
          <a:endParaRPr lang="en-US"/>
        </a:p>
      </c:txPr>
    </c:legend>
    <c:plotVisOnly val="1"/>
    <c:dispBlanksAs val="gap"/>
  </c:chart>
  <c:spPr>
    <a:blipFill>
      <a:blip xmlns:r="http://schemas.openxmlformats.org/officeDocument/2006/relationships" r:embed="rId2"/>
      <a:tile tx="0" ty="0" sx="100000" sy="100000" flip="none" algn="tl"/>
    </a:blip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effectLst>
      <a:innerShdw blurRad="114300">
        <a:prstClr val="black"/>
      </a:innerShdw>
    </a:effectLst>
  </c:spPr>
  <c:externalData r:id="rId3"/>
  <c:userShapes r:id="rId4"/>
</c:chartSpace>
</file>

<file path=ppt/drawings/drawing1.xml><?xml version="1.0" encoding="utf-8"?>
<c:userShapes xmlns:c="http://schemas.openxmlformats.org/drawingml/2006/chart">
  <cdr:relSizeAnchor xmlns:cdr="http://schemas.openxmlformats.org/drawingml/2006/chartDrawing">
    <cdr:from>
      <cdr:x>0.40459</cdr:x>
      <cdr:y>0.39813</cdr:y>
    </cdr:from>
    <cdr:to>
      <cdr:x>0.45714</cdr:x>
      <cdr:y>0.45963</cdr:y>
    </cdr:to>
    <cdr:sp macro="" textlink="">
      <cdr:nvSpPr>
        <cdr:cNvPr id="3" name="2 Rectángulo"/>
        <cdr:cNvSpPr/>
      </cdr:nvSpPr>
      <cdr:spPr>
        <a:xfrm xmlns:a="http://schemas.openxmlformats.org/drawingml/2006/main">
          <a:off x="2456121" y="1307805"/>
          <a:ext cx="318977" cy="202018"/>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s-GT"/>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GT"/>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9E64123-C8E3-417F-A767-3F525384817E}" type="datetimeFigureOut">
              <a:rPr lang="es-GT" smtClean="0"/>
              <a:pPr/>
              <a:t>19/11/2013</a:t>
            </a:fld>
            <a:endParaRPr lang="es-GT"/>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GT"/>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18FF961-F179-46FD-AF1D-7A328C580E80}" type="slidenum">
              <a:rPr lang="es-GT" smtClean="0"/>
              <a:pPr/>
              <a:t>‹Nº›</a:t>
            </a:fld>
            <a:endParaRPr lang="es-GT"/>
          </a:p>
        </p:txBody>
      </p:sp>
    </p:spTree>
    <p:extLst>
      <p:ext uri="{BB962C8B-B14F-4D97-AF65-F5344CB8AC3E}">
        <p14:creationId xmlns:p14="http://schemas.microsoft.com/office/powerpoint/2010/main" xmlns="" val="39014436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162812-77AF-4793-9286-B88CB10F7180}" type="datetimeFigureOut">
              <a:rPr lang="es-MX" smtClean="0"/>
              <a:pPr/>
              <a:t>19/11/2013</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706740-44A6-4906-B582-A5D16D5578E2}" type="slidenum">
              <a:rPr lang="es-MX" smtClean="0"/>
              <a:pPr/>
              <a:t>‹Nº›</a:t>
            </a:fld>
            <a:endParaRPr lang="es-MX"/>
          </a:p>
        </p:txBody>
      </p:sp>
    </p:spTree>
    <p:extLst>
      <p:ext uri="{BB962C8B-B14F-4D97-AF65-F5344CB8AC3E}">
        <p14:creationId xmlns:p14="http://schemas.microsoft.com/office/powerpoint/2010/main" xmlns="" val="861872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D1706740-44A6-4906-B582-A5D16D5578E2}" type="slidenum">
              <a:rPr lang="es-MX" smtClean="0"/>
              <a:pPr/>
              <a:t>3</a:t>
            </a:fld>
            <a:endParaRPr lang="es-MX"/>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D1706740-44A6-4906-B582-A5D16D5578E2}" type="slidenum">
              <a:rPr lang="es-MX" smtClean="0"/>
              <a:pPr/>
              <a:t>4</a:t>
            </a:fld>
            <a:endParaRPr lang="es-MX"/>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GT" dirty="0"/>
          </a:p>
        </p:txBody>
      </p:sp>
      <p:sp>
        <p:nvSpPr>
          <p:cNvPr id="4" name="3 Marcador de número de diapositiva"/>
          <p:cNvSpPr>
            <a:spLocks noGrp="1"/>
          </p:cNvSpPr>
          <p:nvPr>
            <p:ph type="sldNum" sz="quarter" idx="10"/>
          </p:nvPr>
        </p:nvSpPr>
        <p:spPr/>
        <p:txBody>
          <a:bodyPr/>
          <a:lstStyle/>
          <a:p>
            <a:fld id="{D1706740-44A6-4906-B582-A5D16D5578E2}" type="slidenum">
              <a:rPr lang="es-MX" smtClean="0"/>
              <a:pPr/>
              <a:t>7</a:t>
            </a:fld>
            <a:endParaRPr lang="es-MX"/>
          </a:p>
        </p:txBody>
      </p:sp>
    </p:spTree>
    <p:extLst>
      <p:ext uri="{BB962C8B-B14F-4D97-AF65-F5344CB8AC3E}">
        <p14:creationId xmlns:p14="http://schemas.microsoft.com/office/powerpoint/2010/main" xmlns="" val="3528497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6DB4BBAA-4CB7-4514-A9AF-8E9ECC018348}" type="datetimeFigureOut">
              <a:rPr lang="es-ES" smtClean="0"/>
              <a:pPr/>
              <a:t>19/11/2013</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5DE6C42C-10C6-4339-BB24-9DCDB69C68A9}" type="slidenum">
              <a:rPr lang="es-ES" smtClean="0"/>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DB4BBAA-4CB7-4514-A9AF-8E9ECC018348}" type="datetimeFigureOut">
              <a:rPr lang="es-ES" smtClean="0"/>
              <a:pPr/>
              <a:t>19/11/2013</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5DE6C42C-10C6-4339-BB24-9DCDB69C68A9}" type="slidenum">
              <a:rPr lang="es-ES" smtClean="0"/>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DB4BBAA-4CB7-4514-A9AF-8E9ECC018348}" type="datetimeFigureOut">
              <a:rPr lang="es-ES" smtClean="0"/>
              <a:pPr/>
              <a:t>19/11/2013</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5DE6C42C-10C6-4339-BB24-9DCDB69C68A9}" type="slidenum">
              <a:rPr lang="es-ES" smtClean="0"/>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DB4BBAA-4CB7-4514-A9AF-8E9ECC018348}" type="datetimeFigureOut">
              <a:rPr lang="es-ES" smtClean="0"/>
              <a:pPr/>
              <a:t>19/11/2013</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5DE6C42C-10C6-4339-BB24-9DCDB69C68A9}" type="slidenum">
              <a:rPr lang="es-ES" smtClean="0"/>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DB4BBAA-4CB7-4514-A9AF-8E9ECC018348}" type="datetimeFigureOut">
              <a:rPr lang="es-ES" smtClean="0"/>
              <a:pPr/>
              <a:t>19/11/2013</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5DE6C42C-10C6-4339-BB24-9DCDB69C68A9}" type="slidenum">
              <a:rPr lang="es-ES" smtClean="0"/>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6DB4BBAA-4CB7-4514-A9AF-8E9ECC018348}" type="datetimeFigureOut">
              <a:rPr lang="es-ES" smtClean="0"/>
              <a:pPr/>
              <a:t>19/11/2013</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5DE6C42C-10C6-4339-BB24-9DCDB69C68A9}" type="slidenum">
              <a:rPr lang="es-ES" smtClean="0"/>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6DB4BBAA-4CB7-4514-A9AF-8E9ECC018348}" type="datetimeFigureOut">
              <a:rPr lang="es-ES" smtClean="0"/>
              <a:pPr/>
              <a:t>19/11/2013</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5DE6C42C-10C6-4339-BB24-9DCDB69C68A9}" type="slidenum">
              <a:rPr lang="es-ES" smtClean="0"/>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6DB4BBAA-4CB7-4514-A9AF-8E9ECC018348}" type="datetimeFigureOut">
              <a:rPr lang="es-ES" smtClean="0"/>
              <a:pPr/>
              <a:t>19/11/2013</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5DE6C42C-10C6-4339-BB24-9DCDB69C68A9}" type="slidenum">
              <a:rPr lang="es-ES" smtClean="0"/>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DB4BBAA-4CB7-4514-A9AF-8E9ECC018348}" type="datetimeFigureOut">
              <a:rPr lang="es-ES" smtClean="0"/>
              <a:pPr/>
              <a:t>19/11/2013</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5DE6C42C-10C6-4339-BB24-9DCDB69C68A9}" type="slidenum">
              <a:rPr lang="es-ES" smtClean="0"/>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DB4BBAA-4CB7-4514-A9AF-8E9ECC018348}" type="datetimeFigureOut">
              <a:rPr lang="es-ES" smtClean="0"/>
              <a:pPr/>
              <a:t>19/11/2013</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5DE6C42C-10C6-4339-BB24-9DCDB69C68A9}" type="slidenum">
              <a:rPr lang="es-ES" smtClean="0"/>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DB4BBAA-4CB7-4514-A9AF-8E9ECC018348}" type="datetimeFigureOut">
              <a:rPr lang="es-ES" smtClean="0"/>
              <a:pPr/>
              <a:t>19/11/2013</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5DE6C42C-10C6-4339-BB24-9DCDB69C68A9}" type="slidenum">
              <a:rPr lang="es-ES" smtClean="0"/>
              <a:pPr/>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B4BBAA-4CB7-4514-A9AF-8E9ECC018348}" type="datetimeFigureOut">
              <a:rPr lang="es-ES" smtClean="0"/>
              <a:pPr/>
              <a:t>19/11/2013</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E6C42C-10C6-4339-BB24-9DCDB69C68A9}" type="slidenum">
              <a:rPr lang="es-ES" smtClean="0"/>
              <a:pPr/>
              <a:t>‹Nº›</a:t>
            </a:fld>
            <a:endParaRPr lang="es-E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n-GB" dirty="0"/>
          </a:p>
        </p:txBody>
      </p:sp>
      <p:sp>
        <p:nvSpPr>
          <p:cNvPr id="3" name="2 Subtítulo"/>
          <p:cNvSpPr>
            <a:spLocks noGrp="1"/>
          </p:cNvSpPr>
          <p:nvPr>
            <p:ph type="subTitle" idx="1"/>
          </p:nvPr>
        </p:nvSpPr>
        <p:spPr/>
        <p:txBody>
          <a:bodyPr/>
          <a:lstStyle/>
          <a:p>
            <a:endParaRPr lang="en-GB" dirty="0"/>
          </a:p>
        </p:txBody>
      </p:sp>
      <p:pic>
        <p:nvPicPr>
          <p:cNvPr id="4" name="3 Imagen" descr="portadapresentaciones.jpg"/>
          <p:cNvPicPr>
            <a:picLocks noChangeAspect="1"/>
          </p:cNvPicPr>
          <p:nvPr/>
        </p:nvPicPr>
        <p:blipFill>
          <a:blip r:embed="rId2" cstate="email"/>
          <a:stretch>
            <a:fillRect/>
          </a:stretch>
        </p:blipFill>
        <p:spPr>
          <a:xfrm>
            <a:off x="-32" y="0"/>
            <a:ext cx="9144032" cy="6858000"/>
          </a:xfrm>
          <a:prstGeom prst="rect">
            <a:avLst/>
          </a:prstGeom>
        </p:spPr>
      </p:pic>
      <p:sp>
        <p:nvSpPr>
          <p:cNvPr id="5" name="2 Título"/>
          <p:cNvSpPr txBox="1">
            <a:spLocks/>
          </p:cNvSpPr>
          <p:nvPr/>
        </p:nvSpPr>
        <p:spPr>
          <a:xfrm>
            <a:off x="785786" y="3857628"/>
            <a:ext cx="7772400" cy="1800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400" b="1" cap="all" dirty="0" smtClean="0">
                <a:solidFill>
                  <a:schemeClr val="accent6">
                    <a:lumMod val="50000"/>
                  </a:schemeClr>
                </a:solidFill>
                <a:latin typeface="Cambria" pitchFamily="18" charset="0"/>
              </a:rPr>
              <a:t>REPORT ON TRAFFICKING IN PERSONS 2013</a:t>
            </a:r>
            <a:endParaRPr lang="en-GB" sz="2800" dirty="0">
              <a:solidFill>
                <a:schemeClr val="accent6">
                  <a:lumMod val="50000"/>
                </a:schemeClr>
              </a:solidFill>
              <a:latin typeface="Cambria" pitchFamily="18" charset="0"/>
            </a:endParaRPr>
          </a:p>
        </p:txBody>
      </p:sp>
      <p:sp>
        <p:nvSpPr>
          <p:cNvPr id="6" name="4 Subtítulo"/>
          <p:cNvSpPr txBox="1">
            <a:spLocks/>
          </p:cNvSpPr>
          <p:nvPr/>
        </p:nvSpPr>
        <p:spPr>
          <a:xfrm>
            <a:off x="2051720" y="4833156"/>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r" fontAlgn="base">
              <a:spcBef>
                <a:spcPct val="0"/>
              </a:spcBef>
              <a:spcAft>
                <a:spcPct val="0"/>
              </a:spcAft>
            </a:pPr>
            <a:endParaRPr lang="en-GB" sz="1600" dirty="0" smtClean="0">
              <a:solidFill>
                <a:srgbClr val="2F2B20"/>
              </a:solidFill>
              <a:latin typeface="Arial" pitchFamily="-65" charset="0"/>
            </a:endParaRPr>
          </a:p>
          <a:p>
            <a:pPr algn="r" fontAlgn="base">
              <a:spcBef>
                <a:spcPct val="0"/>
              </a:spcBef>
              <a:spcAft>
                <a:spcPct val="0"/>
              </a:spcAft>
            </a:pPr>
            <a:endParaRPr lang="en-GB" sz="1600" dirty="0" smtClean="0">
              <a:solidFill>
                <a:srgbClr val="2F2B20"/>
              </a:solidFill>
              <a:latin typeface="Arial" pitchFamily="-65" charset="0"/>
            </a:endParaRPr>
          </a:p>
          <a:p>
            <a:pPr algn="r" fontAlgn="base">
              <a:spcBef>
                <a:spcPct val="0"/>
              </a:spcBef>
              <a:spcAft>
                <a:spcPct val="0"/>
              </a:spcAft>
            </a:pPr>
            <a:endParaRPr lang="en-GB" sz="1600" dirty="0" smtClean="0">
              <a:solidFill>
                <a:srgbClr val="2F2B20"/>
              </a:solidFill>
              <a:latin typeface="Arial" pitchFamily="-65" charset="0"/>
            </a:endParaRPr>
          </a:p>
          <a:p>
            <a:pPr algn="r" fontAlgn="base">
              <a:spcBef>
                <a:spcPct val="0"/>
              </a:spcBef>
              <a:spcAft>
                <a:spcPct val="0"/>
              </a:spcAft>
            </a:pPr>
            <a:endParaRPr lang="en-GB" sz="1600" dirty="0" smtClean="0">
              <a:solidFill>
                <a:srgbClr val="2F2B20"/>
              </a:solidFill>
              <a:latin typeface="Arial" pitchFamily="-65" charset="0"/>
            </a:endParaRPr>
          </a:p>
          <a:p>
            <a:pPr algn="r" fontAlgn="base">
              <a:spcBef>
                <a:spcPct val="0"/>
              </a:spcBef>
              <a:spcAft>
                <a:spcPct val="0"/>
              </a:spcAft>
            </a:pPr>
            <a:r>
              <a:rPr lang="en-GB" sz="1600" dirty="0" smtClean="0">
                <a:solidFill>
                  <a:schemeClr val="accent6">
                    <a:lumMod val="50000"/>
                  </a:schemeClr>
                </a:solidFill>
                <a:latin typeface="Arial" pitchFamily="-65" charset="0"/>
              </a:rPr>
              <a:t>Ministry of Foreign Affairs</a:t>
            </a:r>
          </a:p>
          <a:p>
            <a:pPr algn="r" fontAlgn="base">
              <a:spcBef>
                <a:spcPct val="0"/>
              </a:spcBef>
              <a:spcAft>
                <a:spcPct val="0"/>
              </a:spcAft>
            </a:pPr>
            <a:r>
              <a:rPr lang="en-GB" sz="1600" dirty="0" smtClean="0">
                <a:solidFill>
                  <a:schemeClr val="accent6">
                    <a:lumMod val="50000"/>
                  </a:schemeClr>
                </a:solidFill>
                <a:latin typeface="Arial" pitchFamily="-65" charset="0"/>
              </a:rPr>
              <a:t>Guatemala, November 18, 2013</a:t>
            </a:r>
          </a:p>
          <a:p>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plantillaabajopresentacion.jpg"/>
          <p:cNvPicPr>
            <a:picLocks noChangeAspect="1"/>
          </p:cNvPicPr>
          <p:nvPr/>
        </p:nvPicPr>
        <p:blipFill>
          <a:blip r:embed="rId2" cstate="email"/>
          <a:stretch>
            <a:fillRect/>
          </a:stretch>
        </p:blipFill>
        <p:spPr>
          <a:xfrm>
            <a:off x="0" y="6053328"/>
            <a:ext cx="9144000" cy="841248"/>
          </a:xfrm>
          <a:prstGeom prst="rect">
            <a:avLst/>
          </a:prstGeom>
        </p:spPr>
      </p:pic>
      <p:sp>
        <p:nvSpPr>
          <p:cNvPr id="3" name="2 Título"/>
          <p:cNvSpPr>
            <a:spLocks noGrp="1"/>
          </p:cNvSpPr>
          <p:nvPr>
            <p:ph type="title"/>
          </p:nvPr>
        </p:nvSpPr>
        <p:spPr>
          <a:xfrm>
            <a:off x="457200" y="404664"/>
            <a:ext cx="8229600" cy="994122"/>
          </a:xfrm>
        </p:spPr>
        <p:txBody>
          <a:bodyPr>
            <a:noAutofit/>
          </a:bodyPr>
          <a:lstStyle/>
          <a:p>
            <a:r>
              <a:rPr lang="en-GB" sz="2500" b="1" dirty="0" smtClean="0">
                <a:solidFill>
                  <a:prstClr val="black"/>
                </a:solidFill>
                <a:latin typeface="Arial Black" pitchFamily="34" charset="0"/>
              </a:rPr>
              <a:t/>
            </a:r>
            <a:br>
              <a:rPr lang="en-GB" sz="2500" b="1" dirty="0" smtClean="0">
                <a:solidFill>
                  <a:prstClr val="black"/>
                </a:solidFill>
                <a:latin typeface="Arial Black" pitchFamily="34" charset="0"/>
              </a:rPr>
            </a:br>
            <a:r>
              <a:rPr lang="en-GB" sz="2800" b="1" dirty="0" smtClean="0">
                <a:solidFill>
                  <a:schemeClr val="accent6">
                    <a:lumMod val="50000"/>
                  </a:schemeClr>
                </a:solidFill>
              </a:rPr>
              <a:t>Repatriation of Victims of Trafficking</a:t>
            </a:r>
            <a:r>
              <a:rPr lang="en-GB" sz="2800" i="1" u="sng" dirty="0" smtClean="0"/>
              <a:t/>
            </a:r>
            <a:br>
              <a:rPr lang="en-GB" sz="2800" i="1" u="sng" dirty="0" smtClean="0"/>
            </a:br>
            <a:endParaRPr lang="en-GB" sz="2500" b="1" dirty="0">
              <a:solidFill>
                <a:prstClr val="black"/>
              </a:solidFill>
              <a:latin typeface="Arial Black" pitchFamily="34" charset="0"/>
            </a:endParaRPr>
          </a:p>
        </p:txBody>
      </p:sp>
      <p:graphicFrame>
        <p:nvGraphicFramePr>
          <p:cNvPr id="6" name="6 Marcador de contenido"/>
          <p:cNvGraphicFramePr>
            <a:graphicFrameLocks noGrp="1"/>
          </p:cNvGraphicFramePr>
          <p:nvPr>
            <p:ph idx="1"/>
            <p:extLst>
              <p:ext uri="{D42A27DB-BD31-4B8C-83A1-F6EECF244321}">
                <p14:modId xmlns:p14="http://schemas.microsoft.com/office/powerpoint/2010/main" xmlns="" val="1214312809"/>
              </p:ext>
            </p:extLst>
          </p:nvPr>
        </p:nvGraphicFramePr>
        <p:xfrm>
          <a:off x="357158" y="1285860"/>
          <a:ext cx="8358246" cy="4500594"/>
        </p:xfrm>
        <a:graphic>
          <a:graphicData uri="http://schemas.openxmlformats.org/drawingml/2006/chart">
            <c:chart xmlns:c="http://schemas.openxmlformats.org/drawingml/2006/chart" xmlns:r="http://schemas.openxmlformats.org/officeDocument/2006/relationships" r:id="rId3"/>
          </a:graphicData>
        </a:graphic>
      </p:graphicFrame>
      <p:sp>
        <p:nvSpPr>
          <p:cNvPr id="7" name="4 Marcador de contenido"/>
          <p:cNvSpPr txBox="1">
            <a:spLocks/>
          </p:cNvSpPr>
          <p:nvPr/>
        </p:nvSpPr>
        <p:spPr>
          <a:xfrm>
            <a:off x="1177248" y="4509120"/>
            <a:ext cx="1594552" cy="360039"/>
          </a:xfrm>
          <a:prstGeom prst="rect">
            <a:avLst/>
          </a:prstGeom>
          <a:solidFill>
            <a:srgbClr val="E1C687"/>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GB" sz="800" b="1" dirty="0" smtClean="0">
                <a:solidFill>
                  <a:schemeClr val="accent6">
                    <a:lumMod val="50000"/>
                  </a:schemeClr>
                </a:solidFill>
                <a:latin typeface="Arial"/>
                <a:cs typeface="Arial"/>
              </a:rPr>
              <a:t>Guatemalan boys, girls</a:t>
            </a:r>
          </a:p>
          <a:p>
            <a:pPr marL="0" indent="0" algn="ctr">
              <a:buFont typeface="Arial" pitchFamily="34" charset="0"/>
              <a:buNone/>
            </a:pPr>
            <a:r>
              <a:rPr lang="en-GB" sz="800" b="1" dirty="0" smtClean="0">
                <a:solidFill>
                  <a:schemeClr val="accent6">
                    <a:lumMod val="50000"/>
                  </a:schemeClr>
                </a:solidFill>
                <a:latin typeface="Arial"/>
                <a:cs typeface="Arial"/>
              </a:rPr>
              <a:t>and adolescents</a:t>
            </a:r>
            <a:r>
              <a:rPr lang="en-GB" sz="800" b="1" dirty="0" smtClean="0">
                <a:latin typeface="Arial"/>
                <a:cs typeface="Arial"/>
              </a:rPr>
              <a:t> </a:t>
            </a:r>
            <a:endParaRPr lang="en-GB" sz="800" b="1" dirty="0">
              <a:latin typeface="Arial"/>
              <a:cs typeface="Arial"/>
            </a:endParaRPr>
          </a:p>
        </p:txBody>
      </p:sp>
      <p:sp>
        <p:nvSpPr>
          <p:cNvPr id="9" name="4 Marcador de contenido"/>
          <p:cNvSpPr txBox="1">
            <a:spLocks/>
          </p:cNvSpPr>
          <p:nvPr/>
        </p:nvSpPr>
        <p:spPr>
          <a:xfrm>
            <a:off x="2771800" y="4653137"/>
            <a:ext cx="1298136" cy="216023"/>
          </a:xfrm>
          <a:prstGeom prst="rect">
            <a:avLst/>
          </a:prstGeom>
          <a:solidFill>
            <a:srgbClr val="E1C687"/>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GB" sz="800" b="1" dirty="0" smtClean="0">
                <a:solidFill>
                  <a:schemeClr val="accent6">
                    <a:lumMod val="50000"/>
                  </a:schemeClr>
                </a:solidFill>
                <a:latin typeface="Arial"/>
                <a:cs typeface="Arial"/>
              </a:rPr>
              <a:t>Foreign adults</a:t>
            </a:r>
            <a:endParaRPr lang="en-GB" sz="800" b="1" dirty="0">
              <a:latin typeface="Arial"/>
              <a:cs typeface="Arial"/>
            </a:endParaRPr>
          </a:p>
        </p:txBody>
      </p:sp>
      <p:sp>
        <p:nvSpPr>
          <p:cNvPr id="10" name="4 Marcador de contenido"/>
          <p:cNvSpPr txBox="1">
            <a:spLocks/>
          </p:cNvSpPr>
          <p:nvPr/>
        </p:nvSpPr>
        <p:spPr>
          <a:xfrm>
            <a:off x="4139952" y="4869161"/>
            <a:ext cx="1594552" cy="360039"/>
          </a:xfrm>
          <a:prstGeom prst="rect">
            <a:avLst/>
          </a:prstGeom>
          <a:solidFill>
            <a:srgbClr val="E1C687"/>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GB" sz="800" b="1" dirty="0" smtClean="0">
                <a:solidFill>
                  <a:schemeClr val="accent6">
                    <a:lumMod val="50000"/>
                  </a:schemeClr>
                </a:solidFill>
                <a:latin typeface="Arial"/>
                <a:cs typeface="Arial"/>
              </a:rPr>
              <a:t>Foreign boys, girls</a:t>
            </a:r>
          </a:p>
          <a:p>
            <a:pPr marL="0" indent="0" algn="ctr">
              <a:buFont typeface="Arial" pitchFamily="34" charset="0"/>
              <a:buNone/>
            </a:pPr>
            <a:r>
              <a:rPr lang="en-GB" sz="800" b="1" dirty="0" smtClean="0">
                <a:solidFill>
                  <a:schemeClr val="accent6">
                    <a:lumMod val="50000"/>
                  </a:schemeClr>
                </a:solidFill>
                <a:latin typeface="Arial"/>
                <a:cs typeface="Arial"/>
              </a:rPr>
              <a:t>and adolescents</a:t>
            </a:r>
            <a:r>
              <a:rPr lang="en-GB" sz="800" b="1" dirty="0" smtClean="0">
                <a:latin typeface="Arial"/>
                <a:cs typeface="Arial"/>
              </a:rPr>
              <a:t> </a:t>
            </a:r>
            <a:endParaRPr lang="en-GB" sz="800" b="1" dirty="0">
              <a:latin typeface="Arial"/>
              <a:cs typeface="Arial"/>
            </a:endParaRPr>
          </a:p>
        </p:txBody>
      </p:sp>
      <p:sp>
        <p:nvSpPr>
          <p:cNvPr id="11" name="4 Marcador de contenido"/>
          <p:cNvSpPr txBox="1">
            <a:spLocks/>
          </p:cNvSpPr>
          <p:nvPr/>
        </p:nvSpPr>
        <p:spPr>
          <a:xfrm>
            <a:off x="1835696" y="5309592"/>
            <a:ext cx="1874200" cy="207640"/>
          </a:xfrm>
          <a:prstGeom prst="rect">
            <a:avLst/>
          </a:prstGeom>
          <a:solidFill>
            <a:srgbClr val="E1C687"/>
          </a:solidFill>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GB" sz="800" b="1" dirty="0" smtClean="0">
                <a:solidFill>
                  <a:schemeClr val="accent6">
                    <a:lumMod val="50000"/>
                  </a:schemeClr>
                </a:solidFill>
                <a:latin typeface="Arial"/>
                <a:cs typeface="Arial"/>
              </a:rPr>
              <a:t>Repatriations Trafficking 2013</a:t>
            </a:r>
            <a:endParaRPr lang="en-GB" sz="800" b="1" dirty="0">
              <a:latin typeface="Arial"/>
              <a:cs typeface="Arial"/>
            </a:endParaRPr>
          </a:p>
        </p:txBody>
      </p:sp>
      <p:sp>
        <p:nvSpPr>
          <p:cNvPr id="12" name="4 Marcador de contenido"/>
          <p:cNvSpPr txBox="1">
            <a:spLocks/>
          </p:cNvSpPr>
          <p:nvPr/>
        </p:nvSpPr>
        <p:spPr>
          <a:xfrm>
            <a:off x="4065952" y="5301208"/>
            <a:ext cx="2162232" cy="271264"/>
          </a:xfrm>
          <a:prstGeom prst="rect">
            <a:avLst/>
          </a:prstGeom>
          <a:solidFill>
            <a:srgbClr val="E1C687"/>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GB" sz="800" b="1" dirty="0" smtClean="0">
                <a:solidFill>
                  <a:schemeClr val="accent6">
                    <a:lumMod val="50000"/>
                  </a:schemeClr>
                </a:solidFill>
                <a:latin typeface="Arial"/>
                <a:cs typeface="Arial"/>
              </a:rPr>
              <a:t>Repatriations Migrant Smuggling 2013</a:t>
            </a:r>
            <a:endParaRPr lang="en-GB" sz="800" b="1" dirty="0">
              <a:latin typeface="Arial"/>
              <a:cs typeface="Arial"/>
            </a:endParaRPr>
          </a:p>
        </p:txBody>
      </p:sp>
      <p:sp>
        <p:nvSpPr>
          <p:cNvPr id="13" name="4 Marcador de contenido"/>
          <p:cNvSpPr txBox="1">
            <a:spLocks/>
          </p:cNvSpPr>
          <p:nvPr/>
        </p:nvSpPr>
        <p:spPr>
          <a:xfrm>
            <a:off x="6370208" y="5309592"/>
            <a:ext cx="1874200" cy="207640"/>
          </a:xfrm>
          <a:prstGeom prst="rect">
            <a:avLst/>
          </a:prstGeom>
          <a:solidFill>
            <a:srgbClr val="E1C687"/>
          </a:solidFill>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GB" sz="800" b="1" dirty="0" smtClean="0">
                <a:solidFill>
                  <a:schemeClr val="accent6">
                    <a:lumMod val="50000"/>
                  </a:schemeClr>
                </a:solidFill>
                <a:latin typeface="Arial"/>
                <a:cs typeface="Arial"/>
              </a:rPr>
              <a:t>Total Number of Repatriations</a:t>
            </a:r>
            <a:endParaRPr lang="en-GB" sz="800" b="1" dirty="0">
              <a:latin typeface="Arial"/>
              <a:cs typeface="Arial"/>
            </a:endParaRPr>
          </a:p>
        </p:txBody>
      </p:sp>
    </p:spTree>
    <p:extLst>
      <p:ext uri="{BB962C8B-B14F-4D97-AF65-F5344CB8AC3E}">
        <p14:creationId xmlns:p14="http://schemas.microsoft.com/office/powerpoint/2010/main" xmlns="" val="12704702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plantillaabajopresentacion.jpg"/>
          <p:cNvPicPr>
            <a:picLocks noChangeAspect="1"/>
          </p:cNvPicPr>
          <p:nvPr/>
        </p:nvPicPr>
        <p:blipFill>
          <a:blip r:embed="rId2" cstate="email"/>
          <a:stretch>
            <a:fillRect/>
          </a:stretch>
        </p:blipFill>
        <p:spPr>
          <a:xfrm>
            <a:off x="0" y="6053328"/>
            <a:ext cx="9144000" cy="841248"/>
          </a:xfrm>
          <a:prstGeom prst="rect">
            <a:avLst/>
          </a:prstGeom>
        </p:spPr>
      </p:pic>
      <p:sp>
        <p:nvSpPr>
          <p:cNvPr id="3" name="2 Título"/>
          <p:cNvSpPr>
            <a:spLocks noGrp="1"/>
          </p:cNvSpPr>
          <p:nvPr>
            <p:ph type="title"/>
          </p:nvPr>
        </p:nvSpPr>
        <p:spPr>
          <a:xfrm>
            <a:off x="457200" y="332656"/>
            <a:ext cx="8229600" cy="576064"/>
          </a:xfrm>
        </p:spPr>
        <p:txBody>
          <a:bodyPr>
            <a:noAutofit/>
          </a:bodyPr>
          <a:lstStyle/>
          <a:p>
            <a:r>
              <a:rPr lang="en-GB" sz="2800" b="1" dirty="0" smtClean="0">
                <a:solidFill>
                  <a:schemeClr val="accent6">
                    <a:lumMod val="50000"/>
                  </a:schemeClr>
                </a:solidFill>
              </a:rPr>
              <a:t>Repatriations by Mode, 2013</a:t>
            </a:r>
            <a:endParaRPr lang="en-GB" sz="2500" b="1" dirty="0">
              <a:solidFill>
                <a:prstClr val="black"/>
              </a:solidFill>
              <a:latin typeface="Arial Black" pitchFamily="34" charset="0"/>
            </a:endParaRPr>
          </a:p>
        </p:txBody>
      </p:sp>
      <p:graphicFrame>
        <p:nvGraphicFramePr>
          <p:cNvPr id="8" name="7 Marcador de contenido"/>
          <p:cNvGraphicFramePr>
            <a:graphicFrameLocks noGrp="1"/>
          </p:cNvGraphicFramePr>
          <p:nvPr>
            <p:ph idx="1"/>
            <p:extLst>
              <p:ext uri="{D42A27DB-BD31-4B8C-83A1-F6EECF244321}">
                <p14:modId xmlns:p14="http://schemas.microsoft.com/office/powerpoint/2010/main" xmlns="" val="3324138479"/>
              </p:ext>
            </p:extLst>
          </p:nvPr>
        </p:nvGraphicFramePr>
        <p:xfrm>
          <a:off x="457200" y="1124744"/>
          <a:ext cx="8363272" cy="4680521"/>
        </p:xfrm>
        <a:graphic>
          <a:graphicData uri="http://schemas.openxmlformats.org/drawingml/2006/chart">
            <c:chart xmlns:c="http://schemas.openxmlformats.org/drawingml/2006/chart" xmlns:r="http://schemas.openxmlformats.org/officeDocument/2006/relationships" r:id="rId3"/>
          </a:graphicData>
        </a:graphic>
      </p:graphicFrame>
      <p:sp>
        <p:nvSpPr>
          <p:cNvPr id="5" name="4 Marcador de contenido"/>
          <p:cNvSpPr txBox="1">
            <a:spLocks/>
          </p:cNvSpPr>
          <p:nvPr/>
        </p:nvSpPr>
        <p:spPr>
          <a:xfrm>
            <a:off x="1619672" y="4509120"/>
            <a:ext cx="1296144" cy="279648"/>
          </a:xfrm>
          <a:prstGeom prst="rect">
            <a:avLst/>
          </a:prstGeom>
          <a:solidFill>
            <a:srgbClr val="E1C687"/>
          </a:solidFill>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GB" sz="900" b="1" dirty="0" smtClean="0">
                <a:solidFill>
                  <a:schemeClr val="accent6">
                    <a:lumMod val="50000"/>
                  </a:schemeClr>
                </a:solidFill>
                <a:latin typeface="Arial"/>
                <a:cs typeface="Arial"/>
              </a:rPr>
              <a:t>Sexual Exploitation</a:t>
            </a:r>
            <a:endParaRPr lang="en-GB" sz="900" b="1" dirty="0">
              <a:latin typeface="Arial"/>
              <a:cs typeface="Arial"/>
            </a:endParaRPr>
          </a:p>
        </p:txBody>
      </p:sp>
      <p:sp>
        <p:nvSpPr>
          <p:cNvPr id="6" name="4 Marcador de contenido"/>
          <p:cNvSpPr txBox="1">
            <a:spLocks/>
          </p:cNvSpPr>
          <p:nvPr/>
        </p:nvSpPr>
        <p:spPr>
          <a:xfrm>
            <a:off x="3059832" y="4661520"/>
            <a:ext cx="1296144" cy="279648"/>
          </a:xfrm>
          <a:prstGeom prst="rect">
            <a:avLst/>
          </a:prstGeom>
          <a:solidFill>
            <a:srgbClr val="E1C687"/>
          </a:solidFill>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GB" sz="900" b="1" dirty="0" smtClean="0">
                <a:solidFill>
                  <a:schemeClr val="accent6">
                    <a:lumMod val="50000"/>
                  </a:schemeClr>
                </a:solidFill>
                <a:latin typeface="Arial"/>
                <a:cs typeface="Arial"/>
              </a:rPr>
              <a:t>Labour Exploitation</a:t>
            </a:r>
            <a:endParaRPr lang="en-GB" sz="900" b="1" dirty="0">
              <a:latin typeface="Arial"/>
              <a:cs typeface="Arial"/>
            </a:endParaRPr>
          </a:p>
        </p:txBody>
      </p:sp>
      <p:sp>
        <p:nvSpPr>
          <p:cNvPr id="7" name="4 Marcador de contenido"/>
          <p:cNvSpPr txBox="1">
            <a:spLocks/>
          </p:cNvSpPr>
          <p:nvPr/>
        </p:nvSpPr>
        <p:spPr>
          <a:xfrm>
            <a:off x="4499992" y="4877544"/>
            <a:ext cx="1296144" cy="351656"/>
          </a:xfrm>
          <a:prstGeom prst="rect">
            <a:avLst/>
          </a:prstGeom>
          <a:solidFill>
            <a:srgbClr val="E1C687"/>
          </a:solidFill>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GB" sz="900" b="1" dirty="0" smtClean="0">
                <a:solidFill>
                  <a:schemeClr val="accent6">
                    <a:lumMod val="50000"/>
                  </a:schemeClr>
                </a:solidFill>
                <a:latin typeface="Arial"/>
                <a:cs typeface="Arial"/>
              </a:rPr>
              <a:t>Migrant Smuggling</a:t>
            </a:r>
            <a:endParaRPr lang="en-GB" sz="900" b="1" dirty="0">
              <a:latin typeface="Arial"/>
              <a:cs typeface="Arial"/>
            </a:endParaRPr>
          </a:p>
        </p:txBody>
      </p:sp>
      <p:sp>
        <p:nvSpPr>
          <p:cNvPr id="9" name="4 Marcador de contenido"/>
          <p:cNvSpPr txBox="1">
            <a:spLocks/>
          </p:cNvSpPr>
          <p:nvPr/>
        </p:nvSpPr>
        <p:spPr>
          <a:xfrm>
            <a:off x="2123728" y="5301208"/>
            <a:ext cx="1296144" cy="432048"/>
          </a:xfrm>
          <a:prstGeom prst="rect">
            <a:avLst/>
          </a:prstGeom>
          <a:solidFill>
            <a:srgbClr val="E1C687"/>
          </a:solidFill>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GB" sz="1100" dirty="0" smtClean="0">
                <a:solidFill>
                  <a:schemeClr val="accent6">
                    <a:lumMod val="50000"/>
                  </a:schemeClr>
                </a:solidFill>
                <a:latin typeface="Arial"/>
                <a:cs typeface="Arial"/>
              </a:rPr>
              <a:t>Boys, girls and adolescents</a:t>
            </a:r>
            <a:endParaRPr lang="en-GB" sz="1100" dirty="0">
              <a:latin typeface="Arial"/>
              <a:cs typeface="Arial"/>
            </a:endParaRPr>
          </a:p>
        </p:txBody>
      </p:sp>
      <p:sp>
        <p:nvSpPr>
          <p:cNvPr id="10" name="4 Marcador de contenido"/>
          <p:cNvSpPr txBox="1">
            <a:spLocks/>
          </p:cNvSpPr>
          <p:nvPr/>
        </p:nvSpPr>
        <p:spPr>
          <a:xfrm>
            <a:off x="4211960" y="5301208"/>
            <a:ext cx="1296144" cy="288032"/>
          </a:xfrm>
          <a:prstGeom prst="rect">
            <a:avLst/>
          </a:prstGeom>
          <a:solidFill>
            <a:srgbClr val="E1C687"/>
          </a:solidFill>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GB" sz="1100" dirty="0" smtClean="0">
                <a:solidFill>
                  <a:schemeClr val="accent6">
                    <a:lumMod val="50000"/>
                  </a:schemeClr>
                </a:solidFill>
                <a:latin typeface="Arial"/>
                <a:cs typeface="Arial"/>
              </a:rPr>
              <a:t>Adults</a:t>
            </a:r>
            <a:endParaRPr lang="en-GB" sz="1100" dirty="0">
              <a:latin typeface="Arial"/>
              <a:cs typeface="Arial"/>
            </a:endParaRPr>
          </a:p>
        </p:txBody>
      </p:sp>
    </p:spTree>
    <p:extLst>
      <p:ext uri="{BB962C8B-B14F-4D97-AF65-F5344CB8AC3E}">
        <p14:creationId xmlns:p14="http://schemas.microsoft.com/office/powerpoint/2010/main" xmlns="" val="23967890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plantillaabajopresentacion.jpg"/>
          <p:cNvPicPr>
            <a:picLocks noChangeAspect="1"/>
          </p:cNvPicPr>
          <p:nvPr/>
        </p:nvPicPr>
        <p:blipFill>
          <a:blip r:embed="rId2" cstate="email"/>
          <a:stretch>
            <a:fillRect/>
          </a:stretch>
        </p:blipFill>
        <p:spPr>
          <a:xfrm>
            <a:off x="0" y="6053328"/>
            <a:ext cx="9144000" cy="841248"/>
          </a:xfrm>
          <a:prstGeom prst="rect">
            <a:avLst/>
          </a:prstGeom>
        </p:spPr>
      </p:pic>
      <p:sp>
        <p:nvSpPr>
          <p:cNvPr id="3" name="2 Título"/>
          <p:cNvSpPr>
            <a:spLocks noGrp="1"/>
          </p:cNvSpPr>
          <p:nvPr>
            <p:ph type="title"/>
          </p:nvPr>
        </p:nvSpPr>
        <p:spPr>
          <a:xfrm>
            <a:off x="457200" y="404664"/>
            <a:ext cx="8229600" cy="994122"/>
          </a:xfrm>
        </p:spPr>
        <p:txBody>
          <a:bodyPr>
            <a:noAutofit/>
          </a:bodyPr>
          <a:lstStyle/>
          <a:p>
            <a:pPr lvl="0">
              <a:spcBef>
                <a:spcPct val="20000"/>
              </a:spcBef>
            </a:pPr>
            <a:r>
              <a:rPr lang="en-GB" sz="2000" i="1" u="sng" dirty="0" smtClean="0">
                <a:solidFill>
                  <a:prstClr val="black"/>
                </a:solidFill>
                <a:ea typeface="+mn-ea"/>
                <a:cs typeface="+mn-cs"/>
              </a:rPr>
              <a:t/>
            </a:r>
            <a:br>
              <a:rPr lang="en-GB" sz="2000" i="1" u="sng" dirty="0" smtClean="0">
                <a:solidFill>
                  <a:prstClr val="black"/>
                </a:solidFill>
                <a:ea typeface="+mn-ea"/>
                <a:cs typeface="+mn-cs"/>
              </a:rPr>
            </a:br>
            <a:endParaRPr lang="en-GB" sz="2500" b="1" dirty="0">
              <a:solidFill>
                <a:prstClr val="black"/>
              </a:solidFill>
              <a:latin typeface="Arial Black" pitchFamily="34" charset="0"/>
            </a:endParaRPr>
          </a:p>
        </p:txBody>
      </p:sp>
      <p:sp>
        <p:nvSpPr>
          <p:cNvPr id="5" name="4 Marcador de contenido"/>
          <p:cNvSpPr>
            <a:spLocks noGrp="1"/>
          </p:cNvSpPr>
          <p:nvPr>
            <p:ph idx="1"/>
          </p:nvPr>
        </p:nvSpPr>
        <p:spPr>
          <a:xfrm>
            <a:off x="428596" y="1196752"/>
            <a:ext cx="8229600" cy="4525963"/>
          </a:xfrm>
        </p:spPr>
        <p:txBody>
          <a:bodyPr/>
          <a:lstStyle/>
          <a:p>
            <a:pPr algn="ctr">
              <a:buNone/>
            </a:pPr>
            <a:endParaRPr lang="en-GB" b="1" dirty="0" smtClean="0">
              <a:solidFill>
                <a:schemeClr val="accent6">
                  <a:lumMod val="50000"/>
                </a:schemeClr>
              </a:solidFill>
              <a:latin typeface="Arial Black" pitchFamily="34" charset="0"/>
            </a:endParaRPr>
          </a:p>
          <a:p>
            <a:pPr algn="ctr">
              <a:buNone/>
            </a:pPr>
            <a:endParaRPr lang="en-GB" b="1" dirty="0" smtClean="0">
              <a:solidFill>
                <a:schemeClr val="accent6">
                  <a:lumMod val="50000"/>
                </a:schemeClr>
              </a:solidFill>
              <a:latin typeface="Arial Black" pitchFamily="34" charset="0"/>
            </a:endParaRPr>
          </a:p>
          <a:p>
            <a:pPr algn="ctr">
              <a:buNone/>
            </a:pPr>
            <a:r>
              <a:rPr lang="en-GB" b="1" dirty="0">
                <a:solidFill>
                  <a:schemeClr val="accent6">
                    <a:lumMod val="50000"/>
                  </a:schemeClr>
                </a:solidFill>
                <a:latin typeface="Arial Black" pitchFamily="34" charset="0"/>
              </a:rPr>
              <a:t>Advances in Combating </a:t>
            </a:r>
            <a:endParaRPr lang="en-GB" b="1" dirty="0" smtClean="0">
              <a:solidFill>
                <a:schemeClr val="accent6">
                  <a:lumMod val="50000"/>
                </a:schemeClr>
              </a:solidFill>
              <a:latin typeface="Arial Black" pitchFamily="34" charset="0"/>
            </a:endParaRPr>
          </a:p>
          <a:p>
            <a:pPr algn="ctr">
              <a:buNone/>
            </a:pPr>
            <a:r>
              <a:rPr lang="en-GB" b="1" dirty="0" smtClean="0">
                <a:solidFill>
                  <a:schemeClr val="accent6">
                    <a:lumMod val="50000"/>
                  </a:schemeClr>
                </a:solidFill>
                <a:latin typeface="Arial Black" pitchFamily="34" charset="0"/>
              </a:rPr>
              <a:t>Trafficking </a:t>
            </a:r>
            <a:r>
              <a:rPr lang="en-GB" b="1" dirty="0">
                <a:solidFill>
                  <a:schemeClr val="accent6">
                    <a:lumMod val="50000"/>
                  </a:schemeClr>
                </a:solidFill>
                <a:latin typeface="Arial Black" pitchFamily="34" charset="0"/>
              </a:rPr>
              <a:t>in Persons at a </a:t>
            </a:r>
            <a:endParaRPr lang="en-GB" b="1" dirty="0" smtClean="0">
              <a:solidFill>
                <a:schemeClr val="accent6">
                  <a:lumMod val="50000"/>
                </a:schemeClr>
              </a:solidFill>
              <a:latin typeface="Arial Black" pitchFamily="34" charset="0"/>
            </a:endParaRPr>
          </a:p>
          <a:p>
            <a:pPr algn="ctr">
              <a:buNone/>
            </a:pPr>
            <a:r>
              <a:rPr lang="en-GB" b="1" dirty="0" smtClean="0">
                <a:solidFill>
                  <a:schemeClr val="accent6">
                    <a:lumMod val="50000"/>
                  </a:schemeClr>
                </a:solidFill>
                <a:latin typeface="Arial Black" pitchFamily="34" charset="0"/>
              </a:rPr>
              <a:t>Regional </a:t>
            </a:r>
            <a:r>
              <a:rPr lang="en-GB" b="1" dirty="0">
                <a:solidFill>
                  <a:schemeClr val="accent6">
                    <a:lumMod val="50000"/>
                  </a:schemeClr>
                </a:solidFill>
                <a:latin typeface="Arial Black" pitchFamily="34" charset="0"/>
              </a:rPr>
              <a:t>Level</a:t>
            </a:r>
            <a:endParaRPr lang="en-GB" dirty="0">
              <a:solidFill>
                <a:schemeClr val="accent6">
                  <a:lumMod val="50000"/>
                </a:schemeClr>
              </a:solidFill>
            </a:endParaRPr>
          </a:p>
          <a:p>
            <a:endParaRPr lang="en-GB" dirty="0"/>
          </a:p>
        </p:txBody>
      </p:sp>
    </p:spTree>
    <p:extLst>
      <p:ext uri="{BB962C8B-B14F-4D97-AF65-F5344CB8AC3E}">
        <p14:creationId xmlns:p14="http://schemas.microsoft.com/office/powerpoint/2010/main" xmlns="" val="42042728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plantillaabajopresentacion.jpg"/>
          <p:cNvPicPr>
            <a:picLocks noChangeAspect="1"/>
          </p:cNvPicPr>
          <p:nvPr/>
        </p:nvPicPr>
        <p:blipFill>
          <a:blip r:embed="rId2" cstate="email"/>
          <a:stretch>
            <a:fillRect/>
          </a:stretch>
        </p:blipFill>
        <p:spPr>
          <a:xfrm>
            <a:off x="-32" y="6016752"/>
            <a:ext cx="9144000" cy="841248"/>
          </a:xfrm>
          <a:prstGeom prst="rect">
            <a:avLst/>
          </a:prstGeom>
        </p:spPr>
      </p:pic>
      <p:sp>
        <p:nvSpPr>
          <p:cNvPr id="3" name="2 Título"/>
          <p:cNvSpPr>
            <a:spLocks noGrp="1"/>
          </p:cNvSpPr>
          <p:nvPr>
            <p:ph type="title"/>
          </p:nvPr>
        </p:nvSpPr>
        <p:spPr>
          <a:xfrm>
            <a:off x="500034" y="357166"/>
            <a:ext cx="8229600" cy="939784"/>
          </a:xfrm>
        </p:spPr>
        <p:txBody>
          <a:bodyPr>
            <a:noAutofit/>
          </a:bodyPr>
          <a:lstStyle/>
          <a:p>
            <a:r>
              <a:rPr lang="en-GB" sz="2800" b="1" dirty="0" smtClean="0">
                <a:solidFill>
                  <a:schemeClr val="accent6">
                    <a:lumMod val="50000"/>
                  </a:schemeClr>
                </a:solidFill>
              </a:rPr>
              <a:t>Regional Memo of Understanding on </a:t>
            </a:r>
            <a:br>
              <a:rPr lang="en-GB" sz="2800" b="1" dirty="0" smtClean="0">
                <a:solidFill>
                  <a:schemeClr val="accent6">
                    <a:lumMod val="50000"/>
                  </a:schemeClr>
                </a:solidFill>
              </a:rPr>
            </a:br>
            <a:r>
              <a:rPr lang="en-GB" sz="2800" b="1" dirty="0" smtClean="0">
                <a:solidFill>
                  <a:schemeClr val="accent6">
                    <a:lumMod val="50000"/>
                  </a:schemeClr>
                </a:solidFill>
              </a:rPr>
              <a:t>Trafficking in Persons </a:t>
            </a:r>
            <a:r>
              <a:rPr lang="en-GB" sz="2800" dirty="0" smtClean="0">
                <a:solidFill>
                  <a:schemeClr val="accent6">
                    <a:lumMod val="50000"/>
                  </a:schemeClr>
                </a:solidFill>
              </a:rPr>
              <a:t/>
            </a:r>
            <a:br>
              <a:rPr lang="en-GB" sz="2800" dirty="0" smtClean="0">
                <a:solidFill>
                  <a:schemeClr val="accent6">
                    <a:lumMod val="50000"/>
                  </a:schemeClr>
                </a:solidFill>
              </a:rPr>
            </a:br>
            <a:endParaRPr lang="en-GB" sz="2500" b="1" dirty="0">
              <a:solidFill>
                <a:schemeClr val="accent6">
                  <a:lumMod val="50000"/>
                </a:schemeClr>
              </a:solidFill>
              <a:latin typeface="Arial Black" pitchFamily="34" charset="0"/>
            </a:endParaRPr>
          </a:p>
        </p:txBody>
      </p:sp>
      <p:sp>
        <p:nvSpPr>
          <p:cNvPr id="5" name="4 Marcador de contenido"/>
          <p:cNvSpPr>
            <a:spLocks noGrp="1"/>
          </p:cNvSpPr>
          <p:nvPr>
            <p:ph idx="1"/>
          </p:nvPr>
        </p:nvSpPr>
        <p:spPr>
          <a:xfrm>
            <a:off x="500034" y="1428736"/>
            <a:ext cx="8229600" cy="4525963"/>
          </a:xfrm>
        </p:spPr>
        <p:txBody>
          <a:bodyPr>
            <a:normAutofit/>
          </a:bodyPr>
          <a:lstStyle/>
          <a:p>
            <a:pPr marL="0" indent="0">
              <a:buNone/>
            </a:pPr>
            <a:endParaRPr lang="en-GB" sz="2000" i="1" dirty="0" smtClean="0"/>
          </a:p>
          <a:p>
            <a:pPr marL="0" indent="0" algn="just">
              <a:buNone/>
            </a:pPr>
            <a:r>
              <a:rPr lang="en-GB" sz="2000" dirty="0" smtClean="0"/>
              <a:t>Guatemala has finalized the negotiations relating to the “Memo of Understanding between the Governments of the Republics of Costa Rica, El Salvador, Guatemala, Honduras and Nicaragua, Establishing the </a:t>
            </a:r>
            <a:r>
              <a:rPr lang="en-GB" sz="2000" dirty="0"/>
              <a:t>I</a:t>
            </a:r>
            <a:r>
              <a:rPr lang="en-GB" sz="2000" dirty="0" smtClean="0"/>
              <a:t>mplementation of the Regional Framework for Action to Address the Crime of Trafficking in Persons in Central America in a Comprehensive Manner”. The Memo is expected to be signed shortly by Member States.</a:t>
            </a:r>
            <a:endParaRPr lang="en-GB" sz="2000" dirty="0"/>
          </a:p>
        </p:txBody>
      </p:sp>
    </p:spTree>
    <p:extLst>
      <p:ext uri="{BB962C8B-B14F-4D97-AF65-F5344CB8AC3E}">
        <p14:creationId xmlns:p14="http://schemas.microsoft.com/office/powerpoint/2010/main" xmlns="" val="24635415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plantillaabajopresentacion.jpg"/>
          <p:cNvPicPr>
            <a:picLocks noChangeAspect="1"/>
          </p:cNvPicPr>
          <p:nvPr/>
        </p:nvPicPr>
        <p:blipFill>
          <a:blip r:embed="rId2" cstate="email"/>
          <a:stretch>
            <a:fillRect/>
          </a:stretch>
        </p:blipFill>
        <p:spPr>
          <a:xfrm>
            <a:off x="-32" y="6016752"/>
            <a:ext cx="9144000" cy="841248"/>
          </a:xfrm>
          <a:prstGeom prst="rect">
            <a:avLst/>
          </a:prstGeom>
        </p:spPr>
      </p:pic>
      <p:sp>
        <p:nvSpPr>
          <p:cNvPr id="3" name="2 Título"/>
          <p:cNvSpPr>
            <a:spLocks noGrp="1"/>
          </p:cNvSpPr>
          <p:nvPr>
            <p:ph type="title"/>
          </p:nvPr>
        </p:nvSpPr>
        <p:spPr/>
        <p:txBody>
          <a:bodyPr>
            <a:noAutofit/>
          </a:bodyPr>
          <a:lstStyle/>
          <a:p>
            <a:endParaRPr lang="es-GT" sz="2500" b="1" dirty="0">
              <a:solidFill>
                <a:prstClr val="black"/>
              </a:solidFill>
              <a:latin typeface="Arial Black" pitchFamily="34" charset="0"/>
            </a:endParaRPr>
          </a:p>
        </p:txBody>
      </p:sp>
      <p:sp>
        <p:nvSpPr>
          <p:cNvPr id="5" name="4 Marcador de contenido"/>
          <p:cNvSpPr>
            <a:spLocks noGrp="1"/>
          </p:cNvSpPr>
          <p:nvPr>
            <p:ph idx="1"/>
          </p:nvPr>
        </p:nvSpPr>
        <p:spPr>
          <a:xfrm>
            <a:off x="457168" y="1340768"/>
            <a:ext cx="8229600" cy="4525963"/>
          </a:xfrm>
        </p:spPr>
        <p:txBody>
          <a:bodyPr>
            <a:normAutofit/>
          </a:bodyPr>
          <a:lstStyle/>
          <a:p>
            <a:pPr marL="0" indent="0">
              <a:buNone/>
            </a:pPr>
            <a:endParaRPr lang="es-GT" sz="2000" dirty="0"/>
          </a:p>
        </p:txBody>
      </p:sp>
      <p:pic>
        <p:nvPicPr>
          <p:cNvPr id="5122" name="Picture 2" descr="C:\Users\apoz\AppData\Local\Microsoft\Windows\Temporary Internet Files\Content.Outlook\V0XH3B6B\DSC_6720.JPG"/>
          <p:cNvPicPr>
            <a:picLocks noChangeAspect="1" noChangeArrowheads="1"/>
          </p:cNvPicPr>
          <p:nvPr/>
        </p:nvPicPr>
        <p:blipFill>
          <a:blip r:embed="rId3" cstate="email">
            <a:extLst>
              <a:ext uri="{28A0092B-C50C-407E-A947-70E740481C1C}">
                <a14:useLocalDpi xmlns:a14="http://schemas.microsoft.com/office/drawing/2010/main" xmlns="" val="0"/>
              </a:ext>
            </a:extLst>
          </a:blip>
          <a:srcRect/>
          <a:stretch>
            <a:fillRect/>
          </a:stretch>
        </p:blipFill>
        <p:spPr bwMode="auto">
          <a:xfrm>
            <a:off x="233470" y="260648"/>
            <a:ext cx="8676996" cy="568863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9975422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plantillaabajopresentacion.jpg"/>
          <p:cNvPicPr>
            <a:picLocks noChangeAspect="1"/>
          </p:cNvPicPr>
          <p:nvPr/>
        </p:nvPicPr>
        <p:blipFill>
          <a:blip r:embed="rId2" cstate="email"/>
          <a:stretch>
            <a:fillRect/>
          </a:stretch>
        </p:blipFill>
        <p:spPr>
          <a:xfrm>
            <a:off x="-32" y="6016752"/>
            <a:ext cx="9144000" cy="841248"/>
          </a:xfrm>
          <a:prstGeom prst="rect">
            <a:avLst/>
          </a:prstGeom>
        </p:spPr>
      </p:pic>
      <p:sp>
        <p:nvSpPr>
          <p:cNvPr id="3" name="2 Título"/>
          <p:cNvSpPr>
            <a:spLocks noGrp="1"/>
          </p:cNvSpPr>
          <p:nvPr>
            <p:ph type="title"/>
          </p:nvPr>
        </p:nvSpPr>
        <p:spPr/>
        <p:txBody>
          <a:bodyPr>
            <a:noAutofit/>
          </a:bodyPr>
          <a:lstStyle/>
          <a:p>
            <a:endParaRPr lang="es-GT" sz="2500" b="1" dirty="0">
              <a:solidFill>
                <a:prstClr val="black"/>
              </a:solidFill>
              <a:latin typeface="Arial Black" pitchFamily="34" charset="0"/>
            </a:endParaRPr>
          </a:p>
        </p:txBody>
      </p:sp>
      <p:pic>
        <p:nvPicPr>
          <p:cNvPr id="1026" name="Picture 2"/>
          <p:cNvPicPr>
            <a:picLocks noGrp="1" noChangeAspect="1" noChangeArrowheads="1"/>
          </p:cNvPicPr>
          <p:nvPr>
            <p:ph idx="1"/>
          </p:nvPr>
        </p:nvPicPr>
        <p:blipFill>
          <a:blip r:embed="rId3" cstate="email"/>
          <a:srcRect/>
          <a:stretch>
            <a:fillRect/>
          </a:stretch>
        </p:blipFill>
        <p:spPr bwMode="auto">
          <a:xfrm>
            <a:off x="357158" y="285728"/>
            <a:ext cx="8501122" cy="5357850"/>
          </a:xfrm>
          <a:prstGeom prst="rect">
            <a:avLst/>
          </a:prstGeom>
          <a:noFill/>
          <a:ln w="9525">
            <a:noFill/>
            <a:miter lim="800000"/>
            <a:headEnd/>
            <a:tailEnd/>
          </a:ln>
          <a:effectLst/>
        </p:spPr>
      </p:pic>
    </p:spTree>
    <p:extLst>
      <p:ext uri="{BB962C8B-B14F-4D97-AF65-F5344CB8AC3E}">
        <p14:creationId xmlns:p14="http://schemas.microsoft.com/office/powerpoint/2010/main" xmlns="" val="19975422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plantillaabajopresentacion.jpg"/>
          <p:cNvPicPr>
            <a:picLocks noChangeAspect="1"/>
          </p:cNvPicPr>
          <p:nvPr/>
        </p:nvPicPr>
        <p:blipFill>
          <a:blip r:embed="rId2" cstate="email"/>
          <a:stretch>
            <a:fillRect/>
          </a:stretch>
        </p:blipFill>
        <p:spPr>
          <a:xfrm>
            <a:off x="-32" y="6016752"/>
            <a:ext cx="9144000" cy="841248"/>
          </a:xfrm>
          <a:prstGeom prst="rect">
            <a:avLst/>
          </a:prstGeom>
        </p:spPr>
      </p:pic>
      <p:sp>
        <p:nvSpPr>
          <p:cNvPr id="5" name="4 Marcador de contenido"/>
          <p:cNvSpPr>
            <a:spLocks noGrp="1"/>
          </p:cNvSpPr>
          <p:nvPr>
            <p:ph idx="1"/>
          </p:nvPr>
        </p:nvSpPr>
        <p:spPr>
          <a:xfrm>
            <a:off x="457168" y="980728"/>
            <a:ext cx="8229600" cy="4525963"/>
          </a:xfrm>
        </p:spPr>
        <p:txBody>
          <a:bodyPr>
            <a:normAutofit/>
          </a:bodyPr>
          <a:lstStyle/>
          <a:p>
            <a:pPr marL="0" indent="0">
              <a:buNone/>
            </a:pPr>
            <a:endParaRPr lang="en-GB" sz="2000" dirty="0" smtClean="0"/>
          </a:p>
          <a:p>
            <a:pPr marL="0" indent="0" algn="ctr">
              <a:buNone/>
            </a:pPr>
            <a:endParaRPr lang="en-GB" sz="2800" dirty="0" smtClean="0">
              <a:latin typeface="Arial Black" pitchFamily="34" charset="0"/>
            </a:endParaRPr>
          </a:p>
          <a:p>
            <a:pPr marL="0" indent="0" algn="ctr">
              <a:buNone/>
            </a:pPr>
            <a:endParaRPr lang="en-GB" sz="2800" dirty="0" smtClean="0">
              <a:latin typeface="Arial Black" pitchFamily="34" charset="0"/>
            </a:endParaRPr>
          </a:p>
          <a:p>
            <a:pPr marL="0" indent="0" algn="ctr">
              <a:buNone/>
            </a:pPr>
            <a:r>
              <a:rPr lang="en-GB" sz="4000" dirty="0" smtClean="0">
                <a:solidFill>
                  <a:schemeClr val="accent6">
                    <a:lumMod val="50000"/>
                  </a:schemeClr>
                </a:solidFill>
                <a:latin typeface="Arial Black" pitchFamily="34" charset="0"/>
              </a:rPr>
              <a:t>THANK YOU</a:t>
            </a:r>
            <a:endParaRPr lang="en-GB" sz="4000" dirty="0">
              <a:latin typeface="Arial Black" pitchFamily="34" charset="0"/>
            </a:endParaRPr>
          </a:p>
        </p:txBody>
      </p:sp>
    </p:spTree>
    <p:extLst>
      <p:ext uri="{BB962C8B-B14F-4D97-AF65-F5344CB8AC3E}">
        <p14:creationId xmlns:p14="http://schemas.microsoft.com/office/powerpoint/2010/main" xmlns="" val="5528957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plantillaabajopresentacion.jpg"/>
          <p:cNvPicPr>
            <a:picLocks noChangeAspect="1"/>
          </p:cNvPicPr>
          <p:nvPr/>
        </p:nvPicPr>
        <p:blipFill>
          <a:blip r:embed="rId2" cstate="email"/>
          <a:stretch>
            <a:fillRect/>
          </a:stretch>
        </p:blipFill>
        <p:spPr>
          <a:xfrm>
            <a:off x="-32" y="6016752"/>
            <a:ext cx="9144000" cy="841248"/>
          </a:xfrm>
          <a:prstGeom prst="rect">
            <a:avLst/>
          </a:prstGeom>
        </p:spPr>
      </p:pic>
      <p:sp>
        <p:nvSpPr>
          <p:cNvPr id="3" name="2 Título"/>
          <p:cNvSpPr>
            <a:spLocks noGrp="1"/>
          </p:cNvSpPr>
          <p:nvPr>
            <p:ph type="title"/>
          </p:nvPr>
        </p:nvSpPr>
        <p:spPr>
          <a:xfrm>
            <a:off x="457200" y="274638"/>
            <a:ext cx="8229600" cy="706090"/>
          </a:xfrm>
        </p:spPr>
        <p:txBody>
          <a:bodyPr>
            <a:noAutofit/>
          </a:bodyPr>
          <a:lstStyle/>
          <a:p>
            <a:r>
              <a:rPr lang="en-GB" sz="2500" b="1" dirty="0" smtClean="0">
                <a:solidFill>
                  <a:schemeClr val="accent6">
                    <a:lumMod val="50000"/>
                  </a:schemeClr>
                </a:solidFill>
                <a:latin typeface="Arial Black" pitchFamily="34" charset="0"/>
              </a:rPr>
              <a:t>Background</a:t>
            </a:r>
            <a:endParaRPr lang="en-GB" sz="2500" u="sng" dirty="0">
              <a:solidFill>
                <a:schemeClr val="accent6">
                  <a:lumMod val="50000"/>
                </a:schemeClr>
              </a:solidFill>
              <a:latin typeface="Arial Black" pitchFamily="34" charset="0"/>
              <a:cs typeface="Arial" pitchFamily="34" charset="0"/>
            </a:endParaRPr>
          </a:p>
        </p:txBody>
      </p:sp>
      <p:sp>
        <p:nvSpPr>
          <p:cNvPr id="5" name="4 Marcador de contenido"/>
          <p:cNvSpPr>
            <a:spLocks noGrp="1"/>
          </p:cNvSpPr>
          <p:nvPr>
            <p:ph idx="1"/>
          </p:nvPr>
        </p:nvSpPr>
        <p:spPr>
          <a:xfrm>
            <a:off x="457200" y="836712"/>
            <a:ext cx="8229600" cy="5289451"/>
          </a:xfrm>
        </p:spPr>
        <p:txBody>
          <a:bodyPr>
            <a:normAutofit/>
          </a:bodyPr>
          <a:lstStyle/>
          <a:p>
            <a:pPr marL="0" indent="0" algn="just">
              <a:buNone/>
            </a:pPr>
            <a:endParaRPr lang="en-GB" sz="1900" dirty="0" smtClean="0">
              <a:cs typeface="Arial" pitchFamily="34" charset="0"/>
            </a:endParaRPr>
          </a:p>
          <a:p>
            <a:pPr marL="0" indent="0" algn="just">
              <a:buNone/>
            </a:pPr>
            <a:endParaRPr lang="en-GB" sz="1900" dirty="0" smtClean="0">
              <a:cs typeface="Arial" pitchFamily="34" charset="0"/>
            </a:endParaRPr>
          </a:p>
          <a:p>
            <a:pPr marL="0" indent="0" algn="just">
              <a:buNone/>
            </a:pPr>
            <a:r>
              <a:rPr lang="en-GB" sz="1900" dirty="0" smtClean="0">
                <a:cs typeface="Arial" pitchFamily="34" charset="0"/>
              </a:rPr>
              <a:t>Guatemala as a country of origin, transit, destination and return of migrants, records boys, girls, adolescents and adults who become victims of trafficking in persons during their journey. This is a national and transnational crime that is increasingly affecting the general population.   </a:t>
            </a:r>
          </a:p>
          <a:p>
            <a:pPr marL="0" indent="0" algn="just">
              <a:buNone/>
            </a:pPr>
            <a:endParaRPr lang="en-GB" sz="1900" dirty="0" smtClean="0">
              <a:cs typeface="Arial" pitchFamily="34" charset="0"/>
            </a:endParaRPr>
          </a:p>
          <a:p>
            <a:pPr marL="0" indent="0" algn="just">
              <a:buNone/>
            </a:pPr>
            <a:r>
              <a:rPr lang="en-GB" sz="1900" dirty="0" smtClean="0">
                <a:cs typeface="Arial" pitchFamily="34" charset="0"/>
              </a:rPr>
              <a:t>To the Government of the Republic of Guatemala, discussing and addressing trafficking in persons is a priority and a cross-cutting theme on the national agenda of every State institution. This leads to the obligation to adopt and implement actions to prevent and combat the various modes of the crime of trafficking in persons.</a:t>
            </a:r>
            <a:endParaRPr lang="en-GB" sz="1900" dirty="0">
              <a:cs typeface="Arial" pitchFamily="34" charset="0"/>
            </a:endParaRPr>
          </a:p>
        </p:txBody>
      </p:sp>
    </p:spTree>
    <p:extLst>
      <p:ext uri="{BB962C8B-B14F-4D97-AF65-F5344CB8AC3E}">
        <p14:creationId xmlns:p14="http://schemas.microsoft.com/office/powerpoint/2010/main" xmlns="" val="14136246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plantillaabajopresentacion.jpg"/>
          <p:cNvPicPr>
            <a:picLocks noChangeAspect="1"/>
          </p:cNvPicPr>
          <p:nvPr/>
        </p:nvPicPr>
        <p:blipFill>
          <a:blip r:embed="rId3" cstate="email"/>
          <a:stretch>
            <a:fillRect/>
          </a:stretch>
        </p:blipFill>
        <p:spPr>
          <a:xfrm>
            <a:off x="0" y="6053328"/>
            <a:ext cx="9144000" cy="841248"/>
          </a:xfrm>
          <a:prstGeom prst="rect">
            <a:avLst/>
          </a:prstGeom>
        </p:spPr>
      </p:pic>
      <p:sp>
        <p:nvSpPr>
          <p:cNvPr id="3" name="2 Título"/>
          <p:cNvSpPr>
            <a:spLocks noGrp="1"/>
          </p:cNvSpPr>
          <p:nvPr>
            <p:ph type="title"/>
          </p:nvPr>
        </p:nvSpPr>
        <p:spPr>
          <a:xfrm>
            <a:off x="457200" y="404664"/>
            <a:ext cx="8229600" cy="994122"/>
          </a:xfrm>
        </p:spPr>
        <p:txBody>
          <a:bodyPr>
            <a:noAutofit/>
          </a:bodyPr>
          <a:lstStyle/>
          <a:p>
            <a:r>
              <a:rPr lang="en-GB" sz="2500" b="1" dirty="0" smtClean="0">
                <a:solidFill>
                  <a:prstClr val="black"/>
                </a:solidFill>
                <a:latin typeface="Arial Black" pitchFamily="34" charset="0"/>
              </a:rPr>
              <a:t/>
            </a:r>
            <a:br>
              <a:rPr lang="en-GB" sz="2500" b="1" dirty="0" smtClean="0">
                <a:solidFill>
                  <a:prstClr val="black"/>
                </a:solidFill>
                <a:latin typeface="Arial Black" pitchFamily="34" charset="0"/>
              </a:rPr>
            </a:br>
            <a:endParaRPr lang="en-GB" sz="2500" b="1" dirty="0">
              <a:solidFill>
                <a:prstClr val="black"/>
              </a:solidFill>
              <a:latin typeface="Arial Black" pitchFamily="34" charset="0"/>
            </a:endParaRPr>
          </a:p>
        </p:txBody>
      </p:sp>
      <p:sp>
        <p:nvSpPr>
          <p:cNvPr id="5" name="4 Marcador de contenido"/>
          <p:cNvSpPr>
            <a:spLocks noGrp="1"/>
          </p:cNvSpPr>
          <p:nvPr>
            <p:ph idx="1"/>
          </p:nvPr>
        </p:nvSpPr>
        <p:spPr>
          <a:xfrm>
            <a:off x="457200" y="1124745"/>
            <a:ext cx="8229600" cy="4680520"/>
          </a:xfrm>
        </p:spPr>
        <p:txBody>
          <a:bodyPr>
            <a:normAutofit/>
          </a:bodyPr>
          <a:lstStyle/>
          <a:p>
            <a:pPr marL="0" indent="0" algn="ctr">
              <a:buNone/>
            </a:pPr>
            <a:endParaRPr lang="en-GB" sz="3600" b="1" dirty="0" smtClean="0">
              <a:solidFill>
                <a:schemeClr val="accent6">
                  <a:lumMod val="50000"/>
                </a:schemeClr>
              </a:solidFill>
              <a:latin typeface="Arial Black" pitchFamily="34" charset="0"/>
            </a:endParaRPr>
          </a:p>
          <a:p>
            <a:pPr marL="0" indent="0" algn="ctr">
              <a:buNone/>
            </a:pPr>
            <a:endParaRPr lang="en-GB" sz="3600" b="1" dirty="0" smtClean="0">
              <a:solidFill>
                <a:schemeClr val="accent6">
                  <a:lumMod val="50000"/>
                </a:schemeClr>
              </a:solidFill>
              <a:latin typeface="Arial Black" pitchFamily="34" charset="0"/>
            </a:endParaRPr>
          </a:p>
          <a:p>
            <a:pPr algn="ctr">
              <a:buNone/>
            </a:pPr>
            <a:r>
              <a:rPr lang="en-GB" b="1" dirty="0" smtClean="0">
                <a:solidFill>
                  <a:schemeClr val="accent6">
                    <a:lumMod val="50000"/>
                  </a:schemeClr>
                </a:solidFill>
                <a:latin typeface="Arial Black" pitchFamily="34" charset="0"/>
              </a:rPr>
              <a:t>Advances in Combating </a:t>
            </a:r>
          </a:p>
          <a:p>
            <a:pPr algn="ctr">
              <a:buNone/>
            </a:pPr>
            <a:r>
              <a:rPr lang="en-GB" b="1" dirty="0" smtClean="0">
                <a:solidFill>
                  <a:schemeClr val="accent6">
                    <a:lumMod val="50000"/>
                  </a:schemeClr>
                </a:solidFill>
                <a:latin typeface="Arial Black" pitchFamily="34" charset="0"/>
              </a:rPr>
              <a:t>Trafficking in Persons at a </a:t>
            </a:r>
          </a:p>
          <a:p>
            <a:pPr algn="ctr">
              <a:buNone/>
            </a:pPr>
            <a:r>
              <a:rPr lang="en-GB" b="1" dirty="0" smtClean="0">
                <a:solidFill>
                  <a:schemeClr val="accent6">
                    <a:lumMod val="50000"/>
                  </a:schemeClr>
                </a:solidFill>
                <a:latin typeface="Arial Black" pitchFamily="34" charset="0"/>
              </a:rPr>
              <a:t>National Level</a:t>
            </a:r>
            <a:endParaRPr lang="en-GB" dirty="0">
              <a:solidFill>
                <a:schemeClr val="accent6">
                  <a:lumMod val="50000"/>
                </a:schemeClr>
              </a:solidFill>
            </a:endParaRPr>
          </a:p>
        </p:txBody>
      </p:sp>
    </p:spTree>
    <p:extLst>
      <p:ext uri="{BB962C8B-B14F-4D97-AF65-F5344CB8AC3E}">
        <p14:creationId xmlns:p14="http://schemas.microsoft.com/office/powerpoint/2010/main" xmlns="" val="15381512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plantillaabajopresentacion.jpg"/>
          <p:cNvPicPr>
            <a:picLocks noChangeAspect="1"/>
          </p:cNvPicPr>
          <p:nvPr/>
        </p:nvPicPr>
        <p:blipFill>
          <a:blip r:embed="rId3" cstate="email"/>
          <a:stretch>
            <a:fillRect/>
          </a:stretch>
        </p:blipFill>
        <p:spPr>
          <a:xfrm>
            <a:off x="0" y="6053328"/>
            <a:ext cx="9144000" cy="841248"/>
          </a:xfrm>
          <a:prstGeom prst="rect">
            <a:avLst/>
          </a:prstGeom>
        </p:spPr>
      </p:pic>
      <p:sp>
        <p:nvSpPr>
          <p:cNvPr id="3" name="2 Título"/>
          <p:cNvSpPr>
            <a:spLocks noGrp="1"/>
          </p:cNvSpPr>
          <p:nvPr>
            <p:ph type="title"/>
          </p:nvPr>
        </p:nvSpPr>
        <p:spPr>
          <a:xfrm>
            <a:off x="457200" y="404664"/>
            <a:ext cx="8229600" cy="1166948"/>
          </a:xfrm>
        </p:spPr>
        <p:txBody>
          <a:bodyPr>
            <a:noAutofit/>
          </a:bodyPr>
          <a:lstStyle/>
          <a:p>
            <a:r>
              <a:rPr lang="en-GB" sz="2800" b="1" dirty="0" smtClean="0">
                <a:solidFill>
                  <a:schemeClr val="accent6">
                    <a:lumMod val="50000"/>
                  </a:schemeClr>
                </a:solidFill>
              </a:rPr>
              <a:t/>
            </a:r>
            <a:br>
              <a:rPr lang="en-GB" sz="2800" b="1" dirty="0" smtClean="0">
                <a:solidFill>
                  <a:schemeClr val="accent6">
                    <a:lumMod val="50000"/>
                  </a:schemeClr>
                </a:solidFill>
              </a:rPr>
            </a:br>
            <a:r>
              <a:rPr lang="en-GB" sz="2800" b="1" dirty="0" smtClean="0">
                <a:solidFill>
                  <a:schemeClr val="accent6">
                    <a:lumMod val="50000"/>
                  </a:schemeClr>
                </a:solidFill>
              </a:rPr>
              <a:t>Inter-institutional Committee Against Trafficking in Persons (CIT</a:t>
            </a:r>
            <a:r>
              <a:rPr lang="en-GB" sz="2800" b="1" dirty="0">
                <a:solidFill>
                  <a:schemeClr val="accent6">
                    <a:lumMod val="50000"/>
                  </a:schemeClr>
                </a:solidFill>
              </a:rPr>
              <a:t>)</a:t>
            </a:r>
            <a:r>
              <a:rPr lang="en-GB" sz="2800" dirty="0" smtClean="0"/>
              <a:t/>
            </a:r>
            <a:br>
              <a:rPr lang="en-GB" sz="2800" dirty="0" smtClean="0"/>
            </a:br>
            <a:endParaRPr lang="en-GB" sz="2500" b="1" dirty="0">
              <a:solidFill>
                <a:prstClr val="black"/>
              </a:solidFill>
              <a:latin typeface="Arial Black" pitchFamily="34" charset="0"/>
            </a:endParaRPr>
          </a:p>
        </p:txBody>
      </p:sp>
      <p:sp>
        <p:nvSpPr>
          <p:cNvPr id="5" name="4 Marcador de contenido"/>
          <p:cNvSpPr>
            <a:spLocks noGrp="1"/>
          </p:cNvSpPr>
          <p:nvPr>
            <p:ph idx="1"/>
          </p:nvPr>
        </p:nvSpPr>
        <p:spPr>
          <a:xfrm>
            <a:off x="251520" y="1500174"/>
            <a:ext cx="8229600" cy="4305090"/>
          </a:xfrm>
        </p:spPr>
        <p:txBody>
          <a:bodyPr>
            <a:normAutofit/>
          </a:bodyPr>
          <a:lstStyle/>
          <a:p>
            <a:pPr marL="0" indent="0">
              <a:buNone/>
            </a:pPr>
            <a:endParaRPr lang="en-GB" sz="2000" dirty="0" smtClean="0"/>
          </a:p>
          <a:p>
            <a:pPr marL="0" indent="0">
              <a:lnSpc>
                <a:spcPct val="150000"/>
              </a:lnSpc>
              <a:buNone/>
            </a:pPr>
            <a:r>
              <a:rPr lang="en-GB" sz="2000" dirty="0" smtClean="0"/>
              <a:t>The following has been achieved in 2013:</a:t>
            </a:r>
          </a:p>
          <a:p>
            <a:pPr marL="0" indent="0">
              <a:lnSpc>
                <a:spcPct val="150000"/>
              </a:lnSpc>
              <a:buClr>
                <a:schemeClr val="accent6">
                  <a:lumMod val="50000"/>
                </a:schemeClr>
              </a:buClr>
              <a:buFont typeface="Wingdings" pitchFamily="2" charset="2"/>
              <a:buChar char="§"/>
            </a:pPr>
            <a:r>
              <a:rPr lang="en-GB" sz="2000" dirty="0" smtClean="0"/>
              <a:t>    4 ordinary meetings;</a:t>
            </a:r>
          </a:p>
          <a:p>
            <a:pPr marL="0" indent="0">
              <a:lnSpc>
                <a:spcPct val="150000"/>
              </a:lnSpc>
              <a:buClr>
                <a:schemeClr val="accent6">
                  <a:lumMod val="50000"/>
                </a:schemeClr>
              </a:buClr>
              <a:buFont typeface="Wingdings" pitchFamily="2" charset="2"/>
              <a:buChar char="§"/>
            </a:pPr>
            <a:r>
              <a:rPr lang="en-GB" sz="2000" dirty="0" smtClean="0"/>
              <a:t>    2 extraordinary meetings;</a:t>
            </a:r>
          </a:p>
          <a:p>
            <a:pPr marL="0" indent="0">
              <a:lnSpc>
                <a:spcPct val="150000"/>
              </a:lnSpc>
              <a:buClr>
                <a:schemeClr val="accent6">
                  <a:lumMod val="50000"/>
                </a:schemeClr>
              </a:buClr>
              <a:buFont typeface="Wingdings" pitchFamily="2" charset="2"/>
              <a:buChar char="§"/>
            </a:pPr>
            <a:r>
              <a:rPr lang="en-GB" sz="2000" dirty="0" smtClean="0"/>
              <a:t>    6 work sessions of Sub-committees for </a:t>
            </a:r>
          </a:p>
          <a:p>
            <a:pPr marL="0" indent="0">
              <a:lnSpc>
                <a:spcPct val="150000"/>
              </a:lnSpc>
              <a:buNone/>
            </a:pPr>
            <a:r>
              <a:rPr lang="en-GB" sz="2000" dirty="0" smtClean="0"/>
              <a:t>      Prevention, Assistance, Strengthening</a:t>
            </a:r>
          </a:p>
          <a:p>
            <a:pPr marL="0" indent="0">
              <a:lnSpc>
                <a:spcPct val="150000"/>
              </a:lnSpc>
              <a:buNone/>
            </a:pPr>
            <a:r>
              <a:rPr lang="en-GB" sz="2000" dirty="0" smtClean="0"/>
              <a:t>       and Prosecution.</a:t>
            </a:r>
            <a:endParaRPr lang="en-GB" sz="2000" dirty="0" smtClean="0">
              <a:latin typeface="Arial" pitchFamily="34" charset="0"/>
              <a:cs typeface="Arial" pitchFamily="34" charset="0"/>
            </a:endParaRPr>
          </a:p>
        </p:txBody>
      </p:sp>
      <p:pic>
        <p:nvPicPr>
          <p:cNvPr id="7" name="Picture 2" descr="C:\Users\apoz\AppData\Local\Microsoft\Windows\Temporary Internet Files\Content.Outlook\V0XH3B6B\DSC_3756.JPG"/>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5004048" y="1625249"/>
            <a:ext cx="3888432" cy="381997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5381512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plantillaabajopresentacion.jpg"/>
          <p:cNvPicPr>
            <a:picLocks noChangeAspect="1"/>
          </p:cNvPicPr>
          <p:nvPr/>
        </p:nvPicPr>
        <p:blipFill>
          <a:blip r:embed="rId2" cstate="email"/>
          <a:stretch>
            <a:fillRect/>
          </a:stretch>
        </p:blipFill>
        <p:spPr>
          <a:xfrm>
            <a:off x="0" y="6053328"/>
            <a:ext cx="9144000" cy="841248"/>
          </a:xfrm>
          <a:prstGeom prst="rect">
            <a:avLst/>
          </a:prstGeom>
        </p:spPr>
      </p:pic>
      <p:sp>
        <p:nvSpPr>
          <p:cNvPr id="3" name="2 Título"/>
          <p:cNvSpPr>
            <a:spLocks noGrp="1"/>
          </p:cNvSpPr>
          <p:nvPr>
            <p:ph type="title"/>
          </p:nvPr>
        </p:nvSpPr>
        <p:spPr>
          <a:xfrm>
            <a:off x="500034" y="357166"/>
            <a:ext cx="8229600" cy="666882"/>
          </a:xfrm>
        </p:spPr>
        <p:txBody>
          <a:bodyPr>
            <a:noAutofit/>
          </a:bodyPr>
          <a:lstStyle/>
          <a:p>
            <a:r>
              <a:rPr lang="es-GT" sz="2500" b="1" dirty="0">
                <a:solidFill>
                  <a:prstClr val="black"/>
                </a:solidFill>
                <a:latin typeface="Arial Black" pitchFamily="34" charset="0"/>
              </a:rPr>
              <a:t/>
            </a:r>
            <a:br>
              <a:rPr lang="es-GT" sz="2500" b="1" dirty="0">
                <a:solidFill>
                  <a:prstClr val="black"/>
                </a:solidFill>
                <a:latin typeface="Arial Black" pitchFamily="34" charset="0"/>
              </a:rPr>
            </a:br>
            <a:endParaRPr lang="es-GT" sz="2500" b="1" dirty="0">
              <a:solidFill>
                <a:schemeClr val="accent6">
                  <a:lumMod val="50000"/>
                </a:schemeClr>
              </a:solidFill>
              <a:latin typeface="Arial Black" pitchFamily="34" charset="0"/>
            </a:endParaRPr>
          </a:p>
        </p:txBody>
      </p:sp>
      <p:sp>
        <p:nvSpPr>
          <p:cNvPr id="5" name="4 Marcador de contenido"/>
          <p:cNvSpPr>
            <a:spLocks noGrp="1"/>
          </p:cNvSpPr>
          <p:nvPr>
            <p:ph idx="1"/>
          </p:nvPr>
        </p:nvSpPr>
        <p:spPr>
          <a:xfrm>
            <a:off x="251520" y="1196752"/>
            <a:ext cx="8229600" cy="5018899"/>
          </a:xfrm>
        </p:spPr>
        <p:txBody>
          <a:bodyPr>
            <a:normAutofit/>
          </a:bodyPr>
          <a:lstStyle/>
          <a:p>
            <a:pPr>
              <a:lnSpc>
                <a:spcPct val="110000"/>
              </a:lnSpc>
              <a:spcBef>
                <a:spcPts val="600"/>
              </a:spcBef>
              <a:buClr>
                <a:schemeClr val="accent6">
                  <a:lumMod val="50000"/>
                </a:schemeClr>
              </a:buClr>
              <a:buFont typeface="Wingdings" pitchFamily="2" charset="2"/>
              <a:buChar char="§"/>
            </a:pPr>
            <a:endParaRPr lang="es-MX" sz="1900" dirty="0" smtClean="0"/>
          </a:p>
          <a:p>
            <a:pPr marL="0" indent="0">
              <a:lnSpc>
                <a:spcPct val="200000"/>
              </a:lnSpc>
              <a:buNone/>
            </a:pPr>
            <a:endParaRPr lang="es-GT" sz="2000" dirty="0"/>
          </a:p>
          <a:p>
            <a:pPr marL="457200" indent="-457200">
              <a:buFont typeface="+mj-lt"/>
              <a:buAutoNum type="alphaUcPeriod"/>
            </a:pPr>
            <a:endParaRPr lang="es-MX" sz="2000" dirty="0" smtClean="0">
              <a:latin typeface="Arial" pitchFamily="34" charset="0"/>
              <a:cs typeface="Arial" pitchFamily="34" charset="0"/>
            </a:endParaRPr>
          </a:p>
        </p:txBody>
      </p:sp>
      <p:pic>
        <p:nvPicPr>
          <p:cNvPr id="8" name="Picture 2" descr="C:\Users\amorales\Documents\CIT 2012\3 REUNION DE LA CIT nov-22-2012\_DSC0572.JPG"/>
          <p:cNvPicPr>
            <a:picLocks noChangeAspect="1" noChangeArrowheads="1"/>
          </p:cNvPicPr>
          <p:nvPr/>
        </p:nvPicPr>
        <p:blipFill>
          <a:blip r:embed="rId3" cstate="email">
            <a:extLst>
              <a:ext uri="{28A0092B-C50C-407E-A947-70E740481C1C}">
                <a14:useLocalDpi xmlns:a14="http://schemas.microsoft.com/office/drawing/2010/main" xmlns="" val="0"/>
              </a:ext>
            </a:extLst>
          </a:blip>
          <a:srcRect/>
          <a:stretch>
            <a:fillRect/>
          </a:stretch>
        </p:blipFill>
        <p:spPr bwMode="auto">
          <a:xfrm>
            <a:off x="251520" y="260648"/>
            <a:ext cx="8713476" cy="551276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5381512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plantillaabajopresentacion.jpg"/>
          <p:cNvPicPr>
            <a:picLocks noChangeAspect="1"/>
          </p:cNvPicPr>
          <p:nvPr/>
        </p:nvPicPr>
        <p:blipFill>
          <a:blip r:embed="rId2" cstate="email"/>
          <a:stretch>
            <a:fillRect/>
          </a:stretch>
        </p:blipFill>
        <p:spPr>
          <a:xfrm>
            <a:off x="0" y="6053328"/>
            <a:ext cx="9144000" cy="841248"/>
          </a:xfrm>
          <a:prstGeom prst="rect">
            <a:avLst/>
          </a:prstGeom>
        </p:spPr>
      </p:pic>
      <p:sp>
        <p:nvSpPr>
          <p:cNvPr id="3" name="2 Título"/>
          <p:cNvSpPr>
            <a:spLocks noGrp="1"/>
          </p:cNvSpPr>
          <p:nvPr>
            <p:ph type="title"/>
          </p:nvPr>
        </p:nvSpPr>
        <p:spPr>
          <a:xfrm>
            <a:off x="457200" y="404664"/>
            <a:ext cx="8229600" cy="994122"/>
          </a:xfrm>
        </p:spPr>
        <p:txBody>
          <a:bodyPr>
            <a:noAutofit/>
          </a:bodyPr>
          <a:lstStyle/>
          <a:p>
            <a:r>
              <a:rPr lang="es-GT" sz="2500" b="1" dirty="0">
                <a:solidFill>
                  <a:prstClr val="black"/>
                </a:solidFill>
                <a:latin typeface="Arial Black" pitchFamily="34" charset="0"/>
              </a:rPr>
              <a:t/>
            </a:r>
            <a:br>
              <a:rPr lang="es-GT" sz="2500" b="1" dirty="0">
                <a:solidFill>
                  <a:prstClr val="black"/>
                </a:solidFill>
                <a:latin typeface="Arial Black" pitchFamily="34" charset="0"/>
              </a:rPr>
            </a:br>
            <a:endParaRPr lang="es-GT" sz="2500" b="1" dirty="0">
              <a:solidFill>
                <a:prstClr val="black"/>
              </a:solidFill>
              <a:latin typeface="Arial Black" pitchFamily="34" charset="0"/>
            </a:endParaRPr>
          </a:p>
        </p:txBody>
      </p:sp>
      <p:sp>
        <p:nvSpPr>
          <p:cNvPr id="5" name="4 Marcador de contenido"/>
          <p:cNvSpPr>
            <a:spLocks noGrp="1"/>
          </p:cNvSpPr>
          <p:nvPr>
            <p:ph idx="1"/>
          </p:nvPr>
        </p:nvSpPr>
        <p:spPr>
          <a:xfrm>
            <a:off x="457200" y="1124745"/>
            <a:ext cx="8229600" cy="4680520"/>
          </a:xfrm>
        </p:spPr>
        <p:txBody>
          <a:bodyPr>
            <a:normAutofit/>
          </a:bodyPr>
          <a:lstStyle/>
          <a:p>
            <a:pPr marL="457200" indent="-457200">
              <a:buFont typeface="+mj-lt"/>
              <a:buAutoNum type="alphaUcPeriod"/>
            </a:pPr>
            <a:endParaRPr lang="es-MX" sz="2000" dirty="0" smtClean="0">
              <a:latin typeface="Arial" pitchFamily="34" charset="0"/>
              <a:cs typeface="Arial" pitchFamily="34" charset="0"/>
            </a:endParaRPr>
          </a:p>
        </p:txBody>
      </p:sp>
      <p:pic>
        <p:nvPicPr>
          <p:cNvPr id="2050" name="Picture 2" descr="C:\Users\apoz\AppData\Local\Microsoft\Windows\Temporary Internet Files\Content.Outlook\V0XH3B6B\DSC_3733.JPG"/>
          <p:cNvPicPr>
            <a:picLocks noChangeAspect="1" noChangeArrowheads="1"/>
          </p:cNvPicPr>
          <p:nvPr/>
        </p:nvPicPr>
        <p:blipFill>
          <a:blip r:embed="rId3" cstate="email">
            <a:extLst>
              <a:ext uri="{28A0092B-C50C-407E-A947-70E740481C1C}">
                <a14:useLocalDpi xmlns:a14="http://schemas.microsoft.com/office/drawing/2010/main" xmlns="" val="0"/>
              </a:ext>
            </a:extLst>
          </a:blip>
          <a:srcRect/>
          <a:stretch>
            <a:fillRect/>
          </a:stretch>
        </p:blipFill>
        <p:spPr bwMode="auto">
          <a:xfrm>
            <a:off x="428596" y="214290"/>
            <a:ext cx="8286808" cy="571504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400808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plantillaabajopresentacion.jpg"/>
          <p:cNvPicPr>
            <a:picLocks noChangeAspect="1"/>
          </p:cNvPicPr>
          <p:nvPr/>
        </p:nvPicPr>
        <p:blipFill>
          <a:blip r:embed="rId3" cstate="email"/>
          <a:stretch>
            <a:fillRect/>
          </a:stretch>
        </p:blipFill>
        <p:spPr>
          <a:xfrm>
            <a:off x="0" y="6053328"/>
            <a:ext cx="9144000" cy="841248"/>
          </a:xfrm>
          <a:prstGeom prst="rect">
            <a:avLst/>
          </a:prstGeom>
        </p:spPr>
      </p:pic>
      <p:sp>
        <p:nvSpPr>
          <p:cNvPr id="3" name="2 Título"/>
          <p:cNvSpPr>
            <a:spLocks noGrp="1"/>
          </p:cNvSpPr>
          <p:nvPr>
            <p:ph type="title"/>
          </p:nvPr>
        </p:nvSpPr>
        <p:spPr>
          <a:xfrm>
            <a:off x="457200" y="404664"/>
            <a:ext cx="8229600" cy="994122"/>
          </a:xfrm>
        </p:spPr>
        <p:txBody>
          <a:bodyPr>
            <a:noAutofit/>
          </a:bodyPr>
          <a:lstStyle/>
          <a:p>
            <a:r>
              <a:rPr lang="en-GB" sz="2800" dirty="0" smtClean="0">
                <a:solidFill>
                  <a:schemeClr val="accent6">
                    <a:lumMod val="50000"/>
                  </a:schemeClr>
                </a:solidFill>
                <a:latin typeface="Arial Black" pitchFamily="34" charset="0"/>
                <a:cs typeface="Arial" pitchFamily="34" charset="0"/>
              </a:rPr>
              <a:t>Prevention Actions</a:t>
            </a:r>
            <a:endParaRPr lang="en-GB" sz="2800" b="1" dirty="0">
              <a:solidFill>
                <a:schemeClr val="accent6">
                  <a:lumMod val="50000"/>
                </a:schemeClr>
              </a:solidFill>
              <a:latin typeface="Arial Black" pitchFamily="34" charset="0"/>
            </a:endParaRPr>
          </a:p>
        </p:txBody>
      </p:sp>
      <p:sp>
        <p:nvSpPr>
          <p:cNvPr id="5" name="4 Marcador de contenido"/>
          <p:cNvSpPr>
            <a:spLocks noGrp="1"/>
          </p:cNvSpPr>
          <p:nvPr>
            <p:ph idx="1"/>
          </p:nvPr>
        </p:nvSpPr>
        <p:spPr>
          <a:xfrm>
            <a:off x="250001" y="1135024"/>
            <a:ext cx="8643998" cy="4914053"/>
          </a:xfrm>
        </p:spPr>
        <p:txBody>
          <a:bodyPr>
            <a:normAutofit lnSpcReduction="10000"/>
          </a:bodyPr>
          <a:lstStyle/>
          <a:p>
            <a:pPr marL="0" indent="0">
              <a:buClr>
                <a:schemeClr val="accent6">
                  <a:lumMod val="50000"/>
                </a:schemeClr>
              </a:buClr>
              <a:buNone/>
            </a:pPr>
            <a:r>
              <a:rPr lang="en-GB" sz="1900" dirty="0" smtClean="0"/>
              <a:t>  </a:t>
            </a:r>
          </a:p>
          <a:p>
            <a:pPr>
              <a:buClr>
                <a:schemeClr val="accent6">
                  <a:lumMod val="50000"/>
                </a:schemeClr>
              </a:buClr>
              <a:buFont typeface="Wingdings" pitchFamily="2" charset="2"/>
              <a:buChar char="§"/>
            </a:pPr>
            <a:r>
              <a:rPr lang="en-GB" sz="2000" dirty="0" smtClean="0"/>
              <a:t>Training for consular officers;</a:t>
            </a:r>
          </a:p>
          <a:p>
            <a:pPr marL="0" indent="0">
              <a:buClr>
                <a:schemeClr val="accent6">
                  <a:lumMod val="75000"/>
                </a:schemeClr>
              </a:buClr>
              <a:buNone/>
            </a:pPr>
            <a:endParaRPr lang="en-GB" sz="2000" dirty="0" smtClean="0"/>
          </a:p>
          <a:p>
            <a:pPr>
              <a:buClr>
                <a:schemeClr val="accent6">
                  <a:lumMod val="75000"/>
                </a:schemeClr>
              </a:buClr>
              <a:buFont typeface="Wingdings" pitchFamily="2" charset="2"/>
              <a:buChar char="§"/>
            </a:pPr>
            <a:r>
              <a:rPr lang="en-GB" sz="2000" dirty="0" smtClean="0"/>
              <a:t>Establishing a Monitoring Unit;</a:t>
            </a:r>
          </a:p>
          <a:p>
            <a:pPr>
              <a:buClr>
                <a:schemeClr val="accent6">
                  <a:lumMod val="75000"/>
                </a:schemeClr>
              </a:buClr>
              <a:buFont typeface="Wingdings" pitchFamily="2" charset="2"/>
              <a:buChar char="§"/>
            </a:pPr>
            <a:endParaRPr lang="en-GB" sz="2000" dirty="0" smtClean="0"/>
          </a:p>
          <a:p>
            <a:pPr>
              <a:buClr>
                <a:schemeClr val="accent6">
                  <a:lumMod val="75000"/>
                </a:schemeClr>
              </a:buClr>
              <a:buFont typeface="Wingdings" pitchFamily="2" charset="2"/>
              <a:buChar char="§"/>
            </a:pPr>
            <a:r>
              <a:rPr lang="en-GB" sz="2000" dirty="0" smtClean="0"/>
              <a:t>Dissemination workshops;</a:t>
            </a:r>
          </a:p>
          <a:p>
            <a:pPr>
              <a:buClr>
                <a:schemeClr val="accent6">
                  <a:lumMod val="75000"/>
                </a:schemeClr>
              </a:buClr>
              <a:buFont typeface="Wingdings" pitchFamily="2" charset="2"/>
              <a:buChar char="§"/>
            </a:pPr>
            <a:endParaRPr lang="en-GB" sz="2000" dirty="0" smtClean="0"/>
          </a:p>
          <a:p>
            <a:pPr>
              <a:buClr>
                <a:schemeClr val="accent6">
                  <a:lumMod val="75000"/>
                </a:schemeClr>
              </a:buClr>
              <a:buFont typeface="Wingdings" pitchFamily="2" charset="2"/>
              <a:buChar char="§"/>
            </a:pPr>
            <a:r>
              <a:rPr lang="en-GB" sz="2000" dirty="0" smtClean="0"/>
              <a:t>Information and awareness-raising</a:t>
            </a:r>
          </a:p>
          <a:p>
            <a:pPr marL="0" indent="0">
              <a:buClr>
                <a:schemeClr val="accent6">
                  <a:lumMod val="75000"/>
                </a:schemeClr>
              </a:buClr>
              <a:buNone/>
            </a:pPr>
            <a:r>
              <a:rPr lang="en-GB" sz="2000" dirty="0"/>
              <a:t> </a:t>
            </a:r>
            <a:r>
              <a:rPr lang="en-GB" sz="2000" dirty="0" smtClean="0"/>
              <a:t>     workshops;</a:t>
            </a:r>
            <a:endParaRPr lang="en-GB" sz="2000" dirty="0"/>
          </a:p>
          <a:p>
            <a:pPr marL="0" indent="0">
              <a:buClr>
                <a:schemeClr val="accent6">
                  <a:lumMod val="75000"/>
                </a:schemeClr>
              </a:buClr>
              <a:buNone/>
            </a:pPr>
            <a:endParaRPr lang="en-GB" sz="2000" dirty="0" smtClean="0"/>
          </a:p>
          <a:p>
            <a:pPr>
              <a:buClr>
                <a:schemeClr val="accent6">
                  <a:lumMod val="75000"/>
                </a:schemeClr>
              </a:buClr>
              <a:buFont typeface="Wingdings" pitchFamily="2" charset="2"/>
              <a:buChar char="§"/>
            </a:pPr>
            <a:r>
              <a:rPr lang="en-GB" sz="2000" dirty="0" smtClean="0"/>
              <a:t>Information and legal aid actions;</a:t>
            </a:r>
          </a:p>
          <a:p>
            <a:pPr>
              <a:buClr>
                <a:schemeClr val="accent6">
                  <a:lumMod val="75000"/>
                </a:schemeClr>
              </a:buClr>
              <a:buFont typeface="Wingdings" pitchFamily="2" charset="2"/>
              <a:buChar char="§"/>
            </a:pPr>
            <a:endParaRPr lang="en-GB" sz="1900" dirty="0" smtClean="0"/>
          </a:p>
          <a:p>
            <a:pPr>
              <a:buClr>
                <a:schemeClr val="accent6">
                  <a:lumMod val="75000"/>
                </a:schemeClr>
              </a:buClr>
              <a:buFont typeface="Wingdings" pitchFamily="2" charset="2"/>
              <a:buChar char="§"/>
            </a:pPr>
            <a:r>
              <a:rPr lang="en-GB" sz="1900" dirty="0" smtClean="0"/>
              <a:t>Training for labour inspectors from</a:t>
            </a:r>
          </a:p>
          <a:p>
            <a:pPr marL="0" indent="0">
              <a:buClr>
                <a:schemeClr val="accent6">
                  <a:lumMod val="75000"/>
                </a:schemeClr>
              </a:buClr>
              <a:buNone/>
            </a:pPr>
            <a:r>
              <a:rPr lang="en-GB" sz="1900" dirty="0"/>
              <a:t> </a:t>
            </a:r>
            <a:r>
              <a:rPr lang="en-GB" sz="1900" dirty="0" smtClean="0"/>
              <a:t>     national delegations.</a:t>
            </a:r>
          </a:p>
          <a:p>
            <a:pPr marL="0" indent="0">
              <a:buClr>
                <a:schemeClr val="accent6">
                  <a:lumMod val="75000"/>
                </a:schemeClr>
              </a:buClr>
              <a:buNone/>
            </a:pPr>
            <a:endParaRPr lang="en-GB" sz="1900" dirty="0" smtClean="0"/>
          </a:p>
          <a:p>
            <a:pPr marL="0" indent="0">
              <a:buClr>
                <a:schemeClr val="accent6">
                  <a:lumMod val="75000"/>
                </a:schemeClr>
              </a:buClr>
              <a:buNone/>
            </a:pPr>
            <a:endParaRPr lang="en-GB" sz="1900" dirty="0" smtClean="0"/>
          </a:p>
          <a:p>
            <a:pPr>
              <a:buClr>
                <a:schemeClr val="accent6">
                  <a:lumMod val="75000"/>
                </a:schemeClr>
              </a:buClr>
              <a:buFont typeface="Wingdings" pitchFamily="2" charset="2"/>
              <a:buChar char="§"/>
            </a:pPr>
            <a:endParaRPr lang="en-GB" sz="2000" dirty="0" smtClean="0">
              <a:latin typeface="Arial" pitchFamily="34" charset="0"/>
              <a:cs typeface="Arial" pitchFamily="34" charset="0"/>
            </a:endParaRPr>
          </a:p>
        </p:txBody>
      </p:sp>
      <p:pic>
        <p:nvPicPr>
          <p:cNvPr id="7" name="Picture 2" descr="C:\Users\apoz\AppData\Local\Microsoft\Windows\Temporary Internet Files\Content.Outlook\V0XH3B6B\DSC_1682 (2).JPG"/>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5076056" y="1556792"/>
            <a:ext cx="3816424" cy="424847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8505234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plantillaabajopresentacion.jpg"/>
          <p:cNvPicPr>
            <a:picLocks noChangeAspect="1"/>
          </p:cNvPicPr>
          <p:nvPr/>
        </p:nvPicPr>
        <p:blipFill>
          <a:blip r:embed="rId2" cstate="email"/>
          <a:stretch>
            <a:fillRect/>
          </a:stretch>
        </p:blipFill>
        <p:spPr>
          <a:xfrm>
            <a:off x="0" y="6053328"/>
            <a:ext cx="9144000" cy="841248"/>
          </a:xfrm>
          <a:prstGeom prst="rect">
            <a:avLst/>
          </a:prstGeom>
        </p:spPr>
      </p:pic>
      <p:sp>
        <p:nvSpPr>
          <p:cNvPr id="3" name="2 Título"/>
          <p:cNvSpPr>
            <a:spLocks noGrp="1"/>
          </p:cNvSpPr>
          <p:nvPr>
            <p:ph type="title"/>
          </p:nvPr>
        </p:nvSpPr>
        <p:spPr>
          <a:xfrm>
            <a:off x="457200" y="404664"/>
            <a:ext cx="8229600" cy="994122"/>
          </a:xfrm>
        </p:spPr>
        <p:txBody>
          <a:bodyPr>
            <a:noAutofit/>
          </a:bodyPr>
          <a:lstStyle/>
          <a:p>
            <a:pPr lvl="0">
              <a:spcBef>
                <a:spcPct val="20000"/>
              </a:spcBef>
            </a:pPr>
            <a:r>
              <a:rPr lang="en-GB" sz="2000" i="1" u="sng" dirty="0" smtClean="0">
                <a:solidFill>
                  <a:prstClr val="black"/>
                </a:solidFill>
                <a:ea typeface="+mn-ea"/>
                <a:cs typeface="+mn-cs"/>
              </a:rPr>
              <a:t/>
            </a:r>
            <a:br>
              <a:rPr lang="en-GB" sz="2000" i="1" u="sng" dirty="0" smtClean="0">
                <a:solidFill>
                  <a:prstClr val="black"/>
                </a:solidFill>
                <a:ea typeface="+mn-ea"/>
                <a:cs typeface="+mn-cs"/>
              </a:rPr>
            </a:br>
            <a:endParaRPr lang="en-GB" sz="2500" b="1" dirty="0">
              <a:solidFill>
                <a:prstClr val="black"/>
              </a:solidFill>
              <a:latin typeface="Arial Black" pitchFamily="34" charset="0"/>
            </a:endParaRPr>
          </a:p>
        </p:txBody>
      </p:sp>
      <p:sp>
        <p:nvSpPr>
          <p:cNvPr id="5" name="4 Marcador de contenido"/>
          <p:cNvSpPr>
            <a:spLocks noGrp="1"/>
          </p:cNvSpPr>
          <p:nvPr>
            <p:ph idx="1"/>
          </p:nvPr>
        </p:nvSpPr>
        <p:spPr>
          <a:xfrm>
            <a:off x="457200" y="1340769"/>
            <a:ext cx="8229600" cy="4104456"/>
          </a:xfrm>
        </p:spPr>
        <p:txBody>
          <a:bodyPr/>
          <a:lstStyle/>
          <a:p>
            <a:pPr lvl="0">
              <a:buClr>
                <a:srgbClr val="809EC2">
                  <a:lumMod val="75000"/>
                </a:srgbClr>
              </a:buClr>
              <a:buFont typeface="Wingdings" pitchFamily="2" charset="2"/>
              <a:buChar char="§"/>
            </a:pPr>
            <a:endParaRPr lang="en-GB" sz="1800" dirty="0" smtClean="0">
              <a:solidFill>
                <a:prstClr val="black"/>
              </a:solidFill>
            </a:endParaRPr>
          </a:p>
          <a:p>
            <a:pPr lvl="0">
              <a:buClr>
                <a:srgbClr val="809EC2">
                  <a:lumMod val="75000"/>
                </a:srgbClr>
              </a:buClr>
              <a:buFont typeface="Wingdings" pitchFamily="2" charset="2"/>
              <a:buChar char="§"/>
            </a:pPr>
            <a:r>
              <a:rPr lang="en-GB" sz="1800" dirty="0" smtClean="0">
                <a:solidFill>
                  <a:prstClr val="black"/>
                </a:solidFill>
              </a:rPr>
              <a:t>Training for students from schools and </a:t>
            </a:r>
          </a:p>
          <a:p>
            <a:pPr marL="0" lvl="0" indent="0">
              <a:buClr>
                <a:srgbClr val="809EC2">
                  <a:lumMod val="75000"/>
                </a:srgbClr>
              </a:buClr>
              <a:buNone/>
            </a:pPr>
            <a:r>
              <a:rPr lang="en-GB" sz="1800" dirty="0">
                <a:solidFill>
                  <a:prstClr val="black"/>
                </a:solidFill>
              </a:rPr>
              <a:t> </a:t>
            </a:r>
            <a:r>
              <a:rPr lang="en-GB" sz="1800" dirty="0" smtClean="0">
                <a:solidFill>
                  <a:prstClr val="black"/>
                </a:solidFill>
              </a:rPr>
              <a:t>      high schools of the Republic of Guatemala</a:t>
            </a:r>
            <a:r>
              <a:rPr lang="en-GB" sz="1800" dirty="0">
                <a:solidFill>
                  <a:prstClr val="black"/>
                </a:solidFill>
              </a:rPr>
              <a:t>;</a:t>
            </a:r>
            <a:endParaRPr lang="en-GB" sz="1800" dirty="0" smtClean="0">
              <a:solidFill>
                <a:prstClr val="black"/>
              </a:solidFill>
            </a:endParaRPr>
          </a:p>
          <a:p>
            <a:pPr marL="0" lvl="0" indent="0">
              <a:buClr>
                <a:srgbClr val="809EC2">
                  <a:lumMod val="75000"/>
                </a:srgbClr>
              </a:buClr>
              <a:buNone/>
            </a:pPr>
            <a:endParaRPr lang="en-GB" sz="1800" dirty="0" smtClean="0">
              <a:solidFill>
                <a:prstClr val="black"/>
              </a:solidFill>
            </a:endParaRPr>
          </a:p>
          <a:p>
            <a:pPr algn="just">
              <a:lnSpc>
                <a:spcPct val="115000"/>
              </a:lnSpc>
              <a:spcAft>
                <a:spcPts val="0"/>
              </a:spcAft>
              <a:buClr>
                <a:schemeClr val="accent6">
                  <a:lumMod val="75000"/>
                </a:schemeClr>
              </a:buClr>
              <a:buFont typeface="Wingdings" pitchFamily="2" charset="2"/>
              <a:buChar char="§"/>
            </a:pPr>
            <a:r>
              <a:rPr lang="en-GB" sz="1800" dirty="0" smtClean="0">
                <a:ea typeface="Calibri"/>
                <a:cs typeface="Times New Roman"/>
              </a:rPr>
              <a:t>Training for staff from health facilities;</a:t>
            </a:r>
          </a:p>
          <a:p>
            <a:pPr marL="0" indent="0" algn="just">
              <a:lnSpc>
                <a:spcPct val="115000"/>
              </a:lnSpc>
              <a:spcAft>
                <a:spcPts val="0"/>
              </a:spcAft>
              <a:buNone/>
            </a:pPr>
            <a:endParaRPr lang="en-GB" sz="1800" dirty="0" smtClean="0">
              <a:solidFill>
                <a:prstClr val="black"/>
              </a:solidFill>
            </a:endParaRPr>
          </a:p>
          <a:p>
            <a:pPr lvl="0" algn="just">
              <a:lnSpc>
                <a:spcPct val="115000"/>
              </a:lnSpc>
              <a:buClr>
                <a:schemeClr val="accent6">
                  <a:lumMod val="75000"/>
                </a:schemeClr>
              </a:buClr>
              <a:buFont typeface="Wingdings" pitchFamily="2" charset="2"/>
              <a:buChar char="§"/>
            </a:pPr>
            <a:r>
              <a:rPr lang="en-GB" sz="1800" dirty="0" smtClean="0">
                <a:ea typeface="Calibri"/>
                <a:cs typeface="Times New Roman"/>
              </a:rPr>
              <a:t>Launching the campaign </a:t>
            </a:r>
            <a:r>
              <a:rPr lang="en-GB" sz="1800" i="1" dirty="0" smtClean="0">
                <a:ea typeface="Calibri"/>
                <a:cs typeface="Times New Roman"/>
              </a:rPr>
              <a:t>“No me dejo</a:t>
            </a:r>
          </a:p>
          <a:p>
            <a:pPr marL="0" lvl="0" indent="0" algn="just">
              <a:lnSpc>
                <a:spcPct val="115000"/>
              </a:lnSpc>
              <a:buNone/>
            </a:pPr>
            <a:r>
              <a:rPr lang="en-GB" sz="1800" i="1" dirty="0" smtClean="0">
                <a:ea typeface="Calibri"/>
                <a:cs typeface="Times New Roman"/>
              </a:rPr>
              <a:t>      </a:t>
            </a:r>
            <a:r>
              <a:rPr lang="en-GB" sz="1800" i="1" dirty="0">
                <a:ea typeface="Calibri"/>
                <a:cs typeface="Times New Roman"/>
              </a:rPr>
              <a:t>e</a:t>
            </a:r>
            <a:r>
              <a:rPr lang="en-GB" sz="1800" i="1" dirty="0" smtClean="0">
                <a:ea typeface="Calibri"/>
                <a:cs typeface="Times New Roman"/>
              </a:rPr>
              <a:t>ngañar por agresores, tratantes y </a:t>
            </a:r>
          </a:p>
          <a:p>
            <a:pPr marL="0" lvl="0" indent="0" algn="just">
              <a:lnSpc>
                <a:spcPct val="115000"/>
              </a:lnSpc>
              <a:buNone/>
            </a:pPr>
            <a:r>
              <a:rPr lang="en-GB" sz="1800" i="1" dirty="0" smtClean="0">
                <a:ea typeface="Calibri"/>
                <a:cs typeface="Times New Roman"/>
              </a:rPr>
              <a:t>      explotadores de personas” </a:t>
            </a:r>
            <a:r>
              <a:rPr lang="en-GB" sz="1800" dirty="0">
                <a:ea typeface="Calibri"/>
                <a:cs typeface="Times New Roman"/>
              </a:rPr>
              <a:t>[</a:t>
            </a:r>
            <a:r>
              <a:rPr lang="en-GB" sz="1800" dirty="0" smtClean="0">
                <a:ea typeface="Calibri"/>
                <a:cs typeface="Times New Roman"/>
              </a:rPr>
              <a:t>I will not be</a:t>
            </a:r>
          </a:p>
          <a:p>
            <a:pPr marL="0" lvl="0" indent="0" algn="just">
              <a:lnSpc>
                <a:spcPct val="115000"/>
              </a:lnSpc>
              <a:buNone/>
            </a:pPr>
            <a:r>
              <a:rPr lang="en-GB" sz="1800" dirty="0">
                <a:ea typeface="Calibri"/>
                <a:cs typeface="Times New Roman"/>
              </a:rPr>
              <a:t> </a:t>
            </a:r>
            <a:r>
              <a:rPr lang="en-GB" sz="1800" dirty="0" smtClean="0">
                <a:ea typeface="Calibri"/>
                <a:cs typeface="Times New Roman"/>
              </a:rPr>
              <a:t>     deceived by aggressors, traffickers and</a:t>
            </a:r>
          </a:p>
          <a:p>
            <a:pPr marL="0" lvl="0" indent="0" algn="just">
              <a:lnSpc>
                <a:spcPct val="115000"/>
              </a:lnSpc>
              <a:buNone/>
            </a:pPr>
            <a:r>
              <a:rPr lang="en-GB" sz="1800" dirty="0">
                <a:ea typeface="Calibri"/>
                <a:cs typeface="Times New Roman"/>
              </a:rPr>
              <a:t> </a:t>
            </a:r>
            <a:r>
              <a:rPr lang="en-GB" sz="1800" dirty="0" smtClean="0">
                <a:ea typeface="Calibri"/>
                <a:cs typeface="Times New Roman"/>
              </a:rPr>
              <a:t>     exploiters of persons”].</a:t>
            </a:r>
            <a:endParaRPr lang="en-GB" sz="1800" dirty="0" smtClean="0">
              <a:solidFill>
                <a:prstClr val="black"/>
              </a:solidFill>
            </a:endParaRPr>
          </a:p>
          <a:p>
            <a:endParaRPr lang="en-GB" dirty="0"/>
          </a:p>
        </p:txBody>
      </p:sp>
      <p:sp>
        <p:nvSpPr>
          <p:cNvPr id="6" name="5 Rectángulo"/>
          <p:cNvSpPr/>
          <p:nvPr/>
        </p:nvSpPr>
        <p:spPr>
          <a:xfrm>
            <a:off x="827584" y="692696"/>
            <a:ext cx="7776864" cy="523220"/>
          </a:xfrm>
          <a:prstGeom prst="rect">
            <a:avLst/>
          </a:prstGeom>
        </p:spPr>
        <p:txBody>
          <a:bodyPr wrap="square">
            <a:spAutoFit/>
          </a:bodyPr>
          <a:lstStyle/>
          <a:p>
            <a:pPr algn="ctr"/>
            <a:r>
              <a:rPr lang="en-GB" sz="2800" dirty="0">
                <a:solidFill>
                  <a:schemeClr val="accent6">
                    <a:lumMod val="50000"/>
                  </a:schemeClr>
                </a:solidFill>
                <a:latin typeface="Arial Black" pitchFamily="34" charset="0"/>
                <a:cs typeface="Arial" pitchFamily="34" charset="0"/>
              </a:rPr>
              <a:t>Prevention Actions</a:t>
            </a:r>
            <a:endParaRPr lang="en-GB" sz="2800" dirty="0"/>
          </a:p>
        </p:txBody>
      </p:sp>
      <p:pic>
        <p:nvPicPr>
          <p:cNvPr id="7" name="Picture 2" descr="C:\Users\amorales\Pictures\SEMINARIO DE CONSULES 2.jpg"/>
          <p:cNvPicPr>
            <a:picLocks noGrp="1" noChangeAspect="1" noChangeArrowheads="1"/>
          </p:cNvPicPr>
          <p:nvPr/>
        </p:nvPicPr>
        <p:blipFill>
          <a:blip r:embed="rId3" cstate="email">
            <a:extLst>
              <a:ext uri="{28A0092B-C50C-407E-A947-70E740481C1C}">
                <a14:useLocalDpi xmlns:a14="http://schemas.microsoft.com/office/drawing/2010/main" xmlns="" val="0"/>
              </a:ext>
            </a:extLst>
          </a:blip>
          <a:srcRect/>
          <a:stretch>
            <a:fillRect/>
          </a:stretch>
        </p:blipFill>
        <p:spPr bwMode="auto">
          <a:xfrm>
            <a:off x="5004422" y="1700808"/>
            <a:ext cx="3600400" cy="347139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2042728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plantillaabajopresentacion.jpg"/>
          <p:cNvPicPr>
            <a:picLocks noChangeAspect="1"/>
          </p:cNvPicPr>
          <p:nvPr/>
        </p:nvPicPr>
        <p:blipFill>
          <a:blip r:embed="rId2" cstate="email"/>
          <a:stretch>
            <a:fillRect/>
          </a:stretch>
        </p:blipFill>
        <p:spPr>
          <a:xfrm>
            <a:off x="0" y="6053328"/>
            <a:ext cx="9144000" cy="841248"/>
          </a:xfrm>
          <a:prstGeom prst="rect">
            <a:avLst/>
          </a:prstGeom>
        </p:spPr>
      </p:pic>
      <p:sp>
        <p:nvSpPr>
          <p:cNvPr id="3" name="2 Título"/>
          <p:cNvSpPr>
            <a:spLocks noGrp="1"/>
          </p:cNvSpPr>
          <p:nvPr>
            <p:ph type="title"/>
          </p:nvPr>
        </p:nvSpPr>
        <p:spPr>
          <a:xfrm>
            <a:off x="457200" y="404664"/>
            <a:ext cx="8229600" cy="994122"/>
          </a:xfrm>
        </p:spPr>
        <p:txBody>
          <a:bodyPr>
            <a:noAutofit/>
          </a:bodyPr>
          <a:lstStyle/>
          <a:p>
            <a:pPr lvl="0">
              <a:spcBef>
                <a:spcPct val="20000"/>
              </a:spcBef>
            </a:pPr>
            <a:r>
              <a:rPr lang="en-GB" sz="2000" i="1" u="sng" dirty="0" smtClean="0">
                <a:solidFill>
                  <a:prstClr val="black"/>
                </a:solidFill>
                <a:ea typeface="+mn-ea"/>
                <a:cs typeface="+mn-cs"/>
              </a:rPr>
              <a:t/>
            </a:r>
            <a:br>
              <a:rPr lang="en-GB" sz="2000" i="1" u="sng" dirty="0" smtClean="0">
                <a:solidFill>
                  <a:prstClr val="black"/>
                </a:solidFill>
                <a:ea typeface="+mn-ea"/>
                <a:cs typeface="+mn-cs"/>
              </a:rPr>
            </a:br>
            <a:endParaRPr lang="en-GB" sz="2500" b="1" dirty="0">
              <a:solidFill>
                <a:prstClr val="black"/>
              </a:solidFill>
              <a:latin typeface="Arial Black" pitchFamily="34" charset="0"/>
            </a:endParaRPr>
          </a:p>
        </p:txBody>
      </p:sp>
      <p:sp>
        <p:nvSpPr>
          <p:cNvPr id="5" name="4 Marcador de contenido"/>
          <p:cNvSpPr>
            <a:spLocks noGrp="1"/>
          </p:cNvSpPr>
          <p:nvPr>
            <p:ph idx="1"/>
          </p:nvPr>
        </p:nvSpPr>
        <p:spPr>
          <a:xfrm>
            <a:off x="457200" y="1556792"/>
            <a:ext cx="8229600" cy="4104456"/>
          </a:xfrm>
        </p:spPr>
        <p:txBody>
          <a:bodyPr>
            <a:normAutofit/>
          </a:bodyPr>
          <a:lstStyle/>
          <a:p>
            <a:pPr>
              <a:buClr>
                <a:schemeClr val="accent6">
                  <a:lumMod val="50000"/>
                </a:schemeClr>
              </a:buClr>
              <a:buFont typeface="Wingdings" pitchFamily="2" charset="2"/>
              <a:buChar char="§"/>
            </a:pPr>
            <a:r>
              <a:rPr lang="en-GB" sz="1900" dirty="0" smtClean="0"/>
              <a:t>Implementing the Protocol of the General Labour Inspections Institution for the detection and referral of cases of trafficking in persons and the worst </a:t>
            </a:r>
            <a:r>
              <a:rPr lang="en-GB" sz="1900" dirty="0"/>
              <a:t>f</a:t>
            </a:r>
            <a:r>
              <a:rPr lang="en-GB" sz="1900" dirty="0" smtClean="0"/>
              <a:t>orms of child </a:t>
            </a:r>
            <a:r>
              <a:rPr lang="en-GB" sz="1900" dirty="0"/>
              <a:t>l</a:t>
            </a:r>
            <a:r>
              <a:rPr lang="en-GB" sz="1900" dirty="0" smtClean="0"/>
              <a:t>abour.</a:t>
            </a:r>
          </a:p>
          <a:p>
            <a:pPr>
              <a:buClr>
                <a:schemeClr val="accent6">
                  <a:lumMod val="50000"/>
                </a:schemeClr>
              </a:buClr>
              <a:buFont typeface="Wingdings" pitchFamily="2" charset="2"/>
              <a:buChar char="§"/>
            </a:pPr>
            <a:endParaRPr lang="en-GB" sz="1900" dirty="0" smtClean="0"/>
          </a:p>
          <a:p>
            <a:pPr>
              <a:buClr>
                <a:schemeClr val="accent6">
                  <a:lumMod val="50000"/>
                </a:schemeClr>
              </a:buClr>
              <a:buFont typeface="Wingdings" pitchFamily="2" charset="2"/>
              <a:buChar char="§"/>
            </a:pPr>
            <a:r>
              <a:rPr lang="en-GB" sz="1900" dirty="0" smtClean="0"/>
              <a:t>Implementing specialized temporary shelters for assistance to victims of trafficking.</a:t>
            </a:r>
          </a:p>
          <a:p>
            <a:pPr>
              <a:buClr>
                <a:schemeClr val="accent6">
                  <a:lumMod val="50000"/>
                </a:schemeClr>
              </a:buClr>
              <a:buFont typeface="Wingdings" pitchFamily="2" charset="2"/>
              <a:buChar char="§"/>
            </a:pPr>
            <a:endParaRPr lang="en-GB" sz="1900" dirty="0" smtClean="0"/>
          </a:p>
          <a:p>
            <a:pPr>
              <a:buClr>
                <a:schemeClr val="accent6">
                  <a:lumMod val="50000"/>
                </a:schemeClr>
              </a:buClr>
              <a:buFont typeface="Wingdings" pitchFamily="2" charset="2"/>
              <a:buChar char="§"/>
            </a:pPr>
            <a:r>
              <a:rPr lang="en-GB" sz="1900" dirty="0" smtClean="0"/>
              <a:t>Allocating vehicles to the Unit for Sexual Crimes and Trafficking in Persons of the Specialized Division of Criminal Investigation (DEIC) of the National Civil Police Force.</a:t>
            </a:r>
          </a:p>
          <a:p>
            <a:pPr marL="0" indent="0">
              <a:buNone/>
            </a:pPr>
            <a:endParaRPr lang="en-GB" sz="1900" dirty="0" smtClean="0"/>
          </a:p>
        </p:txBody>
      </p:sp>
      <p:sp>
        <p:nvSpPr>
          <p:cNvPr id="6" name="5 Rectángulo"/>
          <p:cNvSpPr/>
          <p:nvPr/>
        </p:nvSpPr>
        <p:spPr>
          <a:xfrm>
            <a:off x="816276" y="170637"/>
            <a:ext cx="7776864" cy="954107"/>
          </a:xfrm>
          <a:prstGeom prst="rect">
            <a:avLst/>
          </a:prstGeom>
        </p:spPr>
        <p:txBody>
          <a:bodyPr wrap="square">
            <a:spAutoFit/>
          </a:bodyPr>
          <a:lstStyle/>
          <a:p>
            <a:pPr algn="ctr"/>
            <a:endParaRPr lang="en-GB" sz="2800" dirty="0" smtClean="0">
              <a:solidFill>
                <a:schemeClr val="accent6">
                  <a:lumMod val="50000"/>
                </a:schemeClr>
              </a:solidFill>
              <a:latin typeface="Arial Black" pitchFamily="34" charset="0"/>
            </a:endParaRPr>
          </a:p>
          <a:p>
            <a:pPr algn="ctr"/>
            <a:r>
              <a:rPr lang="en-GB" sz="2800" dirty="0" smtClean="0">
                <a:solidFill>
                  <a:schemeClr val="accent6">
                    <a:lumMod val="50000"/>
                  </a:schemeClr>
                </a:solidFill>
                <a:latin typeface="Arial Black" pitchFamily="34" charset="0"/>
              </a:rPr>
              <a:t>Detection and Assistance Actions</a:t>
            </a:r>
            <a:endParaRPr lang="en-GB" sz="2800" dirty="0">
              <a:solidFill>
                <a:schemeClr val="accent6">
                  <a:lumMod val="50000"/>
                </a:schemeClr>
              </a:solidFill>
              <a:latin typeface="Arial Black" pitchFamily="34" charset="0"/>
            </a:endParaRPr>
          </a:p>
        </p:txBody>
      </p:sp>
    </p:spTree>
    <p:extLst>
      <p:ext uri="{BB962C8B-B14F-4D97-AF65-F5344CB8AC3E}">
        <p14:creationId xmlns:p14="http://schemas.microsoft.com/office/powerpoint/2010/main" xmlns="" val="8318399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Papel">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Concourse</Template>
  <TotalTime>2033</TotalTime>
  <Words>467</Words>
  <Application>Microsoft Office PowerPoint</Application>
  <PresentationFormat>Presentación en pantalla (4:3)</PresentationFormat>
  <Paragraphs>99</Paragraphs>
  <Slides>16</Slides>
  <Notes>3</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Tema de Office</vt:lpstr>
      <vt:lpstr>Diapositiva 1</vt:lpstr>
      <vt:lpstr>Background</vt:lpstr>
      <vt:lpstr> </vt:lpstr>
      <vt:lpstr> Inter-institutional Committee Against Trafficking in Persons (CIT) </vt:lpstr>
      <vt:lpstr> </vt:lpstr>
      <vt:lpstr> </vt:lpstr>
      <vt:lpstr>Prevention Actions</vt:lpstr>
      <vt:lpstr> </vt:lpstr>
      <vt:lpstr> </vt:lpstr>
      <vt:lpstr> Repatriation of Victims of Trafficking </vt:lpstr>
      <vt:lpstr>Repatriations by Mode, 2013</vt:lpstr>
      <vt:lpstr> </vt:lpstr>
      <vt:lpstr>Regional Memo of Understanding on  Trafficking in Persons  </vt:lpstr>
      <vt:lpstr>Diapositiva 14</vt:lpstr>
      <vt:lpstr>Diapositiva 15</vt:lpstr>
      <vt:lpstr>Diapositiva 16</vt:lpstr>
    </vt:vector>
  </TitlesOfParts>
  <Company>mre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egonzalez</dc:creator>
  <cp:lastModifiedBy>IT</cp:lastModifiedBy>
  <cp:revision>109</cp:revision>
  <cp:lastPrinted>2013-11-16T00:02:06Z</cp:lastPrinted>
  <dcterms:created xsi:type="dcterms:W3CDTF">2012-04-12T16:24:49Z</dcterms:created>
  <dcterms:modified xsi:type="dcterms:W3CDTF">2013-11-19T12:53:31Z</dcterms:modified>
</cp:coreProperties>
</file>