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6" r:id="rId3"/>
    <p:sldId id="275" r:id="rId4"/>
    <p:sldId id="290" r:id="rId5"/>
    <p:sldId id="289" r:id="rId6"/>
    <p:sldId id="284" r:id="rId7"/>
    <p:sldId id="280" r:id="rId8"/>
    <p:sldId id="282" r:id="rId9"/>
    <p:sldId id="294" r:id="rId10"/>
    <p:sldId id="281" r:id="rId11"/>
    <p:sldId id="293" r:id="rId12"/>
    <p:sldId id="291" r:id="rId13"/>
    <p:sldId id="278" r:id="rId14"/>
    <p:sldId id="287" r:id="rId15"/>
    <p:sldId id="292" r:id="rId16"/>
    <p:sldId id="288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78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Office_Excel1.xlsx"/><Relationship Id="rId2" Type="http://schemas.openxmlformats.org/officeDocument/2006/relationships/image" Target="../media/image8.jpeg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Office_Excel2.xlsx"/><Relationship Id="rId2" Type="http://schemas.openxmlformats.org/officeDocument/2006/relationships/image" Target="../media/image8.jpeg"/><Relationship Id="rId1" Type="http://schemas.openxmlformats.org/officeDocument/2006/relationships/themeOverride" Target="../theme/themeOverrid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perspective val="30"/>
    </c:view3D>
    <c:sideWall>
      <c:spPr>
        <a:blipFill>
          <a:blip xmlns:r="http://schemas.openxmlformats.org/officeDocument/2006/relationships" r:embed="rId2"/>
          <a:tile tx="0" ty="0" sx="100000" sy="100000" flip="none" algn="tl"/>
        </a:blipFill>
        <a:scene3d>
          <a:camera prst="orthographicFront"/>
          <a:lightRig rig="threePt" dir="t"/>
        </a:scene3d>
        <a:sp3d>
          <a:bevelT/>
        </a:sp3d>
      </c:spPr>
    </c:sideWall>
    <c:backWall>
      <c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EEECE1">
              <a:lumMod val="75000"/>
            </a:srgbClr>
          </a:solidFill>
        </a:ln>
        <a:scene3d>
          <a:camera prst="orthographicFront"/>
          <a:lightRig rig="threePt" dir="t"/>
        </a:scene3d>
        <a:sp3d>
          <a:bevelT/>
        </a:sp3d>
      </c:spPr>
      <c:pictureOptions>
        <c:pictureFormat val="stretch"/>
      </c:pictureOptions>
    </c:backWall>
    <c:plotArea>
      <c:layout>
        <c:manualLayout>
          <c:layoutTarget val="inner"/>
          <c:xMode val="edge"/>
          <c:yMode val="edge"/>
          <c:x val="4.5167439610777653E-3"/>
          <c:y val="9.0664190152665192E-2"/>
          <c:w val="0.99030694079906578"/>
          <c:h val="0.76339295257776063"/>
        </c:manualLayout>
      </c:layout>
      <c:bar3D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Repatriaciones Trata 2013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6769676802951968E-3"/>
                  <c:y val="-4.5248868778280035E-3"/>
                </c:manualLayout>
              </c:layout>
              <c:showVal val="1"/>
            </c:dLbl>
            <c:dLbl>
              <c:idx val="1"/>
              <c:layout>
                <c:manualLayout>
                  <c:x val="1.4035087719298249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203007518796986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4652014652014655E-2"/>
                  <c:y val="-2.071539157915129E-17"/>
                </c:manualLayout>
              </c:layout>
              <c:showVal val="1"/>
            </c:dLbl>
            <c:txPr>
              <a:bodyPr/>
              <a:lstStyle/>
              <a:p>
                <a:pPr>
                  <a:defRPr lang="es-GT"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guatemaltecos menores de edad</c:v>
                </c:pt>
                <c:pt idx="1">
                  <c:v>extranjeros mayores de edad</c:v>
                </c:pt>
                <c:pt idx="2">
                  <c:v>extranjeros menores de edad</c:v>
                </c:pt>
                <c:pt idx="3">
                  <c:v>Total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Repatriaciones  Tráfico 2013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0983939792954662E-2"/>
                  <c:y val="-4.1025080198308543E-3"/>
                </c:manualLayout>
              </c:layout>
              <c:showVal val="1"/>
            </c:dLbl>
            <c:dLbl>
              <c:idx val="1"/>
              <c:layout>
                <c:manualLayout>
                  <c:x val="9.4584046559397662E-3"/>
                  <c:y val="0"/>
                </c:manualLayout>
              </c:layout>
              <c:showVal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lang="es-GT"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guatemaltecos menores de edad</c:v>
                </c:pt>
                <c:pt idx="1">
                  <c:v>extranjeros mayores de edad</c:v>
                </c:pt>
                <c:pt idx="2">
                  <c:v>extranjeros menores de edad</c:v>
                </c:pt>
                <c:pt idx="3">
                  <c:v>Total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Total Repatriaciones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0025062656641598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1395951799243355E-2"/>
                  <c:y val="-2.725156261411228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8.0200501253132848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6714033063874773E-2"/>
                  <c:y val="-8.4655492141704064E-3"/>
                </c:manualLayout>
              </c:layout>
              <c:showVal val="1"/>
            </c:dLbl>
            <c:txPr>
              <a:bodyPr/>
              <a:lstStyle/>
              <a:p>
                <a:pPr>
                  <a:defRPr lang="es-GT"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guatemaltecos menores de edad</c:v>
                </c:pt>
                <c:pt idx="1">
                  <c:v>extranjeros mayores de edad</c:v>
                </c:pt>
                <c:pt idx="2">
                  <c:v>extranjeros menores de edad</c:v>
                </c:pt>
                <c:pt idx="3">
                  <c:v>Total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6</c:v>
                </c:pt>
                <c:pt idx="1">
                  <c:v>3</c:v>
                </c:pt>
                <c:pt idx="2">
                  <c:v>1</c:v>
                </c:pt>
                <c:pt idx="3">
                  <c:v>10</c:v>
                </c:pt>
              </c:numCache>
            </c:numRef>
          </c:val>
        </c:ser>
        <c:shape val="box"/>
        <c:axId val="80988032"/>
        <c:axId val="80989568"/>
        <c:axId val="0"/>
      </c:bar3DChart>
      <c:catAx>
        <c:axId val="809880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MX" sz="800" b="1"/>
            </a:pPr>
            <a:endParaRPr lang="en-US"/>
          </a:p>
        </c:txPr>
        <c:crossAx val="80989568"/>
        <c:crosses val="autoZero"/>
        <c:auto val="1"/>
        <c:lblAlgn val="ctr"/>
        <c:lblOffset val="100"/>
      </c:catAx>
      <c:valAx>
        <c:axId val="809895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09880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1136230826060945E-2"/>
          <c:y val="0.8788847925801192"/>
          <c:w val="0.84867748674272869"/>
          <c:h val="8.1730681969838515E-2"/>
        </c:manualLayout>
      </c:layout>
      <c:txPr>
        <a:bodyPr/>
        <a:lstStyle/>
        <a:p>
          <a:pPr rtl="0">
            <a:defRPr lang="es-GT" b="1"/>
          </a:pPr>
          <a:endParaRPr lang="en-US"/>
        </a:p>
      </c:txPr>
    </c:legend>
    <c:plotVisOnly val="1"/>
    <c:dispBlanksAs val="gap"/>
  </c:chart>
  <c:spPr>
    <a:blipFill>
      <a:blip xmlns:r="http://schemas.openxmlformats.org/officeDocument/2006/relationships" r:embed="rId2"/>
      <a:tile tx="0" ty="0" sx="100000" sy="100000" flip="none" algn="tl"/>
    </a:blipFill>
    <a:ln>
      <a:gradFill>
        <a:gsLst>
          <a:gs pos="0">
            <a:schemeClr val="accent1">
              <a:tint val="66000"/>
              <a:satMod val="16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  <a:effectLst>
      <a:innerShdw blurRad="114300">
        <a:prstClr val="black"/>
      </a:innerShdw>
    </a:effectLst>
  </c:spPr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perspective val="30"/>
    </c:view3D>
    <c:sideWall>
      <c:spPr>
        <a:blipFill dpi="0" rotWithShape="1">
          <a:blip xmlns:r="http://schemas.openxmlformats.org/officeDocument/2006/relationships" r:embed="rId2"/>
          <a:srcRect/>
          <a:tile tx="0" ty="0" sx="100000" sy="100000" flip="none" algn="tl"/>
        </a:blipFill>
      </c:spPr>
    </c:sideWall>
    <c:backWall>
      <c:spPr>
        <a:blipFill dpi="0" rotWithShape="1">
          <a:blip xmlns:r="http://schemas.openxmlformats.org/officeDocument/2006/relationships" r:embed="rId2"/>
          <a:srcRect/>
          <a:tile tx="0" ty="0" sx="100000" sy="100000" flip="none" algn="tl"/>
        </a:blipFill>
      </c:spPr>
    </c:backWall>
    <c:plotArea>
      <c:layout>
        <c:manualLayout>
          <c:layoutTarget val="inner"/>
          <c:xMode val="edge"/>
          <c:yMode val="edge"/>
          <c:x val="2.6962671332750068E-2"/>
          <c:y val="9.0012296694344685E-2"/>
          <c:w val="0.94508615293381215"/>
          <c:h val="0.76339295257776063"/>
        </c:manualLayout>
      </c:layout>
      <c:bar3D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Menores de edad</c:v>
                </c:pt>
              </c:strCache>
            </c:strRef>
          </c:tx>
          <c:spPr>
            <a:ln>
              <a:solidFill>
                <a:srgbClr val="4BACC6">
                  <a:lumMod val="75000"/>
                </a:srgb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8045112781954888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8.5166170058917606E-2"/>
                  <c:y val="-3.8661252914355998E-3"/>
                </c:manualLayout>
              </c:layout>
              <c:showVal val="1"/>
            </c:dLbl>
            <c:dLbl>
              <c:idx val="2"/>
              <c:layout>
                <c:manualLayout>
                  <c:x val="1.2030075187969854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0459232793038464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Explotación sexual</c:v>
                </c:pt>
                <c:pt idx="1">
                  <c:v>Explotación Laboral</c:v>
                </c:pt>
                <c:pt idx="2">
                  <c:v>Tráfico Ilegal de Personas</c:v>
                </c:pt>
                <c:pt idx="3">
                  <c:v>Total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7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Mayores de edad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0983939792954655E-2"/>
                  <c:y val="-4.1025080198308543E-3"/>
                </c:manualLayout>
              </c:layout>
              <c:showVal val="1"/>
            </c:dLbl>
            <c:dLbl>
              <c:idx val="1"/>
              <c:layout>
                <c:manualLayout>
                  <c:x val="9.4584046559397558E-3"/>
                  <c:y val="0"/>
                </c:manualLayout>
              </c:layout>
              <c:showVal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Explotación sexual</c:v>
                </c:pt>
                <c:pt idx="1">
                  <c:v>Explotación Laboral</c:v>
                </c:pt>
                <c:pt idx="2">
                  <c:v>Tráfico Ilegal de Personas</c:v>
                </c:pt>
                <c:pt idx="3">
                  <c:v>Total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Total 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0025062656641598E-2"/>
                  <c:y val="0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8.0200501253132848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8826622128445988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Explotación sexual</c:v>
                </c:pt>
                <c:pt idx="1">
                  <c:v>Explotación Laboral</c:v>
                </c:pt>
                <c:pt idx="2">
                  <c:v>Tráfico Ilegal de Personas</c:v>
                </c:pt>
                <c:pt idx="3">
                  <c:v>Total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1</c:v>
                </c:pt>
                <c:pt idx="3">
                  <c:v>10</c:v>
                </c:pt>
              </c:numCache>
            </c:numRef>
          </c:val>
        </c:ser>
        <c:shape val="box"/>
        <c:axId val="81025664"/>
        <c:axId val="81617280"/>
        <c:axId val="0"/>
      </c:bar3DChart>
      <c:catAx>
        <c:axId val="810256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MX" sz="1000" b="1"/>
            </a:pPr>
            <a:endParaRPr lang="en-US"/>
          </a:p>
        </c:txPr>
        <c:crossAx val="81617280"/>
        <c:crosses val="autoZero"/>
        <c:auto val="1"/>
        <c:lblAlgn val="ctr"/>
        <c:lblOffset val="100"/>
      </c:catAx>
      <c:valAx>
        <c:axId val="816172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1025664"/>
        <c:crosses val="autoZero"/>
        <c:crossBetween val="between"/>
      </c:valAx>
      <c:spPr>
        <a:blipFill>
          <a:blip xmlns:r="http://schemas.openxmlformats.org/officeDocument/2006/relationships" r:embed="rId2"/>
          <a:tile tx="0" ty="0" sx="100000" sy="100000" flip="none" algn="tl"/>
        </a:blipFill>
      </c:spPr>
    </c:plotArea>
    <c:legend>
      <c:legendPos val="t"/>
      <c:layout>
        <c:manualLayout>
          <c:xMode val="edge"/>
          <c:yMode val="edge"/>
          <c:x val="8.1136230826060945E-2"/>
          <c:y val="0.87888479258011865"/>
          <c:w val="0.74846775198342019"/>
          <c:h val="9.1535881477229991E-2"/>
        </c:manualLayout>
      </c:layout>
      <c:txPr>
        <a:bodyPr/>
        <a:lstStyle/>
        <a:p>
          <a:pPr rtl="0">
            <a:defRPr sz="1200"/>
          </a:pPr>
          <a:endParaRPr lang="en-US"/>
        </a:p>
      </c:txPr>
    </c:legend>
    <c:plotVisOnly val="1"/>
    <c:dispBlanksAs val="gap"/>
  </c:chart>
  <c:spPr>
    <a:blipFill>
      <a:blip xmlns:r="http://schemas.openxmlformats.org/officeDocument/2006/relationships" r:embed="rId2"/>
      <a:tile tx="0" ty="0" sx="100000" sy="100000" flip="none" algn="tl"/>
    </a:blipFill>
    <a:ln>
      <a:gradFill>
        <a:gsLst>
          <a:gs pos="0">
            <a:schemeClr val="accent1">
              <a:tint val="66000"/>
              <a:satMod val="16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  <a:effectLst>
      <a:innerShdw blurRad="114300">
        <a:prstClr val="black"/>
      </a:innerShdw>
    </a:effectLst>
  </c:spPr>
  <c:externalData r:id="rId3"/>
  <c:userShapes r:id="rId4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0.40459</cdr:x>
      <cdr:y>0.39813</cdr:y>
    </cdr:from>
    <cdr:to>
      <cdr:x>0.45714</cdr:x>
      <cdr:y>0.45963</cdr:y>
    </cdr:to>
    <cdr:sp macro="" textlink="">
      <cdr:nvSpPr>
        <cdr:cNvPr id="3" name="2 Rectángulo"/>
        <cdr:cNvSpPr/>
      </cdr:nvSpPr>
      <cdr:spPr>
        <a:xfrm xmlns:a="http://schemas.openxmlformats.org/drawingml/2006/main">
          <a:off x="2456121" y="1307805"/>
          <a:ext cx="318977" cy="2020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G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64123-C8E3-417F-A767-3F525384817E}" type="datetimeFigureOut">
              <a:rPr lang="es-GT" smtClean="0"/>
              <a:pPr/>
              <a:t>19/11/2013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FF961-F179-46FD-AF1D-7A328C580E80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="" xmlns:p14="http://schemas.microsoft.com/office/powerpoint/2010/main" val="3901443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62812-77AF-4793-9286-B88CB10F7180}" type="datetimeFigureOut">
              <a:rPr lang="es-MX" smtClean="0"/>
              <a:pPr/>
              <a:t>19/11/2013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06740-44A6-4906-B582-A5D16D5578E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861872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06740-44A6-4906-B582-A5D16D5578E2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06740-44A6-4906-B582-A5D16D5578E2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06740-44A6-4906-B582-A5D16D5578E2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2849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4BBAA-4CB7-4514-A9AF-8E9ECC018348}" type="datetimeFigureOut">
              <a:rPr lang="es-ES" smtClean="0"/>
              <a:pPr/>
              <a:t>19/11/2013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42C-10C6-4339-BB24-9DCDB69C68A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portadapresentacione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0"/>
            <a:ext cx="9144032" cy="6858000"/>
          </a:xfrm>
          <a:prstGeom prst="rect">
            <a:avLst/>
          </a:prstGeom>
        </p:spPr>
      </p:pic>
      <p:sp>
        <p:nvSpPr>
          <p:cNvPr id="5" name="2 Título"/>
          <p:cNvSpPr txBox="1">
            <a:spLocks/>
          </p:cNvSpPr>
          <p:nvPr/>
        </p:nvSpPr>
        <p:spPr>
          <a:xfrm>
            <a:off x="785786" y="3857628"/>
            <a:ext cx="77724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b="1" cap="all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“</a:t>
            </a:r>
            <a:r>
              <a:rPr lang="es-GT" sz="2400" b="1" cap="all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INFORME DE SITUACIÓN DEL TEMA TRATA DE PERSONAS PARA EL AÑO 2013</a:t>
            </a:r>
            <a:r>
              <a:rPr lang="es-MX" sz="2800" b="1" cap="all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”</a:t>
            </a:r>
            <a:endParaRPr lang="es-ES_tradnl" sz="2800" dirty="0">
              <a:solidFill>
                <a:schemeClr val="accent6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6" name="4 Subtítulo"/>
          <p:cNvSpPr txBox="1">
            <a:spLocks/>
          </p:cNvSpPr>
          <p:nvPr/>
        </p:nvSpPr>
        <p:spPr>
          <a:xfrm>
            <a:off x="2051720" y="483315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s-MX" sz="1600" dirty="0" smtClean="0">
              <a:solidFill>
                <a:srgbClr val="2F2B20"/>
              </a:solidFill>
              <a:latin typeface="Arial" pitchFamily="-65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s-MX" sz="1600" dirty="0" smtClean="0">
              <a:solidFill>
                <a:srgbClr val="2F2B20"/>
              </a:solidFill>
              <a:latin typeface="Arial" pitchFamily="-65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s-MX" sz="1600" dirty="0" smtClean="0">
              <a:solidFill>
                <a:srgbClr val="2F2B20"/>
              </a:solidFill>
              <a:latin typeface="Arial" pitchFamily="-65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s-MX" sz="1600" dirty="0" smtClean="0">
              <a:solidFill>
                <a:srgbClr val="2F2B20"/>
              </a:solidFill>
              <a:latin typeface="Arial" pitchFamily="-65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s-MX" sz="1600" dirty="0" smtClean="0">
                <a:solidFill>
                  <a:schemeClr val="accent6">
                    <a:lumMod val="50000"/>
                  </a:schemeClr>
                </a:solidFill>
                <a:latin typeface="Arial" pitchFamily="-65" charset="0"/>
              </a:rPr>
              <a:t>Ministerio de Relaciones Exteriores 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s-MX" sz="1600" dirty="0" smtClean="0">
                <a:solidFill>
                  <a:schemeClr val="accent6">
                    <a:lumMod val="50000"/>
                  </a:schemeClr>
                </a:solidFill>
                <a:latin typeface="Arial" pitchFamily="-65" charset="0"/>
              </a:rPr>
              <a:t>Guatemala, 18 de  noviembre de 2013</a:t>
            </a:r>
            <a:endParaRPr lang="es-ES" sz="1600" dirty="0" smtClean="0">
              <a:solidFill>
                <a:schemeClr val="accent6">
                  <a:lumMod val="50000"/>
                </a:schemeClr>
              </a:solidFill>
              <a:latin typeface="Arial" pitchFamily="-65" charset="0"/>
            </a:endParaRP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</a:br>
            <a:r>
              <a:rPr lang="es-MX" sz="2800" b="1" dirty="0" smtClean="0">
                <a:solidFill>
                  <a:schemeClr val="accent6">
                    <a:lumMod val="50000"/>
                  </a:schemeClr>
                </a:solidFill>
              </a:rPr>
              <a:t>Repatriaciones de víctimas de Trata de Personas</a:t>
            </a:r>
            <a:r>
              <a:rPr lang="es-MX" sz="2800" i="1" u="sng" dirty="0" smtClean="0"/>
              <a:t/>
            </a:r>
            <a:br>
              <a:rPr lang="es-MX" sz="2800" i="1" u="sng" dirty="0" smtClean="0"/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graphicFrame>
        <p:nvGraphicFramePr>
          <p:cNvPr id="6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76110898"/>
              </p:ext>
            </p:extLst>
          </p:nvPr>
        </p:nvGraphicFramePr>
        <p:xfrm>
          <a:off x="357158" y="1285860"/>
          <a:ext cx="8358246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2704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Autofit/>
          </a:bodyPr>
          <a:lstStyle/>
          <a:p>
            <a: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</a:br>
            <a:r>
              <a:rPr lang="es-MX" sz="2800" b="1" dirty="0" smtClean="0">
                <a:solidFill>
                  <a:schemeClr val="accent6">
                    <a:lumMod val="50000"/>
                  </a:schemeClr>
                </a:solidFill>
              </a:rPr>
              <a:t>Repatriaciones 2013 por modalidad</a:t>
            </a: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39207970"/>
              </p:ext>
            </p:extLst>
          </p:nvPr>
        </p:nvGraphicFramePr>
        <p:xfrm>
          <a:off x="457200" y="1124744"/>
          <a:ext cx="8363272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39678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s-MX" b="1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>
              <a:buNone/>
            </a:pPr>
            <a:endParaRPr lang="es-MX" b="1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es-MX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Avances Trata de Personas </a:t>
            </a:r>
          </a:p>
          <a:p>
            <a:pPr algn="ctr">
              <a:buNone/>
            </a:pPr>
            <a:r>
              <a:rPr lang="es-MX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 Nivel Regional</a:t>
            </a:r>
            <a:endParaRPr lang="es-GT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420427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6016752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939784"/>
          </a:xfrm>
        </p:spPr>
        <p:txBody>
          <a:bodyPr>
            <a:noAutofit/>
          </a:bodyPr>
          <a:lstStyle/>
          <a:p>
            <a:r>
              <a:rPr lang="es-GT" sz="2800" b="1" dirty="0" smtClean="0">
                <a:solidFill>
                  <a:schemeClr val="accent6">
                    <a:lumMod val="50000"/>
                  </a:schemeClr>
                </a:solidFill>
              </a:rPr>
              <a:t>Memorándum de Entendimiento Regional                    en materia de Trata de Personas</a:t>
            </a:r>
            <a:r>
              <a:rPr lang="es-GT" sz="28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s-GT" sz="28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es-GT" sz="25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GT" sz="2000" i="1" dirty="0"/>
          </a:p>
          <a:p>
            <a:pPr marL="0" indent="0" algn="just">
              <a:buNone/>
            </a:pPr>
            <a:r>
              <a:rPr lang="es-MX" sz="2000" dirty="0"/>
              <a:t>Guatemala </a:t>
            </a:r>
            <a:r>
              <a:rPr lang="es-ES_tradnl" sz="2000" dirty="0"/>
              <a:t>concluyó la negociación sobre el “</a:t>
            </a:r>
            <a:r>
              <a:rPr lang="es-GT" sz="2000" dirty="0"/>
              <a:t>Memorándum de Entendimiento entre los Gobiernos de las Repúblicas de Costa Rica, El Salvador, Guatemala, Honduras y Nicaragua, mediante el cual se establece la ejecución del Marco de Acción Regional para el Abordaje Integral del Delito de la Trata de Personas en Centroamérica”, el cual se espera </a:t>
            </a:r>
            <a:r>
              <a:rPr lang="es-GT" sz="2000" dirty="0" smtClean="0"/>
              <a:t>sea suscrito próximamente entre </a:t>
            </a:r>
            <a:r>
              <a:rPr lang="es-GT" sz="2000" dirty="0"/>
              <a:t>los países </a:t>
            </a:r>
            <a:r>
              <a:rPr lang="es-GT" sz="2000" dirty="0" smtClean="0"/>
              <a:t>Parte.</a:t>
            </a:r>
            <a:endParaRPr lang="es-GT" sz="2000" dirty="0"/>
          </a:p>
        </p:txBody>
      </p:sp>
    </p:spTree>
    <p:extLst>
      <p:ext uri="{BB962C8B-B14F-4D97-AF65-F5344CB8AC3E}">
        <p14:creationId xmlns="" xmlns:p14="http://schemas.microsoft.com/office/powerpoint/2010/main" val="24635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6016752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168" y="13407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GT" sz="2000" dirty="0"/>
          </a:p>
        </p:txBody>
      </p:sp>
      <p:pic>
        <p:nvPicPr>
          <p:cNvPr id="5122" name="Picture 2" descr="C:\Users\apoz\AppData\Local\Microsoft\Windows\Temporary Internet Files\Content.Outlook\V0XH3B6B\DSC_672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70" y="260648"/>
            <a:ext cx="8676996" cy="56886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9754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6016752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85728"/>
            <a:ext cx="850112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9754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6016752"/>
            <a:ext cx="9144000" cy="841248"/>
          </a:xfrm>
          <a:prstGeom prst="rect">
            <a:avLst/>
          </a:prstGeom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168" y="9807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GT" sz="2000" dirty="0" smtClean="0"/>
          </a:p>
          <a:p>
            <a:pPr marL="0" indent="0" algn="ctr">
              <a:buNone/>
            </a:pPr>
            <a:endParaRPr lang="es-GT" sz="2800" dirty="0">
              <a:latin typeface="Arial Black" pitchFamily="34" charset="0"/>
            </a:endParaRPr>
          </a:p>
          <a:p>
            <a:pPr marL="0" indent="0" algn="ctr">
              <a:buNone/>
            </a:pPr>
            <a:endParaRPr lang="es-GT" sz="2800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s-GT" sz="40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GRACIAS</a:t>
            </a:r>
            <a:r>
              <a:rPr lang="es-GT" sz="4000" dirty="0" smtClean="0">
                <a:latin typeface="Arial Black" pitchFamily="34" charset="0"/>
              </a:rPr>
              <a:t> </a:t>
            </a:r>
            <a:endParaRPr lang="es-GT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289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32" y="6016752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s-MX" sz="25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Antecedentes</a:t>
            </a:r>
            <a:endParaRPr lang="es-ES_tradnl" sz="2500" u="sng" dirty="0">
              <a:solidFill>
                <a:schemeClr val="accent6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GT" sz="1900" dirty="0" smtClean="0">
              <a:cs typeface="Arial" pitchFamily="34" charset="0"/>
            </a:endParaRPr>
          </a:p>
          <a:p>
            <a:pPr marL="0" indent="0" algn="just">
              <a:buNone/>
            </a:pPr>
            <a:endParaRPr lang="es-GT" sz="1900" dirty="0" smtClean="0">
              <a:cs typeface="Arial" pitchFamily="34" charset="0"/>
            </a:endParaRPr>
          </a:p>
          <a:p>
            <a:pPr marL="0" indent="0" algn="just">
              <a:buNone/>
            </a:pPr>
            <a:r>
              <a:rPr lang="es-GT" sz="1900" dirty="0" smtClean="0">
                <a:cs typeface="Arial" pitchFamily="34" charset="0"/>
              </a:rPr>
              <a:t>Guatemala </a:t>
            </a:r>
            <a:r>
              <a:rPr lang="es-GT" sz="1900" dirty="0">
                <a:cs typeface="Arial" pitchFamily="34" charset="0"/>
              </a:rPr>
              <a:t>como país de origen, tránsito, destino y retorno de migrantes, registra a niñas, niños, adolescentes y personas adultas quienes en su travesía terminan siendo víctimas de la Trata de Personas, un delito a nivel nacional y transnacional que afecta de manera creciente a la población en general.   </a:t>
            </a:r>
          </a:p>
          <a:p>
            <a:pPr marL="0" indent="0" algn="just">
              <a:buNone/>
            </a:pPr>
            <a:endParaRPr lang="es-GT" sz="1900" dirty="0">
              <a:cs typeface="Arial" pitchFamily="34" charset="0"/>
            </a:endParaRPr>
          </a:p>
          <a:p>
            <a:pPr marL="0" indent="0" algn="just">
              <a:buNone/>
            </a:pPr>
            <a:r>
              <a:rPr lang="es-GT" sz="1900" dirty="0">
                <a:cs typeface="Arial" pitchFamily="34" charset="0"/>
              </a:rPr>
              <a:t>Para el Gobierno de la República de Guatemala la discusión y atención de la Trata de Personas en la agenda nacional es un tema prioritario y transversal para cada una de las </a:t>
            </a:r>
            <a:r>
              <a:rPr lang="es-GT" sz="1900" dirty="0" smtClean="0">
                <a:cs typeface="Arial" pitchFamily="34" charset="0"/>
              </a:rPr>
              <a:t>instituciones del Estado. Motivo que obliga a adoptar e implementar acciones orientadas para prevenir y combatir el delito de la Trata de Personas en sus distintas modalidades.</a:t>
            </a:r>
            <a:endParaRPr lang="es-GT" sz="19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36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GT" sz="3600" b="1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endParaRPr lang="es-GT" sz="3600" b="1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es-MX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Avances Trata de Personas </a:t>
            </a:r>
          </a:p>
          <a:p>
            <a:pPr algn="ctr">
              <a:buNone/>
            </a:pPr>
            <a:r>
              <a:rPr lang="es-MX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 Nivel Nacional</a:t>
            </a:r>
            <a:endParaRPr lang="es-GT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81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66948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s-MX" sz="28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MX" sz="2800" b="1" dirty="0" smtClean="0">
                <a:solidFill>
                  <a:schemeClr val="accent6">
                    <a:lumMod val="50000"/>
                  </a:schemeClr>
                </a:solidFill>
              </a:rPr>
              <a:t>Comisión Interinstitucional Contra la Trata de Personas –CIT-</a:t>
            </a:r>
            <a:r>
              <a:rPr lang="es-MX" sz="2800" dirty="0" smtClean="0"/>
              <a:t/>
            </a:r>
            <a:br>
              <a:rPr lang="es-MX" sz="2800" dirty="0" smtClean="0"/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500174"/>
            <a:ext cx="8229600" cy="43050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 smtClean="0"/>
              <a:t>Durante el presente año ha realizado:</a:t>
            </a:r>
          </a:p>
          <a:p>
            <a:pPr marL="0" indent="0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MX" sz="2000" dirty="0" smtClean="0"/>
              <a:t>    4 reuniones ordinarias</a:t>
            </a:r>
          </a:p>
          <a:p>
            <a:pPr marL="0" indent="0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MX" sz="2000" dirty="0" smtClean="0"/>
              <a:t>    2reuniones extraordinarias</a:t>
            </a:r>
          </a:p>
          <a:p>
            <a:pPr marL="0" indent="0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MX" sz="2000" dirty="0" smtClean="0"/>
              <a:t>    6 reuniones de trabajo las Subcomisiones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 smtClean="0"/>
              <a:t>      de Prevención, Atención, Fortalecimiento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 smtClean="0"/>
              <a:t>       y Persecución.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apoz\AppData\Local\Microsoft\Windows\Temporary Internet Files\Content.Outlook\V0XH3B6B\DSC_375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5249"/>
            <a:ext cx="3888432" cy="3819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381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66882"/>
          </a:xfrm>
        </p:spPr>
        <p:txBody>
          <a:bodyPr>
            <a:noAutofit/>
          </a:bodyPr>
          <a:lstStyle/>
          <a:p>
            <a: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</a:br>
            <a:endParaRPr lang="es-GT" sz="25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50188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endParaRPr lang="es-MX" sz="1900" dirty="0" smtClean="0"/>
          </a:p>
          <a:p>
            <a:pPr marL="0" indent="0">
              <a:lnSpc>
                <a:spcPct val="200000"/>
              </a:lnSpc>
              <a:buNone/>
            </a:pPr>
            <a:endParaRPr lang="es-GT" sz="2000" dirty="0"/>
          </a:p>
          <a:p>
            <a:pPr marL="457200" indent="-457200">
              <a:buFont typeface="+mj-lt"/>
              <a:buAutoNum type="alphaUcPeriod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amorales\Documents\CIT 2012\3 REUNION DE LA CIT nov-22-2012\_DSC057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3476" cy="5512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381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es-GT" sz="2500" b="1" dirty="0">
                <a:solidFill>
                  <a:prstClr val="black"/>
                </a:solidFill>
                <a:latin typeface="Arial Black" pitchFamily="34" charset="0"/>
              </a:rPr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468052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poz\AppData\Local\Microsoft\Windows\Temporary Internet Files\Content.Outlook\V0XH3B6B\DSC_373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8286808" cy="57150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4008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r>
              <a:rPr lang="es-ES_tradnl" sz="28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Acciones en Prevención</a:t>
            </a:r>
            <a:endParaRPr lang="es-GT" sz="28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0001" y="1135024"/>
            <a:ext cx="8643998" cy="4914053"/>
          </a:xfr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50000"/>
                </a:schemeClr>
              </a:buClr>
              <a:buNone/>
            </a:pPr>
            <a:r>
              <a:rPr lang="es-MX" sz="1900" dirty="0" smtClean="0"/>
              <a:t>  </a:t>
            </a:r>
          </a:p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GT" sz="2000" dirty="0" smtClean="0"/>
              <a:t>Capacitaciones a funcionarios consulares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GT" sz="20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2000" dirty="0"/>
              <a:t>Conformación Unidad de Monitoreo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s-GT" sz="20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2000" dirty="0"/>
              <a:t>Talleres de Divulgación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s-GT" sz="20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2000" dirty="0"/>
              <a:t>Talleres de información y sensibilización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s-GT" sz="20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2000" dirty="0"/>
              <a:t>Jornadas de información y asesoría legal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s-MX" sz="19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1900" dirty="0"/>
              <a:t>Capacitación </a:t>
            </a:r>
            <a:r>
              <a:rPr lang="es-GT" sz="1900" dirty="0" smtClean="0"/>
              <a:t>a Inspectores </a:t>
            </a:r>
            <a:r>
              <a:rPr lang="es-GT" sz="1900" dirty="0"/>
              <a:t>de Trabajo </a:t>
            </a:r>
            <a:endParaRPr lang="es-GT" sz="1900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s-GT" sz="1900" dirty="0" smtClean="0"/>
              <a:t>       de las delegaciones a nivel nacional.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GT" sz="1900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GT" sz="190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apoz\AppData\Local\Microsoft\Windows\Temporary Internet Files\Content.Outlook\V0XH3B6B\DSC_1682 (2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3816424" cy="42484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5052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104456"/>
          </a:xfrm>
        </p:spPr>
        <p:txBody>
          <a:bodyPr/>
          <a:lstStyle/>
          <a:p>
            <a:pPr lvl="0">
              <a:buClr>
                <a:srgbClr val="809EC2">
                  <a:lumMod val="75000"/>
                </a:srgbClr>
              </a:buClr>
              <a:buFont typeface="Wingdings" pitchFamily="2" charset="2"/>
              <a:buChar char="§"/>
            </a:pPr>
            <a:endParaRPr lang="es-GT" sz="1800" dirty="0" smtClean="0">
              <a:solidFill>
                <a:prstClr val="black"/>
              </a:solidFill>
            </a:endParaRPr>
          </a:p>
          <a:p>
            <a:pPr lvl="0">
              <a:buClr>
                <a:srgbClr val="809EC2">
                  <a:lumMod val="75000"/>
                </a:srgbClr>
              </a:buClr>
              <a:buFont typeface="Wingdings" pitchFamily="2" charset="2"/>
              <a:buChar char="§"/>
            </a:pPr>
            <a:r>
              <a:rPr lang="es-GT" sz="1800" dirty="0" smtClean="0">
                <a:solidFill>
                  <a:prstClr val="black"/>
                </a:solidFill>
              </a:rPr>
              <a:t>Capacitación </a:t>
            </a:r>
            <a:r>
              <a:rPr lang="es-GT" sz="1800" dirty="0">
                <a:solidFill>
                  <a:prstClr val="black"/>
                </a:solidFill>
              </a:rPr>
              <a:t>a estudiantes de las escuelas</a:t>
            </a:r>
          </a:p>
          <a:p>
            <a:pPr marL="0" lvl="0" indent="0">
              <a:buClr>
                <a:srgbClr val="809EC2">
                  <a:lumMod val="75000"/>
                </a:srgbClr>
              </a:buClr>
              <a:buNone/>
            </a:pPr>
            <a:r>
              <a:rPr lang="es-GT" sz="1800" dirty="0">
                <a:solidFill>
                  <a:prstClr val="black"/>
                </a:solidFill>
              </a:rPr>
              <a:t>       e institutos de la República de Guatemala</a:t>
            </a:r>
            <a:r>
              <a:rPr lang="es-GT" sz="18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Clr>
                <a:srgbClr val="809EC2">
                  <a:lumMod val="75000"/>
                </a:srgbClr>
              </a:buClr>
              <a:buNone/>
            </a:pPr>
            <a:endParaRPr lang="es-GT" sz="1800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MX" sz="1800" dirty="0" smtClean="0">
                <a:latin typeface="Cambria"/>
                <a:ea typeface="Calibri"/>
                <a:cs typeface="Times New Roman"/>
              </a:rPr>
              <a:t>Capacitación </a:t>
            </a:r>
            <a:r>
              <a:rPr lang="es-MX" sz="1800" dirty="0">
                <a:latin typeface="Cambria"/>
                <a:ea typeface="Calibri"/>
                <a:cs typeface="Times New Roman"/>
              </a:rPr>
              <a:t>a personal de salud de </a:t>
            </a:r>
            <a:endParaRPr lang="es-MX" sz="1800" dirty="0" smtClean="0">
              <a:latin typeface="Cambria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s-MX" sz="1800" dirty="0">
                <a:latin typeface="Cambria"/>
                <a:ea typeface="Calibri"/>
                <a:cs typeface="Times New Roman"/>
              </a:rPr>
              <a:t> </a:t>
            </a:r>
            <a:r>
              <a:rPr lang="es-MX" sz="1800" dirty="0" smtClean="0">
                <a:latin typeface="Cambria"/>
                <a:ea typeface="Calibri"/>
                <a:cs typeface="Times New Roman"/>
              </a:rPr>
              <a:t>       hospitales.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s-GT" sz="1800" dirty="0" smtClean="0">
              <a:solidFill>
                <a:prstClr val="black"/>
              </a:solidFill>
            </a:endParaRPr>
          </a:p>
          <a:p>
            <a:pPr lvl="0" algn="just">
              <a:lnSpc>
                <a:spcPct val="115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GT" sz="1800" dirty="0" smtClean="0">
                <a:ea typeface="Calibri"/>
                <a:cs typeface="Times New Roman"/>
              </a:rPr>
              <a:t>Lanzamiento </a:t>
            </a:r>
            <a:r>
              <a:rPr lang="es-GT" sz="1800" dirty="0">
                <a:ea typeface="Calibri"/>
                <a:cs typeface="Times New Roman"/>
              </a:rPr>
              <a:t>de la Campaña “No </a:t>
            </a:r>
            <a:r>
              <a:rPr lang="es-GT" sz="1800" dirty="0" smtClean="0">
                <a:ea typeface="Calibri"/>
                <a:cs typeface="Times New Roman"/>
              </a:rPr>
              <a:t>me dejo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es-GT" sz="1800" dirty="0" smtClean="0">
                <a:ea typeface="Calibri"/>
                <a:cs typeface="Times New Roman"/>
              </a:rPr>
              <a:t>      Engañar </a:t>
            </a:r>
            <a:r>
              <a:rPr lang="es-GT" sz="1800" dirty="0">
                <a:ea typeface="Calibri"/>
                <a:cs typeface="Times New Roman"/>
              </a:rPr>
              <a:t>por agresores, tratantes y </a:t>
            </a:r>
            <a:endParaRPr lang="es-GT" sz="1800" dirty="0" smtClean="0"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s-GT" sz="1800" dirty="0">
                <a:ea typeface="Calibri"/>
                <a:cs typeface="Times New Roman"/>
              </a:rPr>
              <a:t> </a:t>
            </a:r>
            <a:r>
              <a:rPr lang="es-GT" sz="1800" dirty="0" smtClean="0">
                <a:ea typeface="Calibri"/>
                <a:cs typeface="Times New Roman"/>
              </a:rPr>
              <a:t>     explotadores </a:t>
            </a:r>
            <a:r>
              <a:rPr lang="es-GT" sz="1800" dirty="0">
                <a:ea typeface="Calibri"/>
                <a:cs typeface="Times New Roman"/>
              </a:rPr>
              <a:t>de personas</a:t>
            </a:r>
            <a:r>
              <a:rPr lang="es-GT" sz="1800" dirty="0" smtClean="0">
                <a:ea typeface="Calibri"/>
                <a:cs typeface="Times New Roman"/>
              </a:rPr>
              <a:t>”</a:t>
            </a:r>
            <a:r>
              <a:rPr lang="es-GT" sz="1800" dirty="0">
                <a:ea typeface="Calibri"/>
                <a:cs typeface="Times New Roman"/>
              </a:rPr>
              <a:t>.</a:t>
            </a:r>
            <a:endParaRPr lang="es-GT" sz="1800" dirty="0">
              <a:solidFill>
                <a:prstClr val="black"/>
              </a:solidFill>
            </a:endParaRPr>
          </a:p>
          <a:p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827584" y="69269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Acciones en Prevención</a:t>
            </a:r>
            <a:endParaRPr lang="es-GT" sz="2800" dirty="0"/>
          </a:p>
        </p:txBody>
      </p:sp>
      <p:pic>
        <p:nvPicPr>
          <p:cNvPr id="7" name="Picture 2" descr="C:\Users\amorales\Pictures\SEMINARIO DE CONSULES 2.jpg"/>
          <p:cNvPicPr>
            <a:picLocks noGrp="1"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422" y="1700808"/>
            <a:ext cx="3600400" cy="34713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0427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abajopresentac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6053328"/>
            <a:ext cx="9144000" cy="84124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4122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s-MX" sz="2000" i="1" u="sng" dirty="0">
                <a:solidFill>
                  <a:prstClr val="black"/>
                </a:solidFill>
                <a:ea typeface="+mn-ea"/>
                <a:cs typeface="+mn-cs"/>
              </a:rPr>
            </a:br>
            <a:endParaRPr lang="es-GT" sz="25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104456"/>
          </a:xfrm>
        </p:spPr>
        <p:txBody>
          <a:bodyPr>
            <a:normAutofit/>
          </a:bodyPr>
          <a:lstStyle/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GT" sz="1900" dirty="0"/>
              <a:t>Implementación del Protocolo de la Inspección General de Trabajo, para la Detección y Referencia de casos de trata de personas y de peores formas de trabajo infantil.</a:t>
            </a:r>
          </a:p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endParaRPr lang="es-GT" sz="1900" dirty="0" smtClean="0"/>
          </a:p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GT" sz="1900" dirty="0" smtClean="0"/>
              <a:t>Implementación </a:t>
            </a:r>
            <a:r>
              <a:rPr lang="es-GT" sz="1900" dirty="0"/>
              <a:t>de albergues temporales especializados para atención a </a:t>
            </a:r>
            <a:r>
              <a:rPr lang="es-GT" sz="1900" dirty="0" smtClean="0"/>
              <a:t>víctimas </a:t>
            </a:r>
            <a:r>
              <a:rPr lang="es-GT" sz="1900" dirty="0"/>
              <a:t>del delito de trata de </a:t>
            </a:r>
            <a:r>
              <a:rPr lang="es-GT" sz="1900" dirty="0" smtClean="0"/>
              <a:t>personas.</a:t>
            </a:r>
          </a:p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endParaRPr lang="es-GT" sz="1900" dirty="0" smtClean="0"/>
          </a:p>
          <a:p>
            <a:pPr>
              <a:buClr>
                <a:schemeClr val="accent6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GT" sz="1900" dirty="0" smtClean="0"/>
              <a:t>Vehículos asignados </a:t>
            </a:r>
            <a:r>
              <a:rPr lang="es-GT" sz="1900" dirty="0"/>
              <a:t>a la unidad de Delitos Sexuales y Trata de Personas de la División Especializada de Investigación Criminal –DEIC- de la Policía Nacional Civil</a:t>
            </a:r>
            <a:r>
              <a:rPr lang="es-GT" sz="1900" dirty="0" smtClean="0"/>
              <a:t>.</a:t>
            </a:r>
            <a:endParaRPr lang="es-MX" sz="1900" dirty="0"/>
          </a:p>
          <a:p>
            <a:pPr marL="0" indent="0">
              <a:buNone/>
            </a:pPr>
            <a:endParaRPr lang="es-MX" sz="19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816276" y="332656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GT" sz="28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GT" sz="28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Acciones </a:t>
            </a:r>
            <a:r>
              <a:rPr lang="es-GT" sz="28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en </a:t>
            </a:r>
            <a:r>
              <a:rPr lang="es-GT" sz="28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Detección y Atención</a:t>
            </a:r>
          </a:p>
        </p:txBody>
      </p:sp>
    </p:spTree>
    <p:extLst>
      <p:ext uri="{BB962C8B-B14F-4D97-AF65-F5344CB8AC3E}">
        <p14:creationId xmlns="" xmlns:p14="http://schemas.microsoft.com/office/powerpoint/2010/main" val="8318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1985</TotalTime>
  <Words>433</Words>
  <Application>Microsoft Office PowerPoint</Application>
  <PresentationFormat>Presentación en pantalla (4:3)</PresentationFormat>
  <Paragraphs>82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Diapositiva 1</vt:lpstr>
      <vt:lpstr>Antecedentes</vt:lpstr>
      <vt:lpstr> </vt:lpstr>
      <vt:lpstr> Comisión Interinstitucional Contra la Trata de Personas –CIT- </vt:lpstr>
      <vt:lpstr> </vt:lpstr>
      <vt:lpstr> </vt:lpstr>
      <vt:lpstr>Acciones en Prevención</vt:lpstr>
      <vt:lpstr> </vt:lpstr>
      <vt:lpstr> </vt:lpstr>
      <vt:lpstr> Repatriaciones de víctimas de Trata de Personas </vt:lpstr>
      <vt:lpstr> Repatriaciones 2013 por modalidad</vt:lpstr>
      <vt:lpstr> </vt:lpstr>
      <vt:lpstr>Memorándum de Entendimiento Regional                    en materia de Trata de Personas </vt:lpstr>
      <vt:lpstr>Diapositiva 14</vt:lpstr>
      <vt:lpstr>Diapositiva 15</vt:lpstr>
      <vt:lpstr>Diapositiva 16</vt:lpstr>
    </vt:vector>
  </TitlesOfParts>
  <Company>mre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egonzalez</dc:creator>
  <cp:lastModifiedBy>IT</cp:lastModifiedBy>
  <cp:revision>91</cp:revision>
  <cp:lastPrinted>2013-11-16T00:02:06Z</cp:lastPrinted>
  <dcterms:created xsi:type="dcterms:W3CDTF">2012-04-12T16:24:49Z</dcterms:created>
  <dcterms:modified xsi:type="dcterms:W3CDTF">2013-11-19T12:53:05Z</dcterms:modified>
</cp:coreProperties>
</file>