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1"/>
  </p:notesMasterIdLst>
  <p:handoutMasterIdLst>
    <p:handoutMasterId r:id="rId22"/>
  </p:handoutMasterIdLst>
  <p:sldIdLst>
    <p:sldId id="257" r:id="rId2"/>
    <p:sldId id="258" r:id="rId3"/>
    <p:sldId id="274" r:id="rId4"/>
    <p:sldId id="306" r:id="rId5"/>
    <p:sldId id="310" r:id="rId6"/>
    <p:sldId id="307" r:id="rId7"/>
    <p:sldId id="308" r:id="rId8"/>
    <p:sldId id="284" r:id="rId9"/>
    <p:sldId id="285" r:id="rId10"/>
    <p:sldId id="286" r:id="rId11"/>
    <p:sldId id="287" r:id="rId12"/>
    <p:sldId id="289" r:id="rId13"/>
    <p:sldId id="296" r:id="rId14"/>
    <p:sldId id="311" r:id="rId15"/>
    <p:sldId id="312" r:id="rId16"/>
    <p:sldId id="313" r:id="rId17"/>
    <p:sldId id="293" r:id="rId18"/>
    <p:sldId id="316" r:id="rId19"/>
    <p:sldId id="295" r:id="rId20"/>
  </p:sldIdLst>
  <p:sldSz cx="9144000" cy="6858000" type="screen4x3"/>
  <p:notesSz cx="6881813" cy="92964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4428ED63-F674-4B2F-8827-A6533782D684}">
          <p14:sldIdLst>
            <p14:sldId id="257"/>
            <p14:sldId id="258"/>
            <p14:sldId id="274"/>
            <p14:sldId id="306"/>
            <p14:sldId id="310"/>
            <p14:sldId id="307"/>
            <p14:sldId id="308"/>
            <p14:sldId id="284"/>
            <p14:sldId id="285"/>
            <p14:sldId id="286"/>
            <p14:sldId id="287"/>
            <p14:sldId id="289"/>
            <p14:sldId id="296"/>
            <p14:sldId id="311"/>
            <p14:sldId id="312"/>
            <p14:sldId id="313"/>
            <p14:sldId id="293"/>
            <p14:sldId id="316"/>
            <p14:sldId id="29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85764" autoAdjust="0"/>
  </p:normalViewPr>
  <p:slideViewPr>
    <p:cSldViewPr>
      <p:cViewPr>
        <p:scale>
          <a:sx n="70" d="100"/>
          <a:sy n="70" d="100"/>
        </p:scale>
        <p:origin x="-516" y="-198"/>
      </p:cViewPr>
      <p:guideLst>
        <p:guide orient="horz" pos="2160"/>
        <p:guide pos="2880"/>
      </p:guideLst>
    </p:cSldViewPr>
  </p:slideViewPr>
  <p:outlineViewPr>
    <p:cViewPr>
      <p:scale>
        <a:sx n="33" d="100"/>
        <a:sy n="33" d="100"/>
      </p:scale>
      <p:origin x="54" y="5082"/>
    </p:cViewPr>
  </p:outlineViewPr>
  <p:notesTextViewPr>
    <p:cViewPr>
      <p:scale>
        <a:sx n="1" d="1"/>
        <a:sy n="1" d="1"/>
      </p:scale>
      <p:origin x="0" y="0"/>
    </p:cViewPr>
  </p:notesTextViewPr>
  <p:sorterViewPr>
    <p:cViewPr>
      <p:scale>
        <a:sx n="100" d="100"/>
        <a:sy n="100" d="100"/>
      </p:scale>
      <p:origin x="0" y="1812"/>
    </p:cViewPr>
  </p:sorterViewPr>
  <p:notesViewPr>
    <p:cSldViewPr>
      <p:cViewPr>
        <p:scale>
          <a:sx n="100" d="100"/>
          <a:sy n="100" d="100"/>
        </p:scale>
        <p:origin x="-858" y="1206"/>
      </p:cViewPr>
      <p:guideLst>
        <p:guide orient="horz" pos="2928"/>
        <p:guide pos="216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2 Marcador de fecha"/>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A6764618-CC40-4229-B3A2-5DF6FCABCCAB}" type="datetimeFigureOut">
              <a:rPr lang="es-GT" smtClean="0"/>
              <a:pPr/>
              <a:t>06/12/2012</a:t>
            </a:fld>
            <a:endParaRPr lang="es-GT" dirty="0"/>
          </a:p>
        </p:txBody>
      </p:sp>
      <p:sp>
        <p:nvSpPr>
          <p:cNvPr id="4" name="3 Marcador de pie de página"/>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s-GT" dirty="0"/>
          </a:p>
        </p:txBody>
      </p:sp>
      <p:sp>
        <p:nvSpPr>
          <p:cNvPr id="5" name="4 Marcador de número de diapositiva"/>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8D2C6751-6A1C-42CB-B47A-9F8554C56656}" type="slidenum">
              <a:rPr lang="es-GT" smtClean="0"/>
              <a:pPr/>
              <a:t>‹Nº›</a:t>
            </a:fld>
            <a:endParaRPr lang="es-GT" dirty="0"/>
          </a:p>
        </p:txBody>
      </p:sp>
    </p:spTree>
    <p:extLst>
      <p:ext uri="{BB962C8B-B14F-4D97-AF65-F5344CB8AC3E}">
        <p14:creationId xmlns:p14="http://schemas.microsoft.com/office/powerpoint/2010/main" val="164897729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2 Marcador de fecha"/>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1801A0F0-F72D-41C3-80FB-CDC7639BD122}" type="datetimeFigureOut">
              <a:rPr lang="es-GT" smtClean="0"/>
              <a:pPr/>
              <a:t>06/12/2012</a:t>
            </a:fld>
            <a:endParaRPr lang="es-GT" dirty="0"/>
          </a:p>
        </p:txBody>
      </p:sp>
      <p:sp>
        <p:nvSpPr>
          <p:cNvPr id="4" name="3 Marcador de imagen de diapositiva"/>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s-GT" dirty="0"/>
          </a:p>
        </p:txBody>
      </p:sp>
      <p:sp>
        <p:nvSpPr>
          <p:cNvPr id="5" name="4 Marcador de notas"/>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6" name="5 Marcador de pie de página"/>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s-GT" dirty="0"/>
          </a:p>
        </p:txBody>
      </p:sp>
      <p:sp>
        <p:nvSpPr>
          <p:cNvPr id="7" name="6 Marcador de número de diapositiva"/>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D79D9AEA-5E57-4E37-AEAD-C109392F6670}" type="slidenum">
              <a:rPr lang="es-GT" smtClean="0"/>
              <a:pPr/>
              <a:t>‹Nº›</a:t>
            </a:fld>
            <a:endParaRPr lang="es-GT" dirty="0"/>
          </a:p>
        </p:txBody>
      </p:sp>
    </p:spTree>
    <p:extLst>
      <p:ext uri="{BB962C8B-B14F-4D97-AF65-F5344CB8AC3E}">
        <p14:creationId xmlns:p14="http://schemas.microsoft.com/office/powerpoint/2010/main" val="1122011227"/>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GT" dirty="0"/>
          </a:p>
        </p:txBody>
      </p:sp>
      <p:sp>
        <p:nvSpPr>
          <p:cNvPr id="4" name="3 Marcador de número de diapositiva"/>
          <p:cNvSpPr>
            <a:spLocks noGrp="1"/>
          </p:cNvSpPr>
          <p:nvPr>
            <p:ph type="sldNum" sz="quarter" idx="10"/>
          </p:nvPr>
        </p:nvSpPr>
        <p:spPr/>
        <p:txBody>
          <a:bodyPr/>
          <a:lstStyle/>
          <a:p>
            <a:fld id="{D79D9AEA-5E57-4E37-AEAD-C109392F6670}" type="slidenum">
              <a:rPr lang="es-GT" smtClean="0"/>
              <a:pPr/>
              <a:t>1</a:t>
            </a:fld>
            <a:endParaRPr lang="es-GT" dirty="0"/>
          </a:p>
        </p:txBody>
      </p:sp>
    </p:spTree>
    <p:extLst>
      <p:ext uri="{BB962C8B-B14F-4D97-AF65-F5344CB8AC3E}">
        <p14:creationId xmlns:p14="http://schemas.microsoft.com/office/powerpoint/2010/main" val="6428829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10</a:t>
            </a:fld>
            <a:endParaRPr lang="es-GT"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11</a:t>
            </a:fld>
            <a:endParaRPr lang="es-GT"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12</a:t>
            </a:fld>
            <a:endParaRPr lang="es-GT"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13</a:t>
            </a:fld>
            <a:endParaRPr lang="es-GT"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14</a:t>
            </a:fld>
            <a:endParaRPr lang="es-GT"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15</a:t>
            </a:fld>
            <a:endParaRPr lang="es-GT"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16</a:t>
            </a:fld>
            <a:endParaRPr lang="es-GT"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17</a:t>
            </a:fld>
            <a:endParaRPr lang="es-GT"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18</a:t>
            </a:fld>
            <a:endParaRPr lang="es-GT"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19</a:t>
            </a:fld>
            <a:endParaRPr lang="es-GT"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GT" dirty="0"/>
          </a:p>
        </p:txBody>
      </p:sp>
      <p:sp>
        <p:nvSpPr>
          <p:cNvPr id="4" name="3 Marcador de número de diapositiva"/>
          <p:cNvSpPr>
            <a:spLocks noGrp="1"/>
          </p:cNvSpPr>
          <p:nvPr>
            <p:ph type="sldNum" sz="quarter" idx="10"/>
          </p:nvPr>
        </p:nvSpPr>
        <p:spPr/>
        <p:txBody>
          <a:bodyPr/>
          <a:lstStyle/>
          <a:p>
            <a:fld id="{D79D9AEA-5E57-4E37-AEAD-C109392F6670}" type="slidenum">
              <a:rPr lang="es-GT" smtClean="0"/>
              <a:pPr/>
              <a:t>2</a:t>
            </a:fld>
            <a:endParaRPr lang="es-GT" dirty="0"/>
          </a:p>
        </p:txBody>
      </p:sp>
    </p:spTree>
    <p:extLst>
      <p:ext uri="{BB962C8B-B14F-4D97-AF65-F5344CB8AC3E}">
        <p14:creationId xmlns:p14="http://schemas.microsoft.com/office/powerpoint/2010/main" val="642882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GT" dirty="0"/>
          </a:p>
        </p:txBody>
      </p:sp>
      <p:sp>
        <p:nvSpPr>
          <p:cNvPr id="4" name="3 Marcador de número de diapositiva"/>
          <p:cNvSpPr>
            <a:spLocks noGrp="1"/>
          </p:cNvSpPr>
          <p:nvPr>
            <p:ph type="sldNum" sz="quarter" idx="10"/>
          </p:nvPr>
        </p:nvSpPr>
        <p:spPr/>
        <p:txBody>
          <a:bodyPr/>
          <a:lstStyle/>
          <a:p>
            <a:fld id="{D79D9AEA-5E57-4E37-AEAD-C109392F6670}" type="slidenum">
              <a:rPr lang="es-GT" smtClean="0"/>
              <a:pPr/>
              <a:t>3</a:t>
            </a:fld>
            <a:endParaRPr lang="es-GT" dirty="0"/>
          </a:p>
        </p:txBody>
      </p:sp>
    </p:spTree>
    <p:extLst>
      <p:ext uri="{BB962C8B-B14F-4D97-AF65-F5344CB8AC3E}">
        <p14:creationId xmlns:p14="http://schemas.microsoft.com/office/powerpoint/2010/main" val="642882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GT" dirty="0"/>
          </a:p>
        </p:txBody>
      </p:sp>
      <p:sp>
        <p:nvSpPr>
          <p:cNvPr id="4" name="3 Marcador de número de diapositiva"/>
          <p:cNvSpPr>
            <a:spLocks noGrp="1"/>
          </p:cNvSpPr>
          <p:nvPr>
            <p:ph type="sldNum" sz="quarter" idx="10"/>
          </p:nvPr>
        </p:nvSpPr>
        <p:spPr/>
        <p:txBody>
          <a:bodyPr/>
          <a:lstStyle/>
          <a:p>
            <a:fld id="{D79D9AEA-5E57-4E37-AEAD-C109392F6670}" type="slidenum">
              <a:rPr lang="es-GT" smtClean="0"/>
              <a:pPr/>
              <a:t>4</a:t>
            </a:fld>
            <a:endParaRPr lang="es-GT" dirty="0"/>
          </a:p>
        </p:txBody>
      </p:sp>
    </p:spTree>
    <p:extLst>
      <p:ext uri="{BB962C8B-B14F-4D97-AF65-F5344CB8AC3E}">
        <p14:creationId xmlns:p14="http://schemas.microsoft.com/office/powerpoint/2010/main" val="6428829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GT" dirty="0"/>
          </a:p>
        </p:txBody>
      </p:sp>
      <p:sp>
        <p:nvSpPr>
          <p:cNvPr id="4" name="3 Marcador de número de diapositiva"/>
          <p:cNvSpPr>
            <a:spLocks noGrp="1"/>
          </p:cNvSpPr>
          <p:nvPr>
            <p:ph type="sldNum" sz="quarter" idx="10"/>
          </p:nvPr>
        </p:nvSpPr>
        <p:spPr/>
        <p:txBody>
          <a:bodyPr/>
          <a:lstStyle/>
          <a:p>
            <a:fld id="{D79D9AEA-5E57-4E37-AEAD-C109392F6670}" type="slidenum">
              <a:rPr lang="es-GT" smtClean="0"/>
              <a:pPr/>
              <a:t>5</a:t>
            </a:fld>
            <a:endParaRPr lang="es-GT" dirty="0"/>
          </a:p>
        </p:txBody>
      </p:sp>
    </p:spTree>
    <p:extLst>
      <p:ext uri="{BB962C8B-B14F-4D97-AF65-F5344CB8AC3E}">
        <p14:creationId xmlns:p14="http://schemas.microsoft.com/office/powerpoint/2010/main" val="642882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GT" dirty="0"/>
          </a:p>
        </p:txBody>
      </p:sp>
      <p:sp>
        <p:nvSpPr>
          <p:cNvPr id="4" name="3 Marcador de número de diapositiva"/>
          <p:cNvSpPr>
            <a:spLocks noGrp="1"/>
          </p:cNvSpPr>
          <p:nvPr>
            <p:ph type="sldNum" sz="quarter" idx="10"/>
          </p:nvPr>
        </p:nvSpPr>
        <p:spPr/>
        <p:txBody>
          <a:bodyPr/>
          <a:lstStyle/>
          <a:p>
            <a:fld id="{D79D9AEA-5E57-4E37-AEAD-C109392F6670}" type="slidenum">
              <a:rPr lang="es-GT" smtClean="0"/>
              <a:pPr/>
              <a:t>6</a:t>
            </a:fld>
            <a:endParaRPr lang="es-GT" dirty="0"/>
          </a:p>
        </p:txBody>
      </p:sp>
    </p:spTree>
    <p:extLst>
      <p:ext uri="{BB962C8B-B14F-4D97-AF65-F5344CB8AC3E}">
        <p14:creationId xmlns:p14="http://schemas.microsoft.com/office/powerpoint/2010/main" val="642882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7</a:t>
            </a:fld>
            <a:endParaRPr lang="es-GT"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8</a:t>
            </a:fld>
            <a:endParaRPr lang="es-GT"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5" name="4 Marcador de número de diapositiva"/>
          <p:cNvSpPr>
            <a:spLocks noGrp="1"/>
          </p:cNvSpPr>
          <p:nvPr>
            <p:ph type="sldNum" sz="quarter" idx="11"/>
          </p:nvPr>
        </p:nvSpPr>
        <p:spPr/>
        <p:txBody>
          <a:bodyPr/>
          <a:lstStyle/>
          <a:p>
            <a:fld id="{D79D9AEA-5E57-4E37-AEAD-C109392F6670}" type="slidenum">
              <a:rPr lang="es-GT" smtClean="0"/>
              <a:pPr/>
              <a:t>9</a:t>
            </a:fld>
            <a:endParaRPr lang="es-GT"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614E296-F577-40AD-AFE5-21068AC7F4F7}" type="datetimeFigureOut">
              <a:rPr lang="es-GT" smtClean="0"/>
              <a:pPr/>
              <a:t>06/12/2012</a:t>
            </a:fld>
            <a:endParaRPr lang="es-GT" dirty="0"/>
          </a:p>
        </p:txBody>
      </p:sp>
      <p:sp>
        <p:nvSpPr>
          <p:cNvPr id="5" name="Footer Placeholder 4"/>
          <p:cNvSpPr>
            <a:spLocks noGrp="1"/>
          </p:cNvSpPr>
          <p:nvPr>
            <p:ph type="ftr" sz="quarter" idx="11"/>
          </p:nvPr>
        </p:nvSpPr>
        <p:spPr/>
        <p:txBody>
          <a:bodyPr/>
          <a:lstStyle/>
          <a:p>
            <a:endParaRPr lang="es-GT" dirty="0"/>
          </a:p>
        </p:txBody>
      </p:sp>
      <p:sp>
        <p:nvSpPr>
          <p:cNvPr id="6" name="Slide Number Placeholder 5"/>
          <p:cNvSpPr>
            <a:spLocks noGrp="1"/>
          </p:cNvSpPr>
          <p:nvPr>
            <p:ph type="sldNum" sz="quarter" idx="12"/>
          </p:nvPr>
        </p:nvSpPr>
        <p:spPr/>
        <p:txBody>
          <a:bodyPr/>
          <a:lstStyle/>
          <a:p>
            <a:fld id="{9758C584-92E7-4498-AD18-2FEC970FC791}" type="slidenum">
              <a:rPr lang="es-GT" smtClean="0"/>
              <a:pPr/>
              <a:t>‹Nº›</a:t>
            </a:fld>
            <a:endParaRPr lang="es-G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614E296-F577-40AD-AFE5-21068AC7F4F7}" type="datetimeFigureOut">
              <a:rPr lang="es-GT" smtClean="0"/>
              <a:pPr/>
              <a:t>06/12/2012</a:t>
            </a:fld>
            <a:endParaRPr lang="es-GT" dirty="0"/>
          </a:p>
        </p:txBody>
      </p:sp>
      <p:sp>
        <p:nvSpPr>
          <p:cNvPr id="5" name="Footer Placeholder 4"/>
          <p:cNvSpPr>
            <a:spLocks noGrp="1"/>
          </p:cNvSpPr>
          <p:nvPr>
            <p:ph type="ftr" sz="quarter" idx="11"/>
          </p:nvPr>
        </p:nvSpPr>
        <p:spPr/>
        <p:txBody>
          <a:bodyPr/>
          <a:lstStyle/>
          <a:p>
            <a:endParaRPr lang="es-GT" dirty="0"/>
          </a:p>
        </p:txBody>
      </p:sp>
      <p:sp>
        <p:nvSpPr>
          <p:cNvPr id="6" name="Slide Number Placeholder 5"/>
          <p:cNvSpPr>
            <a:spLocks noGrp="1"/>
          </p:cNvSpPr>
          <p:nvPr>
            <p:ph type="sldNum" sz="quarter" idx="12"/>
          </p:nvPr>
        </p:nvSpPr>
        <p:spPr/>
        <p:txBody>
          <a:bodyPr/>
          <a:lstStyle/>
          <a:p>
            <a:fld id="{9758C584-92E7-4498-AD18-2FEC970FC791}" type="slidenum">
              <a:rPr lang="es-GT" smtClean="0"/>
              <a:pPr/>
              <a:t>‹Nº›</a:t>
            </a:fld>
            <a:endParaRPr lang="es-G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0614E296-F577-40AD-AFE5-21068AC7F4F7}" type="datetimeFigureOut">
              <a:rPr lang="es-GT" smtClean="0"/>
              <a:pPr/>
              <a:t>06/12/2012</a:t>
            </a:fld>
            <a:endParaRPr lang="es-GT" dirty="0"/>
          </a:p>
        </p:txBody>
      </p:sp>
      <p:sp>
        <p:nvSpPr>
          <p:cNvPr id="5" name="Footer Placeholder 4"/>
          <p:cNvSpPr>
            <a:spLocks noGrp="1"/>
          </p:cNvSpPr>
          <p:nvPr>
            <p:ph type="ftr" sz="quarter" idx="11"/>
          </p:nvPr>
        </p:nvSpPr>
        <p:spPr/>
        <p:txBody>
          <a:bodyPr/>
          <a:lstStyle/>
          <a:p>
            <a:endParaRPr lang="es-GT" dirty="0"/>
          </a:p>
        </p:txBody>
      </p:sp>
      <p:sp>
        <p:nvSpPr>
          <p:cNvPr id="6" name="Slide Number Placeholder 5"/>
          <p:cNvSpPr>
            <a:spLocks noGrp="1"/>
          </p:cNvSpPr>
          <p:nvPr>
            <p:ph type="sldNum" sz="quarter" idx="12"/>
          </p:nvPr>
        </p:nvSpPr>
        <p:spPr/>
        <p:txBody>
          <a:bodyPr/>
          <a:lstStyle/>
          <a:p>
            <a:fld id="{9758C584-92E7-4498-AD18-2FEC970FC791}" type="slidenum">
              <a:rPr lang="es-GT" smtClean="0"/>
              <a:pPr/>
              <a:t>‹Nº›</a:t>
            </a:fld>
            <a:endParaRPr lang="es-GT"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614E296-F577-40AD-AFE5-21068AC7F4F7}" type="datetimeFigureOut">
              <a:rPr lang="es-GT" smtClean="0"/>
              <a:pPr/>
              <a:t>06/12/2012</a:t>
            </a:fld>
            <a:endParaRPr lang="es-GT" dirty="0"/>
          </a:p>
        </p:txBody>
      </p:sp>
      <p:sp>
        <p:nvSpPr>
          <p:cNvPr id="5" name="Footer Placeholder 4"/>
          <p:cNvSpPr>
            <a:spLocks noGrp="1"/>
          </p:cNvSpPr>
          <p:nvPr>
            <p:ph type="ftr" sz="quarter" idx="11"/>
          </p:nvPr>
        </p:nvSpPr>
        <p:spPr/>
        <p:txBody>
          <a:bodyPr/>
          <a:lstStyle/>
          <a:p>
            <a:endParaRPr lang="es-GT" dirty="0"/>
          </a:p>
        </p:txBody>
      </p:sp>
      <p:sp>
        <p:nvSpPr>
          <p:cNvPr id="6" name="Slide Number Placeholder 5"/>
          <p:cNvSpPr>
            <a:spLocks noGrp="1"/>
          </p:cNvSpPr>
          <p:nvPr>
            <p:ph type="sldNum" sz="quarter" idx="12"/>
          </p:nvPr>
        </p:nvSpPr>
        <p:spPr/>
        <p:txBody>
          <a:bodyPr/>
          <a:lstStyle/>
          <a:p>
            <a:fld id="{9758C584-92E7-4498-AD18-2FEC970FC791}" type="slidenum">
              <a:rPr lang="es-GT" smtClean="0"/>
              <a:pPr/>
              <a:t>‹Nº›</a:t>
            </a:fld>
            <a:endParaRPr lang="es-GT" dirty="0"/>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614E296-F577-40AD-AFE5-21068AC7F4F7}" type="datetimeFigureOut">
              <a:rPr lang="es-GT" smtClean="0"/>
              <a:pPr/>
              <a:t>06/12/2012</a:t>
            </a:fld>
            <a:endParaRPr lang="es-GT" dirty="0"/>
          </a:p>
        </p:txBody>
      </p:sp>
      <p:sp>
        <p:nvSpPr>
          <p:cNvPr id="5" name="Footer Placeholder 4"/>
          <p:cNvSpPr>
            <a:spLocks noGrp="1"/>
          </p:cNvSpPr>
          <p:nvPr>
            <p:ph type="ftr" sz="quarter" idx="11"/>
          </p:nvPr>
        </p:nvSpPr>
        <p:spPr/>
        <p:txBody>
          <a:bodyPr/>
          <a:lstStyle/>
          <a:p>
            <a:endParaRPr lang="es-GT" dirty="0"/>
          </a:p>
        </p:txBody>
      </p:sp>
      <p:sp>
        <p:nvSpPr>
          <p:cNvPr id="6" name="Slide Number Placeholder 5"/>
          <p:cNvSpPr>
            <a:spLocks noGrp="1"/>
          </p:cNvSpPr>
          <p:nvPr>
            <p:ph type="sldNum" sz="quarter" idx="12"/>
          </p:nvPr>
        </p:nvSpPr>
        <p:spPr/>
        <p:txBody>
          <a:bodyPr/>
          <a:lstStyle/>
          <a:p>
            <a:fld id="{9758C584-92E7-4498-AD18-2FEC970FC791}" type="slidenum">
              <a:rPr lang="es-GT" smtClean="0"/>
              <a:pPr/>
              <a:t>‹Nº›</a:t>
            </a:fld>
            <a:endParaRPr lang="es-G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0614E296-F577-40AD-AFE5-21068AC7F4F7}" type="datetimeFigureOut">
              <a:rPr lang="es-GT" smtClean="0"/>
              <a:pPr/>
              <a:t>06/12/2012</a:t>
            </a:fld>
            <a:endParaRPr lang="es-GT" dirty="0"/>
          </a:p>
        </p:txBody>
      </p:sp>
      <p:sp>
        <p:nvSpPr>
          <p:cNvPr id="6" name="Footer Placeholder 5"/>
          <p:cNvSpPr>
            <a:spLocks noGrp="1"/>
          </p:cNvSpPr>
          <p:nvPr>
            <p:ph type="ftr" sz="quarter" idx="11"/>
          </p:nvPr>
        </p:nvSpPr>
        <p:spPr/>
        <p:txBody>
          <a:bodyPr/>
          <a:lstStyle/>
          <a:p>
            <a:endParaRPr lang="es-GT" dirty="0"/>
          </a:p>
        </p:txBody>
      </p:sp>
      <p:sp>
        <p:nvSpPr>
          <p:cNvPr id="7" name="Slide Number Placeholder 6"/>
          <p:cNvSpPr>
            <a:spLocks noGrp="1"/>
          </p:cNvSpPr>
          <p:nvPr>
            <p:ph type="sldNum" sz="quarter" idx="12"/>
          </p:nvPr>
        </p:nvSpPr>
        <p:spPr/>
        <p:txBody>
          <a:bodyPr/>
          <a:lstStyle/>
          <a:p>
            <a:fld id="{9758C584-92E7-4498-AD18-2FEC970FC791}" type="slidenum">
              <a:rPr lang="es-GT" smtClean="0"/>
              <a:pPr/>
              <a:t>‹Nº›</a:t>
            </a:fld>
            <a:endParaRPr lang="es-GT" dirty="0"/>
          </a:p>
        </p:txBody>
      </p:sp>
      <p:sp>
        <p:nvSpPr>
          <p:cNvPr id="9" name="Content Placeholder 8"/>
          <p:cNvSpPr>
            <a:spLocks noGrp="1"/>
          </p:cNvSpPr>
          <p:nvPr>
            <p:ph sz="quarter" idx="13"/>
          </p:nvPr>
        </p:nvSpPr>
        <p:spPr>
          <a:xfrm>
            <a:off x="676655"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614E296-F577-40AD-AFE5-21068AC7F4F7}" type="datetimeFigureOut">
              <a:rPr lang="es-GT" smtClean="0"/>
              <a:pPr/>
              <a:t>06/12/2012</a:t>
            </a:fld>
            <a:endParaRPr lang="es-GT" dirty="0"/>
          </a:p>
        </p:txBody>
      </p:sp>
      <p:sp>
        <p:nvSpPr>
          <p:cNvPr id="8" name="Footer Placeholder 7"/>
          <p:cNvSpPr>
            <a:spLocks noGrp="1"/>
          </p:cNvSpPr>
          <p:nvPr>
            <p:ph type="ftr" sz="quarter" idx="11"/>
          </p:nvPr>
        </p:nvSpPr>
        <p:spPr/>
        <p:txBody>
          <a:bodyPr/>
          <a:lstStyle/>
          <a:p>
            <a:endParaRPr lang="es-GT" dirty="0"/>
          </a:p>
        </p:txBody>
      </p:sp>
      <p:sp>
        <p:nvSpPr>
          <p:cNvPr id="9" name="Slide Number Placeholder 8"/>
          <p:cNvSpPr>
            <a:spLocks noGrp="1"/>
          </p:cNvSpPr>
          <p:nvPr>
            <p:ph type="sldNum" sz="quarter" idx="12"/>
          </p:nvPr>
        </p:nvSpPr>
        <p:spPr/>
        <p:txBody>
          <a:bodyPr/>
          <a:lstStyle/>
          <a:p>
            <a:fld id="{9758C584-92E7-4498-AD18-2FEC970FC791}" type="slidenum">
              <a:rPr lang="es-GT" smtClean="0"/>
              <a:pPr/>
              <a:t>‹Nº›</a:t>
            </a:fld>
            <a:endParaRPr lang="es-G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0614E296-F577-40AD-AFE5-21068AC7F4F7}" type="datetimeFigureOut">
              <a:rPr lang="es-GT" smtClean="0"/>
              <a:pPr/>
              <a:t>06/12/2012</a:t>
            </a:fld>
            <a:endParaRPr lang="es-GT" dirty="0"/>
          </a:p>
        </p:txBody>
      </p:sp>
      <p:sp>
        <p:nvSpPr>
          <p:cNvPr id="4" name="Footer Placeholder 3"/>
          <p:cNvSpPr>
            <a:spLocks noGrp="1"/>
          </p:cNvSpPr>
          <p:nvPr>
            <p:ph type="ftr" sz="quarter" idx="11"/>
          </p:nvPr>
        </p:nvSpPr>
        <p:spPr/>
        <p:txBody>
          <a:bodyPr/>
          <a:lstStyle/>
          <a:p>
            <a:endParaRPr lang="es-GT" dirty="0"/>
          </a:p>
        </p:txBody>
      </p:sp>
      <p:sp>
        <p:nvSpPr>
          <p:cNvPr id="5" name="Slide Number Placeholder 4"/>
          <p:cNvSpPr>
            <a:spLocks noGrp="1"/>
          </p:cNvSpPr>
          <p:nvPr>
            <p:ph type="sldNum" sz="quarter" idx="12"/>
          </p:nvPr>
        </p:nvSpPr>
        <p:spPr/>
        <p:txBody>
          <a:bodyPr/>
          <a:lstStyle/>
          <a:p>
            <a:fld id="{9758C584-92E7-4498-AD18-2FEC970FC791}" type="slidenum">
              <a:rPr lang="es-GT" smtClean="0"/>
              <a:pPr/>
              <a:t>‹Nº›</a:t>
            </a:fld>
            <a:endParaRPr lang="es-G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0614E296-F577-40AD-AFE5-21068AC7F4F7}" type="datetimeFigureOut">
              <a:rPr lang="es-GT" smtClean="0"/>
              <a:pPr/>
              <a:t>06/12/2012</a:t>
            </a:fld>
            <a:endParaRPr lang="es-GT" dirty="0"/>
          </a:p>
        </p:txBody>
      </p:sp>
      <p:sp>
        <p:nvSpPr>
          <p:cNvPr id="3" name="Footer Placeholder 2"/>
          <p:cNvSpPr>
            <a:spLocks noGrp="1"/>
          </p:cNvSpPr>
          <p:nvPr>
            <p:ph type="ftr" sz="quarter" idx="11"/>
          </p:nvPr>
        </p:nvSpPr>
        <p:spPr/>
        <p:txBody>
          <a:bodyPr/>
          <a:lstStyle/>
          <a:p>
            <a:endParaRPr lang="es-GT" dirty="0"/>
          </a:p>
        </p:txBody>
      </p:sp>
      <p:sp>
        <p:nvSpPr>
          <p:cNvPr id="4" name="Slide Number Placeholder 3"/>
          <p:cNvSpPr>
            <a:spLocks noGrp="1"/>
          </p:cNvSpPr>
          <p:nvPr>
            <p:ph type="sldNum" sz="quarter" idx="12"/>
          </p:nvPr>
        </p:nvSpPr>
        <p:spPr/>
        <p:txBody>
          <a:bodyPr/>
          <a:lstStyle/>
          <a:p>
            <a:fld id="{9758C584-92E7-4498-AD18-2FEC970FC791}" type="slidenum">
              <a:rPr lang="es-GT" smtClean="0"/>
              <a:pPr/>
              <a:t>‹Nº›</a:t>
            </a:fld>
            <a:endParaRPr lang="es-G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0614E296-F577-40AD-AFE5-21068AC7F4F7}" type="datetimeFigureOut">
              <a:rPr lang="es-GT" smtClean="0"/>
              <a:pPr/>
              <a:t>06/12/2012</a:t>
            </a:fld>
            <a:endParaRPr lang="es-GT" dirty="0"/>
          </a:p>
        </p:txBody>
      </p:sp>
      <p:sp>
        <p:nvSpPr>
          <p:cNvPr id="6" name="Footer Placeholder 5"/>
          <p:cNvSpPr>
            <a:spLocks noGrp="1"/>
          </p:cNvSpPr>
          <p:nvPr>
            <p:ph type="ftr" sz="quarter" idx="11"/>
          </p:nvPr>
        </p:nvSpPr>
        <p:spPr/>
        <p:txBody>
          <a:bodyPr/>
          <a:lstStyle/>
          <a:p>
            <a:endParaRPr lang="es-GT" dirty="0"/>
          </a:p>
        </p:txBody>
      </p:sp>
      <p:sp>
        <p:nvSpPr>
          <p:cNvPr id="7" name="Slide Number Placeholder 6"/>
          <p:cNvSpPr>
            <a:spLocks noGrp="1"/>
          </p:cNvSpPr>
          <p:nvPr>
            <p:ph type="sldNum" sz="quarter" idx="12"/>
          </p:nvPr>
        </p:nvSpPr>
        <p:spPr/>
        <p:txBody>
          <a:bodyPr/>
          <a:lstStyle/>
          <a:p>
            <a:fld id="{9758C584-92E7-4498-AD18-2FEC970FC791}" type="slidenum">
              <a:rPr lang="es-GT" smtClean="0"/>
              <a:pPr/>
              <a:t>‹Nº›</a:t>
            </a:fld>
            <a:endParaRPr lang="es-GT"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614E296-F577-40AD-AFE5-21068AC7F4F7}" type="datetimeFigureOut">
              <a:rPr lang="es-GT" smtClean="0"/>
              <a:pPr/>
              <a:t>06/12/2012</a:t>
            </a:fld>
            <a:endParaRPr lang="es-GT" dirty="0"/>
          </a:p>
        </p:txBody>
      </p:sp>
      <p:sp>
        <p:nvSpPr>
          <p:cNvPr id="6" name="Footer Placeholder 5"/>
          <p:cNvSpPr>
            <a:spLocks noGrp="1"/>
          </p:cNvSpPr>
          <p:nvPr>
            <p:ph type="ftr" sz="quarter" idx="11"/>
          </p:nvPr>
        </p:nvSpPr>
        <p:spPr/>
        <p:txBody>
          <a:bodyPr/>
          <a:lstStyle/>
          <a:p>
            <a:endParaRPr lang="es-GT" dirty="0"/>
          </a:p>
        </p:txBody>
      </p:sp>
      <p:sp>
        <p:nvSpPr>
          <p:cNvPr id="7" name="Slide Number Placeholder 6"/>
          <p:cNvSpPr>
            <a:spLocks noGrp="1"/>
          </p:cNvSpPr>
          <p:nvPr>
            <p:ph type="sldNum" sz="quarter" idx="12"/>
          </p:nvPr>
        </p:nvSpPr>
        <p:spPr/>
        <p:txBody>
          <a:bodyPr/>
          <a:lstStyle/>
          <a:p>
            <a:fld id="{9758C584-92E7-4498-AD18-2FEC970FC791}" type="slidenum">
              <a:rPr lang="es-GT" smtClean="0"/>
              <a:pPr/>
              <a:t>‹Nº›</a:t>
            </a:fld>
            <a:endParaRPr lang="es-GT"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614E296-F577-40AD-AFE5-21068AC7F4F7}" type="datetimeFigureOut">
              <a:rPr lang="es-GT" smtClean="0"/>
              <a:pPr/>
              <a:t>06/12/2012</a:t>
            </a:fld>
            <a:endParaRPr lang="es-GT"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GT"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758C584-92E7-4498-AD18-2FEC970FC791}" type="slidenum">
              <a:rPr lang="es-GT" smtClean="0"/>
              <a:pPr/>
              <a:t>‹Nº›</a:t>
            </a:fld>
            <a:endParaRPr lang="es-GT"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196752"/>
            <a:ext cx="7772400" cy="1780108"/>
          </a:xfrm>
        </p:spPr>
        <p:txBody>
          <a:bodyPr>
            <a:normAutofit/>
          </a:bodyPr>
          <a:lstStyle/>
          <a:p>
            <a:r>
              <a:rPr lang="en-GB" sz="3600" b="1" dirty="0" smtClean="0">
                <a:latin typeface="Arial" pitchFamily="34" charset="0"/>
                <a:cs typeface="Arial" pitchFamily="34" charset="0"/>
              </a:rPr>
              <a:t>Consular Protection </a:t>
            </a:r>
            <a:br>
              <a:rPr lang="en-GB" sz="3600" b="1" dirty="0" smtClean="0">
                <a:latin typeface="Arial" pitchFamily="34" charset="0"/>
                <a:cs typeface="Arial" pitchFamily="34" charset="0"/>
              </a:rPr>
            </a:br>
            <a:r>
              <a:rPr lang="en-GB" sz="3600" b="1" dirty="0" smtClean="0">
                <a:latin typeface="Arial" pitchFamily="34" charset="0"/>
                <a:cs typeface="Arial" pitchFamily="34" charset="0"/>
              </a:rPr>
              <a:t>Programmes and Actions</a:t>
            </a:r>
            <a:endParaRPr lang="en-GB" sz="3600" b="1" dirty="0">
              <a:latin typeface="Arial" pitchFamily="34" charset="0"/>
              <a:cs typeface="Arial" pitchFamily="34" charset="0"/>
            </a:endParaRPr>
          </a:p>
        </p:txBody>
      </p:sp>
      <p:sp>
        <p:nvSpPr>
          <p:cNvPr id="7" name="6 Subtítulo"/>
          <p:cNvSpPr>
            <a:spLocks noGrp="1"/>
          </p:cNvSpPr>
          <p:nvPr>
            <p:ph type="subTitle" idx="1"/>
          </p:nvPr>
        </p:nvSpPr>
        <p:spPr>
          <a:xfrm>
            <a:off x="395536" y="3556001"/>
            <a:ext cx="8352928" cy="1473200"/>
          </a:xfrm>
        </p:spPr>
        <p:txBody>
          <a:bodyPr>
            <a:normAutofit/>
          </a:bodyPr>
          <a:lstStyle/>
          <a:p>
            <a:r>
              <a:rPr lang="en-GB" sz="2400" b="1" dirty="0" smtClean="0">
                <a:latin typeface="Arial" pitchFamily="34" charset="0"/>
                <a:cs typeface="Arial" pitchFamily="34" charset="0"/>
              </a:rPr>
              <a:t>GUATEMALA</a:t>
            </a:r>
          </a:p>
        </p:txBody>
      </p:sp>
      <p:pic>
        <p:nvPicPr>
          <p:cNvPr id="1026"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94" y="6165304"/>
            <a:ext cx="2055114" cy="681228"/>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5286380" y="4929198"/>
            <a:ext cx="2857520" cy="369332"/>
          </a:xfrm>
          <a:prstGeom prst="rect">
            <a:avLst/>
          </a:prstGeom>
          <a:noFill/>
        </p:spPr>
        <p:txBody>
          <a:bodyPr wrap="square" rtlCol="0">
            <a:spAutoFit/>
          </a:bodyPr>
          <a:lstStyle/>
          <a:p>
            <a:pPr algn="r"/>
            <a:r>
              <a:rPr lang="en-GB" b="1" dirty="0" smtClean="0">
                <a:solidFill>
                  <a:schemeClr val="bg1"/>
                </a:solidFill>
                <a:latin typeface="Arial" pitchFamily="34" charset="0"/>
                <a:cs typeface="Arial" pitchFamily="34" charset="0"/>
              </a:rPr>
              <a:t>December 2012</a:t>
            </a:r>
            <a:endParaRPr lang="en-GB"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404581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72067" y="2420888"/>
            <a:ext cx="7408333" cy="3960440"/>
          </a:xfrm>
        </p:spPr>
        <p:txBody>
          <a:bodyPr>
            <a:normAutofit lnSpcReduction="10000"/>
          </a:bodyPr>
          <a:lstStyle/>
          <a:p>
            <a:pPr algn="just">
              <a:defRPr/>
            </a:pPr>
            <a:r>
              <a:rPr lang="en-GB" b="1" dirty="0" smtClean="0"/>
              <a:t>Assistance to Guatemalan nationals deported from Mexico:  </a:t>
            </a:r>
            <a:r>
              <a:rPr lang="en-GB" dirty="0" smtClean="0"/>
              <a:t>33,780 persons </a:t>
            </a:r>
            <a:r>
              <a:rPr lang="en-GB" sz="1700" dirty="0" smtClean="0"/>
              <a:t>(31/10/2012)</a:t>
            </a:r>
            <a:endParaRPr lang="en-GB" sz="1700" b="1" dirty="0" smtClean="0"/>
          </a:p>
          <a:p>
            <a:pPr indent="0" algn="just">
              <a:buNone/>
              <a:defRPr/>
            </a:pPr>
            <a:r>
              <a:rPr lang="en-GB" dirty="0" smtClean="0"/>
              <a:t>Men:</a:t>
            </a:r>
            <a:r>
              <a:rPr lang="en-GB" dirty="0"/>
              <a:t> </a:t>
            </a:r>
            <a:r>
              <a:rPr lang="en-GB" dirty="0" smtClean="0"/>
              <a:t>28,617	                   	Women: 3,142</a:t>
            </a:r>
          </a:p>
          <a:p>
            <a:pPr indent="0" algn="just">
              <a:buNone/>
              <a:defRPr/>
            </a:pPr>
            <a:r>
              <a:rPr lang="en-GB" dirty="0" smtClean="0"/>
              <a:t>Boys: 1,553       		Girls: 468</a:t>
            </a:r>
            <a:endParaRPr lang="en-GB" b="1" dirty="0" smtClean="0"/>
          </a:p>
          <a:p>
            <a:pPr algn="just">
              <a:defRPr/>
            </a:pPr>
            <a:endParaRPr lang="en-GB" dirty="0" smtClean="0"/>
          </a:p>
          <a:p>
            <a:pPr marL="263525" indent="-263525" algn="just">
              <a:defRPr/>
            </a:pPr>
            <a:r>
              <a:rPr lang="en-GB" b="1" dirty="0" smtClean="0"/>
              <a:t>Fund for transferring </a:t>
            </a:r>
            <a:r>
              <a:rPr lang="en-GB" b="1" dirty="0"/>
              <a:t>d</a:t>
            </a:r>
            <a:r>
              <a:rPr lang="en-GB" b="1" dirty="0" smtClean="0"/>
              <a:t>eported migrants to their communities of origin:</a:t>
            </a:r>
            <a:r>
              <a:rPr lang="en-GB" dirty="0" smtClean="0"/>
              <a:t> 5,920 persons benefited.</a:t>
            </a:r>
          </a:p>
          <a:p>
            <a:pPr algn="just">
              <a:defRPr/>
            </a:pPr>
            <a:endParaRPr lang="en-GB" dirty="0" smtClean="0"/>
          </a:p>
          <a:p>
            <a:pPr algn="just">
              <a:defRPr/>
            </a:pPr>
            <a:r>
              <a:rPr lang="en-GB" b="1" dirty="0" smtClean="0"/>
              <a:t>Assistance to persons in vulnerable situations:           </a:t>
            </a:r>
            <a:r>
              <a:rPr lang="en-GB" dirty="0" smtClean="0"/>
              <a:t>15 persons benefited.</a:t>
            </a:r>
          </a:p>
          <a:p>
            <a:pPr algn="just">
              <a:defRPr/>
            </a:pPr>
            <a:endParaRPr lang="en-GB" b="1" dirty="0" smtClean="0"/>
          </a:p>
          <a:p>
            <a:endParaRPr lang="en-GB" dirty="0"/>
          </a:p>
        </p:txBody>
      </p:sp>
      <p:sp>
        <p:nvSpPr>
          <p:cNvPr id="3" name="2 Título"/>
          <p:cNvSpPr>
            <a:spLocks noGrp="1"/>
          </p:cNvSpPr>
          <p:nvPr>
            <p:ph type="title"/>
          </p:nvPr>
        </p:nvSpPr>
        <p:spPr/>
        <p:txBody>
          <a:bodyPr/>
          <a:lstStyle/>
          <a:p>
            <a:r>
              <a:rPr lang="es-MX" dirty="0" smtClean="0"/>
              <a:t> </a:t>
            </a:r>
            <a:endParaRPr lang="es-GT" dirty="0"/>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237178"/>
            <a:ext cx="2055114" cy="681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23840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72067" y="2492896"/>
            <a:ext cx="7408333" cy="3633267"/>
          </a:xfrm>
        </p:spPr>
        <p:txBody>
          <a:bodyPr>
            <a:normAutofit fontScale="92500" lnSpcReduction="10000"/>
          </a:bodyPr>
          <a:lstStyle/>
          <a:p>
            <a:pPr>
              <a:defRPr/>
            </a:pPr>
            <a:r>
              <a:rPr lang="en-GB" b="1" dirty="0" smtClean="0"/>
              <a:t>Assistance for</a:t>
            </a:r>
            <a:r>
              <a:rPr lang="en-GB" b="1" dirty="0" smtClean="0"/>
              <a:t> the repatriation of unaccompanied boys, girls, and adolescents:</a:t>
            </a:r>
            <a:r>
              <a:rPr lang="en-GB" dirty="0"/>
              <a:t> </a:t>
            </a:r>
            <a:r>
              <a:rPr lang="en-GB" dirty="0" smtClean="0"/>
              <a:t>2,060 boys, girls, and adolescents:</a:t>
            </a:r>
          </a:p>
          <a:p>
            <a:pPr indent="0">
              <a:buNone/>
              <a:defRPr/>
            </a:pPr>
            <a:r>
              <a:rPr lang="en-GB" dirty="0" smtClean="0"/>
              <a:t>446 –from the United States by air</a:t>
            </a:r>
          </a:p>
          <a:p>
            <a:pPr indent="0">
              <a:buNone/>
              <a:defRPr/>
            </a:pPr>
            <a:r>
              <a:rPr lang="en-GB" dirty="0" smtClean="0"/>
              <a:t>1,614 –from Mexico by land</a:t>
            </a:r>
          </a:p>
          <a:p>
            <a:pPr>
              <a:spcBef>
                <a:spcPct val="50000"/>
              </a:spcBef>
              <a:defRPr/>
            </a:pPr>
            <a:r>
              <a:rPr lang="en-GB" b="1" dirty="0" smtClean="0"/>
              <a:t>Assistance provided to Guatemalan nationals in prison or arrested</a:t>
            </a:r>
            <a:r>
              <a:rPr lang="en-GB" dirty="0" smtClean="0"/>
              <a:t>: 5,402 persons</a:t>
            </a:r>
            <a:r>
              <a:rPr lang="en-GB" b="1" dirty="0" smtClean="0"/>
              <a:t>.</a:t>
            </a:r>
          </a:p>
          <a:p>
            <a:pPr>
              <a:spcBef>
                <a:spcPct val="50000"/>
              </a:spcBef>
              <a:defRPr/>
            </a:pPr>
            <a:r>
              <a:rPr lang="en-GB" b="1" dirty="0" smtClean="0"/>
              <a:t>Mobile Consulates implemented: </a:t>
            </a:r>
            <a:r>
              <a:rPr lang="en-GB" dirty="0" smtClean="0"/>
              <a:t>121.</a:t>
            </a:r>
          </a:p>
          <a:p>
            <a:pPr marL="263525" indent="-263525">
              <a:spcBef>
                <a:spcPct val="50000"/>
              </a:spcBef>
              <a:defRPr/>
            </a:pPr>
            <a:r>
              <a:rPr lang="en-GB" b="1" dirty="0" smtClean="0"/>
              <a:t>Assistance to repatriated victims of trafficking: </a:t>
            </a:r>
            <a:r>
              <a:rPr lang="en-GB" dirty="0" smtClean="0"/>
              <a:t>12 victims (8 Guatemalan nationals and 4 foreign nationals).</a:t>
            </a:r>
          </a:p>
          <a:p>
            <a:endParaRPr lang="en-GB" dirty="0"/>
          </a:p>
        </p:txBody>
      </p:sp>
      <p:sp>
        <p:nvSpPr>
          <p:cNvPr id="3" name="2 Título"/>
          <p:cNvSpPr>
            <a:spLocks noGrp="1"/>
          </p:cNvSpPr>
          <p:nvPr>
            <p:ph type="title"/>
          </p:nvPr>
        </p:nvSpPr>
        <p:spPr/>
        <p:txBody>
          <a:bodyPr/>
          <a:lstStyle/>
          <a:p>
            <a:r>
              <a:rPr lang="es-MX" dirty="0" smtClean="0"/>
              <a:t> </a:t>
            </a:r>
            <a:endParaRPr lang="es-GT" dirty="0"/>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5472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95536" y="2636912"/>
            <a:ext cx="8424935" cy="3539860"/>
          </a:xfrm>
        </p:spPr>
        <p:txBody>
          <a:bodyPr>
            <a:noAutofit/>
          </a:bodyPr>
          <a:lstStyle/>
          <a:p>
            <a:pPr algn="just">
              <a:buFont typeface="Arial" pitchFamily="34" charset="0"/>
              <a:buChar char="•"/>
            </a:pPr>
            <a:r>
              <a:rPr lang="en-GB" sz="2000" dirty="0" smtClean="0">
                <a:cs typeface="Arial" pitchFamily="34" charset="0"/>
              </a:rPr>
              <a:t>The legal aid programme has been redesigned. This service was provided through a contract with only one law firm that provided services to all 12 Consulates of Guatemala in the United </a:t>
            </a:r>
            <a:r>
              <a:rPr lang="en-GB" sz="2000" dirty="0" smtClean="0">
                <a:cs typeface="Arial" pitchFamily="34" charset="0"/>
              </a:rPr>
              <a:t>States. The need was identified to decentralize, supervise, and implement efficient practices in regard to this service.</a:t>
            </a:r>
            <a:endParaRPr lang="en-GB" sz="2000" dirty="0" smtClean="0">
              <a:cs typeface="Arial" pitchFamily="34" charset="0"/>
            </a:endParaRPr>
          </a:p>
          <a:p>
            <a:pPr algn="just">
              <a:buFont typeface="Arial" pitchFamily="34" charset="0"/>
              <a:buChar char="•"/>
            </a:pPr>
            <a:r>
              <a:rPr lang="en-GB" sz="2000" dirty="0" smtClean="0">
                <a:cs typeface="Arial" pitchFamily="34" charset="0"/>
              </a:rPr>
              <a:t>The Ministry of Foreign affairs has hired migration assistants and persons providing guidance relating to migration for each one of the 12 consulates accredited in the United States. The hired persons are qualified to serve, assist, and guide Guatemalan nationals abroad, mainly in regard to migration matters and related topics. </a:t>
            </a:r>
          </a:p>
          <a:p>
            <a:endParaRPr lang="en-GB" sz="1600" dirty="0"/>
          </a:p>
        </p:txBody>
      </p:sp>
      <p:sp>
        <p:nvSpPr>
          <p:cNvPr id="3" name="2 Título"/>
          <p:cNvSpPr>
            <a:spLocks noGrp="1"/>
          </p:cNvSpPr>
          <p:nvPr>
            <p:ph type="title"/>
          </p:nvPr>
        </p:nvSpPr>
        <p:spPr/>
        <p:txBody>
          <a:bodyPr>
            <a:normAutofit fontScale="90000"/>
          </a:bodyPr>
          <a:lstStyle/>
          <a:p>
            <a:r>
              <a:rPr lang="en-GB" dirty="0" smtClean="0"/>
              <a:t>Legal Aid and Guidance Programme</a:t>
            </a:r>
            <a:endParaRPr lang="en-GB" dirty="0"/>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2535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23528" y="2492896"/>
            <a:ext cx="8496943" cy="4024490"/>
          </a:xfrm>
        </p:spPr>
        <p:txBody>
          <a:bodyPr>
            <a:noAutofit/>
          </a:bodyPr>
          <a:lstStyle/>
          <a:p>
            <a:pPr algn="just">
              <a:buFont typeface="Arial" pitchFamily="34" charset="0"/>
              <a:buChar char="•"/>
            </a:pPr>
            <a:r>
              <a:rPr lang="en-GB" sz="2000" b="1" dirty="0" smtClean="0">
                <a:cs typeface="Arial" pitchFamily="34" charset="0"/>
              </a:rPr>
              <a:t>More than 2,129 persons have benefited </a:t>
            </a:r>
            <a:r>
              <a:rPr lang="en-GB" sz="2000" dirty="0" smtClean="0">
                <a:cs typeface="Arial" pitchFamily="34" charset="0"/>
              </a:rPr>
              <a:t>from the redesigned </a:t>
            </a:r>
            <a:r>
              <a:rPr lang="en-GB" sz="2000" dirty="0" smtClean="0">
                <a:cs typeface="Arial" pitchFamily="34" charset="0"/>
              </a:rPr>
              <a:t>services provided by each consulate. Alliances have been established with not-for-profit organizations that are authorized to provide legal aid, law firms providing legal services, and other types of associations working to benefit migrants.</a:t>
            </a:r>
          </a:p>
          <a:p>
            <a:pPr algn="just">
              <a:buFont typeface="Arial" pitchFamily="34" charset="0"/>
              <a:buChar char="•"/>
            </a:pPr>
            <a:r>
              <a:rPr lang="en-GB" sz="2000" dirty="0" smtClean="0">
                <a:cs typeface="Arial" pitchFamily="34" charset="0"/>
              </a:rPr>
              <a:t>Relevant studies have been initiated to implement this programme in Mexico</a:t>
            </a:r>
            <a:r>
              <a:rPr lang="en-GB" sz="2000" dirty="0" smtClean="0">
                <a:cs typeface="Arial" pitchFamily="34" charset="0"/>
              </a:rPr>
              <a:t>.</a:t>
            </a:r>
            <a:endParaRPr lang="en-GB" sz="2800" dirty="0"/>
          </a:p>
        </p:txBody>
      </p:sp>
      <p:sp>
        <p:nvSpPr>
          <p:cNvPr id="3" name="2 Título"/>
          <p:cNvSpPr>
            <a:spLocks noGrp="1"/>
          </p:cNvSpPr>
          <p:nvPr>
            <p:ph type="title"/>
          </p:nvPr>
        </p:nvSpPr>
        <p:spPr/>
        <p:txBody>
          <a:bodyPr>
            <a:normAutofit/>
          </a:bodyPr>
          <a:lstStyle/>
          <a:p>
            <a:r>
              <a:rPr lang="es-MX" dirty="0" smtClean="0"/>
              <a:t> </a:t>
            </a:r>
            <a:endParaRPr lang="es-GT" dirty="0"/>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8673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0" y="2708920"/>
            <a:ext cx="8568952" cy="3417243"/>
          </a:xfrm>
        </p:spPr>
        <p:txBody>
          <a:bodyPr>
            <a:noAutofit/>
          </a:bodyPr>
          <a:lstStyle/>
          <a:p>
            <a:pPr algn="just">
              <a:spcBef>
                <a:spcPts val="290"/>
              </a:spcBef>
              <a:buFont typeface="Wingdings" pitchFamily="2" charset="2"/>
              <a:buChar char="v"/>
            </a:pPr>
            <a:r>
              <a:rPr lang="en-GB" sz="2000" dirty="0" smtClean="0">
                <a:ea typeface="Calibri"/>
              </a:rPr>
              <a:t>The Ministry of Foreign Affairs, led by Mrs </a:t>
            </a:r>
            <a:r>
              <a:rPr lang="en-GB" sz="2000" dirty="0" smtClean="0">
                <a:ea typeface="Calibri"/>
              </a:rPr>
              <a:t>Rosa Leal de Pérez, First Lady of the Republic, together with the Secretariat for Social Welfare of the President’s Office, the General Directorate of Migration, the Attorney General’s Office, and other Guatemalan State institutions, civil society organizations and international organizations involved in the topic of migrant boys, girls, and adolescents has promoted and implemented a series of actions to benefit migrant boys, girls, and adolescents.</a:t>
            </a:r>
            <a:endParaRPr lang="en-GB" sz="2000" dirty="0" smtClean="0">
              <a:ea typeface="Calibri"/>
            </a:endParaRPr>
          </a:p>
        </p:txBody>
      </p:sp>
      <p:sp>
        <p:nvSpPr>
          <p:cNvPr id="3" name="2 Título"/>
          <p:cNvSpPr>
            <a:spLocks noGrp="1"/>
          </p:cNvSpPr>
          <p:nvPr>
            <p:ph type="title"/>
          </p:nvPr>
        </p:nvSpPr>
        <p:spPr/>
        <p:txBody>
          <a:bodyPr>
            <a:normAutofit/>
          </a:bodyPr>
          <a:lstStyle/>
          <a:p>
            <a:r>
              <a:rPr lang="en-GB" sz="4000" dirty="0" smtClean="0"/>
              <a:t>Migrant Boys, Girls, and Adolescents</a:t>
            </a:r>
            <a:endParaRPr lang="en-GB" sz="4000" dirty="0"/>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42006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0" y="2492896"/>
            <a:ext cx="8568952" cy="3633267"/>
          </a:xfrm>
        </p:spPr>
        <p:txBody>
          <a:bodyPr>
            <a:noAutofit/>
          </a:bodyPr>
          <a:lstStyle/>
          <a:p>
            <a:pPr marL="0" indent="0" algn="just">
              <a:spcBef>
                <a:spcPts val="290"/>
              </a:spcBef>
              <a:buNone/>
            </a:pPr>
            <a:r>
              <a:rPr lang="en-GB" sz="2000" dirty="0" smtClean="0">
                <a:ea typeface="Calibri"/>
              </a:rPr>
              <a:t>The following actions should be highlighted:  </a:t>
            </a:r>
          </a:p>
          <a:p>
            <a:pPr marL="644843" lvl="1" indent="-342900" algn="just">
              <a:buFont typeface="Wingdings"/>
              <a:buChar char=""/>
              <a:tabLst>
                <a:tab pos="457200" algn="l"/>
              </a:tabLst>
            </a:pPr>
            <a:r>
              <a:rPr lang="en-GB" sz="2000" dirty="0" smtClean="0">
                <a:ea typeface="Calibri"/>
              </a:rPr>
              <a:t>The upcoming approval of an executive order </a:t>
            </a:r>
            <a:r>
              <a:rPr lang="en-GB" sz="2000" dirty="0" smtClean="0">
                <a:ea typeface="Calibri"/>
              </a:rPr>
              <a:t>to establish the “Inter-institutional Committee for Comprehensive Assistance and Protection to Migrant Boys, Girls, and Adolescents” and the institutionalization and implementation of “Child Protection Officers”.</a:t>
            </a:r>
            <a:endParaRPr lang="en-GB" sz="2000" dirty="0" smtClean="0">
              <a:ea typeface="Calibri"/>
            </a:endParaRPr>
          </a:p>
          <a:p>
            <a:pPr marL="644843" lvl="1" indent="-342900" algn="just">
              <a:buFont typeface="Wingdings"/>
              <a:buChar char=""/>
              <a:tabLst>
                <a:tab pos="457200" algn="l"/>
              </a:tabLst>
            </a:pPr>
            <a:r>
              <a:rPr lang="en-GB" sz="2000" dirty="0" smtClean="0">
                <a:ea typeface="Calibri"/>
              </a:rPr>
              <a:t>Reviewing the project of the Protocol for the Assistance and Protection of Unaccompanied Boys, Girls, and Adolescents Repatriated from Mexico.</a:t>
            </a:r>
          </a:p>
          <a:p>
            <a:pPr marL="644843" lvl="1" indent="-342900" algn="just">
              <a:buFont typeface="Wingdings"/>
              <a:buChar char=""/>
              <a:tabLst>
                <a:tab pos="457200" algn="l"/>
              </a:tabLst>
            </a:pPr>
            <a:r>
              <a:rPr lang="en-GB" sz="2000" dirty="0" smtClean="0">
                <a:ea typeface="Calibri"/>
              </a:rPr>
              <a:t>Developing a project fo</a:t>
            </a:r>
            <a:r>
              <a:rPr lang="en-GB" sz="2000" dirty="0" smtClean="0">
                <a:ea typeface="Calibri"/>
              </a:rPr>
              <a:t>r a Protocol for the Assistance and Protection of Unaccompanied Boys, Girls, and Adolescents Repatriated from the United States of America</a:t>
            </a:r>
            <a:r>
              <a:rPr lang="en-GB" sz="2000" dirty="0" smtClean="0">
                <a:ea typeface="Calibri"/>
              </a:rPr>
              <a:t>.</a:t>
            </a:r>
          </a:p>
          <a:p>
            <a:pPr marL="644843" lvl="1" indent="-342900" algn="just">
              <a:buFont typeface="Wingdings"/>
              <a:buChar char=""/>
              <a:tabLst>
                <a:tab pos="457200" algn="l"/>
              </a:tabLst>
            </a:pPr>
            <a:endParaRPr lang="en-GB" sz="2000" dirty="0" smtClean="0">
              <a:ea typeface="Calibri"/>
            </a:endParaRPr>
          </a:p>
          <a:p>
            <a:pPr algn="just"/>
            <a:endParaRPr lang="en-GB" sz="1600" dirty="0"/>
          </a:p>
        </p:txBody>
      </p:sp>
      <p:sp>
        <p:nvSpPr>
          <p:cNvPr id="3" name="2 Título"/>
          <p:cNvSpPr>
            <a:spLocks noGrp="1"/>
          </p:cNvSpPr>
          <p:nvPr>
            <p:ph type="title"/>
          </p:nvPr>
        </p:nvSpPr>
        <p:spPr/>
        <p:txBody>
          <a:bodyPr>
            <a:normAutofit/>
          </a:bodyPr>
          <a:lstStyle/>
          <a:p>
            <a:r>
              <a:rPr lang="es-MX" sz="4000" dirty="0" smtClean="0"/>
              <a:t> </a:t>
            </a:r>
            <a:endParaRPr lang="es-GT" sz="4000" dirty="0"/>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42035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95537" y="2708921"/>
            <a:ext cx="8424936" cy="3024336"/>
          </a:xfrm>
        </p:spPr>
        <p:txBody>
          <a:bodyPr>
            <a:normAutofit/>
          </a:bodyPr>
          <a:lstStyle/>
          <a:p>
            <a:pPr lvl="0" algn="just">
              <a:buFont typeface="Wingdings" pitchFamily="2" charset="2"/>
              <a:buChar char="v"/>
            </a:pPr>
            <a:r>
              <a:rPr lang="en-GB" sz="2000" dirty="0" smtClean="0">
                <a:cs typeface="Arial" pitchFamily="34" charset="0"/>
              </a:rPr>
              <a:t>For the Government of the Republic of Guatemala, the topic of trafficking in persons </a:t>
            </a:r>
            <a:r>
              <a:rPr lang="en-GB" sz="2000" dirty="0">
                <a:cs typeface="Arial" pitchFamily="34" charset="0"/>
              </a:rPr>
              <a:t>is a priority </a:t>
            </a:r>
            <a:r>
              <a:rPr lang="en-GB" sz="2000" dirty="0" smtClean="0">
                <a:cs typeface="Arial" pitchFamily="34" charset="0"/>
              </a:rPr>
              <a:t>on the national agenda and an overarching theme to be discussed and addressed by each State institution</a:t>
            </a:r>
            <a:r>
              <a:rPr lang="en-GB" sz="2000" dirty="0" smtClean="0">
                <a:cs typeface="Arial" pitchFamily="34" charset="0"/>
              </a:rPr>
              <a:t>. Therefore, actions should be adopted and implemented to provide comprehensive assistance to victims.</a:t>
            </a:r>
          </a:p>
          <a:p>
            <a:pPr marL="0" indent="0" algn="just">
              <a:buNone/>
            </a:pPr>
            <a:endParaRPr lang="en-GB" dirty="0" smtClean="0">
              <a:cs typeface="Arial" pitchFamily="34" charset="0"/>
            </a:endParaRPr>
          </a:p>
          <a:p>
            <a:pPr algn="just">
              <a:buFont typeface="Wingdings" pitchFamily="2" charset="2"/>
              <a:buChar char="v"/>
            </a:pPr>
            <a:endParaRPr lang="en-GB" dirty="0" smtClean="0">
              <a:cs typeface="Arial" pitchFamily="34" charset="0"/>
            </a:endParaRPr>
          </a:p>
        </p:txBody>
      </p:sp>
      <p:sp>
        <p:nvSpPr>
          <p:cNvPr id="3" name="2 Título"/>
          <p:cNvSpPr>
            <a:spLocks noGrp="1"/>
          </p:cNvSpPr>
          <p:nvPr>
            <p:ph type="title"/>
          </p:nvPr>
        </p:nvSpPr>
        <p:spPr/>
        <p:txBody>
          <a:bodyPr>
            <a:normAutofit/>
          </a:bodyPr>
          <a:lstStyle/>
          <a:p>
            <a:r>
              <a:rPr lang="en-GB" sz="4000" dirty="0" smtClean="0"/>
              <a:t>Trafficking in Persons</a:t>
            </a:r>
            <a:endParaRPr lang="en-GB" sz="4000" dirty="0"/>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26792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n-GB" sz="2600" dirty="0" smtClean="0"/>
              <a:t>As a result of t</a:t>
            </a:r>
            <a:r>
              <a:rPr lang="en-GB" sz="2600" dirty="0" smtClean="0"/>
              <a:t>he experience of the Ministry of Foreign Affairs in managing programmes to support migrant populations in order to provide a more comprehensive assistance to migrants and their families, the need has become apparent to restructure the Assistance Centre for Migrants.</a:t>
            </a:r>
            <a:endParaRPr lang="en-GB" sz="2600" dirty="0"/>
          </a:p>
        </p:txBody>
      </p:sp>
      <p:sp>
        <p:nvSpPr>
          <p:cNvPr id="3" name="2 Título"/>
          <p:cNvSpPr>
            <a:spLocks noGrp="1"/>
          </p:cNvSpPr>
          <p:nvPr>
            <p:ph type="title"/>
          </p:nvPr>
        </p:nvSpPr>
        <p:spPr/>
        <p:txBody>
          <a:bodyPr/>
          <a:lstStyle/>
          <a:p>
            <a:r>
              <a:rPr lang="en-GB" dirty="0" smtClean="0"/>
              <a:t>Assistance Centre for Migrants</a:t>
            </a:r>
            <a:endParaRPr lang="en-GB" dirty="0"/>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51645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fontScale="90000"/>
          </a:bodyPr>
          <a:lstStyle/>
          <a:p>
            <a:r>
              <a:rPr lang="en-GB" b="1" dirty="0" smtClean="0">
                <a:latin typeface="Calibri" pitchFamily="34" charset="0"/>
              </a:rPr>
              <a:t> </a:t>
            </a:r>
            <a:r>
              <a:rPr lang="en-GB" sz="4000" b="1" dirty="0" smtClean="0"/>
              <a:t>Designing Comprehensive Assistance Programmes</a:t>
            </a:r>
            <a:endParaRPr lang="en-GB" sz="4000" dirty="0"/>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p:cNvPicPr>
            <a:picLocks noGrp="1" noChangeAspect="1" noChangeArrowheads="1"/>
          </p:cNvPicPr>
          <p:nvPr>
            <p:ph idx="1"/>
          </p:nvPr>
        </p:nvPicPr>
        <p:blipFill>
          <a:blip r:embed="rId4" cstate="print">
            <a:extLst>
              <a:ext uri="{28A0092B-C50C-407E-A947-70E740481C1C}">
                <a14:useLocalDpi xmlns:a14="http://schemas.microsoft.com/office/drawing/2010/main" val="0"/>
              </a:ext>
            </a:extLst>
          </a:blip>
          <a:srcRect l="8755" t="16135" r="12521" b="24304"/>
          <a:stretch>
            <a:fillRect/>
          </a:stretch>
        </p:blipFill>
        <p:spPr bwMode="auto">
          <a:xfrm>
            <a:off x="179512" y="1556792"/>
            <a:ext cx="8784976" cy="4619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1 Marcador de contenido"/>
          <p:cNvSpPr txBox="1">
            <a:spLocks/>
          </p:cNvSpPr>
          <p:nvPr/>
        </p:nvSpPr>
        <p:spPr>
          <a:xfrm>
            <a:off x="800059" y="5157192"/>
            <a:ext cx="1755717" cy="753533"/>
          </a:xfrm>
          <a:prstGeom prst="rect">
            <a:avLst/>
          </a:prstGeom>
          <a:solidFill>
            <a:schemeClr val="bg1"/>
          </a:solidFill>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buNone/>
            </a:pPr>
            <a:r>
              <a:rPr lang="en-GB" sz="1000" b="1" dirty="0" smtClean="0">
                <a:solidFill>
                  <a:schemeClr val="tx1"/>
                </a:solidFill>
                <a:latin typeface="Arial" pitchFamily="34" charset="0"/>
                <a:cs typeface="Arial" pitchFamily="34" charset="0"/>
              </a:rPr>
              <a:t>Transit: </a:t>
            </a:r>
          </a:p>
          <a:p>
            <a:pPr marL="0" indent="0">
              <a:buNone/>
            </a:pPr>
            <a:r>
              <a:rPr lang="en-GB" sz="1000" dirty="0" smtClean="0">
                <a:solidFill>
                  <a:schemeClr val="tx1"/>
                </a:solidFill>
                <a:latin typeface="Arial" pitchFamily="34" charset="0"/>
                <a:cs typeface="Arial" pitchFamily="34" charset="0"/>
              </a:rPr>
              <a:t>- Guatemalan nationals in another territory</a:t>
            </a:r>
          </a:p>
          <a:p>
            <a:pPr marL="0" indent="0">
              <a:buNone/>
            </a:pPr>
            <a:r>
              <a:rPr lang="en-GB" sz="1000" dirty="0" smtClean="0">
                <a:solidFill>
                  <a:schemeClr val="tx1"/>
                </a:solidFill>
                <a:latin typeface="Arial" pitchFamily="34" charset="0"/>
                <a:cs typeface="Arial" pitchFamily="34" charset="0"/>
              </a:rPr>
              <a:t>- Foreign nationals in Guatemala</a:t>
            </a:r>
            <a:endParaRPr lang="en-GB" sz="1000" dirty="0">
              <a:solidFill>
                <a:schemeClr val="tx1"/>
              </a:solidFill>
              <a:latin typeface="Arial" pitchFamily="34" charset="0"/>
              <a:cs typeface="Arial" pitchFamily="34" charset="0"/>
            </a:endParaRPr>
          </a:p>
        </p:txBody>
      </p:sp>
      <p:sp>
        <p:nvSpPr>
          <p:cNvPr id="7" name="1 Marcador de contenido"/>
          <p:cNvSpPr txBox="1">
            <a:spLocks/>
          </p:cNvSpPr>
          <p:nvPr/>
        </p:nvSpPr>
        <p:spPr>
          <a:xfrm>
            <a:off x="872067" y="2924944"/>
            <a:ext cx="1755717" cy="576064"/>
          </a:xfrm>
          <a:prstGeom prst="rect">
            <a:avLst/>
          </a:prstGeom>
          <a:solidFill>
            <a:schemeClr val="bg1"/>
          </a:solidFill>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buNone/>
            </a:pPr>
            <a:r>
              <a:rPr lang="en-GB" sz="1000" b="1" dirty="0" smtClean="0">
                <a:solidFill>
                  <a:schemeClr val="tx1"/>
                </a:solidFill>
                <a:latin typeface="Arial" pitchFamily="34" charset="0"/>
                <a:cs typeface="Arial" pitchFamily="34" charset="0"/>
              </a:rPr>
              <a:t>Return:</a:t>
            </a:r>
          </a:p>
          <a:p>
            <a:pPr marL="0" indent="0">
              <a:buNone/>
            </a:pPr>
            <a:r>
              <a:rPr lang="en-GB" sz="1000" dirty="0" smtClean="0">
                <a:solidFill>
                  <a:schemeClr val="tx1"/>
                </a:solidFill>
                <a:latin typeface="Arial" pitchFamily="34" charset="0"/>
                <a:cs typeface="Arial" pitchFamily="34" charset="0"/>
              </a:rPr>
              <a:t>- Deported from the US</a:t>
            </a:r>
          </a:p>
          <a:p>
            <a:pPr marL="0" indent="0">
              <a:buNone/>
            </a:pPr>
            <a:r>
              <a:rPr lang="en-GB" sz="1000" dirty="0" smtClean="0">
                <a:solidFill>
                  <a:schemeClr val="tx1"/>
                </a:solidFill>
                <a:latin typeface="Arial" pitchFamily="34" charset="0"/>
                <a:cs typeface="Arial" pitchFamily="34" charset="0"/>
              </a:rPr>
              <a:t>- Deported from Mexico</a:t>
            </a:r>
            <a:endParaRPr lang="en-GB" sz="1000" dirty="0">
              <a:solidFill>
                <a:schemeClr val="tx1"/>
              </a:solidFill>
              <a:latin typeface="Arial" pitchFamily="34" charset="0"/>
              <a:cs typeface="Arial" pitchFamily="34" charset="0"/>
            </a:endParaRPr>
          </a:p>
        </p:txBody>
      </p:sp>
      <p:sp>
        <p:nvSpPr>
          <p:cNvPr id="8" name="1 Marcador de contenido"/>
          <p:cNvSpPr txBox="1">
            <a:spLocks/>
          </p:cNvSpPr>
          <p:nvPr/>
        </p:nvSpPr>
        <p:spPr>
          <a:xfrm>
            <a:off x="6660232" y="2747475"/>
            <a:ext cx="2187765" cy="753533"/>
          </a:xfrm>
          <a:prstGeom prst="rect">
            <a:avLst/>
          </a:prstGeom>
          <a:solidFill>
            <a:schemeClr val="bg1"/>
          </a:solidFill>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gn="ctr">
              <a:lnSpc>
                <a:spcPct val="150000"/>
              </a:lnSpc>
              <a:buNone/>
            </a:pPr>
            <a:r>
              <a:rPr lang="en-GB" sz="1000" b="1" dirty="0" smtClean="0">
                <a:solidFill>
                  <a:schemeClr val="tx1"/>
                </a:solidFill>
                <a:latin typeface="Arial" pitchFamily="34" charset="0"/>
                <a:cs typeface="Arial" pitchFamily="34" charset="0"/>
              </a:rPr>
              <a:t>Regular Migration </a:t>
            </a:r>
          </a:p>
          <a:p>
            <a:pPr marL="0" indent="0" algn="ctr">
              <a:lnSpc>
                <a:spcPct val="150000"/>
              </a:lnSpc>
              <a:buNone/>
            </a:pPr>
            <a:r>
              <a:rPr lang="en-GB" sz="1000" b="1" dirty="0" smtClean="0">
                <a:solidFill>
                  <a:schemeClr val="tx1"/>
                </a:solidFill>
                <a:latin typeface="Arial" pitchFamily="34" charset="0"/>
                <a:cs typeface="Arial" pitchFamily="34" charset="0"/>
              </a:rPr>
              <a:t>Under Conditions of Human Security </a:t>
            </a:r>
          </a:p>
        </p:txBody>
      </p:sp>
      <p:sp>
        <p:nvSpPr>
          <p:cNvPr id="9" name="1 Marcador de contenido"/>
          <p:cNvSpPr txBox="1">
            <a:spLocks/>
          </p:cNvSpPr>
          <p:nvPr/>
        </p:nvSpPr>
        <p:spPr>
          <a:xfrm rot="20877649">
            <a:off x="964984" y="4050485"/>
            <a:ext cx="2539421" cy="308479"/>
          </a:xfrm>
          <a:prstGeom prst="rect">
            <a:avLst/>
          </a:prstGeom>
          <a:solidFill>
            <a:schemeClr val="bg1"/>
          </a:solidFill>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gn="ctr">
              <a:buNone/>
            </a:pPr>
            <a:r>
              <a:rPr lang="en-GB" sz="1000" b="1" dirty="0" smtClean="0">
                <a:solidFill>
                  <a:schemeClr val="tx1"/>
                </a:solidFill>
                <a:latin typeface="Arial" pitchFamily="34" charset="0"/>
                <a:cs typeface="Arial" pitchFamily="34" charset="0"/>
              </a:rPr>
              <a:t>Assistance / Protection</a:t>
            </a:r>
            <a:endParaRPr lang="en-GB" sz="1000" dirty="0">
              <a:solidFill>
                <a:schemeClr val="tx1"/>
              </a:solidFill>
              <a:latin typeface="Arial" pitchFamily="34" charset="0"/>
              <a:cs typeface="Arial" pitchFamily="34" charset="0"/>
            </a:endParaRPr>
          </a:p>
        </p:txBody>
      </p:sp>
      <p:sp>
        <p:nvSpPr>
          <p:cNvPr id="10" name="1 Marcador de contenido"/>
          <p:cNvSpPr txBox="1">
            <a:spLocks/>
          </p:cNvSpPr>
          <p:nvPr/>
        </p:nvSpPr>
        <p:spPr>
          <a:xfrm>
            <a:off x="6704715" y="4149079"/>
            <a:ext cx="2115757" cy="1761645"/>
          </a:xfrm>
          <a:prstGeom prst="rect">
            <a:avLst/>
          </a:prstGeom>
          <a:solidFill>
            <a:schemeClr val="bg1"/>
          </a:solidFill>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buNone/>
            </a:pPr>
            <a:r>
              <a:rPr lang="en-GB" sz="1000" b="1" dirty="0" smtClean="0">
                <a:solidFill>
                  <a:schemeClr val="tx1"/>
                </a:solidFill>
                <a:latin typeface="Arial" pitchFamily="34" charset="0"/>
                <a:cs typeface="Arial" pitchFamily="34" charset="0"/>
              </a:rPr>
              <a:t>POLICIES AND PROGRAMMES</a:t>
            </a:r>
          </a:p>
          <a:p>
            <a:pPr marL="0" indent="0">
              <a:buNone/>
            </a:pPr>
            <a:endParaRPr lang="en-GB" sz="1000" b="1" dirty="0" smtClean="0">
              <a:solidFill>
                <a:schemeClr val="tx1"/>
              </a:solidFill>
              <a:latin typeface="Arial" pitchFamily="34" charset="0"/>
              <a:cs typeface="Arial" pitchFamily="34" charset="0"/>
            </a:endParaRPr>
          </a:p>
          <a:p>
            <a:pPr>
              <a:buFont typeface="Arial" pitchFamily="34" charset="0"/>
              <a:buChar char="•"/>
            </a:pPr>
            <a:r>
              <a:rPr lang="en-GB" sz="1000" dirty="0" smtClean="0">
                <a:solidFill>
                  <a:schemeClr val="tx1"/>
                </a:solidFill>
                <a:latin typeface="Arial" pitchFamily="34" charset="0"/>
                <a:cs typeface="Arial" pitchFamily="34" charset="0"/>
              </a:rPr>
              <a:t>Family reunification</a:t>
            </a:r>
          </a:p>
          <a:p>
            <a:pPr>
              <a:buFont typeface="Arial" pitchFamily="34" charset="0"/>
              <a:buChar char="•"/>
            </a:pPr>
            <a:r>
              <a:rPr lang="en-GB" sz="1000" dirty="0" smtClean="0">
                <a:solidFill>
                  <a:schemeClr val="tx1"/>
                </a:solidFill>
                <a:latin typeface="Arial" pitchFamily="34" charset="0"/>
                <a:cs typeface="Arial" pitchFamily="34" charset="0"/>
              </a:rPr>
              <a:t>Temporary workers</a:t>
            </a:r>
          </a:p>
          <a:p>
            <a:pPr>
              <a:buFont typeface="Arial" pitchFamily="34" charset="0"/>
              <a:buChar char="•"/>
            </a:pPr>
            <a:r>
              <a:rPr lang="en-GB" sz="1000" dirty="0" smtClean="0">
                <a:solidFill>
                  <a:schemeClr val="tx1"/>
                </a:solidFill>
                <a:latin typeface="Arial" pitchFamily="34" charset="0"/>
                <a:cs typeface="Arial" pitchFamily="34" charset="0"/>
              </a:rPr>
              <a:t>H2A/H2B US visas</a:t>
            </a:r>
          </a:p>
          <a:p>
            <a:pPr>
              <a:buFont typeface="Arial" pitchFamily="34" charset="0"/>
              <a:buChar char="•"/>
            </a:pPr>
            <a:r>
              <a:rPr lang="en-GB" sz="1000" dirty="0" smtClean="0">
                <a:solidFill>
                  <a:schemeClr val="tx1"/>
                </a:solidFill>
                <a:latin typeface="Arial" pitchFamily="34" charset="0"/>
                <a:cs typeface="Arial" pitchFamily="34" charset="0"/>
              </a:rPr>
              <a:t>FMTF Mexico</a:t>
            </a:r>
          </a:p>
          <a:p>
            <a:pPr>
              <a:buFont typeface="Arial" pitchFamily="34" charset="0"/>
              <a:buChar char="•"/>
            </a:pPr>
            <a:r>
              <a:rPr lang="en-GB" sz="1000" dirty="0" smtClean="0">
                <a:solidFill>
                  <a:schemeClr val="tx1"/>
                </a:solidFill>
                <a:latin typeface="Arial" pitchFamily="34" charset="0"/>
                <a:cs typeface="Arial" pitchFamily="34" charset="0"/>
              </a:rPr>
              <a:t>Family reunification</a:t>
            </a:r>
          </a:p>
          <a:p>
            <a:pPr>
              <a:buFont typeface="Arial" pitchFamily="34" charset="0"/>
              <a:buChar char="•"/>
            </a:pPr>
            <a:r>
              <a:rPr lang="en-GB" sz="1000" dirty="0" smtClean="0">
                <a:solidFill>
                  <a:schemeClr val="tx1"/>
                </a:solidFill>
                <a:latin typeface="Arial" pitchFamily="34" charset="0"/>
                <a:cs typeface="Arial" pitchFamily="34" charset="0"/>
              </a:rPr>
              <a:t>Scholarships</a:t>
            </a:r>
          </a:p>
          <a:p>
            <a:pPr>
              <a:buFont typeface="Arial" pitchFamily="34" charset="0"/>
              <a:buChar char="•"/>
            </a:pPr>
            <a:r>
              <a:rPr lang="en-GB" sz="1000" dirty="0" smtClean="0">
                <a:solidFill>
                  <a:schemeClr val="tx1"/>
                </a:solidFill>
                <a:latin typeface="Arial" pitchFamily="34" charset="0"/>
                <a:cs typeface="Arial" pitchFamily="34" charset="0"/>
              </a:rPr>
              <a:t>Other</a:t>
            </a:r>
          </a:p>
        </p:txBody>
      </p:sp>
    </p:spTree>
    <p:extLst>
      <p:ext uri="{BB962C8B-B14F-4D97-AF65-F5344CB8AC3E}">
        <p14:creationId xmlns:p14="http://schemas.microsoft.com/office/powerpoint/2010/main" val="9731058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907704" y="1988840"/>
            <a:ext cx="5182344" cy="1679500"/>
          </a:xfrm>
        </p:spPr>
        <p:txBody>
          <a:bodyPr>
            <a:normAutofit fontScale="90000"/>
          </a:bodyPr>
          <a:lstStyle/>
          <a:p>
            <a:r>
              <a:rPr lang="en-GB" sz="8000" dirty="0" smtClean="0"/>
              <a:t>THANK YOU</a:t>
            </a:r>
            <a:endParaRPr lang="en-GB" sz="8000" dirty="0"/>
          </a:p>
        </p:txBody>
      </p:sp>
    </p:spTree>
    <p:extLst>
      <p:ext uri="{BB962C8B-B14F-4D97-AF65-F5344CB8AC3E}">
        <p14:creationId xmlns:p14="http://schemas.microsoft.com/office/powerpoint/2010/main" val="3594315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title"/>
          </p:nvPr>
        </p:nvSpPr>
        <p:spPr/>
        <p:txBody>
          <a:bodyPr>
            <a:noAutofit/>
          </a:bodyPr>
          <a:lstStyle/>
          <a:p>
            <a:r>
              <a:rPr lang="en-GB" sz="4000" dirty="0" smtClean="0">
                <a:cs typeface="Arial" pitchFamily="34" charset="0"/>
              </a:rPr>
              <a:t>The Government of Guatemala </a:t>
            </a:r>
            <a:br>
              <a:rPr lang="en-GB" sz="4000" dirty="0" smtClean="0">
                <a:cs typeface="Arial" pitchFamily="34" charset="0"/>
              </a:rPr>
            </a:br>
            <a:r>
              <a:rPr lang="en-GB" sz="4000" dirty="0" smtClean="0">
                <a:cs typeface="Arial" pitchFamily="34" charset="0"/>
              </a:rPr>
              <a:t>and Migration</a:t>
            </a:r>
            <a:endParaRPr lang="en-GB" sz="4000" dirty="0">
              <a:cs typeface="Arial" pitchFamily="34" charset="0"/>
            </a:endParaRPr>
          </a:p>
        </p:txBody>
      </p:sp>
      <p:sp>
        <p:nvSpPr>
          <p:cNvPr id="7" name="6 Rectángulo"/>
          <p:cNvSpPr/>
          <p:nvPr/>
        </p:nvSpPr>
        <p:spPr>
          <a:xfrm>
            <a:off x="323528" y="2429071"/>
            <a:ext cx="8496944" cy="3816429"/>
          </a:xfrm>
          <a:prstGeom prst="rect">
            <a:avLst/>
          </a:prstGeom>
        </p:spPr>
        <p:txBody>
          <a:bodyPr wrap="square">
            <a:spAutoFit/>
          </a:bodyPr>
          <a:lstStyle/>
          <a:p>
            <a:pPr algn="just"/>
            <a:r>
              <a:rPr lang="en-GB" sz="2200" dirty="0" smtClean="0">
                <a:solidFill>
                  <a:schemeClr val="tx2"/>
                </a:solidFill>
                <a:cs typeface="Arial" pitchFamily="34" charset="0"/>
              </a:rPr>
              <a:t>The Government of Guatemala, being aware of the current problems relating to migration, has adjusted its Foreign Policy 2012-2016 with the aim of addressing the topic of migration in a comprehensive manner, considering that Guatemala is a country of origin, transit, destination, and return of migrants. </a:t>
            </a:r>
          </a:p>
          <a:p>
            <a:pPr algn="just"/>
            <a:endParaRPr lang="en-GB" sz="2200" dirty="0" smtClean="0">
              <a:solidFill>
                <a:schemeClr val="tx2"/>
              </a:solidFill>
              <a:cs typeface="Arial" pitchFamily="34" charset="0"/>
            </a:endParaRPr>
          </a:p>
          <a:p>
            <a:pPr algn="just"/>
            <a:r>
              <a:rPr lang="en-GB" sz="2200" dirty="0" smtClean="0">
                <a:solidFill>
                  <a:schemeClr val="tx2"/>
                </a:solidFill>
                <a:cs typeface="Arial" pitchFamily="34" charset="0"/>
              </a:rPr>
              <a:t>In this spirit, the Ministry of Foreign Affairs is committed – within the framework of its responsibilities and in compliance with </a:t>
            </a:r>
            <a:r>
              <a:rPr lang="en-GB" sz="2200" dirty="0" smtClean="0">
                <a:solidFill>
                  <a:schemeClr val="tx2"/>
                </a:solidFill>
                <a:cs typeface="Arial" pitchFamily="34" charset="0"/>
              </a:rPr>
              <a:t>international agreements and conventions and national legislation –</a:t>
            </a:r>
            <a:r>
              <a:rPr lang="en-GB" sz="2200" dirty="0">
                <a:solidFill>
                  <a:schemeClr val="tx2"/>
                </a:solidFill>
                <a:cs typeface="Arial" pitchFamily="34" charset="0"/>
              </a:rPr>
              <a:t> </a:t>
            </a:r>
            <a:r>
              <a:rPr lang="en-GB" sz="2200" dirty="0" smtClean="0">
                <a:solidFill>
                  <a:schemeClr val="tx2"/>
                </a:solidFill>
                <a:cs typeface="Arial" pitchFamily="34" charset="0"/>
              </a:rPr>
              <a:t>to the establishment of a comprehensive policy, with full respect for human rights irrespective of the migration status of </a:t>
            </a:r>
            <a:r>
              <a:rPr lang="en-GB" sz="2200" dirty="0" smtClean="0">
                <a:solidFill>
                  <a:schemeClr val="tx2"/>
                </a:solidFill>
                <a:cs typeface="Arial" pitchFamily="34" charset="0"/>
              </a:rPr>
              <a:t>the person</a:t>
            </a:r>
            <a:r>
              <a:rPr lang="en-GB" sz="2200" dirty="0" smtClean="0">
                <a:solidFill>
                  <a:schemeClr val="tx2"/>
                </a:solidFill>
                <a:latin typeface="Arial" pitchFamily="34" charset="0"/>
                <a:cs typeface="Arial" pitchFamily="34" charset="0"/>
              </a:rPr>
              <a:t>. </a:t>
            </a:r>
            <a:endParaRPr lang="en-GB" sz="2200" dirty="0">
              <a:solidFill>
                <a:schemeClr val="tx2"/>
              </a:solidFill>
              <a:latin typeface="Arial" pitchFamily="34" charset="0"/>
              <a:cs typeface="Arial" pitchFamily="34" charset="0"/>
            </a:endParaRPr>
          </a:p>
        </p:txBody>
      </p:sp>
    </p:spTree>
    <p:extLst>
      <p:ext uri="{BB962C8B-B14F-4D97-AF65-F5344CB8AC3E}">
        <p14:creationId xmlns:p14="http://schemas.microsoft.com/office/powerpoint/2010/main" val="249986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2492896"/>
            <a:ext cx="8496944" cy="3528392"/>
          </a:xfrm>
        </p:spPr>
        <p:txBody>
          <a:bodyPr>
            <a:noAutofit/>
          </a:bodyPr>
          <a:lstStyle/>
          <a:p>
            <a:pPr algn="just">
              <a:buFont typeface="Wingdings" pitchFamily="2" charset="2"/>
              <a:buChar char="v"/>
            </a:pPr>
            <a:r>
              <a:rPr lang="en-GB" sz="2000" dirty="0" smtClean="0">
                <a:cs typeface="Arial" pitchFamily="34" charset="0"/>
              </a:rPr>
              <a:t>The Government of Guatemala, through the Ministry of Foreign Affairs, has prioritized assistance and protection for Guatemalan nationals living abroad, Guatemalan nationals in transit toward countries of destination, and the assisted return of Guatemalan nationals to their communities of origin in Guatemala.</a:t>
            </a:r>
          </a:p>
          <a:p>
            <a:pPr lvl="1">
              <a:buNone/>
            </a:pPr>
            <a:r>
              <a:rPr lang="en-GB" sz="1800" b="1" dirty="0" smtClean="0">
                <a:cs typeface="Arial" pitchFamily="34" charset="0"/>
              </a:rPr>
              <a:t>Consular Assistance Sphere</a:t>
            </a:r>
          </a:p>
          <a:p>
            <a:pPr lvl="2">
              <a:buFont typeface="Arial" pitchFamily="34" charset="0"/>
              <a:buChar char="•"/>
            </a:pPr>
            <a:r>
              <a:rPr lang="en-GB" sz="1800" dirty="0" smtClean="0">
                <a:cs typeface="Arial" pitchFamily="34" charset="0"/>
              </a:rPr>
              <a:t>Guidance relating to migration;</a:t>
            </a:r>
          </a:p>
          <a:p>
            <a:pPr lvl="2">
              <a:buFont typeface="Arial" pitchFamily="34" charset="0"/>
              <a:buChar char="•"/>
            </a:pPr>
            <a:r>
              <a:rPr lang="en-GB" sz="1800" dirty="0" smtClean="0">
                <a:cs typeface="Arial" pitchFamily="34" charset="0"/>
              </a:rPr>
              <a:t>To deceased Guatemalans and Guatemalans in vulnerable situations;</a:t>
            </a:r>
            <a:endParaRPr lang="en-GB" sz="1800" dirty="0" smtClean="0">
              <a:cs typeface="Arial" pitchFamily="34" charset="0"/>
            </a:endParaRPr>
          </a:p>
          <a:p>
            <a:pPr lvl="2">
              <a:buFont typeface="Arial" pitchFamily="34" charset="0"/>
              <a:buChar char="•"/>
            </a:pPr>
            <a:r>
              <a:rPr lang="en-GB" sz="1800" dirty="0" smtClean="0">
                <a:cs typeface="Arial" pitchFamily="34" charset="0"/>
              </a:rPr>
              <a:t>To v</a:t>
            </a:r>
            <a:r>
              <a:rPr lang="en-GB" sz="1800" dirty="0" smtClean="0">
                <a:cs typeface="Arial" pitchFamily="34" charset="0"/>
              </a:rPr>
              <a:t>ictims of trafficking;</a:t>
            </a:r>
          </a:p>
          <a:p>
            <a:pPr lvl="2">
              <a:buFont typeface="Arial" pitchFamily="34" charset="0"/>
              <a:buChar char="•"/>
            </a:pPr>
            <a:r>
              <a:rPr lang="en-GB" sz="1800" dirty="0" smtClean="0">
                <a:cs typeface="Arial" pitchFamily="34" charset="0"/>
              </a:rPr>
              <a:t>Relating to</a:t>
            </a:r>
            <a:r>
              <a:rPr lang="en-GB" sz="1800" dirty="0" smtClean="0">
                <a:cs typeface="Arial" pitchFamily="34" charset="0"/>
              </a:rPr>
              <a:t> education, culture, and tourism;</a:t>
            </a:r>
          </a:p>
          <a:p>
            <a:pPr lvl="2">
              <a:buFont typeface="Arial" pitchFamily="34" charset="0"/>
              <a:buChar char="•"/>
            </a:pPr>
            <a:r>
              <a:rPr lang="en-GB" sz="1800" dirty="0" smtClean="0">
                <a:cs typeface="Arial" pitchFamily="34" charset="0"/>
              </a:rPr>
              <a:t>Relating to</a:t>
            </a:r>
            <a:r>
              <a:rPr lang="en-GB" sz="1800" dirty="0" smtClean="0">
                <a:cs typeface="Arial" pitchFamily="34" charset="0"/>
              </a:rPr>
              <a:t> document issuance and other procedures.</a:t>
            </a:r>
            <a:endParaRPr lang="en-GB" sz="1800" dirty="0" smtClean="0">
              <a:cs typeface="Arial" pitchFamily="34" charset="0"/>
            </a:endParaRPr>
          </a:p>
        </p:txBody>
      </p:sp>
      <p:pic>
        <p:nvPicPr>
          <p:cNvPr id="1026"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6021288"/>
            <a:ext cx="2055114" cy="681228"/>
          </a:xfrm>
          <a:prstGeom prst="rect">
            <a:avLst/>
          </a:prstGeom>
          <a:noFill/>
          <a:extLst>
            <a:ext uri="{909E8E84-426E-40DD-AFC4-6F175D3DCCD1}">
              <a14:hiddenFill xmlns:a14="http://schemas.microsoft.com/office/drawing/2010/main">
                <a:solidFill>
                  <a:srgbClr val="FFFFFF"/>
                </a:solidFill>
              </a14:hiddenFill>
            </a:ext>
          </a:extLst>
        </p:spPr>
      </p:pic>
      <p:sp>
        <p:nvSpPr>
          <p:cNvPr id="5" name="1 Título"/>
          <p:cNvSpPr>
            <a:spLocks noGrp="1"/>
          </p:cNvSpPr>
          <p:nvPr>
            <p:ph type="title"/>
          </p:nvPr>
        </p:nvSpPr>
        <p:spPr/>
        <p:txBody>
          <a:bodyPr>
            <a:normAutofit fontScale="90000"/>
          </a:bodyPr>
          <a:lstStyle/>
          <a:p>
            <a:r>
              <a:rPr lang="en-GB" sz="4000" dirty="0" smtClean="0">
                <a:cs typeface="Arial" pitchFamily="34" charset="0"/>
              </a:rPr>
              <a:t>Consular Assistance and Protection for Guatemalan Nationals</a:t>
            </a:r>
            <a:endParaRPr lang="en-GB" sz="4000" dirty="0">
              <a:cs typeface="Arial" pitchFamily="34" charset="0"/>
            </a:endParaRPr>
          </a:p>
        </p:txBody>
      </p:sp>
    </p:spTree>
    <p:extLst>
      <p:ext uri="{BB962C8B-B14F-4D97-AF65-F5344CB8AC3E}">
        <p14:creationId xmlns:p14="http://schemas.microsoft.com/office/powerpoint/2010/main" val="2976451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2348880"/>
            <a:ext cx="8496944" cy="3672408"/>
          </a:xfrm>
        </p:spPr>
        <p:txBody>
          <a:bodyPr>
            <a:noAutofit/>
          </a:bodyPr>
          <a:lstStyle/>
          <a:p>
            <a:pPr lvl="1">
              <a:buNone/>
            </a:pPr>
            <a:endParaRPr lang="en-GB" sz="1600" dirty="0" smtClean="0">
              <a:solidFill>
                <a:schemeClr val="accent6"/>
              </a:solidFill>
              <a:cs typeface="Arial" pitchFamily="34" charset="0"/>
            </a:endParaRPr>
          </a:p>
          <a:p>
            <a:pPr lvl="1">
              <a:buNone/>
            </a:pPr>
            <a:r>
              <a:rPr lang="en-GB" sz="2000" b="1" dirty="0" smtClean="0">
                <a:cs typeface="Arial" pitchFamily="34" charset="0"/>
              </a:rPr>
              <a:t>Consular Protection Sphere</a:t>
            </a:r>
          </a:p>
          <a:p>
            <a:pPr lvl="2">
              <a:buFont typeface="Arial" pitchFamily="34" charset="0"/>
              <a:buChar char="•"/>
            </a:pPr>
            <a:r>
              <a:rPr lang="en-GB" dirty="0" smtClean="0">
                <a:cs typeface="Arial" pitchFamily="34" charset="0"/>
              </a:rPr>
              <a:t>Consular visits to ensure compliance with due process;</a:t>
            </a:r>
          </a:p>
          <a:p>
            <a:pPr lvl="2">
              <a:buFont typeface="Arial" pitchFamily="34" charset="0"/>
              <a:buChar char="•"/>
            </a:pPr>
            <a:r>
              <a:rPr lang="en-GB" dirty="0" smtClean="0">
                <a:cs typeface="Arial" pitchFamily="34" charset="0"/>
              </a:rPr>
              <a:t>Consular visits to hospitals to verify the care provided to sick persons;</a:t>
            </a:r>
          </a:p>
          <a:p>
            <a:pPr lvl="2">
              <a:buFont typeface="Arial" pitchFamily="34" charset="0"/>
              <a:buChar char="•"/>
            </a:pPr>
            <a:r>
              <a:rPr lang="en-GB" dirty="0" smtClean="0">
                <a:cs typeface="Arial" pitchFamily="34" charset="0"/>
              </a:rPr>
              <a:t>Visiting migration centres;</a:t>
            </a:r>
          </a:p>
          <a:p>
            <a:pPr lvl="2">
              <a:buFont typeface="Arial" pitchFamily="34" charset="0"/>
              <a:buChar char="•"/>
            </a:pPr>
            <a:r>
              <a:rPr lang="en-GB" dirty="0" smtClean="0">
                <a:cs typeface="Arial" pitchFamily="34" charset="0"/>
              </a:rPr>
              <a:t>Searching for missing Guatemalan nationals abroad;</a:t>
            </a:r>
            <a:endParaRPr lang="en-GB" b="1" dirty="0" smtClean="0">
              <a:cs typeface="Arial" pitchFamily="34" charset="0"/>
            </a:endParaRPr>
          </a:p>
          <a:p>
            <a:pPr lvl="2">
              <a:buFont typeface="Arial" pitchFamily="34" charset="0"/>
              <a:buChar char="•"/>
            </a:pPr>
            <a:r>
              <a:rPr lang="en-GB" dirty="0" smtClean="0">
                <a:cs typeface="Arial" pitchFamily="34" charset="0"/>
              </a:rPr>
              <a:t>Comprehensive protection and assistance to unaccompanied boys, girls, and adolescents.</a:t>
            </a:r>
            <a:endParaRPr lang="en-GB" dirty="0" smtClean="0">
              <a:cs typeface="Arial" pitchFamily="34" charset="0"/>
            </a:endParaRPr>
          </a:p>
        </p:txBody>
      </p:sp>
      <p:pic>
        <p:nvPicPr>
          <p:cNvPr id="1026"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6021288"/>
            <a:ext cx="2055114" cy="681228"/>
          </a:xfrm>
          <a:prstGeom prst="rect">
            <a:avLst/>
          </a:prstGeom>
          <a:noFill/>
          <a:extLst>
            <a:ext uri="{909E8E84-426E-40DD-AFC4-6F175D3DCCD1}">
              <a14:hiddenFill xmlns:a14="http://schemas.microsoft.com/office/drawing/2010/main">
                <a:solidFill>
                  <a:srgbClr val="FFFFFF"/>
                </a:solidFill>
              </a14:hiddenFill>
            </a:ext>
          </a:extLst>
        </p:spPr>
      </p:pic>
      <p:sp>
        <p:nvSpPr>
          <p:cNvPr id="5" name="1 Título"/>
          <p:cNvSpPr>
            <a:spLocks noGrp="1"/>
          </p:cNvSpPr>
          <p:nvPr>
            <p:ph type="title"/>
          </p:nvPr>
        </p:nvSpPr>
        <p:spPr/>
        <p:txBody>
          <a:bodyPr>
            <a:normAutofit/>
          </a:bodyPr>
          <a:lstStyle/>
          <a:p>
            <a:r>
              <a:rPr lang="es-MX" sz="4400" dirty="0" smtClean="0">
                <a:cs typeface="Arial" pitchFamily="34" charset="0"/>
              </a:rPr>
              <a:t> </a:t>
            </a:r>
            <a:endParaRPr lang="es-GT" sz="4400" dirty="0">
              <a:cs typeface="Arial" pitchFamily="34" charset="0"/>
            </a:endParaRPr>
          </a:p>
        </p:txBody>
      </p:sp>
    </p:spTree>
    <p:extLst>
      <p:ext uri="{BB962C8B-B14F-4D97-AF65-F5344CB8AC3E}">
        <p14:creationId xmlns:p14="http://schemas.microsoft.com/office/powerpoint/2010/main" val="3812969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20051" y="2492896"/>
            <a:ext cx="7768373" cy="3312368"/>
          </a:xfrm>
        </p:spPr>
        <p:txBody>
          <a:bodyPr>
            <a:normAutofit fontScale="25000" lnSpcReduction="20000"/>
          </a:bodyPr>
          <a:lstStyle/>
          <a:p>
            <a:pPr algn="just">
              <a:buFont typeface="Wingdings" pitchFamily="2" charset="2"/>
              <a:buChar char="v"/>
            </a:pPr>
            <a:r>
              <a:rPr lang="en-GB" sz="8000" dirty="0" smtClean="0">
                <a:cs typeface="Arial" pitchFamily="34" charset="0"/>
              </a:rPr>
              <a:t>The Government of th</a:t>
            </a:r>
            <a:r>
              <a:rPr lang="en-GB" sz="8000" dirty="0" smtClean="0">
                <a:cs typeface="Arial" pitchFamily="34" charset="0"/>
              </a:rPr>
              <a:t>e Republic believes that the Consular Service of Guatemala should be strengthened and expanded. Therefore, 4 new offices will be established: </a:t>
            </a:r>
            <a:r>
              <a:rPr lang="en-GB" sz="8000" dirty="0" smtClean="0">
                <a:cs typeface="Arial" pitchFamily="34" charset="0"/>
              </a:rPr>
              <a:t>Seattle, Washington, USA; Omaha, Nebraska, USA; Toronto, Ontario, Canada; and Chihuahua, Mexico.</a:t>
            </a:r>
          </a:p>
          <a:p>
            <a:pPr>
              <a:spcBef>
                <a:spcPts val="0"/>
              </a:spcBef>
              <a:defRPr/>
            </a:pPr>
            <a:endParaRPr lang="en-GB" sz="8000" b="1" dirty="0" smtClean="0"/>
          </a:p>
          <a:p>
            <a:pPr marL="301943" lvl="1" indent="0">
              <a:spcBef>
                <a:spcPts val="0"/>
              </a:spcBef>
              <a:buNone/>
              <a:defRPr/>
            </a:pPr>
            <a:r>
              <a:rPr lang="en-GB" sz="8000" b="1" dirty="0" smtClean="0"/>
              <a:t>Current Consulates: 25 Missions</a:t>
            </a:r>
          </a:p>
          <a:p>
            <a:pPr marL="1147763" lvl="1" indent="-571500">
              <a:spcBef>
                <a:spcPts val="0"/>
              </a:spcBef>
              <a:buFont typeface="Arial" pitchFamily="34" charset="0"/>
              <a:buChar char="•"/>
              <a:defRPr/>
            </a:pPr>
            <a:r>
              <a:rPr lang="en-GB" sz="8000" dirty="0" smtClean="0"/>
              <a:t>12 consulates in the US</a:t>
            </a:r>
          </a:p>
          <a:p>
            <a:pPr marL="1147763" lvl="1" indent="-571500">
              <a:spcBef>
                <a:spcPts val="0"/>
              </a:spcBef>
              <a:buFont typeface="Arial" pitchFamily="34" charset="0"/>
              <a:buChar char="•"/>
              <a:defRPr/>
            </a:pPr>
            <a:r>
              <a:rPr lang="en-GB" sz="8000" dirty="0" smtClean="0"/>
              <a:t>10 consulates in the United Mexican States</a:t>
            </a:r>
          </a:p>
          <a:p>
            <a:pPr marL="1147763" lvl="1" indent="-571500">
              <a:spcBef>
                <a:spcPts val="0"/>
              </a:spcBef>
              <a:buFont typeface="Arial" pitchFamily="34" charset="0"/>
              <a:buChar char="•"/>
              <a:defRPr/>
            </a:pPr>
            <a:r>
              <a:rPr lang="en-GB" sz="8000" dirty="0" smtClean="0"/>
              <a:t>1 consulate in Canada</a:t>
            </a:r>
          </a:p>
          <a:p>
            <a:pPr marL="1147763" lvl="1" indent="-571500">
              <a:spcBef>
                <a:spcPts val="0"/>
              </a:spcBef>
              <a:buFont typeface="Arial" pitchFamily="34" charset="0"/>
              <a:buChar char="•"/>
              <a:defRPr/>
            </a:pPr>
            <a:r>
              <a:rPr lang="en-GB" sz="8000" dirty="0" smtClean="0"/>
              <a:t>1 consulate in San Pedro Sula, Honduras</a:t>
            </a:r>
          </a:p>
          <a:p>
            <a:pPr marL="1147763" lvl="1" indent="-571500">
              <a:spcBef>
                <a:spcPts val="0"/>
              </a:spcBef>
              <a:buFont typeface="Arial" pitchFamily="34" charset="0"/>
              <a:buChar char="•"/>
              <a:defRPr/>
            </a:pPr>
            <a:r>
              <a:rPr lang="en-GB" sz="8000" dirty="0" smtClean="0"/>
              <a:t>1 consulate in Belize</a:t>
            </a:r>
          </a:p>
          <a:p>
            <a:pPr lvl="1" algn="just">
              <a:spcBef>
                <a:spcPts val="0"/>
              </a:spcBef>
              <a:buFontTx/>
              <a:buChar char="•"/>
              <a:defRPr/>
            </a:pPr>
            <a:endParaRPr lang="en-GB" sz="8000" dirty="0" smtClean="0"/>
          </a:p>
          <a:p>
            <a:pPr marL="301943" lvl="1" indent="0" algn="just">
              <a:spcBef>
                <a:spcPts val="0"/>
              </a:spcBef>
              <a:buNone/>
              <a:defRPr/>
            </a:pPr>
            <a:r>
              <a:rPr lang="en-GB" sz="8000" b="1" dirty="0" smtClean="0"/>
              <a:t>Honorary Consulates</a:t>
            </a:r>
            <a:r>
              <a:rPr lang="en-GB" sz="8000" b="1" dirty="0" smtClean="0"/>
              <a:t>: </a:t>
            </a:r>
          </a:p>
          <a:p>
            <a:pPr marL="301943" lvl="1" indent="0" algn="just">
              <a:spcBef>
                <a:spcPts val="0"/>
              </a:spcBef>
              <a:buNone/>
              <a:defRPr/>
            </a:pPr>
            <a:r>
              <a:rPr lang="en-GB" sz="8000" dirty="0" smtClean="0"/>
              <a:t>120 honorary consulates of Guatemala currently exist worldwide. </a:t>
            </a:r>
          </a:p>
          <a:p>
            <a:pPr marL="0" indent="0" algn="just">
              <a:buNone/>
            </a:pPr>
            <a:endParaRPr lang="en-GB" sz="2300" dirty="0" smtClean="0">
              <a:solidFill>
                <a:schemeClr val="tx1"/>
              </a:solidFill>
            </a:endParaRPr>
          </a:p>
        </p:txBody>
      </p:sp>
      <p:sp>
        <p:nvSpPr>
          <p:cNvPr id="2" name="1 Título"/>
          <p:cNvSpPr>
            <a:spLocks noGrp="1"/>
          </p:cNvSpPr>
          <p:nvPr>
            <p:ph type="title"/>
          </p:nvPr>
        </p:nvSpPr>
        <p:spPr/>
        <p:txBody>
          <a:bodyPr>
            <a:normAutofit/>
          </a:bodyPr>
          <a:lstStyle/>
          <a:p>
            <a:r>
              <a:rPr lang="en-GB" sz="4000" dirty="0" smtClean="0">
                <a:solidFill>
                  <a:schemeClr val="bg1"/>
                </a:solidFill>
                <a:cs typeface="Arial" pitchFamily="34" charset="0"/>
              </a:rPr>
              <a:t>Strengthening the Consular Network</a:t>
            </a:r>
            <a:endParaRPr lang="en-GB" sz="4000" dirty="0">
              <a:solidFill>
                <a:schemeClr val="bg1"/>
              </a:solidFill>
              <a:cs typeface="Arial" pitchFamily="34" charset="0"/>
            </a:endParaRPr>
          </a:p>
        </p:txBody>
      </p:sp>
      <p:pic>
        <p:nvPicPr>
          <p:cNvPr id="1026"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237178"/>
            <a:ext cx="2055114" cy="681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09767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a:solidFill>
                  <a:srgbClr val="FFFFFF"/>
                </a:solidFill>
              </a14:hiddenFill>
            </a:ext>
          </a:extLst>
        </p:spPr>
      </p:pic>
      <p:sp>
        <p:nvSpPr>
          <p:cNvPr id="5" name="4 Título"/>
          <p:cNvSpPr>
            <a:spLocks noGrp="1"/>
          </p:cNvSpPr>
          <p:nvPr>
            <p:ph type="title"/>
          </p:nvPr>
        </p:nvSpPr>
        <p:spPr/>
        <p:txBody>
          <a:bodyPr>
            <a:normAutofit/>
          </a:bodyPr>
          <a:lstStyle/>
          <a:p>
            <a:r>
              <a:rPr lang="en-GB" sz="4000" dirty="0" smtClean="0"/>
              <a:t>Supporting Migration Regularization</a:t>
            </a:r>
            <a:endParaRPr lang="en-GB" sz="4000" dirty="0">
              <a:cs typeface="Arial" pitchFamily="34" charset="0"/>
            </a:endParaRPr>
          </a:p>
        </p:txBody>
      </p:sp>
      <p:sp>
        <p:nvSpPr>
          <p:cNvPr id="11" name="10 Rectángulo"/>
          <p:cNvSpPr/>
          <p:nvPr/>
        </p:nvSpPr>
        <p:spPr>
          <a:xfrm>
            <a:off x="539552" y="2708920"/>
            <a:ext cx="8208912" cy="3477875"/>
          </a:xfrm>
          <a:prstGeom prst="rect">
            <a:avLst/>
          </a:prstGeom>
        </p:spPr>
        <p:txBody>
          <a:bodyPr wrap="square">
            <a:spAutoFit/>
          </a:bodyPr>
          <a:lstStyle/>
          <a:p>
            <a:pPr marL="342900" indent="-342900" algn="just">
              <a:buFont typeface="Wingdings" pitchFamily="2" charset="2"/>
              <a:buChar char="v"/>
            </a:pPr>
            <a:r>
              <a:rPr lang="en-GB" sz="2200" dirty="0" smtClean="0">
                <a:solidFill>
                  <a:schemeClr val="tx2"/>
                </a:solidFill>
                <a:cs typeface="Arial" pitchFamily="34" charset="0"/>
              </a:rPr>
              <a:t>The Government of the Republic of Guatemala </a:t>
            </a:r>
            <a:r>
              <a:rPr lang="en-GB" sz="2200" dirty="0" smtClean="0">
                <a:solidFill>
                  <a:schemeClr val="tx2"/>
                </a:solidFill>
                <a:cs typeface="Arial" pitchFamily="34" charset="0"/>
              </a:rPr>
              <a:t>has established the objective of continuing to support Guatemalan migrants to enable them to regularize their migration status in countries of destination, with the purpose of ensuring full respect for their rights. In addition, coordinated efforts (government, civil society, and migrant communities) are being implemented to lobby for migration policy favouring Guatemalan migrants with irregular migration status in primary countries of destination – for example, the comprehensive migration policy of the United States.</a:t>
            </a:r>
            <a:endParaRPr lang="en-GB" sz="2200" dirty="0">
              <a:solidFill>
                <a:schemeClr val="tx2"/>
              </a:solidFill>
              <a:latin typeface="Arial" pitchFamily="34" charset="0"/>
              <a:cs typeface="Arial" pitchFamily="34" charset="0"/>
            </a:endParaRPr>
          </a:p>
        </p:txBody>
      </p:sp>
    </p:spTree>
    <p:extLst>
      <p:ext uri="{BB962C8B-B14F-4D97-AF65-F5344CB8AC3E}">
        <p14:creationId xmlns:p14="http://schemas.microsoft.com/office/powerpoint/2010/main" val="379771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7545" y="2564904"/>
            <a:ext cx="8352928" cy="3952482"/>
          </a:xfrm>
        </p:spPr>
        <p:txBody>
          <a:bodyPr>
            <a:normAutofit/>
          </a:bodyPr>
          <a:lstStyle/>
          <a:p>
            <a:pPr algn="just">
              <a:buNone/>
            </a:pPr>
            <a:r>
              <a:rPr lang="en-GB" dirty="0" smtClean="0">
                <a:solidFill>
                  <a:schemeClr val="tx1"/>
                </a:solidFill>
                <a:latin typeface="Arial" pitchFamily="34" charset="0"/>
                <a:cs typeface="Arial" pitchFamily="34" charset="0"/>
              </a:rPr>
              <a:t>	</a:t>
            </a:r>
            <a:r>
              <a:rPr lang="en-GB" sz="2200" dirty="0" smtClean="0">
                <a:cs typeface="Arial" pitchFamily="34" charset="0"/>
              </a:rPr>
              <a:t>Actions </a:t>
            </a:r>
            <a:r>
              <a:rPr lang="en-GB" sz="2200" dirty="0" smtClean="0">
                <a:cs typeface="Arial" pitchFamily="34" charset="0"/>
              </a:rPr>
              <a:t>have been implemented to follow up on these efforts, and a new request has been made for Guatemalan </a:t>
            </a:r>
            <a:r>
              <a:rPr lang="en-GB" sz="2200" dirty="0" smtClean="0">
                <a:cs typeface="Arial" pitchFamily="34" charset="0"/>
              </a:rPr>
              <a:t>nationals that could benefit from a Temporary Protected Status (TPS)</a:t>
            </a:r>
            <a:r>
              <a:rPr lang="en-GB" sz="2200" dirty="0" smtClean="0">
                <a:cs typeface="Arial" pitchFamily="34" charset="0"/>
              </a:rPr>
              <a:t>. In addition, consular actions are being carried out to suppor</a:t>
            </a:r>
            <a:r>
              <a:rPr lang="en-GB" sz="2200" dirty="0" smtClean="0">
                <a:cs typeface="Arial" pitchFamily="34" charset="0"/>
              </a:rPr>
              <a:t>t young Guatemalan nationals that comply with the requirements of the </a:t>
            </a:r>
            <a:r>
              <a:rPr lang="en-GB" sz="2200" dirty="0">
                <a:cs typeface="Arial" pitchFamily="34" charset="0"/>
              </a:rPr>
              <a:t>e</a:t>
            </a:r>
            <a:r>
              <a:rPr lang="en-GB" sz="2200" dirty="0" smtClean="0">
                <a:cs typeface="Arial" pitchFamily="34" charset="0"/>
              </a:rPr>
              <a:t>xecutive order of President Obama known as “Deferred Action”. To date, more than 5,000 have benefited from this order, according to the US Department of Homeland Security. </a:t>
            </a:r>
            <a:endParaRPr lang="en-GB" sz="2200" dirty="0" smtClean="0">
              <a:cs typeface="Arial" pitchFamily="34" charset="0"/>
            </a:endParaRPr>
          </a:p>
          <a:p>
            <a:pPr algn="just">
              <a:buNone/>
            </a:pPr>
            <a:endParaRPr lang="en-GB" sz="2600" dirty="0" smtClean="0">
              <a:cs typeface="Arial" pitchFamily="34" charset="0"/>
            </a:endParaRPr>
          </a:p>
          <a:p>
            <a:pPr algn="just">
              <a:buNone/>
            </a:pPr>
            <a:endParaRPr lang="en-GB" sz="2600" dirty="0"/>
          </a:p>
        </p:txBody>
      </p:sp>
      <p:sp>
        <p:nvSpPr>
          <p:cNvPr id="3" name="2 Título"/>
          <p:cNvSpPr>
            <a:spLocks noGrp="1"/>
          </p:cNvSpPr>
          <p:nvPr>
            <p:ph type="title"/>
          </p:nvPr>
        </p:nvSpPr>
        <p:spPr/>
        <p:txBody>
          <a:bodyPr/>
          <a:lstStyle/>
          <a:p>
            <a:r>
              <a:rPr lang="en-GB" dirty="0" smtClean="0"/>
              <a:t> </a:t>
            </a:r>
            <a:endParaRPr lang="en-GB" dirty="0"/>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9" y="6176772"/>
            <a:ext cx="2055114" cy="681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04764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95536" y="2420888"/>
            <a:ext cx="8424936" cy="3816290"/>
          </a:xfrm>
        </p:spPr>
        <p:txBody>
          <a:bodyPr>
            <a:noAutofit/>
          </a:bodyPr>
          <a:lstStyle/>
          <a:p>
            <a:pPr algn="just">
              <a:buFont typeface="Wingdings" pitchFamily="2" charset="2"/>
              <a:buChar char="v"/>
            </a:pPr>
            <a:r>
              <a:rPr lang="en-GB" sz="2000" dirty="0" smtClean="0"/>
              <a:t>Strengthening efforts shall continue to be implemented through executing and expanding assistance programmes and services that are considered to be beneficial to the community of Guatemalan migrants: </a:t>
            </a:r>
          </a:p>
          <a:p>
            <a:pPr algn="just">
              <a:buFont typeface="Wingdings" pitchFamily="2" charset="2"/>
              <a:buChar char="v"/>
            </a:pPr>
            <a:r>
              <a:rPr lang="en-GB" sz="1800" dirty="0" smtClean="0"/>
              <a:t>An assistance programme for deceased Guatemalan nationals and Guatemalans in vulnerable situations abroad</a:t>
            </a:r>
            <a:endParaRPr lang="en-GB" sz="1800" dirty="0" smtClean="0"/>
          </a:p>
          <a:p>
            <a:pPr lvl="2">
              <a:buFont typeface="Arial" pitchFamily="34" charset="0"/>
              <a:buChar char="•"/>
            </a:pPr>
            <a:r>
              <a:rPr lang="en-GB" sz="1800" dirty="0" smtClean="0"/>
              <a:t>A migration </a:t>
            </a:r>
            <a:r>
              <a:rPr lang="en-GB" sz="1800" dirty="0"/>
              <a:t>a</a:t>
            </a:r>
            <a:r>
              <a:rPr lang="en-GB" sz="1800" dirty="0" smtClean="0"/>
              <a:t>ssistance and guidance </a:t>
            </a:r>
            <a:r>
              <a:rPr lang="en-GB" sz="1800" dirty="0"/>
              <a:t>p</a:t>
            </a:r>
            <a:r>
              <a:rPr lang="en-GB" sz="1800" dirty="0" smtClean="0"/>
              <a:t>rogramme</a:t>
            </a:r>
            <a:endParaRPr lang="en-GB" sz="1800" dirty="0" smtClean="0"/>
          </a:p>
          <a:p>
            <a:pPr lvl="2">
              <a:buFont typeface="Arial" pitchFamily="34" charset="0"/>
              <a:buChar char="•"/>
            </a:pPr>
            <a:r>
              <a:rPr lang="en-GB" sz="1800" dirty="0" smtClean="0"/>
              <a:t>A programme to search for missing Guatemalan nationals abroad</a:t>
            </a:r>
            <a:endParaRPr lang="en-GB" sz="1800" dirty="0" smtClean="0"/>
          </a:p>
          <a:p>
            <a:pPr lvl="2">
              <a:buFont typeface="Arial" pitchFamily="34" charset="0"/>
              <a:buChar char="•"/>
            </a:pPr>
            <a:r>
              <a:rPr lang="en-GB" sz="1800" dirty="0" smtClean="0"/>
              <a:t>Mobile consulates</a:t>
            </a:r>
          </a:p>
          <a:p>
            <a:pPr lvl="2">
              <a:buFont typeface="Arial" pitchFamily="34" charset="0"/>
              <a:buChar char="•"/>
            </a:pPr>
            <a:r>
              <a:rPr lang="en-GB" sz="1800" dirty="0" smtClean="0"/>
              <a:t>Consular services on Saturdays</a:t>
            </a:r>
          </a:p>
          <a:p>
            <a:pPr lvl="2">
              <a:buFont typeface="Arial" pitchFamily="34" charset="0"/>
              <a:buChar char="•"/>
            </a:pPr>
            <a:r>
              <a:rPr lang="en-GB" sz="1800" dirty="0" smtClean="0"/>
              <a:t>A programme for humanitarian aid for Guatemalan nationals returned from the United States</a:t>
            </a:r>
            <a:r>
              <a:rPr lang="en-GB" sz="1800" dirty="0" smtClean="0"/>
              <a:t> by air</a:t>
            </a:r>
          </a:p>
          <a:p>
            <a:pPr lvl="2">
              <a:buFont typeface="Arial" pitchFamily="34" charset="0"/>
              <a:buChar char="•"/>
            </a:pPr>
            <a:r>
              <a:rPr lang="en-GB" sz="1800" dirty="0" smtClean="0"/>
              <a:t>A video-conference programme</a:t>
            </a:r>
            <a:endParaRPr lang="en-GB" sz="1600" dirty="0"/>
          </a:p>
        </p:txBody>
      </p:sp>
      <p:sp>
        <p:nvSpPr>
          <p:cNvPr id="3" name="2 Título"/>
          <p:cNvSpPr>
            <a:spLocks noGrp="1"/>
          </p:cNvSpPr>
          <p:nvPr>
            <p:ph type="title"/>
          </p:nvPr>
        </p:nvSpPr>
        <p:spPr/>
        <p:txBody>
          <a:bodyPr>
            <a:normAutofit fontScale="90000"/>
          </a:bodyPr>
          <a:lstStyle/>
          <a:p>
            <a:r>
              <a:rPr lang="en-GB" dirty="0" smtClean="0"/>
              <a:t>Programmes and Services </a:t>
            </a:r>
            <a:br>
              <a:rPr lang="en-GB" dirty="0" smtClean="0"/>
            </a:br>
            <a:r>
              <a:rPr lang="en-GB" dirty="0" smtClean="0"/>
              <a:t>for Guatemalan Nationals Abroad</a:t>
            </a:r>
            <a:endParaRPr lang="en-GB" dirty="0"/>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237178"/>
            <a:ext cx="2055114" cy="681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79956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pPr marL="266700" indent="-266700">
              <a:defRPr/>
            </a:pPr>
            <a:r>
              <a:rPr lang="en-GB" b="1" dirty="0" smtClean="0"/>
              <a:t>Repatriation Fund for Deceased Persons</a:t>
            </a:r>
            <a:r>
              <a:rPr lang="en-GB" dirty="0" smtClean="0"/>
              <a:t>: 185 beneficiaries.</a:t>
            </a:r>
          </a:p>
          <a:p>
            <a:pPr marL="266700" indent="-266700">
              <a:defRPr/>
            </a:pPr>
            <a:endParaRPr lang="en-GB" dirty="0" smtClean="0"/>
          </a:p>
          <a:p>
            <a:pPr marL="266700" indent="-266700">
              <a:defRPr/>
            </a:pPr>
            <a:r>
              <a:rPr lang="en-GB" b="1" dirty="0" smtClean="0"/>
              <a:t>Deported Guatemalan nationals assisted abroad</a:t>
            </a:r>
            <a:r>
              <a:rPr lang="en-GB" dirty="0" smtClean="0"/>
              <a:t>: 42,979. </a:t>
            </a:r>
          </a:p>
          <a:p>
            <a:pPr marL="266700" indent="-266700">
              <a:defRPr/>
            </a:pPr>
            <a:endParaRPr lang="en-GB" dirty="0" smtClean="0"/>
          </a:p>
          <a:p>
            <a:pPr marL="266700" indent="-266700">
              <a:defRPr/>
            </a:pPr>
            <a:r>
              <a:rPr lang="en-GB" b="1" dirty="0" smtClean="0"/>
              <a:t>Programme to assist Guatemalan nationals deported from the United States by air:</a:t>
            </a:r>
            <a:r>
              <a:rPr lang="en-GB" dirty="0" smtClean="0"/>
              <a:t> </a:t>
            </a:r>
            <a:r>
              <a:rPr lang="en-GB" dirty="0" smtClean="0"/>
              <a:t>36,754 persons served.</a:t>
            </a:r>
          </a:p>
          <a:p>
            <a:pPr marL="0" indent="0">
              <a:buNone/>
              <a:defRPr/>
            </a:pPr>
            <a:r>
              <a:rPr lang="en-GB" dirty="0" smtClean="0"/>
              <a:t>    Men: 33,687	 Women: 2,521</a:t>
            </a:r>
            <a:endParaRPr lang="en-GB" dirty="0"/>
          </a:p>
        </p:txBody>
      </p:sp>
      <p:sp>
        <p:nvSpPr>
          <p:cNvPr id="3" name="2 Título"/>
          <p:cNvSpPr>
            <a:spLocks noGrp="1"/>
          </p:cNvSpPr>
          <p:nvPr>
            <p:ph type="title"/>
          </p:nvPr>
        </p:nvSpPr>
        <p:spPr/>
        <p:txBody>
          <a:bodyPr/>
          <a:lstStyle/>
          <a:p>
            <a:r>
              <a:rPr lang="es-MX" dirty="0" smtClean="0"/>
              <a:t> </a:t>
            </a:r>
            <a:endParaRPr lang="es-GT" dirty="0"/>
          </a:p>
        </p:txBody>
      </p:sp>
      <p:pic>
        <p:nvPicPr>
          <p:cNvPr id="4" name="Picture 2" descr="C:\Users\mdgarcia\Documents\IMAGEN DE GOBIERNO 2012\logo minex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237178"/>
            <a:ext cx="2055114" cy="681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60398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Personalizado 10">
      <a:dk1>
        <a:sysClr val="windowText" lastClr="000000"/>
      </a:dk1>
      <a:lt1>
        <a:sysClr val="window" lastClr="FFFFFF"/>
      </a:lt1>
      <a:dk2>
        <a:srgbClr val="2861A9"/>
      </a:dk2>
      <a:lt2>
        <a:srgbClr val="1D487E"/>
      </a:lt2>
      <a:accent1>
        <a:srgbClr val="1D487E"/>
      </a:accent1>
      <a:accent2>
        <a:srgbClr val="2861A9"/>
      </a:accent2>
      <a:accent3>
        <a:srgbClr val="2861A9"/>
      </a:accent3>
      <a:accent4>
        <a:srgbClr val="1D487E"/>
      </a:accent4>
      <a:accent5>
        <a:srgbClr val="2861A9"/>
      </a:accent5>
      <a:accent6>
        <a:srgbClr val="1D487E"/>
      </a:accent6>
      <a:hlink>
        <a:srgbClr val="B4CDED"/>
      </a:hlink>
      <a:folHlink>
        <a:srgbClr val="B4CDED"/>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1735</TotalTime>
  <Words>1202</Words>
  <Application>Microsoft Office PowerPoint</Application>
  <PresentationFormat>Presentación en pantalla (4:3)</PresentationFormat>
  <Paragraphs>126</Paragraphs>
  <Slides>19</Slides>
  <Notes>19</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Forma de onda</vt:lpstr>
      <vt:lpstr>Consular Protection  Programmes and Actions</vt:lpstr>
      <vt:lpstr>The Government of Guatemala  and Migration</vt:lpstr>
      <vt:lpstr>Consular Assistance and Protection for Guatemalan Nationals</vt:lpstr>
      <vt:lpstr> </vt:lpstr>
      <vt:lpstr>Strengthening the Consular Network</vt:lpstr>
      <vt:lpstr>Supporting Migration Regularization</vt:lpstr>
      <vt:lpstr> </vt:lpstr>
      <vt:lpstr>Programmes and Services  for Guatemalan Nationals Abroad</vt:lpstr>
      <vt:lpstr> </vt:lpstr>
      <vt:lpstr> </vt:lpstr>
      <vt:lpstr> </vt:lpstr>
      <vt:lpstr>Legal Aid and Guidance Programme</vt:lpstr>
      <vt:lpstr> </vt:lpstr>
      <vt:lpstr>Migrant Boys, Girls, and Adolescents</vt:lpstr>
      <vt:lpstr> </vt:lpstr>
      <vt:lpstr>Trafficking in Persons</vt:lpstr>
      <vt:lpstr>Assistance Centre for Migrants</vt:lpstr>
      <vt:lpstr> Designing Comprehensive Assistance Programmes</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COORDINACION INTERINSTITUCIONAL</dc:title>
  <dc:creator>Lissette Ordoñez</dc:creator>
  <cp:lastModifiedBy>Christiane Lehnhoff</cp:lastModifiedBy>
  <cp:revision>167</cp:revision>
  <cp:lastPrinted>2012-11-28T23:37:48Z</cp:lastPrinted>
  <dcterms:created xsi:type="dcterms:W3CDTF">2012-11-02T15:03:06Z</dcterms:created>
  <dcterms:modified xsi:type="dcterms:W3CDTF">2012-12-06T16:26:26Z</dcterms:modified>
</cp:coreProperties>
</file>