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1"/>
  </p:notesMasterIdLst>
  <p:handoutMasterIdLst>
    <p:handoutMasterId r:id="rId22"/>
  </p:handoutMasterIdLst>
  <p:sldIdLst>
    <p:sldId id="257" r:id="rId2"/>
    <p:sldId id="258" r:id="rId3"/>
    <p:sldId id="274" r:id="rId4"/>
    <p:sldId id="306" r:id="rId5"/>
    <p:sldId id="310" r:id="rId6"/>
    <p:sldId id="307" r:id="rId7"/>
    <p:sldId id="308" r:id="rId8"/>
    <p:sldId id="284" r:id="rId9"/>
    <p:sldId id="285" r:id="rId10"/>
    <p:sldId id="286" r:id="rId11"/>
    <p:sldId id="287" r:id="rId12"/>
    <p:sldId id="289" r:id="rId13"/>
    <p:sldId id="296" r:id="rId14"/>
    <p:sldId id="311" r:id="rId15"/>
    <p:sldId id="312" r:id="rId16"/>
    <p:sldId id="313" r:id="rId17"/>
    <p:sldId id="293" r:id="rId18"/>
    <p:sldId id="316" r:id="rId19"/>
    <p:sldId id="295" r:id="rId20"/>
  </p:sldIdLst>
  <p:sldSz cx="9144000" cy="6858000" type="screen4x3"/>
  <p:notesSz cx="6881813" cy="92964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Sección sin título" id="{4428ED63-F674-4B2F-8827-A6533782D684}">
          <p14:sldIdLst>
            <p14:sldId id="257"/>
            <p14:sldId id="258"/>
            <p14:sldId id="274"/>
            <p14:sldId id="306"/>
            <p14:sldId id="310"/>
            <p14:sldId id="307"/>
            <p14:sldId id="308"/>
            <p14:sldId id="284"/>
            <p14:sldId id="285"/>
            <p14:sldId id="286"/>
            <p14:sldId id="287"/>
            <p14:sldId id="289"/>
            <p14:sldId id="296"/>
            <p14:sldId id="311"/>
            <p14:sldId id="312"/>
            <p14:sldId id="313"/>
            <p14:sldId id="293"/>
            <p14:sldId id="316"/>
            <p14:sldId id="29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85764" autoAdjust="0"/>
  </p:normalViewPr>
  <p:slideViewPr>
    <p:cSldViewPr>
      <p:cViewPr>
        <p:scale>
          <a:sx n="70" d="100"/>
          <a:sy n="70" d="100"/>
        </p:scale>
        <p:origin x="-516" y="648"/>
      </p:cViewPr>
      <p:guideLst>
        <p:guide orient="horz" pos="2160"/>
        <p:guide pos="2880"/>
      </p:guideLst>
    </p:cSldViewPr>
  </p:slideViewPr>
  <p:outlineViewPr>
    <p:cViewPr>
      <p:scale>
        <a:sx n="33" d="100"/>
        <a:sy n="33" d="100"/>
      </p:scale>
      <p:origin x="54" y="5082"/>
    </p:cViewPr>
  </p:outlineViewPr>
  <p:notesTextViewPr>
    <p:cViewPr>
      <p:scale>
        <a:sx n="1" d="1"/>
        <a:sy n="1" d="1"/>
      </p:scale>
      <p:origin x="0" y="0"/>
    </p:cViewPr>
  </p:notesTextViewPr>
  <p:sorterViewPr>
    <p:cViewPr>
      <p:scale>
        <a:sx n="100" d="100"/>
        <a:sy n="100" d="100"/>
      </p:scale>
      <p:origin x="0" y="1812"/>
    </p:cViewPr>
  </p:sorterViewPr>
  <p:notesViewPr>
    <p:cSldViewPr>
      <p:cViewPr varScale="1">
        <p:scale>
          <a:sx n="55" d="100"/>
          <a:sy n="55" d="100"/>
        </p:scale>
        <p:origin x="-2646" y="-90"/>
      </p:cViewPr>
      <p:guideLst>
        <p:guide orient="horz" pos="2928"/>
        <p:guide pos="216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r>
              <a:rPr lang="es-GT" smtClean="0"/>
              <a:t>mmmm</a:t>
            </a:r>
            <a:endParaRPr lang="es-GT"/>
          </a:p>
        </p:txBody>
      </p:sp>
      <p:sp>
        <p:nvSpPr>
          <p:cNvPr id="3" name="2 Marcador de fecha"/>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A6764618-CC40-4229-B3A2-5DF6FCABCCAB}" type="datetimeFigureOut">
              <a:rPr lang="es-GT" smtClean="0"/>
              <a:pPr/>
              <a:t>03/12/2012</a:t>
            </a:fld>
            <a:endParaRPr lang="es-GT"/>
          </a:p>
        </p:txBody>
      </p:sp>
      <p:sp>
        <p:nvSpPr>
          <p:cNvPr id="4" name="3 Marcador de pie de página"/>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s-GT"/>
          </a:p>
        </p:txBody>
      </p:sp>
      <p:sp>
        <p:nvSpPr>
          <p:cNvPr id="5" name="4 Marcador de número de diapositiva"/>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8D2C6751-6A1C-42CB-B47A-9F8554C56656}" type="slidenum">
              <a:rPr lang="es-GT" smtClean="0"/>
              <a:pPr/>
              <a:t>‹Nº›</a:t>
            </a:fld>
            <a:endParaRPr lang="es-GT"/>
          </a:p>
        </p:txBody>
      </p:sp>
    </p:spTree>
    <p:extLst>
      <p:ext uri="{BB962C8B-B14F-4D97-AF65-F5344CB8AC3E}">
        <p14:creationId xmlns:p14="http://schemas.microsoft.com/office/powerpoint/2010/main" xmlns="" val="164897729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r>
              <a:rPr lang="es-GT" dirty="0" err="1" smtClean="0"/>
              <a:t>mmmm</a:t>
            </a:r>
            <a:endParaRPr lang="es-GT" dirty="0"/>
          </a:p>
        </p:txBody>
      </p:sp>
      <p:sp>
        <p:nvSpPr>
          <p:cNvPr id="3" name="2 Marcador de fecha"/>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1801A0F0-F72D-41C3-80FB-CDC7639BD122}" type="datetimeFigureOut">
              <a:rPr lang="es-GT" smtClean="0"/>
              <a:pPr/>
              <a:t>03/12/2012</a:t>
            </a:fld>
            <a:endParaRPr lang="es-GT"/>
          </a:p>
        </p:txBody>
      </p:sp>
      <p:sp>
        <p:nvSpPr>
          <p:cNvPr id="4" name="3 Marcador de imagen de diapositiva"/>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s-GT"/>
          </a:p>
        </p:txBody>
      </p:sp>
      <p:sp>
        <p:nvSpPr>
          <p:cNvPr id="5" name="4 Marcador de notas"/>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6" name="5 Marcador de pie de página"/>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s-GT"/>
          </a:p>
        </p:txBody>
      </p:sp>
      <p:sp>
        <p:nvSpPr>
          <p:cNvPr id="7" name="6 Marcador de número de diapositiva"/>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D79D9AEA-5E57-4E37-AEAD-C109392F6670}" type="slidenum">
              <a:rPr lang="es-GT" smtClean="0"/>
              <a:pPr/>
              <a:t>‹Nº›</a:t>
            </a:fld>
            <a:endParaRPr lang="es-GT"/>
          </a:p>
        </p:txBody>
      </p:sp>
    </p:spTree>
    <p:extLst>
      <p:ext uri="{BB962C8B-B14F-4D97-AF65-F5344CB8AC3E}">
        <p14:creationId xmlns:p14="http://schemas.microsoft.com/office/powerpoint/2010/main" xmlns="" val="1122011227"/>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GT" dirty="0"/>
          </a:p>
        </p:txBody>
      </p:sp>
      <p:sp>
        <p:nvSpPr>
          <p:cNvPr id="4" name="3 Marcador de número de diapositiva"/>
          <p:cNvSpPr>
            <a:spLocks noGrp="1"/>
          </p:cNvSpPr>
          <p:nvPr>
            <p:ph type="sldNum" sz="quarter" idx="10"/>
          </p:nvPr>
        </p:nvSpPr>
        <p:spPr/>
        <p:txBody>
          <a:bodyPr/>
          <a:lstStyle/>
          <a:p>
            <a:fld id="{D79D9AEA-5E57-4E37-AEAD-C109392F6670}" type="slidenum">
              <a:rPr lang="es-GT" smtClean="0"/>
              <a:pPr/>
              <a:t>1</a:t>
            </a:fld>
            <a:endParaRPr lang="es-GT" dirty="0"/>
          </a:p>
        </p:txBody>
      </p:sp>
      <p:sp>
        <p:nvSpPr>
          <p:cNvPr id="5" name="4 Marcador de encabezado"/>
          <p:cNvSpPr>
            <a:spLocks noGrp="1"/>
          </p:cNvSpPr>
          <p:nvPr>
            <p:ph type="hdr" sz="quarter" idx="11"/>
          </p:nvPr>
        </p:nvSpPr>
        <p:spPr/>
        <p:txBody>
          <a:bodyPr/>
          <a:lstStyle/>
          <a:p>
            <a:r>
              <a:rPr lang="es-GT" dirty="0" err="1" smtClean="0"/>
              <a:t>mmmm</a:t>
            </a:r>
            <a:endParaRPr lang="es-GT"/>
          </a:p>
        </p:txBody>
      </p:sp>
    </p:spTree>
    <p:extLst>
      <p:ext uri="{BB962C8B-B14F-4D97-AF65-F5344CB8AC3E}">
        <p14:creationId xmlns:p14="http://schemas.microsoft.com/office/powerpoint/2010/main" xmlns="" val="6428829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encabezado"/>
          <p:cNvSpPr>
            <a:spLocks noGrp="1"/>
          </p:cNvSpPr>
          <p:nvPr>
            <p:ph type="hdr" sz="quarter" idx="10"/>
          </p:nvPr>
        </p:nvSpPr>
        <p:spPr/>
        <p:txBody>
          <a:bodyPr/>
          <a:lstStyle/>
          <a:p>
            <a:r>
              <a:rPr lang="es-GT" smtClean="0"/>
              <a:t>mmmm</a:t>
            </a:r>
            <a:endParaRPr lang="es-GT"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10</a:t>
            </a:fld>
            <a:endParaRPr lang="es-G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encabezado"/>
          <p:cNvSpPr>
            <a:spLocks noGrp="1"/>
          </p:cNvSpPr>
          <p:nvPr>
            <p:ph type="hdr" sz="quarter" idx="10"/>
          </p:nvPr>
        </p:nvSpPr>
        <p:spPr/>
        <p:txBody>
          <a:bodyPr/>
          <a:lstStyle/>
          <a:p>
            <a:r>
              <a:rPr lang="es-GT" smtClean="0"/>
              <a:t>mmmm</a:t>
            </a:r>
            <a:endParaRPr lang="es-GT"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11</a:t>
            </a:fld>
            <a:endParaRPr lang="es-G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encabezado"/>
          <p:cNvSpPr>
            <a:spLocks noGrp="1"/>
          </p:cNvSpPr>
          <p:nvPr>
            <p:ph type="hdr" sz="quarter" idx="10"/>
          </p:nvPr>
        </p:nvSpPr>
        <p:spPr/>
        <p:txBody>
          <a:bodyPr/>
          <a:lstStyle/>
          <a:p>
            <a:r>
              <a:rPr lang="es-GT" smtClean="0"/>
              <a:t>mmmm</a:t>
            </a:r>
            <a:endParaRPr lang="es-GT"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12</a:t>
            </a:fld>
            <a:endParaRPr lang="es-G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encabezado"/>
          <p:cNvSpPr>
            <a:spLocks noGrp="1"/>
          </p:cNvSpPr>
          <p:nvPr>
            <p:ph type="hdr" sz="quarter" idx="10"/>
          </p:nvPr>
        </p:nvSpPr>
        <p:spPr/>
        <p:txBody>
          <a:bodyPr/>
          <a:lstStyle/>
          <a:p>
            <a:r>
              <a:rPr lang="es-GT" smtClean="0"/>
              <a:t>mmmm</a:t>
            </a:r>
            <a:endParaRPr lang="es-GT"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13</a:t>
            </a:fld>
            <a:endParaRPr lang="es-G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encabezado"/>
          <p:cNvSpPr>
            <a:spLocks noGrp="1"/>
          </p:cNvSpPr>
          <p:nvPr>
            <p:ph type="hdr" sz="quarter" idx="10"/>
          </p:nvPr>
        </p:nvSpPr>
        <p:spPr/>
        <p:txBody>
          <a:bodyPr/>
          <a:lstStyle/>
          <a:p>
            <a:r>
              <a:rPr lang="es-GT" smtClean="0"/>
              <a:t>mmmm</a:t>
            </a:r>
            <a:endParaRPr lang="es-GT"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14</a:t>
            </a:fld>
            <a:endParaRPr lang="es-G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encabezado"/>
          <p:cNvSpPr>
            <a:spLocks noGrp="1"/>
          </p:cNvSpPr>
          <p:nvPr>
            <p:ph type="hdr" sz="quarter" idx="10"/>
          </p:nvPr>
        </p:nvSpPr>
        <p:spPr/>
        <p:txBody>
          <a:bodyPr/>
          <a:lstStyle/>
          <a:p>
            <a:r>
              <a:rPr lang="es-GT" smtClean="0"/>
              <a:t>mmmm</a:t>
            </a:r>
            <a:endParaRPr lang="es-GT"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15</a:t>
            </a:fld>
            <a:endParaRPr lang="es-G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encabezado"/>
          <p:cNvSpPr>
            <a:spLocks noGrp="1"/>
          </p:cNvSpPr>
          <p:nvPr>
            <p:ph type="hdr" sz="quarter" idx="10"/>
          </p:nvPr>
        </p:nvSpPr>
        <p:spPr/>
        <p:txBody>
          <a:bodyPr/>
          <a:lstStyle/>
          <a:p>
            <a:r>
              <a:rPr lang="es-GT" smtClean="0"/>
              <a:t>mmmm</a:t>
            </a:r>
            <a:endParaRPr lang="es-GT"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16</a:t>
            </a:fld>
            <a:endParaRPr lang="es-G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encabezado"/>
          <p:cNvSpPr>
            <a:spLocks noGrp="1"/>
          </p:cNvSpPr>
          <p:nvPr>
            <p:ph type="hdr" sz="quarter" idx="10"/>
          </p:nvPr>
        </p:nvSpPr>
        <p:spPr/>
        <p:txBody>
          <a:bodyPr/>
          <a:lstStyle/>
          <a:p>
            <a:r>
              <a:rPr lang="es-GT" smtClean="0"/>
              <a:t>mmmm</a:t>
            </a:r>
            <a:endParaRPr lang="es-GT"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17</a:t>
            </a:fld>
            <a:endParaRPr lang="es-G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encabezado"/>
          <p:cNvSpPr>
            <a:spLocks noGrp="1"/>
          </p:cNvSpPr>
          <p:nvPr>
            <p:ph type="hdr" sz="quarter" idx="10"/>
          </p:nvPr>
        </p:nvSpPr>
        <p:spPr/>
        <p:txBody>
          <a:bodyPr/>
          <a:lstStyle/>
          <a:p>
            <a:r>
              <a:rPr lang="es-GT" smtClean="0"/>
              <a:t>mmmm</a:t>
            </a:r>
            <a:endParaRPr lang="es-GT"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18</a:t>
            </a:fld>
            <a:endParaRPr lang="es-G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encabezado"/>
          <p:cNvSpPr>
            <a:spLocks noGrp="1"/>
          </p:cNvSpPr>
          <p:nvPr>
            <p:ph type="hdr" sz="quarter" idx="10"/>
          </p:nvPr>
        </p:nvSpPr>
        <p:spPr/>
        <p:txBody>
          <a:bodyPr/>
          <a:lstStyle/>
          <a:p>
            <a:r>
              <a:rPr lang="es-GT" smtClean="0"/>
              <a:t>mmmm</a:t>
            </a:r>
            <a:endParaRPr lang="es-GT"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19</a:t>
            </a:fld>
            <a:endParaRPr lang="es-G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GT" dirty="0"/>
          </a:p>
        </p:txBody>
      </p:sp>
      <p:sp>
        <p:nvSpPr>
          <p:cNvPr id="4" name="3 Marcador de número de diapositiva"/>
          <p:cNvSpPr>
            <a:spLocks noGrp="1"/>
          </p:cNvSpPr>
          <p:nvPr>
            <p:ph type="sldNum" sz="quarter" idx="10"/>
          </p:nvPr>
        </p:nvSpPr>
        <p:spPr/>
        <p:txBody>
          <a:bodyPr/>
          <a:lstStyle/>
          <a:p>
            <a:fld id="{D79D9AEA-5E57-4E37-AEAD-C109392F6670}" type="slidenum">
              <a:rPr lang="es-GT" smtClean="0"/>
              <a:pPr/>
              <a:t>2</a:t>
            </a:fld>
            <a:endParaRPr lang="es-GT"/>
          </a:p>
        </p:txBody>
      </p:sp>
      <p:sp>
        <p:nvSpPr>
          <p:cNvPr id="5" name="4 Marcador de encabezado"/>
          <p:cNvSpPr>
            <a:spLocks noGrp="1"/>
          </p:cNvSpPr>
          <p:nvPr>
            <p:ph type="hdr" sz="quarter" idx="11"/>
          </p:nvPr>
        </p:nvSpPr>
        <p:spPr/>
        <p:txBody>
          <a:bodyPr/>
          <a:lstStyle/>
          <a:p>
            <a:r>
              <a:rPr lang="es-GT" smtClean="0"/>
              <a:t>mmmm</a:t>
            </a:r>
            <a:endParaRPr lang="es-GT"/>
          </a:p>
        </p:txBody>
      </p:sp>
    </p:spTree>
    <p:extLst>
      <p:ext uri="{BB962C8B-B14F-4D97-AF65-F5344CB8AC3E}">
        <p14:creationId xmlns:p14="http://schemas.microsoft.com/office/powerpoint/2010/main" xmlns="" val="642882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GT"/>
          </a:p>
        </p:txBody>
      </p:sp>
      <p:sp>
        <p:nvSpPr>
          <p:cNvPr id="4" name="3 Marcador de número de diapositiva"/>
          <p:cNvSpPr>
            <a:spLocks noGrp="1"/>
          </p:cNvSpPr>
          <p:nvPr>
            <p:ph type="sldNum" sz="quarter" idx="10"/>
          </p:nvPr>
        </p:nvSpPr>
        <p:spPr/>
        <p:txBody>
          <a:bodyPr/>
          <a:lstStyle/>
          <a:p>
            <a:fld id="{D79D9AEA-5E57-4E37-AEAD-C109392F6670}" type="slidenum">
              <a:rPr lang="es-GT" smtClean="0"/>
              <a:pPr/>
              <a:t>3</a:t>
            </a:fld>
            <a:endParaRPr lang="es-GT"/>
          </a:p>
        </p:txBody>
      </p:sp>
      <p:sp>
        <p:nvSpPr>
          <p:cNvPr id="5" name="4 Marcador de encabezado"/>
          <p:cNvSpPr>
            <a:spLocks noGrp="1"/>
          </p:cNvSpPr>
          <p:nvPr>
            <p:ph type="hdr" sz="quarter" idx="11"/>
          </p:nvPr>
        </p:nvSpPr>
        <p:spPr/>
        <p:txBody>
          <a:bodyPr/>
          <a:lstStyle/>
          <a:p>
            <a:r>
              <a:rPr lang="es-GT" smtClean="0"/>
              <a:t>mmmm</a:t>
            </a:r>
            <a:endParaRPr lang="es-GT"/>
          </a:p>
        </p:txBody>
      </p:sp>
    </p:spTree>
    <p:extLst>
      <p:ext uri="{BB962C8B-B14F-4D97-AF65-F5344CB8AC3E}">
        <p14:creationId xmlns:p14="http://schemas.microsoft.com/office/powerpoint/2010/main" xmlns="" val="642882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GT"/>
          </a:p>
        </p:txBody>
      </p:sp>
      <p:sp>
        <p:nvSpPr>
          <p:cNvPr id="4" name="3 Marcador de número de diapositiva"/>
          <p:cNvSpPr>
            <a:spLocks noGrp="1"/>
          </p:cNvSpPr>
          <p:nvPr>
            <p:ph type="sldNum" sz="quarter" idx="10"/>
          </p:nvPr>
        </p:nvSpPr>
        <p:spPr/>
        <p:txBody>
          <a:bodyPr/>
          <a:lstStyle/>
          <a:p>
            <a:fld id="{D79D9AEA-5E57-4E37-AEAD-C109392F6670}" type="slidenum">
              <a:rPr lang="es-GT" smtClean="0"/>
              <a:pPr/>
              <a:t>4</a:t>
            </a:fld>
            <a:endParaRPr lang="es-GT"/>
          </a:p>
        </p:txBody>
      </p:sp>
      <p:sp>
        <p:nvSpPr>
          <p:cNvPr id="5" name="4 Marcador de encabezado"/>
          <p:cNvSpPr>
            <a:spLocks noGrp="1"/>
          </p:cNvSpPr>
          <p:nvPr>
            <p:ph type="hdr" sz="quarter" idx="11"/>
          </p:nvPr>
        </p:nvSpPr>
        <p:spPr/>
        <p:txBody>
          <a:bodyPr/>
          <a:lstStyle/>
          <a:p>
            <a:r>
              <a:rPr lang="es-GT" smtClean="0"/>
              <a:t>mmmm</a:t>
            </a:r>
            <a:endParaRPr lang="es-GT"/>
          </a:p>
        </p:txBody>
      </p:sp>
    </p:spTree>
    <p:extLst>
      <p:ext uri="{BB962C8B-B14F-4D97-AF65-F5344CB8AC3E}">
        <p14:creationId xmlns:p14="http://schemas.microsoft.com/office/powerpoint/2010/main" xmlns="" val="642882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GT" dirty="0"/>
          </a:p>
        </p:txBody>
      </p:sp>
      <p:sp>
        <p:nvSpPr>
          <p:cNvPr id="4" name="3 Marcador de número de diapositiva"/>
          <p:cNvSpPr>
            <a:spLocks noGrp="1"/>
          </p:cNvSpPr>
          <p:nvPr>
            <p:ph type="sldNum" sz="quarter" idx="10"/>
          </p:nvPr>
        </p:nvSpPr>
        <p:spPr/>
        <p:txBody>
          <a:bodyPr/>
          <a:lstStyle/>
          <a:p>
            <a:fld id="{D79D9AEA-5E57-4E37-AEAD-C109392F6670}" type="slidenum">
              <a:rPr lang="es-GT" smtClean="0"/>
              <a:pPr/>
              <a:t>5</a:t>
            </a:fld>
            <a:endParaRPr lang="es-GT"/>
          </a:p>
        </p:txBody>
      </p:sp>
      <p:sp>
        <p:nvSpPr>
          <p:cNvPr id="5" name="4 Marcador de encabezado"/>
          <p:cNvSpPr>
            <a:spLocks noGrp="1"/>
          </p:cNvSpPr>
          <p:nvPr>
            <p:ph type="hdr" sz="quarter" idx="11"/>
          </p:nvPr>
        </p:nvSpPr>
        <p:spPr/>
        <p:txBody>
          <a:bodyPr/>
          <a:lstStyle/>
          <a:p>
            <a:r>
              <a:rPr lang="es-GT" smtClean="0"/>
              <a:t>mmmm</a:t>
            </a:r>
            <a:endParaRPr lang="es-GT"/>
          </a:p>
        </p:txBody>
      </p:sp>
    </p:spTree>
    <p:extLst>
      <p:ext uri="{BB962C8B-B14F-4D97-AF65-F5344CB8AC3E}">
        <p14:creationId xmlns:p14="http://schemas.microsoft.com/office/powerpoint/2010/main" xmlns="" val="642882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GT" dirty="0"/>
          </a:p>
        </p:txBody>
      </p:sp>
      <p:sp>
        <p:nvSpPr>
          <p:cNvPr id="4" name="3 Marcador de número de diapositiva"/>
          <p:cNvSpPr>
            <a:spLocks noGrp="1"/>
          </p:cNvSpPr>
          <p:nvPr>
            <p:ph type="sldNum" sz="quarter" idx="10"/>
          </p:nvPr>
        </p:nvSpPr>
        <p:spPr/>
        <p:txBody>
          <a:bodyPr/>
          <a:lstStyle/>
          <a:p>
            <a:fld id="{D79D9AEA-5E57-4E37-AEAD-C109392F6670}" type="slidenum">
              <a:rPr lang="es-GT" smtClean="0"/>
              <a:pPr/>
              <a:t>6</a:t>
            </a:fld>
            <a:endParaRPr lang="es-GT"/>
          </a:p>
        </p:txBody>
      </p:sp>
      <p:sp>
        <p:nvSpPr>
          <p:cNvPr id="5" name="4 Marcador de encabezado"/>
          <p:cNvSpPr>
            <a:spLocks noGrp="1"/>
          </p:cNvSpPr>
          <p:nvPr>
            <p:ph type="hdr" sz="quarter" idx="11"/>
          </p:nvPr>
        </p:nvSpPr>
        <p:spPr/>
        <p:txBody>
          <a:bodyPr/>
          <a:lstStyle/>
          <a:p>
            <a:r>
              <a:rPr lang="es-GT" smtClean="0"/>
              <a:t>mmmm</a:t>
            </a:r>
            <a:endParaRPr lang="es-GT"/>
          </a:p>
        </p:txBody>
      </p:sp>
    </p:spTree>
    <p:extLst>
      <p:ext uri="{BB962C8B-B14F-4D97-AF65-F5344CB8AC3E}">
        <p14:creationId xmlns:p14="http://schemas.microsoft.com/office/powerpoint/2010/main" xmlns="" val="642882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encabezado"/>
          <p:cNvSpPr>
            <a:spLocks noGrp="1"/>
          </p:cNvSpPr>
          <p:nvPr>
            <p:ph type="hdr" sz="quarter" idx="10"/>
          </p:nvPr>
        </p:nvSpPr>
        <p:spPr/>
        <p:txBody>
          <a:bodyPr/>
          <a:lstStyle/>
          <a:p>
            <a:r>
              <a:rPr lang="es-GT" smtClean="0"/>
              <a:t>mmmm</a:t>
            </a:r>
            <a:endParaRPr lang="es-GT"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7</a:t>
            </a:fld>
            <a:endParaRPr lang="es-G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encabezado"/>
          <p:cNvSpPr>
            <a:spLocks noGrp="1"/>
          </p:cNvSpPr>
          <p:nvPr>
            <p:ph type="hdr" sz="quarter" idx="10"/>
          </p:nvPr>
        </p:nvSpPr>
        <p:spPr/>
        <p:txBody>
          <a:bodyPr/>
          <a:lstStyle/>
          <a:p>
            <a:r>
              <a:rPr lang="es-GT" smtClean="0"/>
              <a:t>mmmm</a:t>
            </a:r>
            <a:endParaRPr lang="es-GT"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8</a:t>
            </a:fld>
            <a:endParaRPr lang="es-G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encabezado"/>
          <p:cNvSpPr>
            <a:spLocks noGrp="1"/>
          </p:cNvSpPr>
          <p:nvPr>
            <p:ph type="hdr" sz="quarter" idx="10"/>
          </p:nvPr>
        </p:nvSpPr>
        <p:spPr/>
        <p:txBody>
          <a:bodyPr/>
          <a:lstStyle/>
          <a:p>
            <a:r>
              <a:rPr lang="es-GT" smtClean="0"/>
              <a:t>mmmm</a:t>
            </a:r>
            <a:endParaRPr lang="es-GT"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9</a:t>
            </a:fld>
            <a:endParaRPr lang="es-G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614E296-F577-40AD-AFE5-21068AC7F4F7}" type="datetimeFigureOut">
              <a:rPr lang="es-GT" smtClean="0"/>
              <a:pPr/>
              <a:t>03/12/2012</a:t>
            </a:fld>
            <a:endParaRPr lang="es-GT" dirty="0"/>
          </a:p>
        </p:txBody>
      </p:sp>
      <p:sp>
        <p:nvSpPr>
          <p:cNvPr id="5" name="Footer Placeholder 4"/>
          <p:cNvSpPr>
            <a:spLocks noGrp="1"/>
          </p:cNvSpPr>
          <p:nvPr>
            <p:ph type="ftr" sz="quarter" idx="11"/>
          </p:nvPr>
        </p:nvSpPr>
        <p:spPr/>
        <p:txBody>
          <a:bodyPr/>
          <a:lstStyle/>
          <a:p>
            <a:endParaRPr lang="es-GT" dirty="0"/>
          </a:p>
        </p:txBody>
      </p:sp>
      <p:sp>
        <p:nvSpPr>
          <p:cNvPr id="6" name="Slide Number Placeholder 5"/>
          <p:cNvSpPr>
            <a:spLocks noGrp="1"/>
          </p:cNvSpPr>
          <p:nvPr>
            <p:ph type="sldNum" sz="quarter" idx="12"/>
          </p:nvPr>
        </p:nvSpPr>
        <p:spPr/>
        <p:txBody>
          <a:bodyPr/>
          <a:lstStyle/>
          <a:p>
            <a:fld id="{9758C584-92E7-4498-AD18-2FEC970FC791}" type="slidenum">
              <a:rPr lang="es-GT" smtClean="0"/>
              <a:pPr/>
              <a:t>‹Nº›</a:t>
            </a:fld>
            <a:endParaRPr lang="es-G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614E296-F577-40AD-AFE5-21068AC7F4F7}" type="datetimeFigureOut">
              <a:rPr lang="es-GT" smtClean="0"/>
              <a:pPr/>
              <a:t>03/12/2012</a:t>
            </a:fld>
            <a:endParaRPr lang="es-GT" dirty="0"/>
          </a:p>
        </p:txBody>
      </p:sp>
      <p:sp>
        <p:nvSpPr>
          <p:cNvPr id="5" name="Footer Placeholder 4"/>
          <p:cNvSpPr>
            <a:spLocks noGrp="1"/>
          </p:cNvSpPr>
          <p:nvPr>
            <p:ph type="ftr" sz="quarter" idx="11"/>
          </p:nvPr>
        </p:nvSpPr>
        <p:spPr/>
        <p:txBody>
          <a:bodyPr/>
          <a:lstStyle/>
          <a:p>
            <a:endParaRPr lang="es-GT" dirty="0"/>
          </a:p>
        </p:txBody>
      </p:sp>
      <p:sp>
        <p:nvSpPr>
          <p:cNvPr id="6" name="Slide Number Placeholder 5"/>
          <p:cNvSpPr>
            <a:spLocks noGrp="1"/>
          </p:cNvSpPr>
          <p:nvPr>
            <p:ph type="sldNum" sz="quarter" idx="12"/>
          </p:nvPr>
        </p:nvSpPr>
        <p:spPr/>
        <p:txBody>
          <a:bodyPr/>
          <a:lstStyle/>
          <a:p>
            <a:fld id="{9758C584-92E7-4498-AD18-2FEC970FC791}" type="slidenum">
              <a:rPr lang="es-GT" smtClean="0"/>
              <a:pPr/>
              <a:t>‹Nº›</a:t>
            </a:fld>
            <a:endParaRPr lang="es-G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0614E296-F577-40AD-AFE5-21068AC7F4F7}" type="datetimeFigureOut">
              <a:rPr lang="es-GT" smtClean="0"/>
              <a:pPr/>
              <a:t>03/12/2012</a:t>
            </a:fld>
            <a:endParaRPr lang="es-GT" dirty="0"/>
          </a:p>
        </p:txBody>
      </p:sp>
      <p:sp>
        <p:nvSpPr>
          <p:cNvPr id="5" name="Footer Placeholder 4"/>
          <p:cNvSpPr>
            <a:spLocks noGrp="1"/>
          </p:cNvSpPr>
          <p:nvPr>
            <p:ph type="ftr" sz="quarter" idx="11"/>
          </p:nvPr>
        </p:nvSpPr>
        <p:spPr/>
        <p:txBody>
          <a:bodyPr/>
          <a:lstStyle/>
          <a:p>
            <a:endParaRPr lang="es-GT" dirty="0"/>
          </a:p>
        </p:txBody>
      </p:sp>
      <p:sp>
        <p:nvSpPr>
          <p:cNvPr id="6" name="Slide Number Placeholder 5"/>
          <p:cNvSpPr>
            <a:spLocks noGrp="1"/>
          </p:cNvSpPr>
          <p:nvPr>
            <p:ph type="sldNum" sz="quarter" idx="12"/>
          </p:nvPr>
        </p:nvSpPr>
        <p:spPr/>
        <p:txBody>
          <a:bodyPr/>
          <a:lstStyle/>
          <a:p>
            <a:fld id="{9758C584-92E7-4498-AD18-2FEC970FC791}" type="slidenum">
              <a:rPr lang="es-GT" smtClean="0"/>
              <a:pPr/>
              <a:t>‹Nº›</a:t>
            </a:fld>
            <a:endParaRPr lang="es-GT"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614E296-F577-40AD-AFE5-21068AC7F4F7}" type="datetimeFigureOut">
              <a:rPr lang="es-GT" smtClean="0"/>
              <a:pPr/>
              <a:t>03/12/2012</a:t>
            </a:fld>
            <a:endParaRPr lang="es-GT" dirty="0"/>
          </a:p>
        </p:txBody>
      </p:sp>
      <p:sp>
        <p:nvSpPr>
          <p:cNvPr id="5" name="Footer Placeholder 4"/>
          <p:cNvSpPr>
            <a:spLocks noGrp="1"/>
          </p:cNvSpPr>
          <p:nvPr>
            <p:ph type="ftr" sz="quarter" idx="11"/>
          </p:nvPr>
        </p:nvSpPr>
        <p:spPr/>
        <p:txBody>
          <a:bodyPr/>
          <a:lstStyle/>
          <a:p>
            <a:endParaRPr lang="es-GT" dirty="0"/>
          </a:p>
        </p:txBody>
      </p:sp>
      <p:sp>
        <p:nvSpPr>
          <p:cNvPr id="6" name="Slide Number Placeholder 5"/>
          <p:cNvSpPr>
            <a:spLocks noGrp="1"/>
          </p:cNvSpPr>
          <p:nvPr>
            <p:ph type="sldNum" sz="quarter" idx="12"/>
          </p:nvPr>
        </p:nvSpPr>
        <p:spPr/>
        <p:txBody>
          <a:bodyPr/>
          <a:lstStyle/>
          <a:p>
            <a:fld id="{9758C584-92E7-4498-AD18-2FEC970FC791}" type="slidenum">
              <a:rPr lang="es-GT" smtClean="0"/>
              <a:pPr/>
              <a:t>‹Nº›</a:t>
            </a:fld>
            <a:endParaRPr lang="es-GT" dirty="0"/>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614E296-F577-40AD-AFE5-21068AC7F4F7}" type="datetimeFigureOut">
              <a:rPr lang="es-GT" smtClean="0"/>
              <a:pPr/>
              <a:t>03/12/2012</a:t>
            </a:fld>
            <a:endParaRPr lang="es-GT" dirty="0"/>
          </a:p>
        </p:txBody>
      </p:sp>
      <p:sp>
        <p:nvSpPr>
          <p:cNvPr id="5" name="Footer Placeholder 4"/>
          <p:cNvSpPr>
            <a:spLocks noGrp="1"/>
          </p:cNvSpPr>
          <p:nvPr>
            <p:ph type="ftr" sz="quarter" idx="11"/>
          </p:nvPr>
        </p:nvSpPr>
        <p:spPr/>
        <p:txBody>
          <a:bodyPr/>
          <a:lstStyle/>
          <a:p>
            <a:endParaRPr lang="es-GT" dirty="0"/>
          </a:p>
        </p:txBody>
      </p:sp>
      <p:sp>
        <p:nvSpPr>
          <p:cNvPr id="6" name="Slide Number Placeholder 5"/>
          <p:cNvSpPr>
            <a:spLocks noGrp="1"/>
          </p:cNvSpPr>
          <p:nvPr>
            <p:ph type="sldNum" sz="quarter" idx="12"/>
          </p:nvPr>
        </p:nvSpPr>
        <p:spPr/>
        <p:txBody>
          <a:bodyPr/>
          <a:lstStyle/>
          <a:p>
            <a:fld id="{9758C584-92E7-4498-AD18-2FEC970FC791}" type="slidenum">
              <a:rPr lang="es-GT" smtClean="0"/>
              <a:pPr/>
              <a:t>‹Nº›</a:t>
            </a:fld>
            <a:endParaRPr lang="es-G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0614E296-F577-40AD-AFE5-21068AC7F4F7}" type="datetimeFigureOut">
              <a:rPr lang="es-GT" smtClean="0"/>
              <a:pPr/>
              <a:t>03/12/2012</a:t>
            </a:fld>
            <a:endParaRPr lang="es-GT" dirty="0"/>
          </a:p>
        </p:txBody>
      </p:sp>
      <p:sp>
        <p:nvSpPr>
          <p:cNvPr id="6" name="Footer Placeholder 5"/>
          <p:cNvSpPr>
            <a:spLocks noGrp="1"/>
          </p:cNvSpPr>
          <p:nvPr>
            <p:ph type="ftr" sz="quarter" idx="11"/>
          </p:nvPr>
        </p:nvSpPr>
        <p:spPr/>
        <p:txBody>
          <a:bodyPr/>
          <a:lstStyle/>
          <a:p>
            <a:endParaRPr lang="es-GT" dirty="0"/>
          </a:p>
        </p:txBody>
      </p:sp>
      <p:sp>
        <p:nvSpPr>
          <p:cNvPr id="7" name="Slide Number Placeholder 6"/>
          <p:cNvSpPr>
            <a:spLocks noGrp="1"/>
          </p:cNvSpPr>
          <p:nvPr>
            <p:ph type="sldNum" sz="quarter" idx="12"/>
          </p:nvPr>
        </p:nvSpPr>
        <p:spPr/>
        <p:txBody>
          <a:bodyPr/>
          <a:lstStyle/>
          <a:p>
            <a:fld id="{9758C584-92E7-4498-AD18-2FEC970FC791}" type="slidenum">
              <a:rPr lang="es-GT" smtClean="0"/>
              <a:pPr/>
              <a:t>‹Nº›</a:t>
            </a:fld>
            <a:endParaRPr lang="es-GT" dirty="0"/>
          </a:p>
        </p:txBody>
      </p:sp>
      <p:sp>
        <p:nvSpPr>
          <p:cNvPr id="9" name="Content Placeholder 8"/>
          <p:cNvSpPr>
            <a:spLocks noGrp="1"/>
          </p:cNvSpPr>
          <p:nvPr>
            <p:ph sz="quarter" idx="13"/>
          </p:nvPr>
        </p:nvSpPr>
        <p:spPr>
          <a:xfrm>
            <a:off x="676655"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614E296-F577-40AD-AFE5-21068AC7F4F7}" type="datetimeFigureOut">
              <a:rPr lang="es-GT" smtClean="0"/>
              <a:pPr/>
              <a:t>03/12/2012</a:t>
            </a:fld>
            <a:endParaRPr lang="es-GT" dirty="0"/>
          </a:p>
        </p:txBody>
      </p:sp>
      <p:sp>
        <p:nvSpPr>
          <p:cNvPr id="8" name="Footer Placeholder 7"/>
          <p:cNvSpPr>
            <a:spLocks noGrp="1"/>
          </p:cNvSpPr>
          <p:nvPr>
            <p:ph type="ftr" sz="quarter" idx="11"/>
          </p:nvPr>
        </p:nvSpPr>
        <p:spPr/>
        <p:txBody>
          <a:bodyPr/>
          <a:lstStyle/>
          <a:p>
            <a:endParaRPr lang="es-GT" dirty="0"/>
          </a:p>
        </p:txBody>
      </p:sp>
      <p:sp>
        <p:nvSpPr>
          <p:cNvPr id="9" name="Slide Number Placeholder 8"/>
          <p:cNvSpPr>
            <a:spLocks noGrp="1"/>
          </p:cNvSpPr>
          <p:nvPr>
            <p:ph type="sldNum" sz="quarter" idx="12"/>
          </p:nvPr>
        </p:nvSpPr>
        <p:spPr/>
        <p:txBody>
          <a:bodyPr/>
          <a:lstStyle/>
          <a:p>
            <a:fld id="{9758C584-92E7-4498-AD18-2FEC970FC791}" type="slidenum">
              <a:rPr lang="es-GT" smtClean="0"/>
              <a:pPr/>
              <a:t>‹Nº›</a:t>
            </a:fld>
            <a:endParaRPr lang="es-G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0614E296-F577-40AD-AFE5-21068AC7F4F7}" type="datetimeFigureOut">
              <a:rPr lang="es-GT" smtClean="0"/>
              <a:pPr/>
              <a:t>03/12/2012</a:t>
            </a:fld>
            <a:endParaRPr lang="es-GT" dirty="0"/>
          </a:p>
        </p:txBody>
      </p:sp>
      <p:sp>
        <p:nvSpPr>
          <p:cNvPr id="4" name="Footer Placeholder 3"/>
          <p:cNvSpPr>
            <a:spLocks noGrp="1"/>
          </p:cNvSpPr>
          <p:nvPr>
            <p:ph type="ftr" sz="quarter" idx="11"/>
          </p:nvPr>
        </p:nvSpPr>
        <p:spPr/>
        <p:txBody>
          <a:bodyPr/>
          <a:lstStyle/>
          <a:p>
            <a:endParaRPr lang="es-GT" dirty="0"/>
          </a:p>
        </p:txBody>
      </p:sp>
      <p:sp>
        <p:nvSpPr>
          <p:cNvPr id="5" name="Slide Number Placeholder 4"/>
          <p:cNvSpPr>
            <a:spLocks noGrp="1"/>
          </p:cNvSpPr>
          <p:nvPr>
            <p:ph type="sldNum" sz="quarter" idx="12"/>
          </p:nvPr>
        </p:nvSpPr>
        <p:spPr/>
        <p:txBody>
          <a:bodyPr/>
          <a:lstStyle/>
          <a:p>
            <a:fld id="{9758C584-92E7-4498-AD18-2FEC970FC791}" type="slidenum">
              <a:rPr lang="es-GT" smtClean="0"/>
              <a:pPr/>
              <a:t>‹Nº›</a:t>
            </a:fld>
            <a:endParaRPr lang="es-G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0614E296-F577-40AD-AFE5-21068AC7F4F7}" type="datetimeFigureOut">
              <a:rPr lang="es-GT" smtClean="0"/>
              <a:pPr/>
              <a:t>03/12/2012</a:t>
            </a:fld>
            <a:endParaRPr lang="es-GT" dirty="0"/>
          </a:p>
        </p:txBody>
      </p:sp>
      <p:sp>
        <p:nvSpPr>
          <p:cNvPr id="3" name="Footer Placeholder 2"/>
          <p:cNvSpPr>
            <a:spLocks noGrp="1"/>
          </p:cNvSpPr>
          <p:nvPr>
            <p:ph type="ftr" sz="quarter" idx="11"/>
          </p:nvPr>
        </p:nvSpPr>
        <p:spPr/>
        <p:txBody>
          <a:bodyPr/>
          <a:lstStyle/>
          <a:p>
            <a:endParaRPr lang="es-GT" dirty="0"/>
          </a:p>
        </p:txBody>
      </p:sp>
      <p:sp>
        <p:nvSpPr>
          <p:cNvPr id="4" name="Slide Number Placeholder 3"/>
          <p:cNvSpPr>
            <a:spLocks noGrp="1"/>
          </p:cNvSpPr>
          <p:nvPr>
            <p:ph type="sldNum" sz="quarter" idx="12"/>
          </p:nvPr>
        </p:nvSpPr>
        <p:spPr/>
        <p:txBody>
          <a:bodyPr/>
          <a:lstStyle/>
          <a:p>
            <a:fld id="{9758C584-92E7-4498-AD18-2FEC970FC791}" type="slidenum">
              <a:rPr lang="es-GT" smtClean="0"/>
              <a:pPr/>
              <a:t>‹Nº›</a:t>
            </a:fld>
            <a:endParaRPr lang="es-G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0614E296-F577-40AD-AFE5-21068AC7F4F7}" type="datetimeFigureOut">
              <a:rPr lang="es-GT" smtClean="0"/>
              <a:pPr/>
              <a:t>03/12/2012</a:t>
            </a:fld>
            <a:endParaRPr lang="es-GT" dirty="0"/>
          </a:p>
        </p:txBody>
      </p:sp>
      <p:sp>
        <p:nvSpPr>
          <p:cNvPr id="6" name="Footer Placeholder 5"/>
          <p:cNvSpPr>
            <a:spLocks noGrp="1"/>
          </p:cNvSpPr>
          <p:nvPr>
            <p:ph type="ftr" sz="quarter" idx="11"/>
          </p:nvPr>
        </p:nvSpPr>
        <p:spPr/>
        <p:txBody>
          <a:bodyPr/>
          <a:lstStyle/>
          <a:p>
            <a:endParaRPr lang="es-GT" dirty="0"/>
          </a:p>
        </p:txBody>
      </p:sp>
      <p:sp>
        <p:nvSpPr>
          <p:cNvPr id="7" name="Slide Number Placeholder 6"/>
          <p:cNvSpPr>
            <a:spLocks noGrp="1"/>
          </p:cNvSpPr>
          <p:nvPr>
            <p:ph type="sldNum" sz="quarter" idx="12"/>
          </p:nvPr>
        </p:nvSpPr>
        <p:spPr/>
        <p:txBody>
          <a:bodyPr/>
          <a:lstStyle/>
          <a:p>
            <a:fld id="{9758C584-92E7-4498-AD18-2FEC970FC791}" type="slidenum">
              <a:rPr lang="es-GT" smtClean="0"/>
              <a:pPr/>
              <a:t>‹Nº›</a:t>
            </a:fld>
            <a:endParaRPr lang="es-GT"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614E296-F577-40AD-AFE5-21068AC7F4F7}" type="datetimeFigureOut">
              <a:rPr lang="es-GT" smtClean="0"/>
              <a:pPr/>
              <a:t>03/12/2012</a:t>
            </a:fld>
            <a:endParaRPr lang="es-GT" dirty="0"/>
          </a:p>
        </p:txBody>
      </p:sp>
      <p:sp>
        <p:nvSpPr>
          <p:cNvPr id="6" name="Footer Placeholder 5"/>
          <p:cNvSpPr>
            <a:spLocks noGrp="1"/>
          </p:cNvSpPr>
          <p:nvPr>
            <p:ph type="ftr" sz="quarter" idx="11"/>
          </p:nvPr>
        </p:nvSpPr>
        <p:spPr/>
        <p:txBody>
          <a:bodyPr/>
          <a:lstStyle/>
          <a:p>
            <a:endParaRPr lang="es-GT" dirty="0"/>
          </a:p>
        </p:txBody>
      </p:sp>
      <p:sp>
        <p:nvSpPr>
          <p:cNvPr id="7" name="Slide Number Placeholder 6"/>
          <p:cNvSpPr>
            <a:spLocks noGrp="1"/>
          </p:cNvSpPr>
          <p:nvPr>
            <p:ph type="sldNum" sz="quarter" idx="12"/>
          </p:nvPr>
        </p:nvSpPr>
        <p:spPr/>
        <p:txBody>
          <a:bodyPr/>
          <a:lstStyle/>
          <a:p>
            <a:fld id="{9758C584-92E7-4498-AD18-2FEC970FC791}" type="slidenum">
              <a:rPr lang="es-GT" smtClean="0"/>
              <a:pPr/>
              <a:t>‹Nº›</a:t>
            </a:fld>
            <a:endParaRPr lang="es-GT"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614E296-F577-40AD-AFE5-21068AC7F4F7}" type="datetimeFigureOut">
              <a:rPr lang="es-GT" smtClean="0"/>
              <a:pPr/>
              <a:t>03/12/2012</a:t>
            </a:fld>
            <a:endParaRPr lang="es-GT"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GT"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758C584-92E7-4498-AD18-2FEC970FC791}" type="slidenum">
              <a:rPr lang="es-GT" smtClean="0"/>
              <a:pPr/>
              <a:t>‹Nº›</a:t>
            </a:fld>
            <a:endParaRPr lang="es-GT"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196752"/>
            <a:ext cx="7772400" cy="1780108"/>
          </a:xfrm>
        </p:spPr>
        <p:txBody>
          <a:bodyPr>
            <a:normAutofit/>
          </a:bodyPr>
          <a:lstStyle/>
          <a:p>
            <a:r>
              <a:rPr lang="es-MX" sz="3600" b="1" dirty="0" smtClean="0">
                <a:latin typeface="Arial" pitchFamily="34" charset="0"/>
                <a:cs typeface="Arial" pitchFamily="34" charset="0"/>
              </a:rPr>
              <a:t>Programas y Acciones </a:t>
            </a:r>
            <a:br>
              <a:rPr lang="es-MX" sz="3600" b="1" dirty="0" smtClean="0">
                <a:latin typeface="Arial" pitchFamily="34" charset="0"/>
                <a:cs typeface="Arial" pitchFamily="34" charset="0"/>
              </a:rPr>
            </a:br>
            <a:r>
              <a:rPr lang="es-MX" sz="3600" b="1" dirty="0" smtClean="0">
                <a:latin typeface="Arial" pitchFamily="34" charset="0"/>
                <a:cs typeface="Arial" pitchFamily="34" charset="0"/>
              </a:rPr>
              <a:t>en Materia de Protección Consular</a:t>
            </a:r>
            <a:endParaRPr lang="es-GT" sz="3600" b="1" dirty="0">
              <a:latin typeface="Arial" pitchFamily="34" charset="0"/>
              <a:cs typeface="Arial" pitchFamily="34" charset="0"/>
            </a:endParaRPr>
          </a:p>
        </p:txBody>
      </p:sp>
      <p:sp>
        <p:nvSpPr>
          <p:cNvPr id="7" name="6 Subtítulo"/>
          <p:cNvSpPr>
            <a:spLocks noGrp="1"/>
          </p:cNvSpPr>
          <p:nvPr>
            <p:ph type="subTitle" idx="1"/>
          </p:nvPr>
        </p:nvSpPr>
        <p:spPr>
          <a:xfrm>
            <a:off x="395536" y="3556001"/>
            <a:ext cx="8352928" cy="1473200"/>
          </a:xfrm>
        </p:spPr>
        <p:txBody>
          <a:bodyPr>
            <a:normAutofit/>
          </a:bodyPr>
          <a:lstStyle/>
          <a:p>
            <a:r>
              <a:rPr lang="es-MX" sz="2400" b="1" dirty="0" smtClean="0">
                <a:latin typeface="Arial" pitchFamily="34" charset="0"/>
                <a:cs typeface="Arial" pitchFamily="34" charset="0"/>
              </a:rPr>
              <a:t>GUATEMALA</a:t>
            </a:r>
            <a:endParaRPr lang="es-MX" sz="2400" b="1" dirty="0" smtClean="0">
              <a:latin typeface="Arial" pitchFamily="34" charset="0"/>
              <a:cs typeface="Arial" pitchFamily="34" charset="0"/>
            </a:endParaRPr>
          </a:p>
        </p:txBody>
      </p:sp>
      <p:pic>
        <p:nvPicPr>
          <p:cNvPr id="1026"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394" y="6165304"/>
            <a:ext cx="2055114" cy="681228"/>
          </a:xfrm>
          <a:prstGeom prst="rect">
            <a:avLst/>
          </a:prstGeom>
          <a:noFill/>
          <a:extLst>
            <a:ext uri="{909E8E84-426E-40DD-AFC4-6F175D3DCCD1}">
              <a14:hiddenFill xmlns:a14="http://schemas.microsoft.com/office/drawing/2010/main" xmlns="">
                <a:solidFill>
                  <a:srgbClr val="FFFFFF"/>
                </a:solidFill>
              </a14:hiddenFill>
            </a:ext>
          </a:extLst>
        </p:spPr>
      </p:pic>
      <p:sp>
        <p:nvSpPr>
          <p:cNvPr id="5" name="4 CuadroTexto"/>
          <p:cNvSpPr txBox="1"/>
          <p:nvPr/>
        </p:nvSpPr>
        <p:spPr>
          <a:xfrm>
            <a:off x="5286380" y="4929198"/>
            <a:ext cx="2857520" cy="369332"/>
          </a:xfrm>
          <a:prstGeom prst="rect">
            <a:avLst/>
          </a:prstGeom>
          <a:noFill/>
        </p:spPr>
        <p:txBody>
          <a:bodyPr wrap="square" rtlCol="0">
            <a:spAutoFit/>
          </a:bodyPr>
          <a:lstStyle/>
          <a:p>
            <a:pPr algn="r"/>
            <a:r>
              <a:rPr lang="es-ES" b="1" dirty="0" smtClean="0">
                <a:solidFill>
                  <a:schemeClr val="bg1"/>
                </a:solidFill>
                <a:latin typeface="Arial" pitchFamily="34" charset="0"/>
                <a:cs typeface="Arial" pitchFamily="34" charset="0"/>
              </a:rPr>
              <a:t>Diciembre, 2012</a:t>
            </a:r>
            <a:endParaRPr lang="es-ES"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3404581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72067" y="2420888"/>
            <a:ext cx="7408333" cy="3960440"/>
          </a:xfrm>
        </p:spPr>
        <p:txBody>
          <a:bodyPr>
            <a:normAutofit fontScale="92500" lnSpcReduction="10000"/>
          </a:bodyPr>
          <a:lstStyle/>
          <a:p>
            <a:pPr algn="just">
              <a:defRPr/>
            </a:pPr>
            <a:r>
              <a:rPr lang="es-ES" b="1" dirty="0" smtClean="0"/>
              <a:t>Guatemaltecos </a:t>
            </a:r>
            <a:r>
              <a:rPr lang="es-ES" b="1" dirty="0"/>
              <a:t>asistidos que fueron deportados desde México:  </a:t>
            </a:r>
            <a:r>
              <a:rPr lang="es-ES" dirty="0" smtClean="0"/>
              <a:t>33,780 personas </a:t>
            </a:r>
            <a:r>
              <a:rPr lang="es-ES" sz="1700" dirty="0" smtClean="0"/>
              <a:t>(31/10/2012)</a:t>
            </a:r>
            <a:endParaRPr lang="es-ES" sz="1700" b="1" dirty="0"/>
          </a:p>
          <a:p>
            <a:pPr indent="0" algn="just">
              <a:buNone/>
              <a:defRPr/>
            </a:pPr>
            <a:r>
              <a:rPr lang="es-ES" dirty="0" smtClean="0"/>
              <a:t>Hombres  28,617	                   Mujeres  3,142</a:t>
            </a:r>
            <a:endParaRPr lang="es-ES" dirty="0"/>
          </a:p>
          <a:p>
            <a:pPr indent="0" algn="just">
              <a:buNone/>
              <a:defRPr/>
            </a:pPr>
            <a:r>
              <a:rPr lang="es-ES" dirty="0"/>
              <a:t>Menores </a:t>
            </a:r>
            <a:r>
              <a:rPr lang="es-ES" dirty="0" smtClean="0"/>
              <a:t>varones  1,553       </a:t>
            </a:r>
            <a:r>
              <a:rPr lang="es-ES" dirty="0"/>
              <a:t>Niñas </a:t>
            </a:r>
            <a:r>
              <a:rPr lang="es-ES" dirty="0" smtClean="0"/>
              <a:t>Menores  468</a:t>
            </a:r>
            <a:endParaRPr lang="es-ES" b="1" dirty="0"/>
          </a:p>
          <a:p>
            <a:pPr algn="just">
              <a:defRPr/>
            </a:pPr>
            <a:endParaRPr lang="es-ES" dirty="0" smtClean="0"/>
          </a:p>
          <a:p>
            <a:pPr marL="263525" indent="-263525" algn="just">
              <a:defRPr/>
            </a:pPr>
            <a:r>
              <a:rPr lang="es-ES" b="1" dirty="0" smtClean="0"/>
              <a:t>Fondo </a:t>
            </a:r>
            <a:r>
              <a:rPr lang="es-ES" b="1" dirty="0"/>
              <a:t>para el transporte de </a:t>
            </a:r>
            <a:r>
              <a:rPr lang="es-ES" b="1" dirty="0" smtClean="0"/>
              <a:t>los migrantes deportados hasta sus comunidades de origen.</a:t>
            </a:r>
            <a:r>
              <a:rPr lang="es-ES" dirty="0" smtClean="0"/>
              <a:t>   5,920 personas beneficiadas</a:t>
            </a:r>
            <a:r>
              <a:rPr lang="es-ES" dirty="0"/>
              <a:t>.</a:t>
            </a:r>
          </a:p>
          <a:p>
            <a:pPr algn="just">
              <a:defRPr/>
            </a:pPr>
            <a:endParaRPr lang="es-ES" dirty="0" smtClean="0"/>
          </a:p>
          <a:p>
            <a:pPr algn="just">
              <a:defRPr/>
            </a:pPr>
            <a:r>
              <a:rPr lang="es-ES" b="1" dirty="0" smtClean="0"/>
              <a:t>Atención </a:t>
            </a:r>
            <a:r>
              <a:rPr lang="es-ES" b="1" dirty="0"/>
              <a:t>a personas en estado de </a:t>
            </a:r>
            <a:r>
              <a:rPr lang="es-ES" b="1" dirty="0" smtClean="0"/>
              <a:t>vulnerabilidad: </a:t>
            </a:r>
            <a:r>
              <a:rPr lang="es-ES" dirty="0" smtClean="0"/>
              <a:t>15 </a:t>
            </a:r>
            <a:r>
              <a:rPr lang="es-ES" dirty="0"/>
              <a:t>beneficiados</a:t>
            </a:r>
          </a:p>
          <a:p>
            <a:pPr algn="just">
              <a:defRPr/>
            </a:pPr>
            <a:endParaRPr lang="es-ES" b="1" dirty="0"/>
          </a:p>
          <a:p>
            <a:endParaRPr lang="es-GT" dirty="0"/>
          </a:p>
        </p:txBody>
      </p:sp>
      <p:sp>
        <p:nvSpPr>
          <p:cNvPr id="3" name="2 Título"/>
          <p:cNvSpPr>
            <a:spLocks noGrp="1"/>
          </p:cNvSpPr>
          <p:nvPr>
            <p:ph type="title"/>
          </p:nvPr>
        </p:nvSpPr>
        <p:spPr/>
        <p:txBody>
          <a:bodyPr/>
          <a:lstStyle/>
          <a:p>
            <a:endParaRPr lang="es-GT"/>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237178"/>
            <a:ext cx="2055114" cy="6812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92384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72067" y="2492896"/>
            <a:ext cx="7408333" cy="3633267"/>
          </a:xfrm>
        </p:spPr>
        <p:txBody>
          <a:bodyPr>
            <a:normAutofit fontScale="92500" lnSpcReduction="10000"/>
          </a:bodyPr>
          <a:lstStyle/>
          <a:p>
            <a:pPr algn="just">
              <a:defRPr/>
            </a:pPr>
            <a:r>
              <a:rPr lang="es-ES" b="1" dirty="0"/>
              <a:t>Asistencia y atención en la repatriación de menores no acompañados:</a:t>
            </a:r>
            <a:r>
              <a:rPr lang="es-ES" dirty="0"/>
              <a:t>  </a:t>
            </a:r>
            <a:r>
              <a:rPr lang="es-ES" dirty="0" smtClean="0"/>
              <a:t>2,060 menores</a:t>
            </a:r>
            <a:endParaRPr lang="es-ES" dirty="0"/>
          </a:p>
          <a:p>
            <a:pPr indent="0" algn="just">
              <a:buNone/>
              <a:defRPr/>
            </a:pPr>
            <a:r>
              <a:rPr lang="es-ES" dirty="0" smtClean="0"/>
              <a:t>446 - </a:t>
            </a:r>
            <a:r>
              <a:rPr lang="es-ES" dirty="0"/>
              <a:t>vía aérea desde Estados  Unidos </a:t>
            </a:r>
          </a:p>
          <a:p>
            <a:pPr indent="0" algn="just">
              <a:buNone/>
              <a:defRPr/>
            </a:pPr>
            <a:r>
              <a:rPr lang="es-ES" dirty="0" smtClean="0"/>
              <a:t>1,614 - vía </a:t>
            </a:r>
            <a:r>
              <a:rPr lang="es-ES" dirty="0"/>
              <a:t>terrestre desde México</a:t>
            </a:r>
          </a:p>
          <a:p>
            <a:pPr algn="just">
              <a:spcBef>
                <a:spcPct val="50000"/>
              </a:spcBef>
              <a:defRPr/>
            </a:pPr>
            <a:r>
              <a:rPr lang="es-ES" b="1" dirty="0" smtClean="0"/>
              <a:t>Asistencia </a:t>
            </a:r>
            <a:r>
              <a:rPr lang="es-ES" b="1" dirty="0"/>
              <a:t>a Guatemaltecos encarcelados o arrestados</a:t>
            </a:r>
            <a:r>
              <a:rPr lang="es-ES" dirty="0"/>
              <a:t>:  5,402 personas</a:t>
            </a:r>
            <a:r>
              <a:rPr lang="es-ES" b="1" dirty="0"/>
              <a:t>.</a:t>
            </a:r>
          </a:p>
          <a:p>
            <a:pPr algn="just">
              <a:spcBef>
                <a:spcPct val="50000"/>
              </a:spcBef>
              <a:defRPr/>
            </a:pPr>
            <a:r>
              <a:rPr lang="es-ES" b="1" dirty="0" smtClean="0"/>
              <a:t>Consulados </a:t>
            </a:r>
            <a:r>
              <a:rPr lang="es-ES" b="1" dirty="0"/>
              <a:t>Móviles realizados</a:t>
            </a:r>
            <a:r>
              <a:rPr lang="es-ES" b="1" dirty="0" smtClean="0"/>
              <a:t>: </a:t>
            </a:r>
            <a:r>
              <a:rPr lang="es-ES" dirty="0" smtClean="0"/>
              <a:t>121</a:t>
            </a:r>
            <a:endParaRPr lang="es-ES" dirty="0"/>
          </a:p>
          <a:p>
            <a:pPr marL="263525" indent="-263525" algn="just">
              <a:spcBef>
                <a:spcPct val="50000"/>
              </a:spcBef>
              <a:defRPr/>
            </a:pPr>
            <a:r>
              <a:rPr lang="es-ES" b="1" dirty="0" smtClean="0"/>
              <a:t>Asistencia </a:t>
            </a:r>
            <a:r>
              <a:rPr lang="es-ES" b="1" dirty="0"/>
              <a:t>a </a:t>
            </a:r>
            <a:r>
              <a:rPr lang="es-ES" b="1" dirty="0" smtClean="0"/>
              <a:t>Víctimas </a:t>
            </a:r>
            <a:r>
              <a:rPr lang="es-ES" b="1" dirty="0"/>
              <a:t>de Trata </a:t>
            </a:r>
            <a:r>
              <a:rPr lang="es-ES" b="1" dirty="0" smtClean="0"/>
              <a:t>Repatriadas: </a:t>
            </a:r>
            <a:r>
              <a:rPr lang="es-ES" dirty="0" smtClean="0"/>
              <a:t>12 víctimas (8 nacionales y 4 extranjeras)</a:t>
            </a:r>
            <a:endParaRPr lang="es-ES" dirty="0"/>
          </a:p>
          <a:p>
            <a:endParaRPr lang="es-GT" dirty="0"/>
          </a:p>
        </p:txBody>
      </p:sp>
      <p:sp>
        <p:nvSpPr>
          <p:cNvPr id="3" name="2 Título"/>
          <p:cNvSpPr>
            <a:spLocks noGrp="1"/>
          </p:cNvSpPr>
          <p:nvPr>
            <p:ph type="title"/>
          </p:nvPr>
        </p:nvSpPr>
        <p:spPr/>
        <p:txBody>
          <a:bodyPr/>
          <a:lstStyle/>
          <a:p>
            <a:endParaRPr lang="es-GT"/>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85472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6" y="2636912"/>
            <a:ext cx="8424935" cy="3539860"/>
          </a:xfrm>
        </p:spPr>
        <p:txBody>
          <a:bodyPr>
            <a:noAutofit/>
          </a:bodyPr>
          <a:lstStyle/>
          <a:p>
            <a:pPr algn="just">
              <a:buFont typeface="Arial" pitchFamily="34" charset="0"/>
              <a:buChar char="•"/>
            </a:pPr>
            <a:r>
              <a:rPr lang="es-ES" sz="2000" dirty="0">
                <a:cs typeface="Arial" pitchFamily="34" charset="0"/>
              </a:rPr>
              <a:t>Se rediseño el Programa de asesoría legal, servicio que se prestaba a través de un  contrato con una única firma de abogados la cual prestaba sus servicios a los doce consulados de Guatemala </a:t>
            </a:r>
            <a:r>
              <a:rPr lang="es-ES" sz="2000" dirty="0" smtClean="0">
                <a:cs typeface="Arial" pitchFamily="34" charset="0"/>
              </a:rPr>
              <a:t>en </a:t>
            </a:r>
            <a:r>
              <a:rPr lang="es-ES" sz="2000" dirty="0">
                <a:cs typeface="Arial" pitchFamily="34" charset="0"/>
              </a:rPr>
              <a:t>los Estados Unidos de América, concluyéndose en la necesidad de descentralizar, fiscalizar e implementar </a:t>
            </a:r>
            <a:r>
              <a:rPr lang="es-ES" sz="2000" dirty="0" smtClean="0">
                <a:cs typeface="Arial" pitchFamily="34" charset="0"/>
              </a:rPr>
              <a:t>prácticas </a:t>
            </a:r>
            <a:r>
              <a:rPr lang="es-ES" sz="2000" dirty="0">
                <a:cs typeface="Arial" pitchFamily="34" charset="0"/>
              </a:rPr>
              <a:t>eficientes del mismo.</a:t>
            </a:r>
          </a:p>
          <a:p>
            <a:pPr algn="just">
              <a:buFont typeface="Arial" pitchFamily="34" charset="0"/>
              <a:buChar char="•"/>
            </a:pPr>
            <a:r>
              <a:rPr lang="es-MX" sz="2000" dirty="0">
                <a:cs typeface="Arial" pitchFamily="34" charset="0"/>
              </a:rPr>
              <a:t>El Ministerio de Relaciones Exteriores implementó las contrataciones de asistentes y orientadores migratorios en cada uno de sus doce consulados acreditados en los Estados Unidos de América, con un perfil que permite atender, asistir y orientar a los guatemaltecos en el </a:t>
            </a:r>
            <a:r>
              <a:rPr lang="es-MX" sz="2000" dirty="0" smtClean="0">
                <a:cs typeface="Arial" pitchFamily="34" charset="0"/>
              </a:rPr>
              <a:t>extranjero, principalmente </a:t>
            </a:r>
            <a:r>
              <a:rPr lang="es-MX" sz="2000" dirty="0">
                <a:cs typeface="Arial" pitchFamily="34" charset="0"/>
              </a:rPr>
              <a:t>en materia migratoria </a:t>
            </a:r>
            <a:r>
              <a:rPr lang="es-MX" sz="2000" dirty="0" smtClean="0">
                <a:cs typeface="Arial" pitchFamily="34" charset="0"/>
              </a:rPr>
              <a:t> y conexas. </a:t>
            </a:r>
            <a:endParaRPr lang="es-MX" sz="2000" dirty="0">
              <a:cs typeface="Arial" pitchFamily="34" charset="0"/>
            </a:endParaRPr>
          </a:p>
          <a:p>
            <a:endParaRPr lang="es-GT" sz="1600" dirty="0"/>
          </a:p>
        </p:txBody>
      </p:sp>
      <p:sp>
        <p:nvSpPr>
          <p:cNvPr id="3" name="2 Título"/>
          <p:cNvSpPr>
            <a:spLocks noGrp="1"/>
          </p:cNvSpPr>
          <p:nvPr>
            <p:ph type="title"/>
          </p:nvPr>
        </p:nvSpPr>
        <p:spPr/>
        <p:txBody>
          <a:bodyPr>
            <a:normAutofit fontScale="90000"/>
          </a:bodyPr>
          <a:lstStyle/>
          <a:p>
            <a:r>
              <a:rPr lang="es-GT" dirty="0"/>
              <a:t>Programa de Asistencia y Orientación Legal</a:t>
            </a:r>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12535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3528" y="2492896"/>
            <a:ext cx="8496943" cy="4024490"/>
          </a:xfrm>
        </p:spPr>
        <p:txBody>
          <a:bodyPr>
            <a:noAutofit/>
          </a:bodyPr>
          <a:lstStyle/>
          <a:p>
            <a:pPr algn="just">
              <a:buFont typeface="Arial" pitchFamily="34" charset="0"/>
              <a:buChar char="•"/>
            </a:pPr>
            <a:r>
              <a:rPr lang="es-MX" sz="2000" dirty="0" smtClean="0">
                <a:cs typeface="Arial" pitchFamily="34" charset="0"/>
              </a:rPr>
              <a:t>El rediseño del servicio en </a:t>
            </a:r>
            <a:r>
              <a:rPr lang="es-MX" sz="2000" dirty="0">
                <a:cs typeface="Arial" pitchFamily="34" charset="0"/>
              </a:rPr>
              <a:t>cada Consulado </a:t>
            </a:r>
            <a:r>
              <a:rPr lang="es-MX" sz="2000" b="1" dirty="0" smtClean="0">
                <a:cs typeface="Arial" pitchFamily="34" charset="0"/>
              </a:rPr>
              <a:t>ha </a:t>
            </a:r>
            <a:r>
              <a:rPr lang="es-MX" sz="2000" b="1" dirty="0">
                <a:cs typeface="Arial" pitchFamily="34" charset="0"/>
              </a:rPr>
              <a:t>permitido beneficiar a más de 2,129 personas</a:t>
            </a:r>
            <a:r>
              <a:rPr lang="es-MX" sz="2000" dirty="0">
                <a:cs typeface="Arial" pitchFamily="34" charset="0"/>
              </a:rPr>
              <a:t> </a:t>
            </a:r>
            <a:r>
              <a:rPr lang="es-MX" sz="2000" dirty="0" smtClean="0">
                <a:cs typeface="Arial" pitchFamily="34" charset="0"/>
              </a:rPr>
              <a:t>, a través de alianzas </a:t>
            </a:r>
            <a:r>
              <a:rPr lang="es-MX" sz="2000" dirty="0">
                <a:cs typeface="Arial" pitchFamily="34" charset="0"/>
              </a:rPr>
              <a:t>con organizaciones no lucrativas autorizadas para la prestación de la </a:t>
            </a:r>
            <a:r>
              <a:rPr lang="es-MX" sz="2000" dirty="0" smtClean="0">
                <a:cs typeface="Arial" pitchFamily="34" charset="0"/>
              </a:rPr>
              <a:t>asesoría, </a:t>
            </a:r>
            <a:r>
              <a:rPr lang="es-MX" sz="2000" dirty="0">
                <a:cs typeface="Arial" pitchFamily="34" charset="0"/>
              </a:rPr>
              <a:t>así como con oficinas de abogados que prestan servicios </a:t>
            </a:r>
            <a:r>
              <a:rPr lang="es-MX" sz="2000" dirty="0" smtClean="0">
                <a:cs typeface="Arial" pitchFamily="34" charset="0"/>
              </a:rPr>
              <a:t>legales </a:t>
            </a:r>
            <a:r>
              <a:rPr lang="es-MX" sz="2000" dirty="0">
                <a:cs typeface="Arial" pitchFamily="34" charset="0"/>
              </a:rPr>
              <a:t>y otro tipo de asociaciones que trabajan a favor de </a:t>
            </a:r>
            <a:r>
              <a:rPr lang="es-MX" sz="2000" dirty="0" smtClean="0">
                <a:cs typeface="Arial" pitchFamily="34" charset="0"/>
              </a:rPr>
              <a:t>migrantes.</a:t>
            </a:r>
            <a:endParaRPr lang="es-MX" sz="2000" dirty="0">
              <a:cs typeface="Arial" pitchFamily="34" charset="0"/>
            </a:endParaRPr>
          </a:p>
          <a:p>
            <a:pPr algn="just">
              <a:buFont typeface="Arial" pitchFamily="34" charset="0"/>
              <a:buChar char="•"/>
            </a:pPr>
            <a:r>
              <a:rPr lang="es-MX" sz="2000" dirty="0" smtClean="0">
                <a:cs typeface="Arial" pitchFamily="34" charset="0"/>
              </a:rPr>
              <a:t>Ya se han iniciado los estudios para implementar este programa en México.</a:t>
            </a:r>
            <a:endParaRPr lang="es-GT" sz="2800" dirty="0"/>
          </a:p>
        </p:txBody>
      </p:sp>
      <p:sp>
        <p:nvSpPr>
          <p:cNvPr id="3" name="2 Título"/>
          <p:cNvSpPr>
            <a:spLocks noGrp="1"/>
          </p:cNvSpPr>
          <p:nvPr>
            <p:ph type="title"/>
          </p:nvPr>
        </p:nvSpPr>
        <p:spPr/>
        <p:txBody>
          <a:bodyPr>
            <a:normAutofit/>
          </a:bodyPr>
          <a:lstStyle/>
          <a:p>
            <a:endParaRPr lang="es-GT"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08673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0" y="2708920"/>
            <a:ext cx="8568952" cy="3417243"/>
          </a:xfrm>
        </p:spPr>
        <p:txBody>
          <a:bodyPr>
            <a:noAutofit/>
          </a:bodyPr>
          <a:lstStyle/>
          <a:p>
            <a:pPr algn="just">
              <a:spcBef>
                <a:spcPts val="290"/>
              </a:spcBef>
              <a:buFont typeface="Wingdings" pitchFamily="2" charset="2"/>
              <a:buChar char="v"/>
            </a:pPr>
            <a:r>
              <a:rPr lang="es-ES" sz="2000" dirty="0">
                <a:ea typeface="Calibri"/>
              </a:rPr>
              <a:t>El Ministerio de Relaciones Exteriores, bajo el liderazgo de la licenciada Rosa Leal de Pérez, Primera Dama de la República, conjuntamente con la Secretaría de Bienestar Social de la Presidencia, la Dirección General de Migración, la Procuraduría General de la Nación y demás instituciones guatemaltecas estatales, </a:t>
            </a:r>
            <a:r>
              <a:rPr lang="es-ES" sz="2000" dirty="0" smtClean="0">
                <a:ea typeface="Calibri"/>
              </a:rPr>
              <a:t>organizaciones de la sociedad </a:t>
            </a:r>
            <a:r>
              <a:rPr lang="es-ES" sz="2000" dirty="0">
                <a:ea typeface="Calibri"/>
              </a:rPr>
              <a:t>civil y organismos internacionales vinculadas al tema de niñez migrante, </a:t>
            </a:r>
            <a:r>
              <a:rPr lang="es-ES" sz="2000" dirty="0" smtClean="0">
                <a:ea typeface="Calibri"/>
              </a:rPr>
              <a:t>ha </a:t>
            </a:r>
            <a:r>
              <a:rPr lang="es-ES" sz="2000" dirty="0">
                <a:ea typeface="Calibri"/>
              </a:rPr>
              <a:t>promovido e implementado una serie de acciones en beneficio de la niñez y adolescencia </a:t>
            </a:r>
            <a:r>
              <a:rPr lang="es-ES" sz="2000" dirty="0" smtClean="0">
                <a:ea typeface="Calibri"/>
              </a:rPr>
              <a:t>migrante.</a:t>
            </a:r>
          </a:p>
        </p:txBody>
      </p:sp>
      <p:sp>
        <p:nvSpPr>
          <p:cNvPr id="3" name="2 Título"/>
          <p:cNvSpPr>
            <a:spLocks noGrp="1"/>
          </p:cNvSpPr>
          <p:nvPr>
            <p:ph type="title"/>
          </p:nvPr>
        </p:nvSpPr>
        <p:spPr/>
        <p:txBody>
          <a:bodyPr>
            <a:normAutofit/>
          </a:bodyPr>
          <a:lstStyle/>
          <a:p>
            <a:r>
              <a:rPr lang="es-MX" sz="4000" dirty="0" smtClean="0"/>
              <a:t>Niñez y Adolescencia Migrante</a:t>
            </a:r>
            <a:endParaRPr lang="es-GT" sz="4000"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442006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0" y="2492896"/>
            <a:ext cx="8568952" cy="3633267"/>
          </a:xfrm>
        </p:spPr>
        <p:txBody>
          <a:bodyPr>
            <a:noAutofit/>
          </a:bodyPr>
          <a:lstStyle/>
          <a:p>
            <a:pPr marL="0" indent="0" algn="just">
              <a:spcBef>
                <a:spcPts val="290"/>
              </a:spcBef>
              <a:buNone/>
            </a:pPr>
            <a:r>
              <a:rPr lang="es-ES" sz="2000" dirty="0" smtClean="0">
                <a:ea typeface="Calibri"/>
              </a:rPr>
              <a:t>Entre estas acciones podemos  destacar </a:t>
            </a:r>
            <a:r>
              <a:rPr lang="es-ES" sz="2000" dirty="0">
                <a:ea typeface="Calibri"/>
              </a:rPr>
              <a:t>las siguientes:  </a:t>
            </a:r>
            <a:endParaRPr lang="es-ES" sz="2000" dirty="0" smtClean="0">
              <a:ea typeface="Calibri"/>
            </a:endParaRPr>
          </a:p>
          <a:p>
            <a:pPr marL="644843" lvl="1" indent="-342900" algn="just">
              <a:buFont typeface="Wingdings"/>
              <a:buChar char=""/>
              <a:tabLst>
                <a:tab pos="457200" algn="l"/>
              </a:tabLst>
            </a:pPr>
            <a:r>
              <a:rPr lang="es-ES" sz="2000" dirty="0" smtClean="0">
                <a:ea typeface="Calibri"/>
              </a:rPr>
              <a:t>La próxima aprobación </a:t>
            </a:r>
            <a:r>
              <a:rPr lang="es-ES" sz="2000" dirty="0">
                <a:ea typeface="Calibri"/>
              </a:rPr>
              <a:t>de un Acuerdo Gubernativo con el cual se </a:t>
            </a:r>
            <a:r>
              <a:rPr lang="es-ES" sz="2000" dirty="0" smtClean="0">
                <a:ea typeface="Calibri"/>
              </a:rPr>
              <a:t>creará la </a:t>
            </a:r>
            <a:r>
              <a:rPr lang="es-ES" sz="2000" dirty="0">
                <a:ea typeface="Calibri"/>
              </a:rPr>
              <a:t>“Mesa Interinstitucional para la Asistencia, Protección Integral de las Niñas, Niños y Adolecentes Migrantes” y la </a:t>
            </a:r>
            <a:r>
              <a:rPr lang="es-ES" sz="2000" dirty="0" smtClean="0">
                <a:ea typeface="Calibri"/>
              </a:rPr>
              <a:t>institucionalización e </a:t>
            </a:r>
            <a:r>
              <a:rPr lang="es-ES" sz="2000" dirty="0">
                <a:ea typeface="Calibri"/>
              </a:rPr>
              <a:t>implementación de “Oficiales de Protección a la Infancia</a:t>
            </a:r>
            <a:r>
              <a:rPr lang="es-ES" sz="2000" dirty="0" smtClean="0">
                <a:ea typeface="Calibri"/>
              </a:rPr>
              <a:t>”.</a:t>
            </a:r>
            <a:endParaRPr lang="es-GT" sz="2000" dirty="0">
              <a:ea typeface="Calibri"/>
            </a:endParaRPr>
          </a:p>
          <a:p>
            <a:pPr marL="644843" lvl="1" indent="-342900" algn="just">
              <a:buFont typeface="Wingdings"/>
              <a:buChar char=""/>
              <a:tabLst>
                <a:tab pos="457200" algn="l"/>
              </a:tabLst>
            </a:pPr>
            <a:r>
              <a:rPr lang="es-ES" sz="2000" dirty="0">
                <a:ea typeface="Calibri"/>
              </a:rPr>
              <a:t>Revisión del proyecto del Protocolo para la Asistencia, Atención y Protección de niñas, niños y adolescentes no acompañados repatriados desde </a:t>
            </a:r>
            <a:r>
              <a:rPr lang="es-ES" sz="2000" dirty="0" smtClean="0">
                <a:ea typeface="Calibri"/>
              </a:rPr>
              <a:t>México.</a:t>
            </a:r>
          </a:p>
          <a:p>
            <a:pPr marL="644843" lvl="1" indent="-342900" algn="just">
              <a:buFont typeface="Wingdings"/>
              <a:buChar char=""/>
              <a:tabLst>
                <a:tab pos="457200" algn="l"/>
              </a:tabLst>
            </a:pPr>
            <a:r>
              <a:rPr lang="es-ES" sz="2000" dirty="0" smtClean="0">
                <a:ea typeface="Calibri"/>
              </a:rPr>
              <a:t>Elaboración de un proyecto de Protocolo para </a:t>
            </a:r>
            <a:r>
              <a:rPr lang="es-ES" sz="2000" dirty="0">
                <a:ea typeface="Calibri"/>
              </a:rPr>
              <a:t>la Asistencia, Atención y Protección de niñas, niños y adolescentes no acompañados repatriados desde </a:t>
            </a:r>
            <a:r>
              <a:rPr lang="es-ES" sz="2000" dirty="0" smtClean="0">
                <a:ea typeface="Calibri"/>
              </a:rPr>
              <a:t>los Estados Unidos de América.</a:t>
            </a:r>
            <a:endParaRPr lang="es-ES" sz="2000" dirty="0">
              <a:ea typeface="Calibri"/>
            </a:endParaRPr>
          </a:p>
          <a:p>
            <a:pPr marL="644843" lvl="1" indent="-342900" algn="just">
              <a:buFont typeface="Wingdings"/>
              <a:buChar char=""/>
              <a:tabLst>
                <a:tab pos="457200" algn="l"/>
              </a:tabLst>
            </a:pPr>
            <a:endParaRPr lang="es-GT" sz="2000" dirty="0">
              <a:ea typeface="Calibri"/>
            </a:endParaRPr>
          </a:p>
          <a:p>
            <a:pPr algn="just"/>
            <a:endParaRPr lang="es-GT" sz="1600" dirty="0"/>
          </a:p>
        </p:txBody>
      </p:sp>
      <p:sp>
        <p:nvSpPr>
          <p:cNvPr id="3" name="2 Título"/>
          <p:cNvSpPr>
            <a:spLocks noGrp="1"/>
          </p:cNvSpPr>
          <p:nvPr>
            <p:ph type="title"/>
          </p:nvPr>
        </p:nvSpPr>
        <p:spPr/>
        <p:txBody>
          <a:bodyPr>
            <a:normAutofit/>
          </a:bodyPr>
          <a:lstStyle/>
          <a:p>
            <a:endParaRPr lang="es-GT" sz="4000"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042035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7" y="2708921"/>
            <a:ext cx="8424936" cy="3024336"/>
          </a:xfrm>
        </p:spPr>
        <p:txBody>
          <a:bodyPr>
            <a:normAutofit/>
          </a:bodyPr>
          <a:lstStyle/>
          <a:p>
            <a:pPr lvl="0" algn="just">
              <a:buFont typeface="Wingdings" pitchFamily="2" charset="2"/>
              <a:buChar char="v"/>
            </a:pPr>
            <a:r>
              <a:rPr lang="es-GT" sz="2000" dirty="0">
                <a:cs typeface="Arial" pitchFamily="34" charset="0"/>
              </a:rPr>
              <a:t>Para el Gobierno de la República de Guatemala la discusión y atención de la Trata de Personas en la agenda nacional es un tema prioritario y transversal para cada una de las instituciones del Estado. Motivo que obliga a adoptar e implementar acciones </a:t>
            </a:r>
            <a:r>
              <a:rPr lang="es-GT" sz="2000" dirty="0" smtClean="0">
                <a:cs typeface="Arial" pitchFamily="34" charset="0"/>
              </a:rPr>
              <a:t>integrales para atender a las víctimas</a:t>
            </a:r>
            <a:r>
              <a:rPr lang="es-GT" sz="2000" dirty="0">
                <a:cs typeface="Arial" pitchFamily="34" charset="0"/>
              </a:rPr>
              <a:t>.</a:t>
            </a:r>
          </a:p>
          <a:p>
            <a:pPr marL="0" indent="0" algn="just">
              <a:buNone/>
            </a:pPr>
            <a:endParaRPr lang="es-GT" dirty="0">
              <a:cs typeface="Arial" pitchFamily="34" charset="0"/>
            </a:endParaRPr>
          </a:p>
          <a:p>
            <a:pPr algn="just">
              <a:buFont typeface="Wingdings" pitchFamily="2" charset="2"/>
              <a:buChar char="v"/>
            </a:pPr>
            <a:endParaRPr lang="es-GT" dirty="0" smtClean="0">
              <a:cs typeface="Arial" pitchFamily="34" charset="0"/>
            </a:endParaRPr>
          </a:p>
        </p:txBody>
      </p:sp>
      <p:sp>
        <p:nvSpPr>
          <p:cNvPr id="3" name="2 Título"/>
          <p:cNvSpPr>
            <a:spLocks noGrp="1"/>
          </p:cNvSpPr>
          <p:nvPr>
            <p:ph type="title"/>
          </p:nvPr>
        </p:nvSpPr>
        <p:spPr/>
        <p:txBody>
          <a:bodyPr>
            <a:normAutofit/>
          </a:bodyPr>
          <a:lstStyle/>
          <a:p>
            <a:r>
              <a:rPr lang="es-MX" sz="4000" dirty="0" smtClean="0"/>
              <a:t>Trata de Personas</a:t>
            </a:r>
            <a:endParaRPr lang="es-GT" sz="4000"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326792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ES" sz="2600" dirty="0" smtClean="0"/>
              <a:t>La experiencia de la Cancillería en el manejo de los programas de ayuda a los migrantes, </a:t>
            </a:r>
            <a:r>
              <a:rPr lang="es-ES" sz="2600" dirty="0"/>
              <a:t>para brindar atención y asistencia más integral </a:t>
            </a:r>
            <a:r>
              <a:rPr lang="es-ES" sz="2600" dirty="0" smtClean="0"/>
              <a:t>a esa población y a sus familias, ha planteado la necesidad de restructurar el Centro de Atención al Migrante.</a:t>
            </a:r>
            <a:endParaRPr lang="es-ES" sz="2600" dirty="0"/>
          </a:p>
        </p:txBody>
      </p:sp>
      <p:sp>
        <p:nvSpPr>
          <p:cNvPr id="3" name="2 Título"/>
          <p:cNvSpPr>
            <a:spLocks noGrp="1"/>
          </p:cNvSpPr>
          <p:nvPr>
            <p:ph type="title"/>
          </p:nvPr>
        </p:nvSpPr>
        <p:spPr/>
        <p:txBody>
          <a:bodyPr/>
          <a:lstStyle/>
          <a:p>
            <a:r>
              <a:rPr lang="es-GT" dirty="0" smtClean="0"/>
              <a:t>Centro de Atención al Migrante</a:t>
            </a:r>
            <a:endParaRPr lang="es-GT"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751645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r>
              <a:rPr lang="es-MX" b="1" dirty="0">
                <a:latin typeface="Calibri" pitchFamily="34" charset="0"/>
              </a:rPr>
              <a:t> </a:t>
            </a:r>
            <a:r>
              <a:rPr lang="es-MX" sz="4000" b="1" dirty="0" smtClean="0"/>
              <a:t>Diseño de Atención Integral</a:t>
            </a:r>
            <a:endParaRPr lang="es-GT" sz="4000"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Picture 5"/>
          <p:cNvPicPr>
            <a:picLocks noGrp="1" noChangeAspect="1" noChangeArrowheads="1"/>
          </p:cNvPicPr>
          <p:nvPr>
            <p:ph idx="1"/>
          </p:nvPr>
        </p:nvPicPr>
        <p:blipFill>
          <a:blip r:embed="rId4" cstate="print">
            <a:extLst>
              <a:ext uri="{28A0092B-C50C-407E-A947-70E740481C1C}">
                <a14:useLocalDpi xmlns:a14="http://schemas.microsoft.com/office/drawing/2010/main" xmlns="" val="0"/>
              </a:ext>
            </a:extLst>
          </a:blip>
          <a:srcRect l="8755" t="16135" r="12521" b="24304"/>
          <a:stretch>
            <a:fillRect/>
          </a:stretch>
        </p:blipFill>
        <p:spPr bwMode="auto">
          <a:xfrm>
            <a:off x="179512" y="1556792"/>
            <a:ext cx="8784976" cy="461998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9731058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907704" y="1988840"/>
            <a:ext cx="5182344" cy="1679500"/>
          </a:xfrm>
        </p:spPr>
        <p:txBody>
          <a:bodyPr>
            <a:normAutofit/>
          </a:bodyPr>
          <a:lstStyle/>
          <a:p>
            <a:r>
              <a:rPr lang="es-GT" sz="8000" dirty="0" smtClean="0"/>
              <a:t>GRACIAS</a:t>
            </a:r>
            <a:endParaRPr lang="es-GT" sz="8000" dirty="0"/>
          </a:p>
        </p:txBody>
      </p:sp>
    </p:spTree>
    <p:extLst>
      <p:ext uri="{BB962C8B-B14F-4D97-AF65-F5344CB8AC3E}">
        <p14:creationId xmlns:p14="http://schemas.microsoft.com/office/powerpoint/2010/main" xmlns="" val="3594315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xmlns="">
                <a:solidFill>
                  <a:srgbClr val="FFFFFF"/>
                </a:solidFill>
              </a14:hiddenFill>
            </a:ext>
          </a:extLst>
        </p:spPr>
      </p:pic>
      <p:sp>
        <p:nvSpPr>
          <p:cNvPr id="5" name="4 Título"/>
          <p:cNvSpPr>
            <a:spLocks noGrp="1"/>
          </p:cNvSpPr>
          <p:nvPr>
            <p:ph type="title"/>
          </p:nvPr>
        </p:nvSpPr>
        <p:spPr/>
        <p:txBody>
          <a:bodyPr>
            <a:noAutofit/>
          </a:bodyPr>
          <a:lstStyle/>
          <a:p>
            <a:r>
              <a:rPr lang="es-ES" sz="4000" dirty="0" smtClean="0">
                <a:cs typeface="Arial" pitchFamily="34" charset="0"/>
              </a:rPr>
              <a:t>El Gobierno de Guatemala </a:t>
            </a:r>
            <a:br>
              <a:rPr lang="es-ES" sz="4000" dirty="0" smtClean="0">
                <a:cs typeface="Arial" pitchFamily="34" charset="0"/>
              </a:rPr>
            </a:br>
            <a:r>
              <a:rPr lang="es-ES" sz="4000" dirty="0" smtClean="0">
                <a:cs typeface="Arial" pitchFamily="34" charset="0"/>
              </a:rPr>
              <a:t>y la Migración </a:t>
            </a:r>
            <a:endParaRPr lang="es-ES" sz="4000" dirty="0">
              <a:cs typeface="Arial" pitchFamily="34" charset="0"/>
            </a:endParaRPr>
          </a:p>
        </p:txBody>
      </p:sp>
      <p:sp>
        <p:nvSpPr>
          <p:cNvPr id="7" name="6 Rectángulo"/>
          <p:cNvSpPr/>
          <p:nvPr/>
        </p:nvSpPr>
        <p:spPr>
          <a:xfrm>
            <a:off x="323528" y="2429071"/>
            <a:ext cx="8496944" cy="3816429"/>
          </a:xfrm>
          <a:prstGeom prst="rect">
            <a:avLst/>
          </a:prstGeom>
        </p:spPr>
        <p:txBody>
          <a:bodyPr wrap="square">
            <a:spAutoFit/>
          </a:bodyPr>
          <a:lstStyle/>
          <a:p>
            <a:pPr algn="just"/>
            <a:r>
              <a:rPr lang="es-GT" sz="2200" dirty="0" smtClean="0">
                <a:solidFill>
                  <a:schemeClr val="tx2"/>
                </a:solidFill>
                <a:cs typeface="Arial" pitchFamily="34" charset="0"/>
              </a:rPr>
              <a:t>El Gobierno de Guatemala consciente de la problemática migratoria actual, ha adecuado su Política Exterior 2012-2016, para dar un tratamiento integral al tema migratorio, tomando en consideración que somos un país de origen, transito,  destino y retorno de migrantes. </a:t>
            </a:r>
          </a:p>
          <a:p>
            <a:pPr algn="just"/>
            <a:endParaRPr lang="es-GT" sz="2200" dirty="0">
              <a:solidFill>
                <a:schemeClr val="tx2"/>
              </a:solidFill>
              <a:cs typeface="Arial" pitchFamily="34" charset="0"/>
            </a:endParaRPr>
          </a:p>
          <a:p>
            <a:pPr algn="just"/>
            <a:r>
              <a:rPr lang="es-GT" sz="2200" dirty="0" smtClean="0">
                <a:solidFill>
                  <a:schemeClr val="tx2"/>
                </a:solidFill>
                <a:cs typeface="Arial" pitchFamily="34" charset="0"/>
              </a:rPr>
              <a:t>En ese espíritu el Ministerio de Relaciones </a:t>
            </a:r>
            <a:r>
              <a:rPr lang="es-GT" sz="2200" dirty="0">
                <a:solidFill>
                  <a:schemeClr val="tx2"/>
                </a:solidFill>
                <a:cs typeface="Arial" pitchFamily="34" charset="0"/>
              </a:rPr>
              <a:t>Exteriores dentro del marco de sus competencias </a:t>
            </a:r>
            <a:r>
              <a:rPr lang="es-GT" sz="2200" dirty="0" smtClean="0">
                <a:solidFill>
                  <a:schemeClr val="tx2"/>
                </a:solidFill>
                <a:cs typeface="Arial" pitchFamily="34" charset="0"/>
              </a:rPr>
              <a:t>y en cumplimiento de los convenios y tratados internacionales, así como de la legislación nacional, se encuentra comprometido con la definición de una política migratoria integral de pleno respeto </a:t>
            </a:r>
            <a:r>
              <a:rPr lang="es-GT" sz="2200" dirty="0">
                <a:solidFill>
                  <a:schemeClr val="tx2"/>
                </a:solidFill>
                <a:cs typeface="Arial" pitchFamily="34" charset="0"/>
              </a:rPr>
              <a:t>a los derechos humanos, </a:t>
            </a:r>
            <a:r>
              <a:rPr lang="es-GT" sz="2200" dirty="0" smtClean="0">
                <a:solidFill>
                  <a:schemeClr val="tx2"/>
                </a:solidFill>
                <a:cs typeface="Arial" pitchFamily="34" charset="0"/>
              </a:rPr>
              <a:t>independientemente </a:t>
            </a:r>
            <a:r>
              <a:rPr lang="es-GT" sz="2200" dirty="0">
                <a:solidFill>
                  <a:schemeClr val="tx2"/>
                </a:solidFill>
                <a:cs typeface="Arial" pitchFamily="34" charset="0"/>
              </a:rPr>
              <a:t>de cual sea la situación migratoria de las personas</a:t>
            </a:r>
            <a:r>
              <a:rPr lang="es-GT" sz="2200" dirty="0">
                <a:solidFill>
                  <a:schemeClr val="tx2"/>
                </a:solidFill>
                <a:latin typeface="Arial" pitchFamily="34" charset="0"/>
                <a:cs typeface="Arial" pitchFamily="34" charset="0"/>
              </a:rPr>
              <a:t>. </a:t>
            </a:r>
          </a:p>
        </p:txBody>
      </p:sp>
    </p:spTree>
    <p:extLst>
      <p:ext uri="{BB962C8B-B14F-4D97-AF65-F5344CB8AC3E}">
        <p14:creationId xmlns:p14="http://schemas.microsoft.com/office/powerpoint/2010/main" xmlns="" val="249986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2492896"/>
            <a:ext cx="8496944" cy="3528392"/>
          </a:xfrm>
        </p:spPr>
        <p:txBody>
          <a:bodyPr>
            <a:noAutofit/>
          </a:bodyPr>
          <a:lstStyle/>
          <a:p>
            <a:pPr algn="just">
              <a:buFont typeface="Wingdings" pitchFamily="2" charset="2"/>
              <a:buChar char="v"/>
            </a:pPr>
            <a:r>
              <a:rPr lang="es-GT" sz="2000" dirty="0">
                <a:cs typeface="Arial" pitchFamily="34" charset="0"/>
              </a:rPr>
              <a:t>Para el Gobierno de </a:t>
            </a:r>
            <a:r>
              <a:rPr lang="es-GT" sz="2000" dirty="0" smtClean="0">
                <a:cs typeface="Arial" pitchFamily="34" charset="0"/>
              </a:rPr>
              <a:t>Guatemala a </a:t>
            </a:r>
            <a:r>
              <a:rPr lang="es-GT" sz="2000" dirty="0">
                <a:cs typeface="Arial" pitchFamily="34" charset="0"/>
              </a:rPr>
              <a:t>través del Ministerio de Relaciones Exteriores, es </a:t>
            </a:r>
            <a:r>
              <a:rPr lang="es-GT" sz="2000" dirty="0" smtClean="0">
                <a:cs typeface="Arial" pitchFamily="34" charset="0"/>
              </a:rPr>
              <a:t>prioridad </a:t>
            </a:r>
            <a:r>
              <a:rPr lang="es-GT" sz="2000" dirty="0">
                <a:cs typeface="Arial" pitchFamily="34" charset="0"/>
              </a:rPr>
              <a:t>la atención, asistencia y protección a la comunidad guatemalteca radicada en el </a:t>
            </a:r>
            <a:r>
              <a:rPr lang="es-GT" sz="2000" dirty="0" smtClean="0">
                <a:cs typeface="Arial" pitchFamily="34" charset="0"/>
              </a:rPr>
              <a:t>exterior, a los guatemaltecos en </a:t>
            </a:r>
            <a:r>
              <a:rPr lang="es-GT" sz="2000" dirty="0">
                <a:cs typeface="Arial" pitchFamily="34" charset="0"/>
              </a:rPr>
              <a:t>tránsito </a:t>
            </a:r>
            <a:r>
              <a:rPr lang="es-GT" sz="2000" dirty="0" smtClean="0">
                <a:cs typeface="Arial" pitchFamily="34" charset="0"/>
              </a:rPr>
              <a:t>hacia los países </a:t>
            </a:r>
            <a:r>
              <a:rPr lang="es-GT" sz="2000" dirty="0">
                <a:cs typeface="Arial" pitchFamily="34" charset="0"/>
              </a:rPr>
              <a:t>de </a:t>
            </a:r>
            <a:r>
              <a:rPr lang="es-GT" sz="2000" dirty="0" smtClean="0">
                <a:cs typeface="Arial" pitchFamily="34" charset="0"/>
              </a:rPr>
              <a:t>destino y en el retorno asistido a su lugar de origen en Guatemala.</a:t>
            </a:r>
          </a:p>
          <a:p>
            <a:pPr lvl="1">
              <a:buNone/>
            </a:pPr>
            <a:r>
              <a:rPr lang="es-GT" sz="1800" b="1" dirty="0" smtClean="0">
                <a:cs typeface="Arial" pitchFamily="34" charset="0"/>
              </a:rPr>
              <a:t>Ámbito de  la Asistencia Consular</a:t>
            </a:r>
          </a:p>
          <a:p>
            <a:pPr lvl="2">
              <a:buFont typeface="Arial" pitchFamily="34" charset="0"/>
              <a:buChar char="•"/>
            </a:pPr>
            <a:r>
              <a:rPr lang="es-GT" sz="1800" dirty="0" smtClean="0">
                <a:cs typeface="Arial" pitchFamily="34" charset="0"/>
              </a:rPr>
              <a:t>Orientación Migratoria</a:t>
            </a:r>
          </a:p>
          <a:p>
            <a:pPr lvl="2">
              <a:buFont typeface="Arial" pitchFamily="34" charset="0"/>
              <a:buChar char="•"/>
            </a:pPr>
            <a:r>
              <a:rPr lang="es-GT" sz="1800" dirty="0" smtClean="0">
                <a:cs typeface="Arial" pitchFamily="34" charset="0"/>
              </a:rPr>
              <a:t>A Guatemaltecos Fallecidos y en situación de vulnerabilidad</a:t>
            </a:r>
          </a:p>
          <a:p>
            <a:pPr lvl="2">
              <a:buFont typeface="Arial" pitchFamily="34" charset="0"/>
              <a:buChar char="•"/>
            </a:pPr>
            <a:r>
              <a:rPr lang="es-GT" sz="1800" dirty="0" smtClean="0">
                <a:cs typeface="Arial" pitchFamily="34" charset="0"/>
              </a:rPr>
              <a:t>A Víctimas de Trata de Personas</a:t>
            </a:r>
          </a:p>
          <a:p>
            <a:pPr lvl="2">
              <a:buFont typeface="Arial" pitchFamily="34" charset="0"/>
              <a:buChar char="•"/>
            </a:pPr>
            <a:r>
              <a:rPr lang="es-GT" sz="1800" dirty="0" smtClean="0">
                <a:cs typeface="Arial" pitchFamily="34" charset="0"/>
              </a:rPr>
              <a:t>En Educación, Cultura y Turismo</a:t>
            </a:r>
          </a:p>
          <a:p>
            <a:pPr lvl="2">
              <a:buFont typeface="Arial" pitchFamily="34" charset="0"/>
              <a:buChar char="•"/>
            </a:pPr>
            <a:r>
              <a:rPr lang="es-GT" sz="1800" dirty="0" smtClean="0">
                <a:cs typeface="Arial" pitchFamily="34" charset="0"/>
              </a:rPr>
              <a:t>En la documentación y otras gestiones</a:t>
            </a:r>
          </a:p>
        </p:txBody>
      </p:sp>
      <p:pic>
        <p:nvPicPr>
          <p:cNvPr id="1026"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23528" y="6021288"/>
            <a:ext cx="2055114" cy="681228"/>
          </a:xfrm>
          <a:prstGeom prst="rect">
            <a:avLst/>
          </a:prstGeom>
          <a:noFill/>
          <a:extLst>
            <a:ext uri="{909E8E84-426E-40DD-AFC4-6F175D3DCCD1}">
              <a14:hiddenFill xmlns:a14="http://schemas.microsoft.com/office/drawing/2010/main" xmlns="">
                <a:solidFill>
                  <a:srgbClr val="FFFFFF"/>
                </a:solidFill>
              </a14:hiddenFill>
            </a:ext>
          </a:extLst>
        </p:spPr>
      </p:pic>
      <p:sp>
        <p:nvSpPr>
          <p:cNvPr id="5" name="1 Título"/>
          <p:cNvSpPr>
            <a:spLocks noGrp="1"/>
          </p:cNvSpPr>
          <p:nvPr>
            <p:ph type="title"/>
          </p:nvPr>
        </p:nvSpPr>
        <p:spPr/>
        <p:txBody>
          <a:bodyPr>
            <a:normAutofit fontScale="90000"/>
          </a:bodyPr>
          <a:lstStyle/>
          <a:p>
            <a:r>
              <a:rPr lang="es-GT" sz="4000" dirty="0" smtClean="0">
                <a:cs typeface="Arial" pitchFamily="34" charset="0"/>
              </a:rPr>
              <a:t>Asistencia y protección consular </a:t>
            </a:r>
            <a:br>
              <a:rPr lang="es-GT" sz="4000" dirty="0" smtClean="0">
                <a:cs typeface="Arial" pitchFamily="34" charset="0"/>
              </a:rPr>
            </a:br>
            <a:r>
              <a:rPr lang="es-GT" sz="4000" dirty="0" smtClean="0">
                <a:cs typeface="Arial" pitchFamily="34" charset="0"/>
              </a:rPr>
              <a:t>a los guatemaltecos</a:t>
            </a:r>
            <a:endParaRPr lang="es-GT" sz="4000" dirty="0">
              <a:cs typeface="Arial" pitchFamily="34" charset="0"/>
            </a:endParaRPr>
          </a:p>
        </p:txBody>
      </p:sp>
    </p:spTree>
    <p:extLst>
      <p:ext uri="{BB962C8B-B14F-4D97-AF65-F5344CB8AC3E}">
        <p14:creationId xmlns:p14="http://schemas.microsoft.com/office/powerpoint/2010/main" xmlns="" val="2976451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2348880"/>
            <a:ext cx="8496944" cy="3672408"/>
          </a:xfrm>
        </p:spPr>
        <p:txBody>
          <a:bodyPr>
            <a:noAutofit/>
          </a:bodyPr>
          <a:lstStyle/>
          <a:p>
            <a:pPr lvl="1">
              <a:buNone/>
            </a:pPr>
            <a:endParaRPr lang="es-GT" sz="1600" dirty="0" smtClean="0">
              <a:solidFill>
                <a:schemeClr val="accent6"/>
              </a:solidFill>
              <a:cs typeface="Arial" pitchFamily="34" charset="0"/>
            </a:endParaRPr>
          </a:p>
          <a:p>
            <a:pPr lvl="1">
              <a:buNone/>
            </a:pPr>
            <a:r>
              <a:rPr lang="es-GT" sz="2000" b="1" dirty="0" smtClean="0">
                <a:cs typeface="Arial" pitchFamily="34" charset="0"/>
              </a:rPr>
              <a:t>Ámbito de la Protección Consular</a:t>
            </a:r>
          </a:p>
          <a:p>
            <a:pPr lvl="2">
              <a:buFont typeface="Arial" pitchFamily="34" charset="0"/>
              <a:buChar char="•"/>
            </a:pPr>
            <a:r>
              <a:rPr lang="es-GT" dirty="0" smtClean="0">
                <a:cs typeface="Arial" pitchFamily="34" charset="0"/>
              </a:rPr>
              <a:t>Visita consular, velar por el cumplimiento del debido proceso</a:t>
            </a:r>
          </a:p>
          <a:p>
            <a:pPr lvl="2">
              <a:buFont typeface="Arial" pitchFamily="34" charset="0"/>
              <a:buChar char="•"/>
            </a:pPr>
            <a:r>
              <a:rPr lang="es-GT" dirty="0" smtClean="0">
                <a:cs typeface="Arial" pitchFamily="34" charset="0"/>
              </a:rPr>
              <a:t>Visita consular a hospitales para verificar la atención que se le presta al enfermo</a:t>
            </a:r>
          </a:p>
          <a:p>
            <a:pPr lvl="2">
              <a:buFont typeface="Arial" pitchFamily="34" charset="0"/>
              <a:buChar char="•"/>
            </a:pPr>
            <a:r>
              <a:rPr lang="es-GT" dirty="0" smtClean="0">
                <a:cs typeface="Arial" pitchFamily="34" charset="0"/>
              </a:rPr>
              <a:t>Visita a los centros migratorios</a:t>
            </a:r>
          </a:p>
          <a:p>
            <a:pPr lvl="2">
              <a:buFont typeface="Arial" pitchFamily="34" charset="0"/>
              <a:buChar char="•"/>
            </a:pPr>
            <a:r>
              <a:rPr lang="es-GT" dirty="0" smtClean="0">
                <a:cs typeface="Arial" pitchFamily="34" charset="0"/>
              </a:rPr>
              <a:t>Búsqueda de guatemaltecos desaparecidos en el exterior</a:t>
            </a:r>
            <a:endParaRPr lang="es-GT" b="1" dirty="0" smtClean="0">
              <a:cs typeface="Arial" pitchFamily="34" charset="0"/>
            </a:endParaRPr>
          </a:p>
          <a:p>
            <a:pPr lvl="2">
              <a:buFont typeface="Arial" pitchFamily="34" charset="0"/>
              <a:buChar char="•"/>
            </a:pPr>
            <a:r>
              <a:rPr lang="es-GT" dirty="0" smtClean="0">
                <a:cs typeface="Arial" pitchFamily="34" charset="0"/>
              </a:rPr>
              <a:t>Protección y Atención integral a menores no acompañados</a:t>
            </a:r>
          </a:p>
        </p:txBody>
      </p:sp>
      <p:pic>
        <p:nvPicPr>
          <p:cNvPr id="1026"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23528" y="6021288"/>
            <a:ext cx="2055114" cy="681228"/>
          </a:xfrm>
          <a:prstGeom prst="rect">
            <a:avLst/>
          </a:prstGeom>
          <a:noFill/>
          <a:extLst>
            <a:ext uri="{909E8E84-426E-40DD-AFC4-6F175D3DCCD1}">
              <a14:hiddenFill xmlns:a14="http://schemas.microsoft.com/office/drawing/2010/main" xmlns="">
                <a:solidFill>
                  <a:srgbClr val="FFFFFF"/>
                </a:solidFill>
              </a14:hiddenFill>
            </a:ext>
          </a:extLst>
        </p:spPr>
      </p:pic>
      <p:sp>
        <p:nvSpPr>
          <p:cNvPr id="5" name="1 Título"/>
          <p:cNvSpPr>
            <a:spLocks noGrp="1"/>
          </p:cNvSpPr>
          <p:nvPr>
            <p:ph type="title"/>
          </p:nvPr>
        </p:nvSpPr>
        <p:spPr/>
        <p:txBody>
          <a:bodyPr>
            <a:normAutofit/>
          </a:bodyPr>
          <a:lstStyle/>
          <a:p>
            <a:endParaRPr lang="es-GT" sz="4400" dirty="0">
              <a:cs typeface="Arial" pitchFamily="34" charset="0"/>
            </a:endParaRPr>
          </a:p>
        </p:txBody>
      </p:sp>
    </p:spTree>
    <p:extLst>
      <p:ext uri="{BB962C8B-B14F-4D97-AF65-F5344CB8AC3E}">
        <p14:creationId xmlns:p14="http://schemas.microsoft.com/office/powerpoint/2010/main" xmlns="" val="3812969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2564904"/>
            <a:ext cx="7408333" cy="3312368"/>
          </a:xfrm>
        </p:spPr>
        <p:txBody>
          <a:bodyPr>
            <a:normAutofit fontScale="25000" lnSpcReduction="20000"/>
          </a:bodyPr>
          <a:lstStyle/>
          <a:p>
            <a:pPr algn="just">
              <a:buFont typeface="Wingdings" pitchFamily="2" charset="2"/>
              <a:buChar char="v"/>
            </a:pPr>
            <a:r>
              <a:rPr lang="es-GT" sz="8000" dirty="0" smtClean="0">
                <a:cs typeface="Arial" pitchFamily="34" charset="0"/>
              </a:rPr>
              <a:t>El </a:t>
            </a:r>
            <a:r>
              <a:rPr lang="es-GT" sz="8000" dirty="0">
                <a:cs typeface="Arial" pitchFamily="34" charset="0"/>
              </a:rPr>
              <a:t>Gobierno </a:t>
            </a:r>
            <a:r>
              <a:rPr lang="es-GT" sz="8000" dirty="0" smtClean="0">
                <a:cs typeface="Arial" pitchFamily="34" charset="0"/>
              </a:rPr>
              <a:t>de la República considera </a:t>
            </a:r>
            <a:r>
              <a:rPr lang="es-GT" sz="8000" dirty="0">
                <a:cs typeface="Arial" pitchFamily="34" charset="0"/>
              </a:rPr>
              <a:t>necesario fortalecer y ampliar el Servicio Consular de </a:t>
            </a:r>
            <a:r>
              <a:rPr lang="es-GT" sz="8000" dirty="0" smtClean="0">
                <a:cs typeface="Arial" pitchFamily="34" charset="0"/>
              </a:rPr>
              <a:t>Guatemala y por lo tanto abrirá 4 sedes nuevas: Seattle, Washington; Omaha, Nebraska; Toronto, Ontario, Canadá; y Chihuahua, México.</a:t>
            </a:r>
            <a:endParaRPr lang="es-GT" sz="8000" dirty="0">
              <a:cs typeface="Arial" pitchFamily="34" charset="0"/>
            </a:endParaRPr>
          </a:p>
          <a:p>
            <a:pPr>
              <a:spcBef>
                <a:spcPts val="0"/>
              </a:spcBef>
              <a:defRPr/>
            </a:pPr>
            <a:endParaRPr lang="es-ES" sz="8000" b="1" dirty="0" smtClean="0"/>
          </a:p>
          <a:p>
            <a:pPr marL="301943" lvl="1" indent="0">
              <a:spcBef>
                <a:spcPts val="0"/>
              </a:spcBef>
              <a:buNone/>
              <a:defRPr/>
            </a:pPr>
            <a:r>
              <a:rPr lang="es-ES" sz="8000" b="1" dirty="0" smtClean="0"/>
              <a:t>Consulados de Carrera actuales: 25 Misiones</a:t>
            </a:r>
          </a:p>
          <a:p>
            <a:pPr marL="1147763" lvl="1" indent="-571500">
              <a:spcBef>
                <a:spcPts val="0"/>
              </a:spcBef>
              <a:buFont typeface="Arial" pitchFamily="34" charset="0"/>
              <a:buChar char="•"/>
              <a:defRPr/>
            </a:pPr>
            <a:r>
              <a:rPr lang="es-ES" sz="8000" dirty="0" smtClean="0"/>
              <a:t>12 </a:t>
            </a:r>
            <a:r>
              <a:rPr lang="es-ES" sz="8000" dirty="0"/>
              <a:t>Consulados en Estados Unidos de </a:t>
            </a:r>
            <a:r>
              <a:rPr lang="es-ES" sz="8000" dirty="0" smtClean="0"/>
              <a:t>América</a:t>
            </a:r>
          </a:p>
          <a:p>
            <a:pPr marL="1147763" lvl="1" indent="-571500">
              <a:spcBef>
                <a:spcPts val="0"/>
              </a:spcBef>
              <a:buFont typeface="Arial" pitchFamily="34" charset="0"/>
              <a:buChar char="•"/>
              <a:defRPr/>
            </a:pPr>
            <a:r>
              <a:rPr lang="es-ES" sz="8000" dirty="0" smtClean="0"/>
              <a:t>10 </a:t>
            </a:r>
            <a:r>
              <a:rPr lang="es-ES" sz="8000" dirty="0"/>
              <a:t>Consulados en los Estados Unidos </a:t>
            </a:r>
            <a:r>
              <a:rPr lang="es-ES" sz="8000" dirty="0" smtClean="0"/>
              <a:t>Mexicanos</a:t>
            </a:r>
          </a:p>
          <a:p>
            <a:pPr marL="1147763" lvl="1" indent="-571500">
              <a:spcBef>
                <a:spcPts val="0"/>
              </a:spcBef>
              <a:buFont typeface="Arial" pitchFamily="34" charset="0"/>
              <a:buChar char="•"/>
              <a:defRPr/>
            </a:pPr>
            <a:r>
              <a:rPr lang="es-ES" sz="8000" dirty="0" smtClean="0"/>
              <a:t>1 </a:t>
            </a:r>
            <a:r>
              <a:rPr lang="es-ES" sz="8000" dirty="0"/>
              <a:t>Consulado en </a:t>
            </a:r>
            <a:r>
              <a:rPr lang="es-ES" sz="8000" dirty="0" smtClean="0"/>
              <a:t>Canadá</a:t>
            </a:r>
          </a:p>
          <a:p>
            <a:pPr marL="1147763" lvl="1" indent="-571500">
              <a:spcBef>
                <a:spcPts val="0"/>
              </a:spcBef>
              <a:buFont typeface="Arial" pitchFamily="34" charset="0"/>
              <a:buChar char="•"/>
              <a:defRPr/>
            </a:pPr>
            <a:r>
              <a:rPr lang="es-ES" sz="8000" dirty="0" smtClean="0"/>
              <a:t>1 </a:t>
            </a:r>
            <a:r>
              <a:rPr lang="es-ES" sz="8000" dirty="0"/>
              <a:t>Consulado en San Pedro </a:t>
            </a:r>
            <a:r>
              <a:rPr lang="es-ES" sz="8000" dirty="0" smtClean="0"/>
              <a:t>Sula</a:t>
            </a:r>
          </a:p>
          <a:p>
            <a:pPr marL="1147763" lvl="1" indent="-571500">
              <a:spcBef>
                <a:spcPts val="0"/>
              </a:spcBef>
              <a:buFont typeface="Arial" pitchFamily="34" charset="0"/>
              <a:buChar char="•"/>
              <a:defRPr/>
            </a:pPr>
            <a:r>
              <a:rPr lang="es-ES" sz="8000" dirty="0" smtClean="0"/>
              <a:t>1 </a:t>
            </a:r>
            <a:r>
              <a:rPr lang="es-ES" sz="8000" dirty="0"/>
              <a:t>Consulado en Belice</a:t>
            </a:r>
          </a:p>
          <a:p>
            <a:pPr lvl="1" algn="just">
              <a:spcBef>
                <a:spcPts val="0"/>
              </a:spcBef>
              <a:buFontTx/>
              <a:buChar char="•"/>
              <a:defRPr/>
            </a:pPr>
            <a:endParaRPr lang="es-ES" sz="8000" dirty="0"/>
          </a:p>
          <a:p>
            <a:pPr marL="301943" lvl="1" indent="0" algn="just">
              <a:spcBef>
                <a:spcPts val="0"/>
              </a:spcBef>
              <a:buNone/>
              <a:defRPr/>
            </a:pPr>
            <a:r>
              <a:rPr lang="es-ES" sz="8000" b="1" dirty="0" smtClean="0"/>
              <a:t>Consulados Honorarios: </a:t>
            </a:r>
          </a:p>
          <a:p>
            <a:pPr marL="301943" lvl="1" indent="0" algn="just">
              <a:spcBef>
                <a:spcPts val="0"/>
              </a:spcBef>
              <a:buNone/>
              <a:defRPr/>
            </a:pPr>
            <a:r>
              <a:rPr lang="es-ES" sz="8000" dirty="0" smtClean="0"/>
              <a:t>En </a:t>
            </a:r>
            <a:r>
              <a:rPr lang="es-ES" sz="8000" dirty="0"/>
              <a:t>la actualidad se encuentran acreditados 120 Consulados Honorarios de Guatemala en todo el mundo.</a:t>
            </a:r>
          </a:p>
          <a:p>
            <a:pPr marL="0" indent="0" algn="just">
              <a:buNone/>
            </a:pPr>
            <a:endParaRPr lang="es-GT" sz="2300" dirty="0" smtClean="0">
              <a:solidFill>
                <a:schemeClr val="tx1"/>
              </a:solidFill>
            </a:endParaRPr>
          </a:p>
        </p:txBody>
      </p:sp>
      <p:sp>
        <p:nvSpPr>
          <p:cNvPr id="2" name="1 Título"/>
          <p:cNvSpPr>
            <a:spLocks noGrp="1"/>
          </p:cNvSpPr>
          <p:nvPr>
            <p:ph type="title"/>
          </p:nvPr>
        </p:nvSpPr>
        <p:spPr/>
        <p:txBody>
          <a:bodyPr>
            <a:normAutofit/>
          </a:bodyPr>
          <a:lstStyle/>
          <a:p>
            <a:r>
              <a:rPr lang="es-GT" sz="4000" dirty="0" smtClean="0">
                <a:solidFill>
                  <a:schemeClr val="bg1"/>
                </a:solidFill>
                <a:cs typeface="Arial" pitchFamily="34" charset="0"/>
              </a:rPr>
              <a:t>Fortalecimiento de la Red Consular</a:t>
            </a:r>
            <a:endParaRPr lang="es-GT" sz="4000" dirty="0">
              <a:solidFill>
                <a:schemeClr val="bg1"/>
              </a:solidFill>
              <a:cs typeface="Arial" pitchFamily="34" charset="0"/>
            </a:endParaRPr>
          </a:p>
        </p:txBody>
      </p:sp>
      <p:pic>
        <p:nvPicPr>
          <p:cNvPr id="1026"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237178"/>
            <a:ext cx="2055114" cy="6812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909767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xmlns="">
                <a:solidFill>
                  <a:srgbClr val="FFFFFF"/>
                </a:solidFill>
              </a14:hiddenFill>
            </a:ext>
          </a:extLst>
        </p:spPr>
      </p:pic>
      <p:sp>
        <p:nvSpPr>
          <p:cNvPr id="5" name="4 Título"/>
          <p:cNvSpPr>
            <a:spLocks noGrp="1"/>
          </p:cNvSpPr>
          <p:nvPr>
            <p:ph type="title"/>
          </p:nvPr>
        </p:nvSpPr>
        <p:spPr/>
        <p:txBody>
          <a:bodyPr>
            <a:normAutofit fontScale="90000"/>
          </a:bodyPr>
          <a:lstStyle/>
          <a:p>
            <a:r>
              <a:rPr lang="es-GT" sz="4000" dirty="0" smtClean="0"/>
              <a:t>Apoyo para la regularización migratoria</a:t>
            </a:r>
            <a:endParaRPr lang="es-ES" sz="4000" dirty="0">
              <a:cs typeface="Arial" pitchFamily="34" charset="0"/>
            </a:endParaRPr>
          </a:p>
        </p:txBody>
      </p:sp>
      <p:sp>
        <p:nvSpPr>
          <p:cNvPr id="11" name="10 Rectángulo"/>
          <p:cNvSpPr/>
          <p:nvPr/>
        </p:nvSpPr>
        <p:spPr>
          <a:xfrm>
            <a:off x="539552" y="2708920"/>
            <a:ext cx="8208912" cy="3477875"/>
          </a:xfrm>
          <a:prstGeom prst="rect">
            <a:avLst/>
          </a:prstGeom>
        </p:spPr>
        <p:txBody>
          <a:bodyPr wrap="square">
            <a:spAutoFit/>
          </a:bodyPr>
          <a:lstStyle/>
          <a:p>
            <a:pPr marL="342900" indent="-342900" algn="just">
              <a:buFont typeface="Wingdings" pitchFamily="2" charset="2"/>
              <a:buChar char="v"/>
            </a:pPr>
            <a:r>
              <a:rPr lang="es-GT" sz="2200" dirty="0" smtClean="0">
                <a:solidFill>
                  <a:schemeClr val="tx2"/>
                </a:solidFill>
                <a:cs typeface="Arial" pitchFamily="34" charset="0"/>
              </a:rPr>
              <a:t>El Gobierno de la República tiene como objetivo continuar apoyando a los migrantes guatemaltecos para que puedan regularizar su condición migratoria en los países de destino, con el propósito de garantizar el pleno respeto de sus derechos.    En esta misma línea, realiza esfuerzos coordinando acciones (Gobierno, Sociedad Civil y Comunidad Migrante) para incidir en los principales países de destino en la definición de políticas migratorias que favorezcan a los guatemaltecos que se encuentran en situación migratoria irregular, como es el caso de la política migratoria integral de los Estados Unidos de América.</a:t>
            </a:r>
            <a:endParaRPr lang="es-GT" sz="2200" dirty="0">
              <a:solidFill>
                <a:schemeClr val="tx2"/>
              </a:solidFill>
              <a:latin typeface="Arial" pitchFamily="34" charset="0"/>
              <a:cs typeface="Arial" pitchFamily="34" charset="0"/>
            </a:endParaRPr>
          </a:p>
        </p:txBody>
      </p:sp>
    </p:spTree>
    <p:extLst>
      <p:ext uri="{BB962C8B-B14F-4D97-AF65-F5344CB8AC3E}">
        <p14:creationId xmlns:p14="http://schemas.microsoft.com/office/powerpoint/2010/main" xmlns="" val="379771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5" y="2564904"/>
            <a:ext cx="8352928" cy="3952482"/>
          </a:xfrm>
        </p:spPr>
        <p:txBody>
          <a:bodyPr>
            <a:normAutofit/>
          </a:bodyPr>
          <a:lstStyle/>
          <a:p>
            <a:pPr algn="just">
              <a:buNone/>
            </a:pPr>
            <a:r>
              <a:rPr lang="es-MX" dirty="0" smtClean="0">
                <a:solidFill>
                  <a:schemeClr val="tx1"/>
                </a:solidFill>
                <a:latin typeface="Arial" pitchFamily="34" charset="0"/>
                <a:cs typeface="Arial" pitchFamily="34" charset="0"/>
              </a:rPr>
              <a:t>	</a:t>
            </a:r>
            <a:r>
              <a:rPr lang="es-MX" sz="2200" dirty="0" smtClean="0">
                <a:cs typeface="Arial" pitchFamily="34" charset="0"/>
              </a:rPr>
              <a:t>Dentro de estos esfuerzos, se ha dado seguimiento y se ha planteado una nueva petición para los guatemaltecos que pudieran ser beneficiados con un Estatus de Protección Temporal -TPS, por sus siglas en inglés-.  Asimismo, se realiza una actividad consular de apoyo a los jóvenes guatemaltecos que cumplan con los requisitos de la Orden Ejecutiva del Presidente Obama conocida como “Acción Diferida”.  A  la fecha, a dicho beneficio se han acogido más de 5,000 guatemaltecos, según el Departamento de Seguridad Nacional de los EEUU.</a:t>
            </a:r>
          </a:p>
          <a:p>
            <a:pPr algn="just">
              <a:buNone/>
            </a:pPr>
            <a:endParaRPr lang="es-MX" sz="2600" dirty="0">
              <a:cs typeface="Arial" pitchFamily="34" charset="0"/>
            </a:endParaRPr>
          </a:p>
          <a:p>
            <a:pPr algn="just">
              <a:buNone/>
            </a:pPr>
            <a:endParaRPr lang="es-GT" sz="2600" dirty="0"/>
          </a:p>
        </p:txBody>
      </p:sp>
      <p:sp>
        <p:nvSpPr>
          <p:cNvPr id="3" name="2 Título"/>
          <p:cNvSpPr>
            <a:spLocks noGrp="1"/>
          </p:cNvSpPr>
          <p:nvPr>
            <p:ph type="title"/>
          </p:nvPr>
        </p:nvSpPr>
        <p:spPr/>
        <p:txBody>
          <a:bodyPr/>
          <a:lstStyle/>
          <a:p>
            <a:endParaRPr lang="es-GT"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0304764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6" y="2420888"/>
            <a:ext cx="8424936" cy="3816290"/>
          </a:xfrm>
        </p:spPr>
        <p:txBody>
          <a:bodyPr>
            <a:noAutofit/>
          </a:bodyPr>
          <a:lstStyle/>
          <a:p>
            <a:pPr algn="just">
              <a:buFont typeface="Wingdings" pitchFamily="2" charset="2"/>
              <a:buChar char="v"/>
            </a:pPr>
            <a:r>
              <a:rPr lang="es-GT" sz="2000" dirty="0" smtClean="0"/>
              <a:t>Se continuará fortaleciendo, poniendo en marcha y extendiendo  los programas y servicios de asistencia y atención que se consideren de beneficio para la comunidad migrante guatemalteca :</a:t>
            </a:r>
          </a:p>
          <a:p>
            <a:pPr lvl="2">
              <a:buFont typeface="Arial" pitchFamily="34" charset="0"/>
              <a:buChar char="•"/>
            </a:pPr>
            <a:r>
              <a:rPr lang="es-GT" sz="1800" dirty="0" smtClean="0"/>
              <a:t>Programa de asistencia a guatemaltecos fallecidos y vulnerables en el exterior</a:t>
            </a:r>
          </a:p>
          <a:p>
            <a:pPr lvl="2">
              <a:buFont typeface="Arial" pitchFamily="34" charset="0"/>
              <a:buChar char="•"/>
            </a:pPr>
            <a:r>
              <a:rPr lang="es-GT" sz="1800" dirty="0" smtClean="0"/>
              <a:t>Programa </a:t>
            </a:r>
            <a:r>
              <a:rPr lang="es-GT" sz="1800" dirty="0"/>
              <a:t>de asistencia y orientación migratoria</a:t>
            </a:r>
          </a:p>
          <a:p>
            <a:pPr lvl="2">
              <a:buFont typeface="Arial" pitchFamily="34" charset="0"/>
              <a:buChar char="•"/>
            </a:pPr>
            <a:r>
              <a:rPr lang="es-GT" sz="1800" dirty="0"/>
              <a:t>Programa de búsqueda de guatemaltecos desaparecidos en el exterior</a:t>
            </a:r>
          </a:p>
          <a:p>
            <a:pPr lvl="2">
              <a:buFont typeface="Arial" pitchFamily="34" charset="0"/>
              <a:buChar char="•"/>
            </a:pPr>
            <a:r>
              <a:rPr lang="es-GT" sz="1800" dirty="0"/>
              <a:t>Consulados Móviles</a:t>
            </a:r>
          </a:p>
          <a:p>
            <a:pPr lvl="2">
              <a:buFont typeface="Arial" pitchFamily="34" charset="0"/>
              <a:buChar char="•"/>
            </a:pPr>
            <a:r>
              <a:rPr lang="es-GT" sz="1800" dirty="0"/>
              <a:t>Sábados Consulares </a:t>
            </a:r>
          </a:p>
          <a:p>
            <a:pPr lvl="2">
              <a:buFont typeface="Arial" pitchFamily="34" charset="0"/>
              <a:buChar char="•"/>
            </a:pPr>
            <a:r>
              <a:rPr lang="es-GT" sz="1800" dirty="0" smtClean="0"/>
              <a:t>Programa </a:t>
            </a:r>
            <a:r>
              <a:rPr lang="es-GT" sz="1800" dirty="0"/>
              <a:t>de asistencia humanitaria a guatemaltecos retornados vía aérea desde los Estados Unidos de  </a:t>
            </a:r>
            <a:r>
              <a:rPr lang="es-GT" sz="1800" dirty="0" smtClean="0"/>
              <a:t>América</a:t>
            </a:r>
          </a:p>
          <a:p>
            <a:pPr lvl="2">
              <a:buFont typeface="Arial" pitchFamily="34" charset="0"/>
              <a:buChar char="•"/>
            </a:pPr>
            <a:r>
              <a:rPr lang="es-GT" sz="1800" dirty="0"/>
              <a:t>Programa de </a:t>
            </a:r>
            <a:r>
              <a:rPr lang="es-GT" sz="1800" dirty="0" smtClean="0"/>
              <a:t>videoconferencias</a:t>
            </a:r>
            <a:endParaRPr lang="es-GT" sz="1600" dirty="0"/>
          </a:p>
        </p:txBody>
      </p:sp>
      <p:sp>
        <p:nvSpPr>
          <p:cNvPr id="3" name="2 Título"/>
          <p:cNvSpPr>
            <a:spLocks noGrp="1"/>
          </p:cNvSpPr>
          <p:nvPr>
            <p:ph type="title"/>
          </p:nvPr>
        </p:nvSpPr>
        <p:spPr/>
        <p:txBody>
          <a:bodyPr>
            <a:normAutofit fontScale="90000"/>
          </a:bodyPr>
          <a:lstStyle/>
          <a:p>
            <a:r>
              <a:rPr lang="es-GT" dirty="0" smtClean="0"/>
              <a:t>Programas y servicios que se ofrecen al guatemalteco en el exterior</a:t>
            </a:r>
            <a:endParaRPr lang="es-GT"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237178"/>
            <a:ext cx="2055114" cy="6812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77995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a:bodyPr>
          <a:lstStyle/>
          <a:p>
            <a:pPr marL="266700" indent="-266700">
              <a:defRPr/>
            </a:pPr>
            <a:r>
              <a:rPr lang="es-ES" b="1" dirty="0" smtClean="0"/>
              <a:t>Fondo de Repatriación de Fallecidos</a:t>
            </a:r>
            <a:r>
              <a:rPr lang="es-ES" dirty="0" smtClean="0"/>
              <a:t>: 185 beneficiados</a:t>
            </a:r>
          </a:p>
          <a:p>
            <a:pPr marL="266700" indent="-266700">
              <a:defRPr/>
            </a:pPr>
            <a:endParaRPr lang="es-ES" dirty="0"/>
          </a:p>
          <a:p>
            <a:pPr marL="266700" indent="-266700">
              <a:defRPr/>
            </a:pPr>
            <a:r>
              <a:rPr lang="es-ES" b="1" dirty="0" smtClean="0"/>
              <a:t>Guatemaltecos </a:t>
            </a:r>
            <a:r>
              <a:rPr lang="es-ES" b="1" dirty="0"/>
              <a:t>deportados </a:t>
            </a:r>
            <a:r>
              <a:rPr lang="es-ES" b="1" dirty="0" smtClean="0"/>
              <a:t>asistidos en el exterior</a:t>
            </a:r>
            <a:r>
              <a:rPr lang="es-ES" dirty="0" smtClean="0"/>
              <a:t>: </a:t>
            </a:r>
            <a:r>
              <a:rPr lang="es-ES" dirty="0"/>
              <a:t>42,979 </a:t>
            </a:r>
            <a:endParaRPr lang="es-ES" dirty="0" smtClean="0"/>
          </a:p>
          <a:p>
            <a:pPr marL="266700" indent="-266700">
              <a:defRPr/>
            </a:pPr>
            <a:endParaRPr lang="es-ES" dirty="0" smtClean="0"/>
          </a:p>
          <a:p>
            <a:pPr marL="266700" indent="-266700">
              <a:defRPr/>
            </a:pPr>
            <a:r>
              <a:rPr lang="es-ES" b="1" dirty="0" smtClean="0"/>
              <a:t>Programa </a:t>
            </a:r>
            <a:r>
              <a:rPr lang="es-ES" b="1" dirty="0"/>
              <a:t>de </a:t>
            </a:r>
            <a:r>
              <a:rPr lang="es-ES" b="1" dirty="0" smtClean="0"/>
              <a:t>asistencia </a:t>
            </a:r>
            <a:r>
              <a:rPr lang="es-ES" b="1" dirty="0"/>
              <a:t>a guatemaltecos deportados vía aérea desde los Estados Unidos de América:</a:t>
            </a:r>
            <a:r>
              <a:rPr lang="es-ES" dirty="0"/>
              <a:t>    36,754 personas atendidas.</a:t>
            </a:r>
          </a:p>
          <a:p>
            <a:pPr marL="0" indent="0">
              <a:buNone/>
              <a:defRPr/>
            </a:pPr>
            <a:r>
              <a:rPr lang="es-ES" dirty="0"/>
              <a:t> </a:t>
            </a:r>
            <a:r>
              <a:rPr lang="es-ES" dirty="0" smtClean="0"/>
              <a:t>   Hombres 33,687	Mujeres </a:t>
            </a:r>
            <a:r>
              <a:rPr lang="es-ES" dirty="0"/>
              <a:t>2,521</a:t>
            </a:r>
            <a:endParaRPr lang="es-GT" dirty="0"/>
          </a:p>
        </p:txBody>
      </p:sp>
      <p:sp>
        <p:nvSpPr>
          <p:cNvPr id="3" name="2 Título"/>
          <p:cNvSpPr>
            <a:spLocks noGrp="1"/>
          </p:cNvSpPr>
          <p:nvPr>
            <p:ph type="title"/>
          </p:nvPr>
        </p:nvSpPr>
        <p:spPr/>
        <p:txBody>
          <a:bodyPr/>
          <a:lstStyle/>
          <a:p>
            <a:endParaRPr lang="es-GT"/>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237178"/>
            <a:ext cx="2055114" cy="6812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960398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Personalizado 10">
      <a:dk1>
        <a:sysClr val="windowText" lastClr="000000"/>
      </a:dk1>
      <a:lt1>
        <a:sysClr val="window" lastClr="FFFFFF"/>
      </a:lt1>
      <a:dk2>
        <a:srgbClr val="2861A9"/>
      </a:dk2>
      <a:lt2>
        <a:srgbClr val="1D487E"/>
      </a:lt2>
      <a:accent1>
        <a:srgbClr val="1D487E"/>
      </a:accent1>
      <a:accent2>
        <a:srgbClr val="2861A9"/>
      </a:accent2>
      <a:accent3>
        <a:srgbClr val="2861A9"/>
      </a:accent3>
      <a:accent4>
        <a:srgbClr val="1D487E"/>
      </a:accent4>
      <a:accent5>
        <a:srgbClr val="2861A9"/>
      </a:accent5>
      <a:accent6>
        <a:srgbClr val="1D487E"/>
      </a:accent6>
      <a:hlink>
        <a:srgbClr val="B4CDED"/>
      </a:hlink>
      <a:folHlink>
        <a:srgbClr val="B4CDED"/>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1626</TotalTime>
  <Words>1183</Words>
  <Application>Microsoft Office PowerPoint</Application>
  <PresentationFormat>Presentación en pantalla (4:3)</PresentationFormat>
  <Paragraphs>120</Paragraphs>
  <Slides>19</Slides>
  <Notes>19</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Forma de onda</vt:lpstr>
      <vt:lpstr>Programas y Acciones  en Materia de Protección Consular</vt:lpstr>
      <vt:lpstr>El Gobierno de Guatemala  y la Migración </vt:lpstr>
      <vt:lpstr>Asistencia y protección consular  a los guatemaltecos</vt:lpstr>
      <vt:lpstr>Diapositiva 4</vt:lpstr>
      <vt:lpstr>Fortalecimiento de la Red Consular</vt:lpstr>
      <vt:lpstr>Apoyo para la regularización migratoria</vt:lpstr>
      <vt:lpstr>Diapositiva 7</vt:lpstr>
      <vt:lpstr>Programas y servicios que se ofrecen al guatemalteco en el exterior</vt:lpstr>
      <vt:lpstr>Diapositiva 9</vt:lpstr>
      <vt:lpstr>Diapositiva 10</vt:lpstr>
      <vt:lpstr>Diapositiva 11</vt:lpstr>
      <vt:lpstr>Programa de Asistencia y Orientación Legal</vt:lpstr>
      <vt:lpstr>Diapositiva 13</vt:lpstr>
      <vt:lpstr>Niñez y Adolescencia Migrante</vt:lpstr>
      <vt:lpstr>Diapositiva 15</vt:lpstr>
      <vt:lpstr>Trata de Personas</vt:lpstr>
      <vt:lpstr>Centro de Atención al Migrante</vt:lpstr>
      <vt:lpstr> Diseño de Atención Integral</vt:lpstr>
      <vt:lpstr>GRACIAS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COORDINACION INTERINSTITUCIONAL</dc:title>
  <dc:creator>Lissette Ordoñez</dc:creator>
  <cp:lastModifiedBy>Valued Acer Customer</cp:lastModifiedBy>
  <cp:revision>132</cp:revision>
  <cp:lastPrinted>2012-11-28T23:37:48Z</cp:lastPrinted>
  <dcterms:created xsi:type="dcterms:W3CDTF">2012-11-02T15:03:06Z</dcterms:created>
  <dcterms:modified xsi:type="dcterms:W3CDTF">2012-12-04T05:29:10Z</dcterms:modified>
</cp:coreProperties>
</file>