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72" r:id="rId6"/>
    <p:sldId id="268" r:id="rId7"/>
    <p:sldId id="267" r:id="rId8"/>
    <p:sldId id="260" r:id="rId9"/>
    <p:sldId id="263" r:id="rId10"/>
    <p:sldId id="261" r:id="rId11"/>
    <p:sldId id="264" r:id="rId12"/>
    <p:sldId id="265" r:id="rId13"/>
    <p:sldId id="266" r:id="rId14"/>
    <p:sldId id="262" r:id="rId15"/>
    <p:sldId id="269" r:id="rId16"/>
    <p:sldId id="270" r:id="rId17"/>
    <p:sldId id="271" r:id="rId18"/>
  </p:sldIdLst>
  <p:sldSz cx="9144000" cy="6858000" type="screen4x3"/>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GT"/>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AC381A-140A-42D6-A8B3-8B6D5ED7D718}" type="datetimeFigureOut">
              <a:rPr lang="es-GT" smtClean="0"/>
              <a:pPr/>
              <a:t>23/06/2014</a:t>
            </a:fld>
            <a:endParaRPr lang="es-GT"/>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GT"/>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GT"/>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05EA8-95E2-494A-92EB-F952955746A2}" type="slidenum">
              <a:rPr lang="es-GT" smtClean="0"/>
              <a:pPr/>
              <a:t>‹Nº›</a:t>
            </a:fld>
            <a:endParaRPr lang="es-GT"/>
          </a:p>
        </p:txBody>
      </p:sp>
    </p:spTree>
    <p:extLst>
      <p:ext uri="{BB962C8B-B14F-4D97-AF65-F5344CB8AC3E}">
        <p14:creationId xmlns:p14="http://schemas.microsoft.com/office/powerpoint/2010/main" xmlns="" val="2133842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1</a:t>
            </a:fld>
            <a:endParaRPr lang="es-G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10</a:t>
            </a:fld>
            <a:endParaRPr lang="es-G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11</a:t>
            </a:fld>
            <a:endParaRPr lang="es-G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12</a:t>
            </a:fld>
            <a:endParaRPr lang="es-G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13</a:t>
            </a:fld>
            <a:endParaRPr lang="es-G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14</a:t>
            </a:fld>
            <a:endParaRPr lang="es-G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15</a:t>
            </a:fld>
            <a:endParaRPr lang="es-G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16</a:t>
            </a:fld>
            <a:endParaRPr lang="es-G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17</a:t>
            </a:fld>
            <a:endParaRPr lang="es-G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2</a:t>
            </a:fld>
            <a:endParaRPr lang="es-G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3</a:t>
            </a:fld>
            <a:endParaRPr lang="es-G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GT" dirty="0" smtClean="0"/>
              <a:t>La Red Consular de Guatemala está conformada por 178 oficinas consulares, de las cuales 18 son consulados generales, 5 consulados, 2 agencias consulares, 37 secciones consulares de embajada y 116 consulados honorarios. En los Estados Unidos de América la red consular está conformada por 11 consulados generales y 1 consulado, localizados en las siguientes ciudades: Los Ángeles, San Francisco, Denver, Phoenix, Houston y McAllen, Nueva York, Providence, </a:t>
            </a:r>
            <a:r>
              <a:rPr lang="es-GT" dirty="0" err="1" smtClean="0"/>
              <a:t>Silver</a:t>
            </a:r>
            <a:r>
              <a:rPr lang="es-GT" dirty="0" smtClean="0"/>
              <a:t> Spring, Chicago, Atlanta y Miami. Tomando en consideración las necesidades reportadas en las oficinas consulares, el incremento en la demanda de servicios consulares y migratorios por la comunidad guatemalteca, así como, la eminente aprobación de la reforma migratoria, que permitirá a los más de ochocientos mil guatemaltecos en situación migratoria irregular obtener un permiso de trabajo y regularizar su condición migratoria. El Ministerio de Relaciones Exteriores considera de urgencia fortalecer su red consular en los Estados Unidos de América, para lo cual ha decido tomar las siguientes acciones: - Dotar de recurso humano, creación de nuevas plazas con rango diplomático,  para fortalecer el cumplimiento de las funciones de asistencia, atención y protección consular. - Dotar de recursos financieros para la contratación de personal local para funciones administrativas y operativas. - Dotar de recursos financieros para cubrir los gastos adicionales de funcionamiento, equipamiento y prestación de los  servicios  y programas consulares y migratorios para beneficio de la comunidad guatemalteca. - Apertura de dos nuevas sedes consulares, una en Seattle, Washington Estate y otra en Omaha, Nebraska. </a:t>
            </a:r>
            <a:endParaRPr lang="es-GT" dirty="0"/>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4</a:t>
            </a:fld>
            <a:endParaRPr lang="es-GT"/>
          </a:p>
        </p:txBody>
      </p:sp>
    </p:spTree>
    <p:extLst>
      <p:ext uri="{BB962C8B-B14F-4D97-AF65-F5344CB8AC3E}">
        <p14:creationId xmlns:p14="http://schemas.microsoft.com/office/powerpoint/2010/main" xmlns="" val="709114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5</a:t>
            </a:fld>
            <a:endParaRPr lang="es-G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6</a:t>
            </a:fld>
            <a:endParaRPr lang="es-G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7</a:t>
            </a:fld>
            <a:endParaRPr lang="es-G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8</a:t>
            </a:fld>
            <a:endParaRPr lang="es-G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8605EA8-95E2-494A-92EB-F952955746A2}" type="slidenum">
              <a:rPr lang="es-GT" smtClean="0"/>
              <a:pPr/>
              <a:t>9</a:t>
            </a:fld>
            <a:endParaRPr lang="es-G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GT"/>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GT"/>
          </a:p>
        </p:txBody>
      </p:sp>
      <p:sp>
        <p:nvSpPr>
          <p:cNvPr id="4" name="3 Marcador de fecha"/>
          <p:cNvSpPr>
            <a:spLocks noGrp="1"/>
          </p:cNvSpPr>
          <p:nvPr>
            <p:ph type="dt" sz="half" idx="10"/>
          </p:nvPr>
        </p:nvSpPr>
        <p:spPr/>
        <p:txBody>
          <a:bodyPr/>
          <a:lstStyle/>
          <a:p>
            <a:fld id="{DFBCEA84-7796-446A-B016-DA5AEC27F288}" type="datetimeFigureOut">
              <a:rPr lang="es-GT" smtClean="0"/>
              <a:pPr/>
              <a:t>23/06/2014</a:t>
            </a:fld>
            <a:endParaRPr lang="es-GT"/>
          </a:p>
        </p:txBody>
      </p:sp>
      <p:sp>
        <p:nvSpPr>
          <p:cNvPr id="5" name="4 Marcador de pie de página"/>
          <p:cNvSpPr>
            <a:spLocks noGrp="1"/>
          </p:cNvSpPr>
          <p:nvPr>
            <p:ph type="ftr" sz="quarter" idx="11"/>
          </p:nvPr>
        </p:nvSpPr>
        <p:spPr/>
        <p:txBody>
          <a:bodyPr/>
          <a:lstStyle/>
          <a:p>
            <a:endParaRPr lang="es-GT"/>
          </a:p>
        </p:txBody>
      </p:sp>
      <p:sp>
        <p:nvSpPr>
          <p:cNvPr id="6" name="5 Marcador de número de diapositiva"/>
          <p:cNvSpPr>
            <a:spLocks noGrp="1"/>
          </p:cNvSpPr>
          <p:nvPr>
            <p:ph type="sldNum" sz="quarter" idx="12"/>
          </p:nvPr>
        </p:nvSpPr>
        <p:spPr/>
        <p:txBody>
          <a:bodyPr/>
          <a:lstStyle/>
          <a:p>
            <a:fld id="{D5F6AEFC-2454-4CB7-AA16-FDE5ACFAED17}" type="slidenum">
              <a:rPr lang="es-GT" smtClean="0"/>
              <a:pPr/>
              <a:t>‹Nº›</a:t>
            </a:fld>
            <a:endParaRPr lang="es-GT"/>
          </a:p>
        </p:txBody>
      </p:sp>
    </p:spTree>
    <p:extLst>
      <p:ext uri="{BB962C8B-B14F-4D97-AF65-F5344CB8AC3E}">
        <p14:creationId xmlns:p14="http://schemas.microsoft.com/office/powerpoint/2010/main" xmlns="" val="1434400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GT"/>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4" name="3 Marcador de fecha"/>
          <p:cNvSpPr>
            <a:spLocks noGrp="1"/>
          </p:cNvSpPr>
          <p:nvPr>
            <p:ph type="dt" sz="half" idx="10"/>
          </p:nvPr>
        </p:nvSpPr>
        <p:spPr/>
        <p:txBody>
          <a:bodyPr/>
          <a:lstStyle/>
          <a:p>
            <a:fld id="{DFBCEA84-7796-446A-B016-DA5AEC27F288}" type="datetimeFigureOut">
              <a:rPr lang="es-GT" smtClean="0"/>
              <a:pPr/>
              <a:t>23/06/2014</a:t>
            </a:fld>
            <a:endParaRPr lang="es-GT"/>
          </a:p>
        </p:txBody>
      </p:sp>
      <p:sp>
        <p:nvSpPr>
          <p:cNvPr id="5" name="4 Marcador de pie de página"/>
          <p:cNvSpPr>
            <a:spLocks noGrp="1"/>
          </p:cNvSpPr>
          <p:nvPr>
            <p:ph type="ftr" sz="quarter" idx="11"/>
          </p:nvPr>
        </p:nvSpPr>
        <p:spPr/>
        <p:txBody>
          <a:bodyPr/>
          <a:lstStyle/>
          <a:p>
            <a:endParaRPr lang="es-GT"/>
          </a:p>
        </p:txBody>
      </p:sp>
      <p:sp>
        <p:nvSpPr>
          <p:cNvPr id="6" name="5 Marcador de número de diapositiva"/>
          <p:cNvSpPr>
            <a:spLocks noGrp="1"/>
          </p:cNvSpPr>
          <p:nvPr>
            <p:ph type="sldNum" sz="quarter" idx="12"/>
          </p:nvPr>
        </p:nvSpPr>
        <p:spPr/>
        <p:txBody>
          <a:bodyPr/>
          <a:lstStyle/>
          <a:p>
            <a:fld id="{D5F6AEFC-2454-4CB7-AA16-FDE5ACFAED17}" type="slidenum">
              <a:rPr lang="es-GT" smtClean="0"/>
              <a:pPr/>
              <a:t>‹Nº›</a:t>
            </a:fld>
            <a:endParaRPr lang="es-GT"/>
          </a:p>
        </p:txBody>
      </p:sp>
    </p:spTree>
    <p:extLst>
      <p:ext uri="{BB962C8B-B14F-4D97-AF65-F5344CB8AC3E}">
        <p14:creationId xmlns:p14="http://schemas.microsoft.com/office/powerpoint/2010/main" xmlns="" val="2309559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GT"/>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4" name="3 Marcador de fecha"/>
          <p:cNvSpPr>
            <a:spLocks noGrp="1"/>
          </p:cNvSpPr>
          <p:nvPr>
            <p:ph type="dt" sz="half" idx="10"/>
          </p:nvPr>
        </p:nvSpPr>
        <p:spPr/>
        <p:txBody>
          <a:bodyPr/>
          <a:lstStyle/>
          <a:p>
            <a:fld id="{DFBCEA84-7796-446A-B016-DA5AEC27F288}" type="datetimeFigureOut">
              <a:rPr lang="es-GT" smtClean="0"/>
              <a:pPr/>
              <a:t>23/06/2014</a:t>
            </a:fld>
            <a:endParaRPr lang="es-GT"/>
          </a:p>
        </p:txBody>
      </p:sp>
      <p:sp>
        <p:nvSpPr>
          <p:cNvPr id="5" name="4 Marcador de pie de página"/>
          <p:cNvSpPr>
            <a:spLocks noGrp="1"/>
          </p:cNvSpPr>
          <p:nvPr>
            <p:ph type="ftr" sz="quarter" idx="11"/>
          </p:nvPr>
        </p:nvSpPr>
        <p:spPr/>
        <p:txBody>
          <a:bodyPr/>
          <a:lstStyle/>
          <a:p>
            <a:endParaRPr lang="es-GT"/>
          </a:p>
        </p:txBody>
      </p:sp>
      <p:sp>
        <p:nvSpPr>
          <p:cNvPr id="6" name="5 Marcador de número de diapositiva"/>
          <p:cNvSpPr>
            <a:spLocks noGrp="1"/>
          </p:cNvSpPr>
          <p:nvPr>
            <p:ph type="sldNum" sz="quarter" idx="12"/>
          </p:nvPr>
        </p:nvSpPr>
        <p:spPr/>
        <p:txBody>
          <a:bodyPr/>
          <a:lstStyle/>
          <a:p>
            <a:fld id="{D5F6AEFC-2454-4CB7-AA16-FDE5ACFAED17}" type="slidenum">
              <a:rPr lang="es-GT" smtClean="0"/>
              <a:pPr/>
              <a:t>‹Nº›</a:t>
            </a:fld>
            <a:endParaRPr lang="es-GT"/>
          </a:p>
        </p:txBody>
      </p:sp>
    </p:spTree>
    <p:extLst>
      <p:ext uri="{BB962C8B-B14F-4D97-AF65-F5344CB8AC3E}">
        <p14:creationId xmlns:p14="http://schemas.microsoft.com/office/powerpoint/2010/main" xmlns="" val="2547800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GT"/>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4" name="3 Marcador de fecha"/>
          <p:cNvSpPr>
            <a:spLocks noGrp="1"/>
          </p:cNvSpPr>
          <p:nvPr>
            <p:ph type="dt" sz="half" idx="10"/>
          </p:nvPr>
        </p:nvSpPr>
        <p:spPr/>
        <p:txBody>
          <a:bodyPr/>
          <a:lstStyle/>
          <a:p>
            <a:fld id="{DFBCEA84-7796-446A-B016-DA5AEC27F288}" type="datetimeFigureOut">
              <a:rPr lang="es-GT" smtClean="0"/>
              <a:pPr/>
              <a:t>23/06/2014</a:t>
            </a:fld>
            <a:endParaRPr lang="es-GT"/>
          </a:p>
        </p:txBody>
      </p:sp>
      <p:sp>
        <p:nvSpPr>
          <p:cNvPr id="5" name="4 Marcador de pie de página"/>
          <p:cNvSpPr>
            <a:spLocks noGrp="1"/>
          </p:cNvSpPr>
          <p:nvPr>
            <p:ph type="ftr" sz="quarter" idx="11"/>
          </p:nvPr>
        </p:nvSpPr>
        <p:spPr/>
        <p:txBody>
          <a:bodyPr/>
          <a:lstStyle/>
          <a:p>
            <a:endParaRPr lang="es-GT"/>
          </a:p>
        </p:txBody>
      </p:sp>
      <p:sp>
        <p:nvSpPr>
          <p:cNvPr id="6" name="5 Marcador de número de diapositiva"/>
          <p:cNvSpPr>
            <a:spLocks noGrp="1"/>
          </p:cNvSpPr>
          <p:nvPr>
            <p:ph type="sldNum" sz="quarter" idx="12"/>
          </p:nvPr>
        </p:nvSpPr>
        <p:spPr/>
        <p:txBody>
          <a:bodyPr/>
          <a:lstStyle/>
          <a:p>
            <a:fld id="{D5F6AEFC-2454-4CB7-AA16-FDE5ACFAED17}" type="slidenum">
              <a:rPr lang="es-GT" smtClean="0"/>
              <a:pPr/>
              <a:t>‹Nº›</a:t>
            </a:fld>
            <a:endParaRPr lang="es-GT"/>
          </a:p>
        </p:txBody>
      </p:sp>
    </p:spTree>
    <p:extLst>
      <p:ext uri="{BB962C8B-B14F-4D97-AF65-F5344CB8AC3E}">
        <p14:creationId xmlns:p14="http://schemas.microsoft.com/office/powerpoint/2010/main" xmlns="" val="3637745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GT"/>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FBCEA84-7796-446A-B016-DA5AEC27F288}" type="datetimeFigureOut">
              <a:rPr lang="es-GT" smtClean="0"/>
              <a:pPr/>
              <a:t>23/06/2014</a:t>
            </a:fld>
            <a:endParaRPr lang="es-GT"/>
          </a:p>
        </p:txBody>
      </p:sp>
      <p:sp>
        <p:nvSpPr>
          <p:cNvPr id="5" name="4 Marcador de pie de página"/>
          <p:cNvSpPr>
            <a:spLocks noGrp="1"/>
          </p:cNvSpPr>
          <p:nvPr>
            <p:ph type="ftr" sz="quarter" idx="11"/>
          </p:nvPr>
        </p:nvSpPr>
        <p:spPr/>
        <p:txBody>
          <a:bodyPr/>
          <a:lstStyle/>
          <a:p>
            <a:endParaRPr lang="es-GT"/>
          </a:p>
        </p:txBody>
      </p:sp>
      <p:sp>
        <p:nvSpPr>
          <p:cNvPr id="6" name="5 Marcador de número de diapositiva"/>
          <p:cNvSpPr>
            <a:spLocks noGrp="1"/>
          </p:cNvSpPr>
          <p:nvPr>
            <p:ph type="sldNum" sz="quarter" idx="12"/>
          </p:nvPr>
        </p:nvSpPr>
        <p:spPr/>
        <p:txBody>
          <a:bodyPr/>
          <a:lstStyle/>
          <a:p>
            <a:fld id="{D5F6AEFC-2454-4CB7-AA16-FDE5ACFAED17}" type="slidenum">
              <a:rPr lang="es-GT" smtClean="0"/>
              <a:pPr/>
              <a:t>‹Nº›</a:t>
            </a:fld>
            <a:endParaRPr lang="es-GT"/>
          </a:p>
        </p:txBody>
      </p:sp>
    </p:spTree>
    <p:extLst>
      <p:ext uri="{BB962C8B-B14F-4D97-AF65-F5344CB8AC3E}">
        <p14:creationId xmlns:p14="http://schemas.microsoft.com/office/powerpoint/2010/main" xmlns="" val="2921981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GT"/>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5" name="4 Marcador de fecha"/>
          <p:cNvSpPr>
            <a:spLocks noGrp="1"/>
          </p:cNvSpPr>
          <p:nvPr>
            <p:ph type="dt" sz="half" idx="10"/>
          </p:nvPr>
        </p:nvSpPr>
        <p:spPr/>
        <p:txBody>
          <a:bodyPr/>
          <a:lstStyle/>
          <a:p>
            <a:fld id="{DFBCEA84-7796-446A-B016-DA5AEC27F288}" type="datetimeFigureOut">
              <a:rPr lang="es-GT" smtClean="0"/>
              <a:pPr/>
              <a:t>23/06/2014</a:t>
            </a:fld>
            <a:endParaRPr lang="es-GT"/>
          </a:p>
        </p:txBody>
      </p:sp>
      <p:sp>
        <p:nvSpPr>
          <p:cNvPr id="6" name="5 Marcador de pie de página"/>
          <p:cNvSpPr>
            <a:spLocks noGrp="1"/>
          </p:cNvSpPr>
          <p:nvPr>
            <p:ph type="ftr" sz="quarter" idx="11"/>
          </p:nvPr>
        </p:nvSpPr>
        <p:spPr/>
        <p:txBody>
          <a:bodyPr/>
          <a:lstStyle/>
          <a:p>
            <a:endParaRPr lang="es-GT"/>
          </a:p>
        </p:txBody>
      </p:sp>
      <p:sp>
        <p:nvSpPr>
          <p:cNvPr id="7" name="6 Marcador de número de diapositiva"/>
          <p:cNvSpPr>
            <a:spLocks noGrp="1"/>
          </p:cNvSpPr>
          <p:nvPr>
            <p:ph type="sldNum" sz="quarter" idx="12"/>
          </p:nvPr>
        </p:nvSpPr>
        <p:spPr/>
        <p:txBody>
          <a:bodyPr/>
          <a:lstStyle/>
          <a:p>
            <a:fld id="{D5F6AEFC-2454-4CB7-AA16-FDE5ACFAED17}" type="slidenum">
              <a:rPr lang="es-GT" smtClean="0"/>
              <a:pPr/>
              <a:t>‹Nº›</a:t>
            </a:fld>
            <a:endParaRPr lang="es-GT"/>
          </a:p>
        </p:txBody>
      </p:sp>
    </p:spTree>
    <p:extLst>
      <p:ext uri="{BB962C8B-B14F-4D97-AF65-F5344CB8AC3E}">
        <p14:creationId xmlns:p14="http://schemas.microsoft.com/office/powerpoint/2010/main" xmlns="" val="1182173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GT"/>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7" name="6 Marcador de fecha"/>
          <p:cNvSpPr>
            <a:spLocks noGrp="1"/>
          </p:cNvSpPr>
          <p:nvPr>
            <p:ph type="dt" sz="half" idx="10"/>
          </p:nvPr>
        </p:nvSpPr>
        <p:spPr/>
        <p:txBody>
          <a:bodyPr/>
          <a:lstStyle/>
          <a:p>
            <a:fld id="{DFBCEA84-7796-446A-B016-DA5AEC27F288}" type="datetimeFigureOut">
              <a:rPr lang="es-GT" smtClean="0"/>
              <a:pPr/>
              <a:t>23/06/2014</a:t>
            </a:fld>
            <a:endParaRPr lang="es-GT"/>
          </a:p>
        </p:txBody>
      </p:sp>
      <p:sp>
        <p:nvSpPr>
          <p:cNvPr id="8" name="7 Marcador de pie de página"/>
          <p:cNvSpPr>
            <a:spLocks noGrp="1"/>
          </p:cNvSpPr>
          <p:nvPr>
            <p:ph type="ftr" sz="quarter" idx="11"/>
          </p:nvPr>
        </p:nvSpPr>
        <p:spPr/>
        <p:txBody>
          <a:bodyPr/>
          <a:lstStyle/>
          <a:p>
            <a:endParaRPr lang="es-GT"/>
          </a:p>
        </p:txBody>
      </p:sp>
      <p:sp>
        <p:nvSpPr>
          <p:cNvPr id="9" name="8 Marcador de número de diapositiva"/>
          <p:cNvSpPr>
            <a:spLocks noGrp="1"/>
          </p:cNvSpPr>
          <p:nvPr>
            <p:ph type="sldNum" sz="quarter" idx="12"/>
          </p:nvPr>
        </p:nvSpPr>
        <p:spPr/>
        <p:txBody>
          <a:bodyPr/>
          <a:lstStyle/>
          <a:p>
            <a:fld id="{D5F6AEFC-2454-4CB7-AA16-FDE5ACFAED17}" type="slidenum">
              <a:rPr lang="es-GT" smtClean="0"/>
              <a:pPr/>
              <a:t>‹Nº›</a:t>
            </a:fld>
            <a:endParaRPr lang="es-GT"/>
          </a:p>
        </p:txBody>
      </p:sp>
    </p:spTree>
    <p:extLst>
      <p:ext uri="{BB962C8B-B14F-4D97-AF65-F5344CB8AC3E}">
        <p14:creationId xmlns:p14="http://schemas.microsoft.com/office/powerpoint/2010/main" xmlns="" val="4066448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GT"/>
          </a:p>
        </p:txBody>
      </p:sp>
      <p:sp>
        <p:nvSpPr>
          <p:cNvPr id="3" name="2 Marcador de fecha"/>
          <p:cNvSpPr>
            <a:spLocks noGrp="1"/>
          </p:cNvSpPr>
          <p:nvPr>
            <p:ph type="dt" sz="half" idx="10"/>
          </p:nvPr>
        </p:nvSpPr>
        <p:spPr/>
        <p:txBody>
          <a:bodyPr/>
          <a:lstStyle/>
          <a:p>
            <a:fld id="{DFBCEA84-7796-446A-B016-DA5AEC27F288}" type="datetimeFigureOut">
              <a:rPr lang="es-GT" smtClean="0"/>
              <a:pPr/>
              <a:t>23/06/2014</a:t>
            </a:fld>
            <a:endParaRPr lang="es-GT"/>
          </a:p>
        </p:txBody>
      </p:sp>
      <p:sp>
        <p:nvSpPr>
          <p:cNvPr id="4" name="3 Marcador de pie de página"/>
          <p:cNvSpPr>
            <a:spLocks noGrp="1"/>
          </p:cNvSpPr>
          <p:nvPr>
            <p:ph type="ftr" sz="quarter" idx="11"/>
          </p:nvPr>
        </p:nvSpPr>
        <p:spPr/>
        <p:txBody>
          <a:bodyPr/>
          <a:lstStyle/>
          <a:p>
            <a:endParaRPr lang="es-GT"/>
          </a:p>
        </p:txBody>
      </p:sp>
      <p:sp>
        <p:nvSpPr>
          <p:cNvPr id="5" name="4 Marcador de número de diapositiva"/>
          <p:cNvSpPr>
            <a:spLocks noGrp="1"/>
          </p:cNvSpPr>
          <p:nvPr>
            <p:ph type="sldNum" sz="quarter" idx="12"/>
          </p:nvPr>
        </p:nvSpPr>
        <p:spPr/>
        <p:txBody>
          <a:bodyPr/>
          <a:lstStyle/>
          <a:p>
            <a:fld id="{D5F6AEFC-2454-4CB7-AA16-FDE5ACFAED17}" type="slidenum">
              <a:rPr lang="es-GT" smtClean="0"/>
              <a:pPr/>
              <a:t>‹Nº›</a:t>
            </a:fld>
            <a:endParaRPr lang="es-GT"/>
          </a:p>
        </p:txBody>
      </p:sp>
    </p:spTree>
    <p:extLst>
      <p:ext uri="{BB962C8B-B14F-4D97-AF65-F5344CB8AC3E}">
        <p14:creationId xmlns:p14="http://schemas.microsoft.com/office/powerpoint/2010/main" xmlns="" val="4288388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FBCEA84-7796-446A-B016-DA5AEC27F288}" type="datetimeFigureOut">
              <a:rPr lang="es-GT" smtClean="0"/>
              <a:pPr/>
              <a:t>23/06/2014</a:t>
            </a:fld>
            <a:endParaRPr lang="es-GT"/>
          </a:p>
        </p:txBody>
      </p:sp>
      <p:sp>
        <p:nvSpPr>
          <p:cNvPr id="3" name="2 Marcador de pie de página"/>
          <p:cNvSpPr>
            <a:spLocks noGrp="1"/>
          </p:cNvSpPr>
          <p:nvPr>
            <p:ph type="ftr" sz="quarter" idx="11"/>
          </p:nvPr>
        </p:nvSpPr>
        <p:spPr/>
        <p:txBody>
          <a:bodyPr/>
          <a:lstStyle/>
          <a:p>
            <a:endParaRPr lang="es-GT"/>
          </a:p>
        </p:txBody>
      </p:sp>
      <p:sp>
        <p:nvSpPr>
          <p:cNvPr id="4" name="3 Marcador de número de diapositiva"/>
          <p:cNvSpPr>
            <a:spLocks noGrp="1"/>
          </p:cNvSpPr>
          <p:nvPr>
            <p:ph type="sldNum" sz="quarter" idx="12"/>
          </p:nvPr>
        </p:nvSpPr>
        <p:spPr/>
        <p:txBody>
          <a:bodyPr/>
          <a:lstStyle/>
          <a:p>
            <a:fld id="{D5F6AEFC-2454-4CB7-AA16-FDE5ACFAED17}" type="slidenum">
              <a:rPr lang="es-GT" smtClean="0"/>
              <a:pPr/>
              <a:t>‹Nº›</a:t>
            </a:fld>
            <a:endParaRPr lang="es-GT"/>
          </a:p>
        </p:txBody>
      </p:sp>
    </p:spTree>
    <p:extLst>
      <p:ext uri="{BB962C8B-B14F-4D97-AF65-F5344CB8AC3E}">
        <p14:creationId xmlns:p14="http://schemas.microsoft.com/office/powerpoint/2010/main" xmlns="" val="89113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GT"/>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FBCEA84-7796-446A-B016-DA5AEC27F288}" type="datetimeFigureOut">
              <a:rPr lang="es-GT" smtClean="0"/>
              <a:pPr/>
              <a:t>23/06/2014</a:t>
            </a:fld>
            <a:endParaRPr lang="es-GT"/>
          </a:p>
        </p:txBody>
      </p:sp>
      <p:sp>
        <p:nvSpPr>
          <p:cNvPr id="6" name="5 Marcador de pie de página"/>
          <p:cNvSpPr>
            <a:spLocks noGrp="1"/>
          </p:cNvSpPr>
          <p:nvPr>
            <p:ph type="ftr" sz="quarter" idx="11"/>
          </p:nvPr>
        </p:nvSpPr>
        <p:spPr/>
        <p:txBody>
          <a:bodyPr/>
          <a:lstStyle/>
          <a:p>
            <a:endParaRPr lang="es-GT"/>
          </a:p>
        </p:txBody>
      </p:sp>
      <p:sp>
        <p:nvSpPr>
          <p:cNvPr id="7" name="6 Marcador de número de diapositiva"/>
          <p:cNvSpPr>
            <a:spLocks noGrp="1"/>
          </p:cNvSpPr>
          <p:nvPr>
            <p:ph type="sldNum" sz="quarter" idx="12"/>
          </p:nvPr>
        </p:nvSpPr>
        <p:spPr/>
        <p:txBody>
          <a:bodyPr/>
          <a:lstStyle/>
          <a:p>
            <a:fld id="{D5F6AEFC-2454-4CB7-AA16-FDE5ACFAED17}" type="slidenum">
              <a:rPr lang="es-GT" smtClean="0"/>
              <a:pPr/>
              <a:t>‹Nº›</a:t>
            </a:fld>
            <a:endParaRPr lang="es-GT"/>
          </a:p>
        </p:txBody>
      </p:sp>
    </p:spTree>
    <p:extLst>
      <p:ext uri="{BB962C8B-B14F-4D97-AF65-F5344CB8AC3E}">
        <p14:creationId xmlns:p14="http://schemas.microsoft.com/office/powerpoint/2010/main" xmlns="" val="2708500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GT"/>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FBCEA84-7796-446A-B016-DA5AEC27F288}" type="datetimeFigureOut">
              <a:rPr lang="es-GT" smtClean="0"/>
              <a:pPr/>
              <a:t>23/06/2014</a:t>
            </a:fld>
            <a:endParaRPr lang="es-GT"/>
          </a:p>
        </p:txBody>
      </p:sp>
      <p:sp>
        <p:nvSpPr>
          <p:cNvPr id="6" name="5 Marcador de pie de página"/>
          <p:cNvSpPr>
            <a:spLocks noGrp="1"/>
          </p:cNvSpPr>
          <p:nvPr>
            <p:ph type="ftr" sz="quarter" idx="11"/>
          </p:nvPr>
        </p:nvSpPr>
        <p:spPr/>
        <p:txBody>
          <a:bodyPr/>
          <a:lstStyle/>
          <a:p>
            <a:endParaRPr lang="es-GT"/>
          </a:p>
        </p:txBody>
      </p:sp>
      <p:sp>
        <p:nvSpPr>
          <p:cNvPr id="7" name="6 Marcador de número de diapositiva"/>
          <p:cNvSpPr>
            <a:spLocks noGrp="1"/>
          </p:cNvSpPr>
          <p:nvPr>
            <p:ph type="sldNum" sz="quarter" idx="12"/>
          </p:nvPr>
        </p:nvSpPr>
        <p:spPr/>
        <p:txBody>
          <a:bodyPr/>
          <a:lstStyle/>
          <a:p>
            <a:fld id="{D5F6AEFC-2454-4CB7-AA16-FDE5ACFAED17}" type="slidenum">
              <a:rPr lang="es-GT" smtClean="0"/>
              <a:pPr/>
              <a:t>‹Nº›</a:t>
            </a:fld>
            <a:endParaRPr lang="es-GT"/>
          </a:p>
        </p:txBody>
      </p:sp>
    </p:spTree>
    <p:extLst>
      <p:ext uri="{BB962C8B-B14F-4D97-AF65-F5344CB8AC3E}">
        <p14:creationId xmlns:p14="http://schemas.microsoft.com/office/powerpoint/2010/main" xmlns="" val="915100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GT"/>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BCEA84-7796-446A-B016-DA5AEC27F288}" type="datetimeFigureOut">
              <a:rPr lang="es-GT" smtClean="0"/>
              <a:pPr/>
              <a:t>23/06/2014</a:t>
            </a:fld>
            <a:endParaRPr lang="es-GT"/>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F6AEFC-2454-4CB7-AA16-FDE5ACFAED17}" type="slidenum">
              <a:rPr lang="es-GT" smtClean="0"/>
              <a:pPr/>
              <a:t>‹Nº›</a:t>
            </a:fld>
            <a:endParaRPr lang="es-GT"/>
          </a:p>
        </p:txBody>
      </p:sp>
    </p:spTree>
    <p:extLst>
      <p:ext uri="{BB962C8B-B14F-4D97-AF65-F5344CB8AC3E}">
        <p14:creationId xmlns:p14="http://schemas.microsoft.com/office/powerpoint/2010/main" xmlns="" val="3883740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700808"/>
            <a:ext cx="7772400" cy="2808312"/>
          </a:xfrm>
        </p:spPr>
        <p:txBody>
          <a:bodyPr>
            <a:noAutofit/>
          </a:bodyPr>
          <a:lstStyle/>
          <a:p>
            <a:r>
              <a:rPr lang="es-MX" sz="3200" b="1" dirty="0" smtClean="0">
                <a:solidFill>
                  <a:schemeClr val="accent1">
                    <a:lumMod val="75000"/>
                  </a:schemeClr>
                </a:solidFill>
                <a:latin typeface="Biondi" panose="02000505030000020004" pitchFamily="2" charset="0"/>
              </a:rPr>
              <a:t/>
            </a:r>
            <a:br>
              <a:rPr lang="es-MX" sz="3200" b="1" dirty="0" smtClean="0">
                <a:solidFill>
                  <a:schemeClr val="accent1">
                    <a:lumMod val="75000"/>
                  </a:schemeClr>
                </a:solidFill>
                <a:latin typeface="Biondi" panose="02000505030000020004" pitchFamily="2" charset="0"/>
              </a:rPr>
            </a:br>
            <a:r>
              <a:rPr lang="es-MX" sz="3200" b="1" dirty="0" smtClean="0">
                <a:solidFill>
                  <a:schemeClr val="accent1">
                    <a:lumMod val="75000"/>
                  </a:schemeClr>
                </a:solidFill>
                <a:latin typeface="Biondi" panose="02000505030000020004" pitchFamily="2" charset="0"/>
              </a:rPr>
              <a:t/>
            </a:r>
            <a:br>
              <a:rPr lang="es-MX" sz="3200" b="1" dirty="0" smtClean="0">
                <a:solidFill>
                  <a:schemeClr val="accent1">
                    <a:lumMod val="75000"/>
                  </a:schemeClr>
                </a:solidFill>
                <a:latin typeface="Biondi" panose="02000505030000020004" pitchFamily="2" charset="0"/>
              </a:rPr>
            </a:br>
            <a:r>
              <a:rPr lang="es-MX" sz="3200" b="1" dirty="0" smtClean="0">
                <a:solidFill>
                  <a:schemeClr val="accent1">
                    <a:lumMod val="75000"/>
                  </a:schemeClr>
                </a:solidFill>
                <a:latin typeface="Arial" pitchFamily="34" charset="0"/>
                <a:cs typeface="Arial" pitchFamily="34" charset="0"/>
              </a:rPr>
              <a:t>AVANCES </a:t>
            </a:r>
            <a:r>
              <a:rPr lang="es-MX" sz="3200" b="1" dirty="0" smtClean="0">
                <a:solidFill>
                  <a:schemeClr val="accent1">
                    <a:lumMod val="75000"/>
                  </a:schemeClr>
                </a:solidFill>
                <a:latin typeface="Arial" pitchFamily="34" charset="0"/>
                <a:cs typeface="Arial" pitchFamily="34" charset="0"/>
              </a:rPr>
              <a:t>Y NUEVOS ESFUERZOS </a:t>
            </a:r>
            <a:r>
              <a:rPr lang="es-MX" sz="3200" b="1" dirty="0" smtClean="0">
                <a:solidFill>
                  <a:schemeClr val="accent1">
                    <a:lumMod val="75000"/>
                  </a:schemeClr>
                </a:solidFill>
                <a:latin typeface="Arial" pitchFamily="34" charset="0"/>
                <a:cs typeface="Arial" pitchFamily="34" charset="0"/>
              </a:rPr>
              <a:t>EN</a:t>
            </a:r>
            <a:br>
              <a:rPr lang="es-MX" sz="3200" b="1" dirty="0" smtClean="0">
                <a:solidFill>
                  <a:schemeClr val="accent1">
                    <a:lumMod val="75000"/>
                  </a:schemeClr>
                </a:solidFill>
                <a:latin typeface="Arial" pitchFamily="34" charset="0"/>
                <a:cs typeface="Arial" pitchFamily="34" charset="0"/>
              </a:rPr>
            </a:br>
            <a:r>
              <a:rPr lang="es-MX" sz="3200" b="1" dirty="0" smtClean="0">
                <a:solidFill>
                  <a:schemeClr val="accent1">
                    <a:lumMod val="75000"/>
                  </a:schemeClr>
                </a:solidFill>
                <a:latin typeface="Arial" pitchFamily="34" charset="0"/>
                <a:cs typeface="Arial" pitchFamily="34" charset="0"/>
              </a:rPr>
              <a:t> </a:t>
            </a:r>
            <a:r>
              <a:rPr lang="es-MX" sz="3200" b="1" dirty="0" smtClean="0">
                <a:solidFill>
                  <a:schemeClr val="accent1">
                    <a:lumMod val="75000"/>
                  </a:schemeClr>
                </a:solidFill>
                <a:latin typeface="Arial" pitchFamily="34" charset="0"/>
                <a:cs typeface="Arial" pitchFamily="34" charset="0"/>
              </a:rPr>
              <a:t>MATERIA CONSULAR </a:t>
            </a:r>
            <a:r>
              <a:rPr lang="es-MX" sz="3200" b="1" dirty="0" smtClean="0">
                <a:solidFill>
                  <a:schemeClr val="accent1">
                    <a:lumMod val="75000"/>
                  </a:schemeClr>
                </a:solidFill>
                <a:latin typeface="Arial" pitchFamily="34" charset="0"/>
                <a:cs typeface="Arial" pitchFamily="34" charset="0"/>
              </a:rPr>
              <a:t> </a:t>
            </a:r>
            <a:r>
              <a:rPr lang="es-MX" sz="3200" b="1" dirty="0" smtClean="0">
                <a:solidFill>
                  <a:schemeClr val="accent1">
                    <a:lumMod val="75000"/>
                  </a:schemeClr>
                </a:solidFill>
                <a:latin typeface="Biondi" panose="02000505030000020004" pitchFamily="2" charset="0"/>
              </a:rPr>
              <a:t/>
            </a:r>
            <a:br>
              <a:rPr lang="es-MX" sz="3200" b="1" dirty="0" smtClean="0">
                <a:solidFill>
                  <a:schemeClr val="accent1">
                    <a:lumMod val="75000"/>
                  </a:schemeClr>
                </a:solidFill>
                <a:latin typeface="Biondi" panose="02000505030000020004" pitchFamily="2" charset="0"/>
              </a:rPr>
            </a:br>
            <a:r>
              <a:rPr lang="es-MX" sz="3200" b="1" dirty="0" smtClean="0">
                <a:solidFill>
                  <a:schemeClr val="accent1">
                    <a:lumMod val="75000"/>
                  </a:schemeClr>
                </a:solidFill>
                <a:latin typeface="Biondi" panose="02000505030000020004" pitchFamily="2" charset="0"/>
              </a:rPr>
              <a:t/>
            </a:r>
            <a:br>
              <a:rPr lang="es-MX" sz="3200" b="1" dirty="0" smtClean="0">
                <a:solidFill>
                  <a:schemeClr val="accent1">
                    <a:lumMod val="75000"/>
                  </a:schemeClr>
                </a:solidFill>
                <a:latin typeface="Biondi" panose="02000505030000020004" pitchFamily="2" charset="0"/>
              </a:rPr>
            </a:br>
            <a:endParaRPr lang="es-GT" sz="2400" b="1" dirty="0">
              <a:solidFill>
                <a:schemeClr val="accent1">
                  <a:lumMod val="75000"/>
                </a:schemeClr>
              </a:solidFill>
              <a:latin typeface="Biondi" panose="02000505030000020004" pitchFamily="2" charset="0"/>
            </a:endParaRPr>
          </a:p>
        </p:txBody>
      </p:sp>
    </p:spTree>
    <p:extLst>
      <p:ext uri="{BB962C8B-B14F-4D97-AF65-F5344CB8AC3E}">
        <p14:creationId xmlns:p14="http://schemas.microsoft.com/office/powerpoint/2010/main" xmlns="" val="3207884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GT" sz="2800" b="1" dirty="0" smtClean="0">
                <a:solidFill>
                  <a:schemeClr val="accent1">
                    <a:lumMod val="75000"/>
                  </a:schemeClr>
                </a:solidFill>
                <a:latin typeface="Arial" pitchFamily="34" charset="0"/>
                <a:cs typeface="Arial" pitchFamily="34" charset="0"/>
              </a:rPr>
              <a:t>EN </a:t>
            </a:r>
            <a:r>
              <a:rPr lang="es-GT" sz="2800" b="1" dirty="0" smtClean="0">
                <a:solidFill>
                  <a:schemeClr val="accent1">
                    <a:lumMod val="75000"/>
                  </a:schemeClr>
                </a:solidFill>
                <a:latin typeface="Arial" pitchFamily="34" charset="0"/>
                <a:cs typeface="Arial" pitchFamily="34" charset="0"/>
              </a:rPr>
              <a:t>MATERIA DE PROTECCIÓN CONSULAR</a:t>
            </a:r>
            <a:r>
              <a:rPr lang="es-GT" sz="2800" dirty="0" smtClean="0">
                <a:solidFill>
                  <a:schemeClr val="accent1">
                    <a:lumMod val="75000"/>
                  </a:schemeClr>
                </a:solidFill>
                <a:latin typeface="Biondi" panose="02000505030000020004" pitchFamily="2" charset="0"/>
              </a:rPr>
              <a:t> </a:t>
            </a:r>
            <a:endParaRPr lang="es-GT" sz="2800" dirty="0">
              <a:solidFill>
                <a:schemeClr val="accent1">
                  <a:lumMod val="75000"/>
                </a:schemeClr>
              </a:solidFill>
              <a:latin typeface="Biondi" panose="02000505030000020004" pitchFamily="2" charset="0"/>
            </a:endParaRPr>
          </a:p>
        </p:txBody>
      </p:sp>
      <p:sp>
        <p:nvSpPr>
          <p:cNvPr id="3" name="2 Marcador de contenido"/>
          <p:cNvSpPr>
            <a:spLocks noGrp="1"/>
          </p:cNvSpPr>
          <p:nvPr>
            <p:ph idx="1"/>
          </p:nvPr>
        </p:nvSpPr>
        <p:spPr>
          <a:xfrm>
            <a:off x="827584" y="1772816"/>
            <a:ext cx="7344816" cy="3960440"/>
          </a:xfrm>
        </p:spPr>
        <p:txBody>
          <a:bodyPr>
            <a:noAutofit/>
          </a:bodyPr>
          <a:lstStyle/>
          <a:p>
            <a:pPr marL="0" indent="0" algn="just">
              <a:buNone/>
            </a:pPr>
            <a:r>
              <a:rPr lang="es-GT" sz="2000" b="1" dirty="0" smtClean="0">
                <a:latin typeface="Arial" pitchFamily="34" charset="0"/>
                <a:cs typeface="Arial" pitchFamily="34" charset="0"/>
              </a:rPr>
              <a:t>En el marco del </a:t>
            </a:r>
            <a:r>
              <a:rPr lang="es-GT" sz="2000" b="1" dirty="0" smtClean="0">
                <a:latin typeface="Arial" pitchFamily="34" charset="0"/>
                <a:cs typeface="Arial" pitchFamily="34" charset="0"/>
              </a:rPr>
              <a:t>Convenio </a:t>
            </a:r>
            <a:r>
              <a:rPr lang="es-GT" sz="2000" b="1" dirty="0">
                <a:latin typeface="Arial" pitchFamily="34" charset="0"/>
                <a:cs typeface="Arial" pitchFamily="34" charset="0"/>
              </a:rPr>
              <a:t>de Cooperación </a:t>
            </a:r>
            <a:r>
              <a:rPr lang="es-GT" sz="2000" b="1" dirty="0" smtClean="0">
                <a:latin typeface="Arial" pitchFamily="34" charset="0"/>
                <a:cs typeface="Arial" pitchFamily="34" charset="0"/>
              </a:rPr>
              <a:t>entre </a:t>
            </a:r>
            <a:r>
              <a:rPr lang="es-GT" sz="2000" b="1" dirty="0">
                <a:latin typeface="Arial" pitchFamily="34" charset="0"/>
                <a:cs typeface="Arial" pitchFamily="34" charset="0"/>
              </a:rPr>
              <a:t>el Ministerio de Relaciones Exteriores de Guatemala y el Comité Internacional </a:t>
            </a:r>
            <a:r>
              <a:rPr lang="es-GT" sz="2000" b="1" dirty="0" smtClean="0">
                <a:latin typeface="Arial" pitchFamily="34" charset="0"/>
                <a:cs typeface="Arial" pitchFamily="34" charset="0"/>
              </a:rPr>
              <a:t>de </a:t>
            </a:r>
            <a:r>
              <a:rPr lang="es-GT" sz="2000" b="1" dirty="0">
                <a:latin typeface="Arial" pitchFamily="34" charset="0"/>
                <a:cs typeface="Arial" pitchFamily="34" charset="0"/>
              </a:rPr>
              <a:t>la Cruz Roja, para la implementación de una base de datos para la búsqueda de migrantes desaparecidos en </a:t>
            </a:r>
            <a:r>
              <a:rPr lang="es-GT" sz="2000" b="1" dirty="0" smtClean="0">
                <a:latin typeface="Arial" pitchFamily="34" charset="0"/>
                <a:cs typeface="Arial" pitchFamily="34" charset="0"/>
              </a:rPr>
              <a:t>el </a:t>
            </a:r>
            <a:r>
              <a:rPr lang="es-GT" sz="2000" b="1" dirty="0" smtClean="0">
                <a:latin typeface="Arial" pitchFamily="34" charset="0"/>
                <a:cs typeface="Arial" pitchFamily="34" charset="0"/>
              </a:rPr>
              <a:t>exterior, </a:t>
            </a:r>
            <a:r>
              <a:rPr lang="es-GT" sz="2000" b="1" dirty="0" smtClean="0">
                <a:latin typeface="Arial" pitchFamily="34" charset="0"/>
                <a:cs typeface="Arial" pitchFamily="34" charset="0"/>
              </a:rPr>
              <a:t>se </a:t>
            </a:r>
            <a:r>
              <a:rPr lang="es-GT" sz="2000" b="1" dirty="0">
                <a:latin typeface="Arial" pitchFamily="34" charset="0"/>
                <a:cs typeface="Arial" pitchFamily="34" charset="0"/>
              </a:rPr>
              <a:t>han </a:t>
            </a:r>
            <a:r>
              <a:rPr lang="es-GT" sz="2000" b="1" dirty="0" smtClean="0">
                <a:latin typeface="Arial" pitchFamily="34" charset="0"/>
                <a:cs typeface="Arial" pitchFamily="34" charset="0"/>
              </a:rPr>
              <a:t>realizado varias capacitaciones con el propósito de </a:t>
            </a:r>
            <a:r>
              <a:rPr lang="es-GT" sz="2000" b="1" dirty="0">
                <a:latin typeface="Arial" pitchFamily="34" charset="0"/>
                <a:cs typeface="Arial" pitchFamily="34" charset="0"/>
              </a:rPr>
              <a:t>conocer </a:t>
            </a:r>
            <a:r>
              <a:rPr lang="es-GT" sz="2000" b="1" dirty="0" smtClean="0">
                <a:latin typeface="Arial" pitchFamily="34" charset="0"/>
                <a:cs typeface="Arial" pitchFamily="34" charset="0"/>
              </a:rPr>
              <a:t>esa </a:t>
            </a:r>
            <a:r>
              <a:rPr lang="es-GT" sz="2000" b="1" dirty="0" smtClean="0">
                <a:latin typeface="Arial" pitchFamily="34" charset="0"/>
                <a:cs typeface="Arial" pitchFamily="34" charset="0"/>
              </a:rPr>
              <a:t>herramienta dirigida </a:t>
            </a:r>
            <a:r>
              <a:rPr lang="es-GT" sz="2000" b="1" dirty="0">
                <a:latin typeface="Arial" pitchFamily="34" charset="0"/>
                <a:cs typeface="Arial" pitchFamily="34" charset="0"/>
              </a:rPr>
              <a:t>a funcionarios del </a:t>
            </a:r>
            <a:r>
              <a:rPr lang="es-GT" sz="2000" b="1" dirty="0" smtClean="0">
                <a:latin typeface="Arial" pitchFamily="34" charset="0"/>
                <a:cs typeface="Arial" pitchFamily="34" charset="0"/>
              </a:rPr>
              <a:t>Instituto Nacional de Ciencias Forenses, del Ministerio Público </a:t>
            </a:r>
            <a:r>
              <a:rPr lang="es-GT" sz="2000" b="1" dirty="0">
                <a:latin typeface="Arial" pitchFamily="34" charset="0"/>
                <a:cs typeface="Arial" pitchFamily="34" charset="0"/>
              </a:rPr>
              <a:t>y funcionarios </a:t>
            </a:r>
            <a:r>
              <a:rPr lang="es-GT" sz="2000" b="1" dirty="0" smtClean="0">
                <a:latin typeface="Arial" pitchFamily="34" charset="0"/>
                <a:cs typeface="Arial" pitchFamily="34" charset="0"/>
              </a:rPr>
              <a:t>de Cancillería, la </a:t>
            </a:r>
            <a:r>
              <a:rPr lang="es-GT" sz="2000" b="1" dirty="0" smtClean="0">
                <a:latin typeface="Arial" pitchFamily="34" charset="0"/>
                <a:cs typeface="Arial" pitchFamily="34" charset="0"/>
              </a:rPr>
              <a:t>cual se implementará en </a:t>
            </a:r>
            <a:r>
              <a:rPr lang="es-GT" sz="2000" b="1" dirty="0">
                <a:latin typeface="Arial" pitchFamily="34" charset="0"/>
                <a:cs typeface="Arial" pitchFamily="34" charset="0"/>
              </a:rPr>
              <a:t>el mes de septiembre de este año.</a:t>
            </a:r>
          </a:p>
          <a:p>
            <a:pPr marL="0" indent="0" algn="just">
              <a:buNone/>
            </a:pPr>
            <a:endParaRPr lang="es-GT" sz="2000" b="1" dirty="0">
              <a:latin typeface="Arial Rounded MT Bold" panose="020F0704030504030204" pitchFamily="34" charset="0"/>
            </a:endParaRPr>
          </a:p>
        </p:txBody>
      </p:sp>
    </p:spTree>
    <p:extLst>
      <p:ext uri="{BB962C8B-B14F-4D97-AF65-F5344CB8AC3E}">
        <p14:creationId xmlns:p14="http://schemas.microsoft.com/office/powerpoint/2010/main" xmlns="" val="873507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229600" cy="1143000"/>
          </a:xfrm>
        </p:spPr>
        <p:txBody>
          <a:bodyPr>
            <a:noAutofit/>
          </a:bodyPr>
          <a:lstStyle/>
          <a:p>
            <a:r>
              <a:rPr lang="es-MX" sz="2400" b="1" dirty="0" smtClean="0">
                <a:solidFill>
                  <a:schemeClr val="accent1">
                    <a:lumMod val="75000"/>
                  </a:schemeClr>
                </a:solidFill>
                <a:latin typeface="Arial" pitchFamily="34" charset="0"/>
                <a:cs typeface="Arial" pitchFamily="34" charset="0"/>
              </a:rPr>
              <a:t>E</a:t>
            </a:r>
            <a:r>
              <a:rPr lang="es-MX" sz="2400" b="1" dirty="0" smtClean="0">
                <a:solidFill>
                  <a:schemeClr val="accent1">
                    <a:lumMod val="75000"/>
                  </a:schemeClr>
                </a:solidFill>
                <a:latin typeface="Arial" pitchFamily="34" charset="0"/>
                <a:cs typeface="Arial" pitchFamily="34" charset="0"/>
              </a:rPr>
              <a:t>N </a:t>
            </a:r>
            <a:r>
              <a:rPr lang="es-MX" sz="2400" b="1" dirty="0" smtClean="0">
                <a:solidFill>
                  <a:schemeClr val="accent1">
                    <a:lumMod val="75000"/>
                  </a:schemeClr>
                </a:solidFill>
                <a:latin typeface="Arial" pitchFamily="34" charset="0"/>
                <a:cs typeface="Arial" pitchFamily="34" charset="0"/>
              </a:rPr>
              <a:t>MATERIA DE PROTECCIÓN CONSULAR PARA LA NIÑEZ Y ADOLESCENCIA MIGRANTE </a:t>
            </a:r>
            <a:endParaRPr lang="es-GT" sz="2400" b="1" dirty="0">
              <a:solidFill>
                <a:schemeClr val="accent1">
                  <a:lumMod val="75000"/>
                </a:schemeClr>
              </a:solidFill>
              <a:latin typeface="Arial" pitchFamily="34" charset="0"/>
              <a:cs typeface="Arial" pitchFamily="34" charset="0"/>
            </a:endParaRPr>
          </a:p>
        </p:txBody>
      </p:sp>
      <p:sp>
        <p:nvSpPr>
          <p:cNvPr id="3" name="2 Marcador de contenido"/>
          <p:cNvSpPr>
            <a:spLocks noGrp="1"/>
          </p:cNvSpPr>
          <p:nvPr>
            <p:ph idx="1"/>
          </p:nvPr>
        </p:nvSpPr>
        <p:spPr>
          <a:xfrm>
            <a:off x="1115616" y="1628800"/>
            <a:ext cx="7056784" cy="3528392"/>
          </a:xfrm>
        </p:spPr>
        <p:txBody>
          <a:bodyPr>
            <a:normAutofit lnSpcReduction="10000"/>
          </a:bodyPr>
          <a:lstStyle/>
          <a:p>
            <a:pPr marL="0" indent="0" algn="just">
              <a:buNone/>
            </a:pPr>
            <a:r>
              <a:rPr lang="es-GT" sz="2200" b="1" dirty="0">
                <a:latin typeface="Arial" pitchFamily="34" charset="0"/>
                <a:cs typeface="Arial" pitchFamily="34" charset="0"/>
              </a:rPr>
              <a:t>El Ministerio de Relaciones Exteriores, bajo el liderazgo de la licenciada Rosa Leal de Pérez, Primera Dama de la República, conjuntamente con la Secretaría de Bienestar Social de la Presidencia, la Dirección General de Migración, la Procuraduría General de la Nación y demás instituciones guatemaltecas estatales, organizaciones de la sociedad civil y organismos internacionales vinculadas al tema de niñez migrante, ha promovido e implementado una serie de acciones en beneficio de la niñez y adolescencia migrante. </a:t>
            </a:r>
          </a:p>
          <a:p>
            <a:endParaRPr lang="es-GT" b="1" dirty="0">
              <a:latin typeface="Arial" pitchFamily="34" charset="0"/>
              <a:cs typeface="Arial" pitchFamily="34" charset="0"/>
            </a:endParaRPr>
          </a:p>
        </p:txBody>
      </p:sp>
    </p:spTree>
    <p:extLst>
      <p:ext uri="{BB962C8B-B14F-4D97-AF65-F5344CB8AC3E}">
        <p14:creationId xmlns:p14="http://schemas.microsoft.com/office/powerpoint/2010/main" xmlns="" val="31123660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611560" y="476672"/>
            <a:ext cx="7920880" cy="830997"/>
          </a:xfrm>
          <a:prstGeom prst="rect">
            <a:avLst/>
          </a:prstGeom>
        </p:spPr>
        <p:txBody>
          <a:bodyPr wrap="square">
            <a:spAutoFit/>
          </a:bodyPr>
          <a:lstStyle/>
          <a:p>
            <a:pPr algn="ctr"/>
            <a:r>
              <a:rPr lang="es-MX" sz="2400" b="1" dirty="0" smtClean="0">
                <a:solidFill>
                  <a:schemeClr val="accent1">
                    <a:lumMod val="75000"/>
                  </a:schemeClr>
                </a:solidFill>
                <a:latin typeface="Arial" pitchFamily="34" charset="0"/>
                <a:cs typeface="Arial" pitchFamily="34" charset="0"/>
              </a:rPr>
              <a:t>EN MATERIA DE PROTECCIÓN CONSULAR PARA LA NIÑEZ Y ADOLESCENCIA MIGRANTE </a:t>
            </a:r>
            <a:endParaRPr lang="es-ES" sz="2400" dirty="0"/>
          </a:p>
        </p:txBody>
      </p:sp>
      <p:graphicFrame>
        <p:nvGraphicFramePr>
          <p:cNvPr id="6" name="5 Tabla"/>
          <p:cNvGraphicFramePr>
            <a:graphicFrameLocks noGrp="1"/>
          </p:cNvGraphicFramePr>
          <p:nvPr/>
        </p:nvGraphicFramePr>
        <p:xfrm>
          <a:off x="2483768" y="1268760"/>
          <a:ext cx="4212468" cy="5039256"/>
        </p:xfrm>
        <a:graphic>
          <a:graphicData uri="http://schemas.openxmlformats.org/drawingml/2006/table">
            <a:tbl>
              <a:tblPr firstRow="1" bandRow="1">
                <a:tableStyleId>{5C22544A-7EE6-4342-B048-85BDC9FD1C3A}</a:tableStyleId>
              </a:tblPr>
              <a:tblGrid>
                <a:gridCol w="4212468"/>
              </a:tblGrid>
              <a:tr h="375816">
                <a:tc>
                  <a:txBody>
                    <a:bodyPr/>
                    <a:lstStyle/>
                    <a:p>
                      <a:pPr algn="ctr"/>
                      <a:r>
                        <a:rPr lang="es-GT" sz="1500" dirty="0" smtClean="0"/>
                        <a:t>ACCIONES</a:t>
                      </a:r>
                      <a:r>
                        <a:rPr lang="es-GT" sz="1500" baseline="0" dirty="0" smtClean="0"/>
                        <a:t> NACIONALES</a:t>
                      </a:r>
                      <a:endParaRPr lang="es-GT" sz="1500" dirty="0"/>
                    </a:p>
                  </a:txBody>
                  <a:tcPr/>
                </a:tc>
              </a:tr>
              <a:tr h="1484052">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es-MX" sz="1500" baseline="0" dirty="0" smtClean="0"/>
                        <a:t>Diseño de la Política Pública de Asistencia, Atención y Protección Consular</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es-MX" sz="1500" baseline="0" dirty="0" smtClean="0"/>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es-MX" sz="1500" baseline="0" dirty="0" smtClean="0"/>
                    </a:p>
                    <a:p>
                      <a:pPr marL="285750" marR="0" lvl="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es-MX" sz="1500" baseline="0" dirty="0" smtClean="0"/>
                        <a:t>Diseño del Protocolo de Asistencia, Atención y Protección de la Niñez y Adolescencia Migrante y el Mecanismo para determinar su interés superior</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es-MX" sz="1500" baseline="0" dirty="0" smtClean="0"/>
                    </a:p>
                    <a:p>
                      <a:pPr marL="285750" marR="0" lvl="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es-MX" sz="1500" baseline="0" dirty="0" smtClean="0"/>
                        <a:t>Impulsar un Mecanismo bilateral para la notificación y asistencia consular en la detención, albergue y reunificación de la niñez y adolescencia migrante</a:t>
                      </a:r>
                    </a:p>
                    <a:p>
                      <a:pPr marL="285750" marR="0" lvl="0" indent="-285750" algn="just" defTabSz="914400" rtl="0" eaLnBrk="1" fontAlgn="auto" latinLnBrk="0" hangingPunct="1">
                        <a:lnSpc>
                          <a:spcPct val="100000"/>
                        </a:lnSpc>
                        <a:spcBef>
                          <a:spcPts val="0"/>
                        </a:spcBef>
                        <a:spcAft>
                          <a:spcPts val="0"/>
                        </a:spcAft>
                        <a:buClrTx/>
                        <a:buSzTx/>
                        <a:buFont typeface="Arial" pitchFamily="34" charset="0"/>
                        <a:buChar char="•"/>
                        <a:tabLst/>
                        <a:defRPr/>
                      </a:pPr>
                      <a:endParaRPr lang="es-MX" sz="1500" baseline="0" dirty="0" smtClean="0"/>
                    </a:p>
                    <a:p>
                      <a:pPr marL="285750" marR="0" lvl="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es-MX" sz="1500" baseline="0" dirty="0" smtClean="0"/>
                        <a:t>Visita de trabajo de alto nivel a zona fronteriza, instalaciones y albergues.</a:t>
                      </a:r>
                    </a:p>
                    <a:p>
                      <a:pPr marL="285750" marR="0" lvl="0" indent="-285750" algn="just" defTabSz="914400" rtl="0" eaLnBrk="1" fontAlgn="auto" latinLnBrk="0" hangingPunct="1">
                        <a:lnSpc>
                          <a:spcPct val="100000"/>
                        </a:lnSpc>
                        <a:spcBef>
                          <a:spcPts val="0"/>
                        </a:spcBef>
                        <a:spcAft>
                          <a:spcPts val="0"/>
                        </a:spcAft>
                        <a:buClrTx/>
                        <a:buSzTx/>
                        <a:buFont typeface="Arial" pitchFamily="34" charset="0"/>
                        <a:buChar char="•"/>
                        <a:tabLst/>
                        <a:defRPr/>
                      </a:pPr>
                      <a:endParaRPr lang="es-MX" sz="1500" baseline="0" dirty="0" smtClean="0"/>
                    </a:p>
                    <a:p>
                      <a:pPr marL="285750" marR="0" lvl="0" indent="-285750" algn="just" defTabSz="914400" rtl="0" eaLnBrk="1" fontAlgn="auto" latinLnBrk="0" hangingPunct="1">
                        <a:lnSpc>
                          <a:spcPct val="100000"/>
                        </a:lnSpc>
                        <a:spcBef>
                          <a:spcPts val="0"/>
                        </a:spcBef>
                        <a:spcAft>
                          <a:spcPts val="0"/>
                        </a:spcAft>
                        <a:buClrTx/>
                        <a:buSzTx/>
                        <a:buFont typeface="Arial" pitchFamily="34" charset="0"/>
                        <a:buChar char="•"/>
                        <a:tabLst/>
                        <a:defRPr/>
                      </a:pPr>
                      <a:endParaRPr lang="es-MX" sz="1500" baseline="0" dirty="0" smtClean="0"/>
                    </a:p>
                    <a:p>
                      <a:pPr marL="285750" marR="0" lvl="0" indent="-285750" algn="just" defTabSz="914400" rtl="0" eaLnBrk="1" fontAlgn="auto" latinLnBrk="0" hangingPunct="1">
                        <a:lnSpc>
                          <a:spcPct val="100000"/>
                        </a:lnSpc>
                        <a:spcBef>
                          <a:spcPts val="0"/>
                        </a:spcBef>
                        <a:spcAft>
                          <a:spcPts val="0"/>
                        </a:spcAft>
                        <a:buClrTx/>
                        <a:buSzTx/>
                        <a:buFont typeface="Arial" pitchFamily="34" charset="0"/>
                        <a:buChar char="•"/>
                        <a:tabLst/>
                        <a:defRPr/>
                      </a:pPr>
                      <a:endParaRPr lang="es-MX" sz="1500" baseline="0" dirty="0" smtClean="0"/>
                    </a:p>
                    <a:p>
                      <a:pPr marL="285750" marR="0" lvl="0" indent="-285750" algn="just" defTabSz="914400" rtl="0" eaLnBrk="1" fontAlgn="auto" latinLnBrk="0" hangingPunct="1">
                        <a:lnSpc>
                          <a:spcPct val="100000"/>
                        </a:lnSpc>
                        <a:spcBef>
                          <a:spcPts val="0"/>
                        </a:spcBef>
                        <a:spcAft>
                          <a:spcPts val="0"/>
                        </a:spcAft>
                        <a:buClrTx/>
                        <a:buSzTx/>
                        <a:buFont typeface="Arial" pitchFamily="34" charset="0"/>
                        <a:buChar char="•"/>
                        <a:tabLst/>
                        <a:defRPr/>
                      </a:pPr>
                      <a:endParaRPr lang="es-MX" sz="1500" baseline="0" dirty="0" smtClean="0"/>
                    </a:p>
                  </a:txBody>
                  <a:tcPr/>
                </a:tc>
              </a:tr>
            </a:tbl>
          </a:graphicData>
        </a:graphic>
      </p:graphicFrame>
    </p:spTree>
    <p:extLst>
      <p:ext uri="{BB962C8B-B14F-4D97-AF65-F5344CB8AC3E}">
        <p14:creationId xmlns:p14="http://schemas.microsoft.com/office/powerpoint/2010/main" xmlns="" val="41865280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556792"/>
            <a:ext cx="7931224" cy="4536504"/>
          </a:xfrm>
        </p:spPr>
        <p:txBody>
          <a:bodyPr>
            <a:normAutofit fontScale="47500" lnSpcReduction="20000"/>
          </a:bodyPr>
          <a:lstStyle/>
          <a:p>
            <a:pPr algn="just">
              <a:buFont typeface="Wingdings" panose="05000000000000000000" pitchFamily="2" charset="2"/>
              <a:buChar char="ü"/>
            </a:pPr>
            <a:r>
              <a:rPr lang="es-GT" dirty="0">
                <a:latin typeface="Arial" pitchFamily="34" charset="0"/>
                <a:cs typeface="Arial" pitchFamily="34" charset="0"/>
              </a:rPr>
              <a:t>VISITA A FROTERA: En marzo se visitó Phoenix y Tucson, en mayo McAllen y Brownsville, para observar la situación , conversar con las autoridades y visitar albergues. </a:t>
            </a:r>
            <a:endParaRPr lang="es-GT" dirty="0" smtClean="0">
              <a:latin typeface="Arial" pitchFamily="34" charset="0"/>
              <a:cs typeface="Arial" pitchFamily="34" charset="0"/>
            </a:endParaRPr>
          </a:p>
          <a:p>
            <a:pPr algn="just">
              <a:buFont typeface="Wingdings" panose="05000000000000000000" pitchFamily="2" charset="2"/>
              <a:buChar char="ü"/>
            </a:pPr>
            <a:endParaRPr lang="es-GT" dirty="0">
              <a:latin typeface="Arial" pitchFamily="34" charset="0"/>
              <a:cs typeface="Arial" pitchFamily="34" charset="0"/>
            </a:endParaRPr>
          </a:p>
          <a:p>
            <a:pPr algn="just">
              <a:buFont typeface="Wingdings" panose="05000000000000000000" pitchFamily="2" charset="2"/>
              <a:buChar char="ü"/>
            </a:pPr>
            <a:r>
              <a:rPr lang="es-GT" dirty="0" smtClean="0">
                <a:latin typeface="Arial" pitchFamily="34" charset="0"/>
                <a:cs typeface="Arial" pitchFamily="34" charset="0"/>
              </a:rPr>
              <a:t>COORDINACION </a:t>
            </a:r>
            <a:r>
              <a:rPr lang="es-GT" dirty="0">
                <a:latin typeface="Arial" pitchFamily="34" charset="0"/>
                <a:cs typeface="Arial" pitchFamily="34" charset="0"/>
              </a:rPr>
              <a:t>CON AUTORIDADES: Se trabaja en estrecha coordinación con las autoridades de la Patrulla Fronteriza, Inmigración, Oficina de Refugio y Reasentamiento y Albergues</a:t>
            </a:r>
            <a:r>
              <a:rPr lang="es-GT" dirty="0" smtClean="0">
                <a:latin typeface="Arial" pitchFamily="34" charset="0"/>
                <a:cs typeface="Arial" pitchFamily="34" charset="0"/>
              </a:rPr>
              <a:t>.</a:t>
            </a:r>
          </a:p>
          <a:p>
            <a:pPr algn="just">
              <a:buFont typeface="Wingdings" panose="05000000000000000000" pitchFamily="2" charset="2"/>
              <a:buChar char="ü"/>
            </a:pPr>
            <a:endParaRPr lang="es-GT" dirty="0">
              <a:latin typeface="Arial" pitchFamily="34" charset="0"/>
              <a:cs typeface="Arial" pitchFamily="34" charset="0"/>
            </a:endParaRPr>
          </a:p>
          <a:p>
            <a:pPr algn="just">
              <a:buFont typeface="Wingdings" panose="05000000000000000000" pitchFamily="2" charset="2"/>
              <a:buChar char="ü"/>
            </a:pPr>
            <a:r>
              <a:rPr lang="es-GT" dirty="0" smtClean="0">
                <a:latin typeface="Arial" pitchFamily="34" charset="0"/>
                <a:cs typeface="Arial" pitchFamily="34" charset="0"/>
              </a:rPr>
              <a:t>MONITOREO </a:t>
            </a:r>
            <a:r>
              <a:rPr lang="es-GT" dirty="0">
                <a:latin typeface="Arial" pitchFamily="34" charset="0"/>
                <a:cs typeface="Arial" pitchFamily="34" charset="0"/>
              </a:rPr>
              <a:t>PERMANENTE: Los consulados en frontera visitan permanentemente las estaciones de la patrulla fronteriza, centros de detención y albergues, para coordinar con las autoridades la atención a nuestros connacionales, velar por el respeto a sus derechos y al debido proceso, un trato y condiciones humanas, dignas y respetuosas</a:t>
            </a:r>
            <a:r>
              <a:rPr lang="es-GT" dirty="0" smtClean="0">
                <a:latin typeface="Arial" pitchFamily="34" charset="0"/>
                <a:cs typeface="Arial" pitchFamily="34" charset="0"/>
              </a:rPr>
              <a:t>.</a:t>
            </a:r>
          </a:p>
          <a:p>
            <a:pPr algn="just">
              <a:buFont typeface="Wingdings" panose="05000000000000000000" pitchFamily="2" charset="2"/>
              <a:buChar char="ü"/>
            </a:pPr>
            <a:endParaRPr lang="es-GT" dirty="0">
              <a:latin typeface="Arial" pitchFamily="34" charset="0"/>
              <a:cs typeface="Arial" pitchFamily="34" charset="0"/>
            </a:endParaRPr>
          </a:p>
          <a:p>
            <a:pPr algn="just">
              <a:buFont typeface="Wingdings" panose="05000000000000000000" pitchFamily="2" charset="2"/>
              <a:buChar char="ü"/>
            </a:pPr>
            <a:r>
              <a:rPr lang="es-GT" dirty="0" smtClean="0">
                <a:latin typeface="Arial" pitchFamily="34" charset="0"/>
                <a:cs typeface="Arial" pitchFamily="34" charset="0"/>
              </a:rPr>
              <a:t>NOTIFICACIÓN </a:t>
            </a:r>
            <a:r>
              <a:rPr lang="es-GT" dirty="0">
                <a:latin typeface="Arial" pitchFamily="34" charset="0"/>
                <a:cs typeface="Arial" pitchFamily="34" charset="0"/>
              </a:rPr>
              <a:t>A FAMILIAS: Se notifica a las familias de la detención de sus familiares y orienta en el proceso que llevará su reunificación en los Estados Unidos o su retorno a Guatemala</a:t>
            </a:r>
            <a:r>
              <a:rPr lang="es-GT" dirty="0" smtClean="0">
                <a:latin typeface="Arial" pitchFamily="34" charset="0"/>
                <a:cs typeface="Arial" pitchFamily="34" charset="0"/>
              </a:rPr>
              <a:t>.</a:t>
            </a:r>
          </a:p>
          <a:p>
            <a:pPr marL="0" indent="0" algn="just">
              <a:buNone/>
            </a:pPr>
            <a:endParaRPr lang="es-GT" dirty="0">
              <a:latin typeface="Arial" pitchFamily="34" charset="0"/>
              <a:cs typeface="Arial" pitchFamily="34" charset="0"/>
            </a:endParaRPr>
          </a:p>
          <a:p>
            <a:pPr algn="just">
              <a:buFont typeface="Wingdings" panose="05000000000000000000" pitchFamily="2" charset="2"/>
              <a:buChar char="ü"/>
            </a:pPr>
            <a:r>
              <a:rPr lang="es-GT" dirty="0" smtClean="0">
                <a:latin typeface="Arial" pitchFamily="34" charset="0"/>
                <a:cs typeface="Arial" pitchFamily="34" charset="0"/>
              </a:rPr>
              <a:t>ORIENTACION </a:t>
            </a:r>
            <a:r>
              <a:rPr lang="es-GT" dirty="0">
                <a:latin typeface="Arial" pitchFamily="34" charset="0"/>
                <a:cs typeface="Arial" pitchFamily="34" charset="0"/>
              </a:rPr>
              <a:t>A DETENIDOS: Al visitar la estaciones, centros de detención y albergues, se entrevista a las personas detenidas y orienta en la situación que enfrentan y el proceso que llevará su reunificación en Estados Unidos (caso niñez) o su retorno a Guatemala.</a:t>
            </a:r>
          </a:p>
        </p:txBody>
      </p:sp>
      <p:sp>
        <p:nvSpPr>
          <p:cNvPr id="4" name="3 Rectángulo"/>
          <p:cNvSpPr/>
          <p:nvPr/>
        </p:nvSpPr>
        <p:spPr>
          <a:xfrm>
            <a:off x="755576" y="404664"/>
            <a:ext cx="7560840" cy="830997"/>
          </a:xfrm>
          <a:prstGeom prst="rect">
            <a:avLst/>
          </a:prstGeom>
        </p:spPr>
        <p:txBody>
          <a:bodyPr wrap="square">
            <a:spAutoFit/>
          </a:bodyPr>
          <a:lstStyle/>
          <a:p>
            <a:pPr algn="ctr"/>
            <a:r>
              <a:rPr lang="es-MX" sz="2400" b="1" dirty="0" smtClean="0">
                <a:solidFill>
                  <a:schemeClr val="accent1">
                    <a:lumMod val="75000"/>
                  </a:schemeClr>
                </a:solidFill>
                <a:latin typeface="Arial" pitchFamily="34" charset="0"/>
                <a:cs typeface="Arial" pitchFamily="34" charset="0"/>
              </a:rPr>
              <a:t>EN MATERIA DE PROTECCIÓN CONSULAR PARA LA NIÑEZ Y ADOLESCENCIA MIGRANTE </a:t>
            </a:r>
            <a:endParaRPr lang="es-ES" sz="2400" dirty="0"/>
          </a:p>
        </p:txBody>
      </p:sp>
    </p:spTree>
    <p:extLst>
      <p:ext uri="{BB962C8B-B14F-4D97-AF65-F5344CB8AC3E}">
        <p14:creationId xmlns:p14="http://schemas.microsoft.com/office/powerpoint/2010/main" xmlns="" val="354027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b="1" dirty="0" smtClean="0">
                <a:solidFill>
                  <a:schemeClr val="accent1">
                    <a:lumMod val="75000"/>
                  </a:schemeClr>
                </a:solidFill>
                <a:latin typeface="Arial" pitchFamily="34" charset="0"/>
                <a:cs typeface="Arial" pitchFamily="34" charset="0"/>
              </a:rPr>
              <a:t>Programas de Asistencia y </a:t>
            </a:r>
            <a:br>
              <a:rPr lang="es-MX" sz="2800" b="1" dirty="0" smtClean="0">
                <a:solidFill>
                  <a:schemeClr val="accent1">
                    <a:lumMod val="75000"/>
                  </a:schemeClr>
                </a:solidFill>
                <a:latin typeface="Arial" pitchFamily="34" charset="0"/>
                <a:cs typeface="Arial" pitchFamily="34" charset="0"/>
              </a:rPr>
            </a:br>
            <a:r>
              <a:rPr lang="es-MX" sz="2800" b="1" dirty="0" smtClean="0">
                <a:solidFill>
                  <a:schemeClr val="accent1">
                    <a:lumMod val="75000"/>
                  </a:schemeClr>
                </a:solidFill>
                <a:latin typeface="Arial" pitchFamily="34" charset="0"/>
                <a:cs typeface="Arial" pitchFamily="34" charset="0"/>
              </a:rPr>
              <a:t>Protección Consular </a:t>
            </a:r>
            <a:endParaRPr lang="es-GT" sz="2800" b="1" dirty="0">
              <a:solidFill>
                <a:schemeClr val="accent1">
                  <a:lumMod val="75000"/>
                </a:schemeClr>
              </a:solidFill>
              <a:latin typeface="Arial" pitchFamily="34" charset="0"/>
              <a:cs typeface="Arial" pitchFamily="34" charset="0"/>
            </a:endParaRPr>
          </a:p>
        </p:txBody>
      </p:sp>
      <p:sp>
        <p:nvSpPr>
          <p:cNvPr id="3" name="2 Marcador de contenido"/>
          <p:cNvSpPr>
            <a:spLocks noGrp="1"/>
          </p:cNvSpPr>
          <p:nvPr>
            <p:ph idx="1"/>
          </p:nvPr>
        </p:nvSpPr>
        <p:spPr>
          <a:xfrm>
            <a:off x="755576" y="1484784"/>
            <a:ext cx="7787208" cy="4277072"/>
          </a:xfrm>
        </p:spPr>
        <p:txBody>
          <a:bodyPr>
            <a:noAutofit/>
          </a:bodyPr>
          <a:lstStyle/>
          <a:p>
            <a:pPr marL="0" indent="0" algn="just">
              <a:buNone/>
            </a:pPr>
            <a:r>
              <a:rPr lang="es-MX" sz="1600" b="1" dirty="0" smtClean="0">
                <a:latin typeface="Arial" pitchFamily="34" charset="0"/>
                <a:cs typeface="Arial" pitchFamily="34" charset="0"/>
              </a:rPr>
              <a:t>Para el  Ministerio de Relaciones Exteriores es prioridad </a:t>
            </a:r>
            <a:r>
              <a:rPr lang="es-GT" sz="1600" b="1" dirty="0">
                <a:latin typeface="Arial" pitchFamily="34" charset="0"/>
                <a:cs typeface="Arial" pitchFamily="34" charset="0"/>
              </a:rPr>
              <a:t>la atención, asistencia y protección a la comunidad guatemalteca radicada en el exterior, a los guatemaltecos en tránsito hacia los países de destino y en el retorno asistido a su lugar de </a:t>
            </a:r>
            <a:r>
              <a:rPr lang="es-GT" sz="1600" b="1" dirty="0" smtClean="0">
                <a:latin typeface="Arial" pitchFamily="34" charset="0"/>
                <a:cs typeface="Arial" pitchFamily="34" charset="0"/>
              </a:rPr>
              <a:t>origen.</a:t>
            </a:r>
          </a:p>
          <a:p>
            <a:pPr marL="0" indent="0" algn="just">
              <a:buNone/>
            </a:pPr>
            <a:endParaRPr lang="es-MX" sz="1600" b="1" dirty="0" smtClean="0">
              <a:latin typeface="Arial" pitchFamily="34" charset="0"/>
              <a:cs typeface="Arial" pitchFamily="34" charset="0"/>
            </a:endParaRPr>
          </a:p>
          <a:p>
            <a:pPr marL="0" indent="0" algn="just">
              <a:buNone/>
            </a:pPr>
            <a:r>
              <a:rPr lang="es-MX" sz="1600" b="1" dirty="0" smtClean="0">
                <a:latin typeface="Arial" pitchFamily="34" charset="0"/>
                <a:cs typeface="Arial" pitchFamily="34" charset="0"/>
              </a:rPr>
              <a:t>Para tal efecto, se continúan fortaleciendo los siguientes programas: </a:t>
            </a:r>
            <a:endParaRPr lang="es-MX" sz="1600" b="1" dirty="0">
              <a:latin typeface="Arial" pitchFamily="34" charset="0"/>
              <a:cs typeface="Arial" pitchFamily="34" charset="0"/>
            </a:endParaRPr>
          </a:p>
          <a:p>
            <a:pPr algn="just">
              <a:buFont typeface="Wingdings" panose="05000000000000000000" pitchFamily="2" charset="2"/>
              <a:buChar char="ü"/>
            </a:pPr>
            <a:r>
              <a:rPr lang="es-GT" sz="1600" b="1" dirty="0">
                <a:latin typeface="Arial" pitchFamily="34" charset="0"/>
                <a:cs typeface="Arial" pitchFamily="34" charset="0"/>
              </a:rPr>
              <a:t>Programa de asistencia a guatemaltecos fallecidos y vulnerables en el exterior.</a:t>
            </a:r>
          </a:p>
          <a:p>
            <a:pPr algn="just">
              <a:buFont typeface="Wingdings" panose="05000000000000000000" pitchFamily="2" charset="2"/>
              <a:buChar char="ü"/>
            </a:pPr>
            <a:r>
              <a:rPr lang="es-GT" sz="1600" b="1" dirty="0">
                <a:latin typeface="Arial" pitchFamily="34" charset="0"/>
                <a:cs typeface="Arial" pitchFamily="34" charset="0"/>
              </a:rPr>
              <a:t>Programa de búsqueda de guatemaltecos desaparecidos en el exterior.</a:t>
            </a:r>
          </a:p>
          <a:p>
            <a:pPr algn="just">
              <a:buFont typeface="Wingdings" panose="05000000000000000000" pitchFamily="2" charset="2"/>
              <a:buChar char="ü"/>
            </a:pPr>
            <a:r>
              <a:rPr lang="es-GT" sz="1600" b="1" dirty="0">
                <a:latin typeface="Arial" pitchFamily="34" charset="0"/>
                <a:cs typeface="Arial" pitchFamily="34" charset="0"/>
              </a:rPr>
              <a:t>Programa de asistencia humanitaria a guatemaltecos retornados vía aérea desde los Estados Unidos de  América y vía terrestre desde México. </a:t>
            </a:r>
          </a:p>
          <a:p>
            <a:pPr algn="just">
              <a:buFont typeface="Wingdings" panose="05000000000000000000" pitchFamily="2" charset="2"/>
              <a:buChar char="ü"/>
            </a:pPr>
            <a:r>
              <a:rPr lang="es-GT" sz="1600" b="1" dirty="0">
                <a:latin typeface="Arial" pitchFamily="34" charset="0"/>
                <a:cs typeface="Arial" pitchFamily="34" charset="0"/>
              </a:rPr>
              <a:t>Consulados Móviles.</a:t>
            </a:r>
          </a:p>
          <a:p>
            <a:pPr algn="just">
              <a:buFont typeface="Wingdings" panose="05000000000000000000" pitchFamily="2" charset="2"/>
              <a:buChar char="ü"/>
            </a:pPr>
            <a:r>
              <a:rPr lang="es-GT" sz="1600" b="1" dirty="0">
                <a:latin typeface="Arial" pitchFamily="34" charset="0"/>
                <a:cs typeface="Arial" pitchFamily="34" charset="0"/>
              </a:rPr>
              <a:t>Sábados Consulares.</a:t>
            </a:r>
          </a:p>
          <a:p>
            <a:pPr algn="just">
              <a:buFont typeface="Wingdings" panose="05000000000000000000" pitchFamily="2" charset="2"/>
              <a:buChar char="ü"/>
            </a:pPr>
            <a:r>
              <a:rPr lang="es-GT" sz="1600" b="1" dirty="0">
                <a:latin typeface="Arial" pitchFamily="34" charset="0"/>
                <a:cs typeface="Arial" pitchFamily="34" charset="0"/>
              </a:rPr>
              <a:t>Programa de asistencia y orientación migratoria.</a:t>
            </a:r>
          </a:p>
          <a:p>
            <a:pPr algn="just">
              <a:buFont typeface="Wingdings" panose="05000000000000000000" pitchFamily="2" charset="2"/>
              <a:buChar char="ü"/>
            </a:pPr>
            <a:r>
              <a:rPr lang="es-GT" sz="1600" b="1" dirty="0" smtClean="0">
                <a:latin typeface="Arial" pitchFamily="34" charset="0"/>
                <a:cs typeface="Arial" pitchFamily="34" charset="0"/>
              </a:rPr>
              <a:t>Programa </a:t>
            </a:r>
            <a:r>
              <a:rPr lang="es-GT" sz="1600" b="1" dirty="0">
                <a:latin typeface="Arial" pitchFamily="34" charset="0"/>
                <a:cs typeface="Arial" pitchFamily="34" charset="0"/>
              </a:rPr>
              <a:t>de videoconferencias.</a:t>
            </a:r>
          </a:p>
          <a:p>
            <a:pPr marL="0" indent="0" algn="just">
              <a:buNone/>
            </a:pPr>
            <a:endParaRPr lang="es-GT" sz="1600" b="1" dirty="0">
              <a:latin typeface="Arial" pitchFamily="34" charset="0"/>
              <a:cs typeface="Arial" pitchFamily="34" charset="0"/>
            </a:endParaRPr>
          </a:p>
          <a:p>
            <a:pPr marL="0" indent="0" algn="just">
              <a:buNone/>
            </a:pPr>
            <a:endParaRPr lang="es-GT" sz="1600" b="1" dirty="0">
              <a:latin typeface="Arial" pitchFamily="34" charset="0"/>
              <a:cs typeface="Arial" pitchFamily="34" charset="0"/>
            </a:endParaRPr>
          </a:p>
        </p:txBody>
      </p:sp>
    </p:spTree>
    <p:extLst>
      <p:ext uri="{BB962C8B-B14F-4D97-AF65-F5344CB8AC3E}">
        <p14:creationId xmlns:p14="http://schemas.microsoft.com/office/powerpoint/2010/main" xmlns="" val="36767891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GT" sz="2200" b="1" cap="all" dirty="0">
                <a:solidFill>
                  <a:schemeClr val="accent1">
                    <a:lumMod val="75000"/>
                  </a:schemeClr>
                </a:solidFill>
                <a:latin typeface="Arial" pitchFamily="34" charset="0"/>
                <a:cs typeface="Arial" pitchFamily="34" charset="0"/>
              </a:rPr>
              <a:t>Programa de asistencia humanitaria a guatemaltecos </a:t>
            </a:r>
            <a:r>
              <a:rPr lang="es-GT" sz="2200" b="1" cap="all" dirty="0" smtClean="0">
                <a:solidFill>
                  <a:schemeClr val="accent1">
                    <a:lumMod val="75000"/>
                  </a:schemeClr>
                </a:solidFill>
                <a:latin typeface="Arial" pitchFamily="34" charset="0"/>
                <a:cs typeface="Arial" pitchFamily="34" charset="0"/>
              </a:rPr>
              <a:t>retornados vía aérea desde los estados unidos de  américa</a:t>
            </a:r>
            <a:r>
              <a:rPr lang="es-GT" sz="2400" b="1" dirty="0">
                <a:latin typeface="Arial" pitchFamily="34" charset="0"/>
                <a:cs typeface="Arial" pitchFamily="34" charset="0"/>
              </a:rPr>
              <a:t/>
            </a:r>
            <a:br>
              <a:rPr lang="es-GT" sz="2400" b="1" dirty="0">
                <a:latin typeface="Arial" pitchFamily="34" charset="0"/>
                <a:cs typeface="Arial" pitchFamily="34" charset="0"/>
              </a:rPr>
            </a:br>
            <a:endParaRPr lang="es-GT" sz="2400" b="1" dirty="0">
              <a:latin typeface="Arial" pitchFamily="34" charset="0"/>
              <a:cs typeface="Arial" pitchFamily="34" charset="0"/>
            </a:endParaRPr>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27584" y="1772816"/>
            <a:ext cx="7718425" cy="3600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352016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GT" sz="2800" b="1" cap="all" dirty="0">
                <a:solidFill>
                  <a:schemeClr val="accent1">
                    <a:lumMod val="75000"/>
                  </a:schemeClr>
                </a:solidFill>
                <a:latin typeface="Arial" pitchFamily="34" charset="0"/>
                <a:cs typeface="Arial" pitchFamily="34" charset="0"/>
              </a:rPr>
              <a:t>Guatemaltecos deportados vía aérea en los Estados Unidos de América </a:t>
            </a:r>
          </a:p>
        </p:txBody>
      </p:sp>
      <p:pic>
        <p:nvPicPr>
          <p:cNvPr id="10242" name="Picture 2"/>
          <p:cNvPicPr>
            <a:picLocks noGrp="1" noChangeAspect="1" noChangeArrowheads="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5576" y="1700808"/>
            <a:ext cx="2170364" cy="39200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43"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131840" y="2145251"/>
            <a:ext cx="5602287" cy="29019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375673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GT" sz="2400" b="1" cap="all" dirty="0" smtClean="0">
                <a:solidFill>
                  <a:schemeClr val="accent1">
                    <a:lumMod val="75000"/>
                  </a:schemeClr>
                </a:solidFill>
                <a:latin typeface="Arial" pitchFamily="34" charset="0"/>
                <a:cs typeface="Arial" pitchFamily="34" charset="0"/>
              </a:rPr>
              <a:t>guatemaltecos </a:t>
            </a:r>
            <a:r>
              <a:rPr lang="es-GT" sz="2400" b="1" cap="all" dirty="0">
                <a:solidFill>
                  <a:schemeClr val="accent1">
                    <a:lumMod val="75000"/>
                  </a:schemeClr>
                </a:solidFill>
                <a:latin typeface="Arial" pitchFamily="34" charset="0"/>
                <a:cs typeface="Arial" pitchFamily="34" charset="0"/>
              </a:rPr>
              <a:t>retornados vía terrestre desde México</a:t>
            </a:r>
          </a:p>
        </p:txBody>
      </p:sp>
      <p:graphicFrame>
        <p:nvGraphicFramePr>
          <p:cNvPr id="4" name="3 Tabla"/>
          <p:cNvGraphicFramePr>
            <a:graphicFrameLocks noGrp="1"/>
          </p:cNvGraphicFramePr>
          <p:nvPr>
            <p:extLst>
              <p:ext uri="{D42A27DB-BD31-4B8C-83A1-F6EECF244321}">
                <p14:modId xmlns:p14="http://schemas.microsoft.com/office/powerpoint/2010/main" xmlns="" val="1563077983"/>
              </p:ext>
            </p:extLst>
          </p:nvPr>
        </p:nvGraphicFramePr>
        <p:xfrm>
          <a:off x="1979712" y="1988840"/>
          <a:ext cx="5976663" cy="3528390"/>
        </p:xfrm>
        <a:graphic>
          <a:graphicData uri="http://schemas.openxmlformats.org/drawingml/2006/table">
            <a:tbl>
              <a:tblPr firstRow="1" bandRow="1">
                <a:tableStyleId>{5C22544A-7EE6-4342-B048-85BDC9FD1C3A}</a:tableStyleId>
              </a:tblPr>
              <a:tblGrid>
                <a:gridCol w="1049743"/>
                <a:gridCol w="985384"/>
                <a:gridCol w="985384"/>
                <a:gridCol w="985384"/>
                <a:gridCol w="985384"/>
                <a:gridCol w="985384"/>
              </a:tblGrid>
              <a:tr h="373869">
                <a:tc rowSpan="2">
                  <a:txBody>
                    <a:bodyPr/>
                    <a:lstStyle/>
                    <a:p>
                      <a:pPr algn="ctr"/>
                      <a:r>
                        <a:rPr lang="es-MX" sz="1000" b="1" dirty="0" smtClean="0"/>
                        <a:t>MES</a:t>
                      </a:r>
                      <a:endParaRPr lang="es-GT" sz="1000" b="1" dirty="0"/>
                    </a:p>
                  </a:txBody>
                  <a:tcPr anchor="ctr"/>
                </a:tc>
                <a:tc gridSpan="2">
                  <a:txBody>
                    <a:bodyPr/>
                    <a:lstStyle/>
                    <a:p>
                      <a:pPr algn="ctr"/>
                      <a:r>
                        <a:rPr lang="es-MX" sz="1000" b="1" dirty="0" smtClean="0"/>
                        <a:t>MAYORES</a:t>
                      </a:r>
                      <a:r>
                        <a:rPr lang="es-MX" sz="1000" b="1" baseline="0" dirty="0" smtClean="0"/>
                        <a:t> DE EDAD</a:t>
                      </a:r>
                      <a:endParaRPr lang="es-GT" sz="1000" b="1" dirty="0"/>
                    </a:p>
                  </a:txBody>
                  <a:tcPr anchor="ctr"/>
                </a:tc>
                <a:tc hMerge="1">
                  <a:txBody>
                    <a:bodyPr/>
                    <a:lstStyle/>
                    <a:p>
                      <a:pPr algn="ctr"/>
                      <a:endParaRPr lang="es-GT" sz="1400" dirty="0"/>
                    </a:p>
                  </a:txBody>
                  <a:tcPr anchor="ctr"/>
                </a:tc>
                <a:tc gridSpan="2">
                  <a:txBody>
                    <a:bodyPr/>
                    <a:lstStyle/>
                    <a:p>
                      <a:pPr algn="ctr"/>
                      <a:r>
                        <a:rPr lang="es-MX" sz="1000" b="1" dirty="0" smtClean="0"/>
                        <a:t>MENORES DE EDAD</a:t>
                      </a:r>
                      <a:endParaRPr lang="es-GT" sz="1000" b="1" dirty="0"/>
                    </a:p>
                  </a:txBody>
                  <a:tcPr anchor="ctr"/>
                </a:tc>
                <a:tc hMerge="1">
                  <a:txBody>
                    <a:bodyPr/>
                    <a:lstStyle/>
                    <a:p>
                      <a:pPr algn="ctr"/>
                      <a:endParaRPr lang="es-GT" sz="1400" dirty="0"/>
                    </a:p>
                  </a:txBody>
                  <a:tcPr anchor="ctr"/>
                </a:tc>
                <a:tc rowSpan="2">
                  <a:txBody>
                    <a:bodyPr/>
                    <a:lstStyle/>
                    <a:p>
                      <a:pPr algn="ctr"/>
                      <a:r>
                        <a:rPr lang="es-MX" sz="1000" b="1" dirty="0" smtClean="0"/>
                        <a:t>TOTAL 2014</a:t>
                      </a:r>
                      <a:endParaRPr lang="es-GT" sz="1000" b="1" dirty="0"/>
                    </a:p>
                  </a:txBody>
                  <a:tcPr anchor="ctr"/>
                </a:tc>
              </a:tr>
              <a:tr h="373869">
                <a:tc vMerge="1">
                  <a:txBody>
                    <a:bodyPr/>
                    <a:lstStyle/>
                    <a:p>
                      <a:pPr algn="ctr"/>
                      <a:endParaRPr lang="es-GT" sz="1400" dirty="0"/>
                    </a:p>
                  </a:txBody>
                  <a:tcPr anchor="ctr"/>
                </a:tc>
                <a:tc>
                  <a:txBody>
                    <a:bodyPr/>
                    <a:lstStyle/>
                    <a:p>
                      <a:pPr algn="ctr"/>
                      <a:r>
                        <a:rPr lang="es-MX" sz="1000" b="1" dirty="0" smtClean="0">
                          <a:solidFill>
                            <a:schemeClr val="bg1"/>
                          </a:solidFill>
                        </a:rPr>
                        <a:t>HOMBRE</a:t>
                      </a:r>
                      <a:endParaRPr lang="es-GT" sz="1000" b="1" dirty="0">
                        <a:solidFill>
                          <a:schemeClr val="bg1"/>
                        </a:solidFill>
                      </a:endParaRPr>
                    </a:p>
                  </a:txBody>
                  <a:tcPr anchor="ctr">
                    <a:solidFill>
                      <a:schemeClr val="accent1"/>
                    </a:solidFill>
                  </a:tcPr>
                </a:tc>
                <a:tc>
                  <a:txBody>
                    <a:bodyPr/>
                    <a:lstStyle/>
                    <a:p>
                      <a:pPr algn="ctr"/>
                      <a:r>
                        <a:rPr lang="es-MX" sz="1000" b="1" dirty="0" smtClean="0">
                          <a:solidFill>
                            <a:schemeClr val="bg1"/>
                          </a:solidFill>
                        </a:rPr>
                        <a:t>MUJER</a:t>
                      </a:r>
                      <a:endParaRPr lang="es-GT" sz="1000" b="1" dirty="0">
                        <a:solidFill>
                          <a:schemeClr val="bg1"/>
                        </a:solidFill>
                      </a:endParaRPr>
                    </a:p>
                  </a:txBody>
                  <a:tcPr anchor="ctr">
                    <a:solidFill>
                      <a:schemeClr val="accent1"/>
                    </a:solidFill>
                  </a:tcPr>
                </a:tc>
                <a:tc>
                  <a:txBody>
                    <a:bodyPr/>
                    <a:lstStyle/>
                    <a:p>
                      <a:pPr algn="ctr"/>
                      <a:r>
                        <a:rPr lang="es-MX" sz="1000" b="1" dirty="0" smtClean="0">
                          <a:solidFill>
                            <a:schemeClr val="bg1"/>
                          </a:solidFill>
                        </a:rPr>
                        <a:t>HOMBRE</a:t>
                      </a:r>
                      <a:endParaRPr lang="es-GT" sz="1000" b="1" dirty="0">
                        <a:solidFill>
                          <a:schemeClr val="bg1"/>
                        </a:solidFill>
                      </a:endParaRPr>
                    </a:p>
                  </a:txBody>
                  <a:tcPr anchor="ctr">
                    <a:solidFill>
                      <a:schemeClr val="accent1"/>
                    </a:solidFill>
                  </a:tcPr>
                </a:tc>
                <a:tc>
                  <a:txBody>
                    <a:bodyPr/>
                    <a:lstStyle/>
                    <a:p>
                      <a:pPr algn="ctr"/>
                      <a:r>
                        <a:rPr lang="es-MX" sz="1000" b="1" dirty="0" smtClean="0">
                          <a:solidFill>
                            <a:schemeClr val="bg1"/>
                          </a:solidFill>
                        </a:rPr>
                        <a:t>MUJER</a:t>
                      </a:r>
                      <a:endParaRPr lang="es-GT" sz="1000" b="1" dirty="0">
                        <a:solidFill>
                          <a:schemeClr val="bg1"/>
                        </a:solidFill>
                      </a:endParaRPr>
                    </a:p>
                  </a:txBody>
                  <a:tcPr anchor="ctr">
                    <a:solidFill>
                      <a:schemeClr val="accent1"/>
                    </a:solidFill>
                  </a:tcPr>
                </a:tc>
                <a:tc vMerge="1">
                  <a:txBody>
                    <a:bodyPr/>
                    <a:lstStyle/>
                    <a:p>
                      <a:pPr algn="ctr"/>
                      <a:endParaRPr lang="es-GT" sz="1400" dirty="0"/>
                    </a:p>
                  </a:txBody>
                  <a:tcPr anchor="ctr"/>
                </a:tc>
              </a:tr>
              <a:tr h="397236">
                <a:tc>
                  <a:txBody>
                    <a:bodyPr/>
                    <a:lstStyle/>
                    <a:p>
                      <a:r>
                        <a:rPr lang="es-MX" sz="1100" b="1" dirty="0" smtClean="0"/>
                        <a:t>ENERO</a:t>
                      </a:r>
                      <a:endParaRPr lang="es-GT" sz="1100" b="1" dirty="0"/>
                    </a:p>
                  </a:txBody>
                  <a:tcPr>
                    <a:solidFill>
                      <a:schemeClr val="accent1">
                        <a:alpha val="50000"/>
                      </a:schemeClr>
                    </a:solidFill>
                  </a:tcPr>
                </a:tc>
                <a:tc>
                  <a:txBody>
                    <a:bodyPr/>
                    <a:lstStyle/>
                    <a:p>
                      <a:pPr algn="r"/>
                      <a:r>
                        <a:rPr lang="es-MX" sz="1100" b="0" dirty="0" smtClean="0"/>
                        <a:t>1,693</a:t>
                      </a:r>
                      <a:endParaRPr lang="es-GT" sz="1100" b="0" dirty="0"/>
                    </a:p>
                  </a:txBody>
                  <a:tcPr>
                    <a:solidFill>
                      <a:schemeClr val="accent1">
                        <a:alpha val="50000"/>
                      </a:schemeClr>
                    </a:solidFill>
                  </a:tcPr>
                </a:tc>
                <a:tc>
                  <a:txBody>
                    <a:bodyPr/>
                    <a:lstStyle/>
                    <a:p>
                      <a:pPr algn="r"/>
                      <a:r>
                        <a:rPr lang="es-MX" sz="1100" b="0" dirty="0" smtClean="0"/>
                        <a:t>225</a:t>
                      </a:r>
                      <a:endParaRPr lang="es-GT" sz="1100" b="0" dirty="0"/>
                    </a:p>
                  </a:txBody>
                  <a:tcPr>
                    <a:solidFill>
                      <a:schemeClr val="accent1">
                        <a:alpha val="50000"/>
                      </a:schemeClr>
                    </a:solidFill>
                  </a:tcPr>
                </a:tc>
                <a:tc>
                  <a:txBody>
                    <a:bodyPr/>
                    <a:lstStyle/>
                    <a:p>
                      <a:pPr algn="r"/>
                      <a:r>
                        <a:rPr lang="es-MX" sz="1100" b="0" dirty="0" smtClean="0"/>
                        <a:t>162</a:t>
                      </a:r>
                      <a:endParaRPr lang="es-GT" sz="1100" b="0" dirty="0"/>
                    </a:p>
                  </a:txBody>
                  <a:tcPr>
                    <a:solidFill>
                      <a:schemeClr val="accent1">
                        <a:alpha val="50000"/>
                      </a:schemeClr>
                    </a:solidFill>
                  </a:tcPr>
                </a:tc>
                <a:tc>
                  <a:txBody>
                    <a:bodyPr/>
                    <a:lstStyle/>
                    <a:p>
                      <a:pPr algn="r"/>
                      <a:r>
                        <a:rPr lang="es-MX" sz="1100" b="0" dirty="0" smtClean="0"/>
                        <a:t>40</a:t>
                      </a:r>
                      <a:endParaRPr lang="es-GT" sz="1100" b="0" dirty="0"/>
                    </a:p>
                  </a:txBody>
                  <a:tcPr>
                    <a:solidFill>
                      <a:schemeClr val="accent1">
                        <a:alpha val="50000"/>
                      </a:schemeClr>
                    </a:solidFill>
                  </a:tcPr>
                </a:tc>
                <a:tc>
                  <a:txBody>
                    <a:bodyPr/>
                    <a:lstStyle/>
                    <a:p>
                      <a:pPr algn="r"/>
                      <a:r>
                        <a:rPr lang="es-MX" sz="1100" b="0" dirty="0" smtClean="0"/>
                        <a:t>2,120</a:t>
                      </a:r>
                      <a:endParaRPr lang="es-GT" sz="1100" b="0" dirty="0"/>
                    </a:p>
                  </a:txBody>
                  <a:tcPr>
                    <a:solidFill>
                      <a:schemeClr val="accent1">
                        <a:alpha val="50000"/>
                      </a:schemeClr>
                    </a:solidFill>
                  </a:tcPr>
                </a:tc>
              </a:tr>
              <a:tr h="397236">
                <a:tc>
                  <a:txBody>
                    <a:bodyPr/>
                    <a:lstStyle/>
                    <a:p>
                      <a:r>
                        <a:rPr lang="es-MX" sz="1100" b="1" dirty="0" smtClean="0"/>
                        <a:t>FEBRERO</a:t>
                      </a:r>
                      <a:endParaRPr lang="es-GT" sz="1100" b="1" dirty="0"/>
                    </a:p>
                  </a:txBody>
                  <a:tcPr>
                    <a:solidFill>
                      <a:schemeClr val="accent1">
                        <a:lumMod val="20000"/>
                        <a:lumOff val="80000"/>
                        <a:alpha val="50000"/>
                      </a:schemeClr>
                    </a:solidFill>
                  </a:tcPr>
                </a:tc>
                <a:tc>
                  <a:txBody>
                    <a:bodyPr/>
                    <a:lstStyle/>
                    <a:p>
                      <a:pPr algn="r"/>
                      <a:r>
                        <a:rPr lang="es-MX" sz="1100" b="0" dirty="0" smtClean="0"/>
                        <a:t>2,050</a:t>
                      </a:r>
                      <a:endParaRPr lang="es-GT" sz="1100" b="0" dirty="0"/>
                    </a:p>
                  </a:txBody>
                  <a:tcPr>
                    <a:solidFill>
                      <a:schemeClr val="accent1">
                        <a:lumMod val="20000"/>
                        <a:lumOff val="80000"/>
                        <a:alpha val="50000"/>
                      </a:schemeClr>
                    </a:solidFill>
                  </a:tcPr>
                </a:tc>
                <a:tc>
                  <a:txBody>
                    <a:bodyPr/>
                    <a:lstStyle/>
                    <a:p>
                      <a:pPr algn="r"/>
                      <a:r>
                        <a:rPr lang="es-MX" sz="1100" b="0" dirty="0" smtClean="0"/>
                        <a:t>291</a:t>
                      </a:r>
                      <a:endParaRPr lang="es-GT" sz="1100" b="0" dirty="0"/>
                    </a:p>
                  </a:txBody>
                  <a:tcPr>
                    <a:solidFill>
                      <a:schemeClr val="accent1">
                        <a:lumMod val="20000"/>
                        <a:lumOff val="80000"/>
                        <a:alpha val="50000"/>
                      </a:schemeClr>
                    </a:solidFill>
                  </a:tcPr>
                </a:tc>
                <a:tc>
                  <a:txBody>
                    <a:bodyPr/>
                    <a:lstStyle/>
                    <a:p>
                      <a:pPr algn="r"/>
                      <a:r>
                        <a:rPr lang="es-MX" sz="1100" b="0" dirty="0" smtClean="0"/>
                        <a:t>249</a:t>
                      </a:r>
                      <a:endParaRPr lang="es-GT" sz="1100" b="0" dirty="0"/>
                    </a:p>
                  </a:txBody>
                  <a:tcPr>
                    <a:solidFill>
                      <a:schemeClr val="accent1">
                        <a:lumMod val="20000"/>
                        <a:lumOff val="80000"/>
                        <a:alpha val="50000"/>
                      </a:schemeClr>
                    </a:solidFill>
                  </a:tcPr>
                </a:tc>
                <a:tc>
                  <a:txBody>
                    <a:bodyPr/>
                    <a:lstStyle/>
                    <a:p>
                      <a:pPr algn="r"/>
                      <a:r>
                        <a:rPr lang="es-MX" sz="1100" b="0" dirty="0" smtClean="0"/>
                        <a:t>61</a:t>
                      </a:r>
                      <a:endParaRPr lang="es-GT" sz="1100" b="0" dirty="0"/>
                    </a:p>
                  </a:txBody>
                  <a:tcPr>
                    <a:solidFill>
                      <a:schemeClr val="accent1">
                        <a:lumMod val="20000"/>
                        <a:lumOff val="80000"/>
                        <a:alpha val="50000"/>
                      </a:schemeClr>
                    </a:solidFill>
                  </a:tcPr>
                </a:tc>
                <a:tc>
                  <a:txBody>
                    <a:bodyPr/>
                    <a:lstStyle/>
                    <a:p>
                      <a:pPr algn="r"/>
                      <a:r>
                        <a:rPr lang="es-MX" sz="1100" b="0" dirty="0" smtClean="0"/>
                        <a:t>2,651</a:t>
                      </a:r>
                      <a:endParaRPr lang="es-GT" sz="1100" b="0" dirty="0"/>
                    </a:p>
                  </a:txBody>
                  <a:tcPr>
                    <a:solidFill>
                      <a:schemeClr val="accent1">
                        <a:lumMod val="20000"/>
                        <a:lumOff val="80000"/>
                        <a:alpha val="50000"/>
                      </a:schemeClr>
                    </a:solidFill>
                  </a:tcPr>
                </a:tc>
              </a:tr>
              <a:tr h="397236">
                <a:tc>
                  <a:txBody>
                    <a:bodyPr/>
                    <a:lstStyle/>
                    <a:p>
                      <a:r>
                        <a:rPr lang="es-MX" sz="1100" b="1" dirty="0" smtClean="0"/>
                        <a:t>MARZO</a:t>
                      </a:r>
                      <a:endParaRPr lang="es-GT" sz="1100" b="1" dirty="0"/>
                    </a:p>
                  </a:txBody>
                  <a:tcPr>
                    <a:solidFill>
                      <a:schemeClr val="accent1">
                        <a:alpha val="50000"/>
                      </a:schemeClr>
                    </a:solidFill>
                  </a:tcPr>
                </a:tc>
                <a:tc>
                  <a:txBody>
                    <a:bodyPr/>
                    <a:lstStyle/>
                    <a:p>
                      <a:pPr algn="r"/>
                      <a:r>
                        <a:rPr lang="es-MX" sz="1100" b="0" dirty="0" smtClean="0"/>
                        <a:t>2,726</a:t>
                      </a:r>
                      <a:endParaRPr lang="es-GT" sz="1100" b="0" dirty="0"/>
                    </a:p>
                  </a:txBody>
                  <a:tcPr>
                    <a:solidFill>
                      <a:schemeClr val="accent1">
                        <a:alpha val="50000"/>
                      </a:schemeClr>
                    </a:solidFill>
                  </a:tcPr>
                </a:tc>
                <a:tc>
                  <a:txBody>
                    <a:bodyPr/>
                    <a:lstStyle/>
                    <a:p>
                      <a:pPr algn="r"/>
                      <a:r>
                        <a:rPr lang="es-MX" sz="1100" b="0" dirty="0" smtClean="0"/>
                        <a:t>500</a:t>
                      </a:r>
                      <a:endParaRPr lang="es-GT" sz="1100" b="0" dirty="0"/>
                    </a:p>
                  </a:txBody>
                  <a:tcPr>
                    <a:solidFill>
                      <a:schemeClr val="accent1">
                        <a:alpha val="50000"/>
                      </a:schemeClr>
                    </a:solidFill>
                  </a:tcPr>
                </a:tc>
                <a:tc>
                  <a:txBody>
                    <a:bodyPr/>
                    <a:lstStyle/>
                    <a:p>
                      <a:pPr algn="r"/>
                      <a:r>
                        <a:rPr lang="es-MX" sz="1100" b="0" dirty="0" smtClean="0"/>
                        <a:t>252</a:t>
                      </a:r>
                      <a:endParaRPr lang="es-GT" sz="1100" b="0" dirty="0"/>
                    </a:p>
                  </a:txBody>
                  <a:tcPr>
                    <a:solidFill>
                      <a:schemeClr val="accent1">
                        <a:alpha val="50000"/>
                      </a:schemeClr>
                    </a:solidFill>
                  </a:tcPr>
                </a:tc>
                <a:tc>
                  <a:txBody>
                    <a:bodyPr/>
                    <a:lstStyle/>
                    <a:p>
                      <a:pPr algn="r"/>
                      <a:r>
                        <a:rPr lang="es-MX" sz="1100" b="0" dirty="0" smtClean="0"/>
                        <a:t>75</a:t>
                      </a:r>
                      <a:endParaRPr lang="es-GT" sz="1100" b="0" dirty="0"/>
                    </a:p>
                  </a:txBody>
                  <a:tcPr>
                    <a:solidFill>
                      <a:schemeClr val="accent1">
                        <a:alpha val="50000"/>
                      </a:schemeClr>
                    </a:solidFill>
                  </a:tcPr>
                </a:tc>
                <a:tc>
                  <a:txBody>
                    <a:bodyPr/>
                    <a:lstStyle/>
                    <a:p>
                      <a:pPr algn="r"/>
                      <a:r>
                        <a:rPr lang="es-MX" sz="1100" b="0" dirty="0" smtClean="0"/>
                        <a:t>3,553</a:t>
                      </a:r>
                      <a:endParaRPr lang="es-GT" sz="1100" b="0" dirty="0"/>
                    </a:p>
                  </a:txBody>
                  <a:tcPr>
                    <a:solidFill>
                      <a:schemeClr val="accent1">
                        <a:alpha val="50000"/>
                      </a:schemeClr>
                    </a:solidFill>
                  </a:tcPr>
                </a:tc>
              </a:tr>
              <a:tr h="397236">
                <a:tc>
                  <a:txBody>
                    <a:bodyPr/>
                    <a:lstStyle/>
                    <a:p>
                      <a:r>
                        <a:rPr lang="es-MX" sz="1100" b="1" dirty="0" smtClean="0"/>
                        <a:t>ABRIL</a:t>
                      </a:r>
                      <a:endParaRPr lang="es-GT" sz="1100" b="1" dirty="0"/>
                    </a:p>
                  </a:txBody>
                  <a:tcPr>
                    <a:solidFill>
                      <a:schemeClr val="accent1">
                        <a:lumMod val="20000"/>
                        <a:lumOff val="80000"/>
                        <a:alpha val="50000"/>
                      </a:schemeClr>
                    </a:solidFill>
                  </a:tcPr>
                </a:tc>
                <a:tc>
                  <a:txBody>
                    <a:bodyPr/>
                    <a:lstStyle/>
                    <a:p>
                      <a:pPr algn="r"/>
                      <a:r>
                        <a:rPr lang="es-MX" sz="1100" b="0" dirty="0" smtClean="0"/>
                        <a:t>1,912</a:t>
                      </a:r>
                      <a:endParaRPr lang="es-GT" sz="1100" b="0" dirty="0"/>
                    </a:p>
                  </a:txBody>
                  <a:tcPr>
                    <a:solidFill>
                      <a:schemeClr val="accent1">
                        <a:lumMod val="20000"/>
                        <a:lumOff val="80000"/>
                        <a:alpha val="50000"/>
                      </a:schemeClr>
                    </a:solidFill>
                  </a:tcPr>
                </a:tc>
                <a:tc>
                  <a:txBody>
                    <a:bodyPr/>
                    <a:lstStyle/>
                    <a:p>
                      <a:pPr algn="r"/>
                      <a:r>
                        <a:rPr lang="es-MX" sz="1100" b="0" dirty="0" smtClean="0"/>
                        <a:t>369</a:t>
                      </a:r>
                      <a:endParaRPr lang="es-GT" sz="1100" b="0" dirty="0"/>
                    </a:p>
                  </a:txBody>
                  <a:tcPr>
                    <a:solidFill>
                      <a:schemeClr val="accent1">
                        <a:lumMod val="20000"/>
                        <a:lumOff val="80000"/>
                        <a:alpha val="50000"/>
                      </a:schemeClr>
                    </a:solidFill>
                  </a:tcPr>
                </a:tc>
                <a:tc>
                  <a:txBody>
                    <a:bodyPr/>
                    <a:lstStyle/>
                    <a:p>
                      <a:pPr algn="r"/>
                      <a:r>
                        <a:rPr lang="es-MX" sz="1100" b="0" dirty="0" smtClean="0"/>
                        <a:t>187</a:t>
                      </a:r>
                      <a:endParaRPr lang="es-GT" sz="1100" b="0" dirty="0"/>
                    </a:p>
                  </a:txBody>
                  <a:tcPr>
                    <a:solidFill>
                      <a:schemeClr val="accent1">
                        <a:lumMod val="20000"/>
                        <a:lumOff val="80000"/>
                        <a:alpha val="50000"/>
                      </a:schemeClr>
                    </a:solidFill>
                  </a:tcPr>
                </a:tc>
                <a:tc>
                  <a:txBody>
                    <a:bodyPr/>
                    <a:lstStyle/>
                    <a:p>
                      <a:pPr algn="r"/>
                      <a:r>
                        <a:rPr lang="es-MX" sz="1100" b="0" dirty="0" smtClean="0"/>
                        <a:t>79</a:t>
                      </a:r>
                      <a:endParaRPr lang="es-GT" sz="1100" b="0" dirty="0"/>
                    </a:p>
                  </a:txBody>
                  <a:tcPr>
                    <a:solidFill>
                      <a:schemeClr val="accent1">
                        <a:lumMod val="20000"/>
                        <a:lumOff val="80000"/>
                        <a:alpha val="50000"/>
                      </a:schemeClr>
                    </a:solidFill>
                  </a:tcPr>
                </a:tc>
                <a:tc>
                  <a:txBody>
                    <a:bodyPr/>
                    <a:lstStyle/>
                    <a:p>
                      <a:pPr algn="r"/>
                      <a:r>
                        <a:rPr lang="es-MX" sz="1100" b="0" dirty="0" smtClean="0"/>
                        <a:t>2,547</a:t>
                      </a:r>
                      <a:endParaRPr lang="es-GT" sz="1100" b="0" dirty="0"/>
                    </a:p>
                  </a:txBody>
                  <a:tcPr>
                    <a:solidFill>
                      <a:schemeClr val="accent1">
                        <a:lumMod val="20000"/>
                        <a:lumOff val="80000"/>
                        <a:alpha val="50000"/>
                      </a:schemeClr>
                    </a:solidFill>
                  </a:tcPr>
                </a:tc>
              </a:tr>
              <a:tr h="397236">
                <a:tc>
                  <a:txBody>
                    <a:bodyPr/>
                    <a:lstStyle/>
                    <a:p>
                      <a:r>
                        <a:rPr lang="es-MX" sz="1100" b="1" dirty="0" smtClean="0"/>
                        <a:t>MAYO</a:t>
                      </a:r>
                      <a:endParaRPr lang="es-GT" sz="1100" b="1" dirty="0"/>
                    </a:p>
                  </a:txBody>
                  <a:tcPr>
                    <a:solidFill>
                      <a:schemeClr val="accent1">
                        <a:alpha val="50000"/>
                      </a:schemeClr>
                    </a:solidFill>
                  </a:tcPr>
                </a:tc>
                <a:tc>
                  <a:txBody>
                    <a:bodyPr/>
                    <a:lstStyle/>
                    <a:p>
                      <a:pPr algn="r"/>
                      <a:r>
                        <a:rPr lang="es-MX" sz="1100" b="0" dirty="0" smtClean="0"/>
                        <a:t>1,842</a:t>
                      </a:r>
                      <a:endParaRPr lang="es-GT" sz="1100" b="0" dirty="0"/>
                    </a:p>
                  </a:txBody>
                  <a:tcPr>
                    <a:solidFill>
                      <a:schemeClr val="accent1">
                        <a:alpha val="50000"/>
                      </a:schemeClr>
                    </a:solidFill>
                  </a:tcPr>
                </a:tc>
                <a:tc>
                  <a:txBody>
                    <a:bodyPr/>
                    <a:lstStyle/>
                    <a:p>
                      <a:pPr algn="r"/>
                      <a:r>
                        <a:rPr lang="es-MX" sz="1100" b="0" dirty="0" smtClean="0"/>
                        <a:t>327</a:t>
                      </a:r>
                      <a:endParaRPr lang="es-GT" sz="1100" b="0" dirty="0"/>
                    </a:p>
                  </a:txBody>
                  <a:tcPr>
                    <a:solidFill>
                      <a:schemeClr val="accent1">
                        <a:alpha val="50000"/>
                      </a:schemeClr>
                    </a:solidFill>
                  </a:tcPr>
                </a:tc>
                <a:tc>
                  <a:txBody>
                    <a:bodyPr/>
                    <a:lstStyle/>
                    <a:p>
                      <a:pPr algn="r"/>
                      <a:r>
                        <a:rPr lang="es-MX" sz="1100" b="0" dirty="0" smtClean="0"/>
                        <a:t>298</a:t>
                      </a:r>
                      <a:endParaRPr lang="es-GT" sz="1100" b="0" dirty="0"/>
                    </a:p>
                  </a:txBody>
                  <a:tcPr>
                    <a:solidFill>
                      <a:schemeClr val="accent1">
                        <a:alpha val="50000"/>
                      </a:schemeClr>
                    </a:solidFill>
                  </a:tcPr>
                </a:tc>
                <a:tc>
                  <a:txBody>
                    <a:bodyPr/>
                    <a:lstStyle/>
                    <a:p>
                      <a:pPr algn="r"/>
                      <a:r>
                        <a:rPr lang="es-MX" sz="1100" b="0" dirty="0" smtClean="0"/>
                        <a:t>121</a:t>
                      </a:r>
                      <a:endParaRPr lang="es-GT" sz="1100" b="0" dirty="0"/>
                    </a:p>
                  </a:txBody>
                  <a:tcPr>
                    <a:solidFill>
                      <a:schemeClr val="accent1">
                        <a:alpha val="50000"/>
                      </a:schemeClr>
                    </a:solidFill>
                  </a:tcPr>
                </a:tc>
                <a:tc>
                  <a:txBody>
                    <a:bodyPr/>
                    <a:lstStyle/>
                    <a:p>
                      <a:pPr algn="r"/>
                      <a:r>
                        <a:rPr lang="es-MX" sz="1100" b="0" dirty="0" smtClean="0"/>
                        <a:t>2,588</a:t>
                      </a:r>
                      <a:endParaRPr lang="es-GT" sz="1100" b="0" dirty="0"/>
                    </a:p>
                  </a:txBody>
                  <a:tcPr>
                    <a:solidFill>
                      <a:schemeClr val="accent1">
                        <a:alpha val="50000"/>
                      </a:schemeClr>
                    </a:solidFill>
                  </a:tcPr>
                </a:tc>
              </a:tr>
              <a:tr h="397236">
                <a:tc>
                  <a:txBody>
                    <a:bodyPr/>
                    <a:lstStyle/>
                    <a:p>
                      <a:r>
                        <a:rPr lang="es-MX" sz="1100" b="1" dirty="0" smtClean="0"/>
                        <a:t>JUNIO</a:t>
                      </a:r>
                      <a:endParaRPr lang="es-GT" sz="1100" b="1" dirty="0"/>
                    </a:p>
                  </a:txBody>
                  <a:tcPr>
                    <a:solidFill>
                      <a:schemeClr val="accent1">
                        <a:lumMod val="20000"/>
                        <a:lumOff val="80000"/>
                        <a:alpha val="50000"/>
                      </a:schemeClr>
                    </a:solidFill>
                  </a:tcPr>
                </a:tc>
                <a:tc>
                  <a:txBody>
                    <a:bodyPr/>
                    <a:lstStyle/>
                    <a:p>
                      <a:pPr algn="r"/>
                      <a:r>
                        <a:rPr lang="es-MX" sz="1100" b="0" dirty="0" smtClean="0"/>
                        <a:t>109</a:t>
                      </a:r>
                      <a:endParaRPr lang="es-GT" sz="1100" b="0" dirty="0"/>
                    </a:p>
                  </a:txBody>
                  <a:tcPr>
                    <a:solidFill>
                      <a:schemeClr val="accent1">
                        <a:lumMod val="20000"/>
                        <a:lumOff val="80000"/>
                        <a:alpha val="50000"/>
                      </a:schemeClr>
                    </a:solidFill>
                  </a:tcPr>
                </a:tc>
                <a:tc>
                  <a:txBody>
                    <a:bodyPr/>
                    <a:lstStyle/>
                    <a:p>
                      <a:pPr algn="r"/>
                      <a:r>
                        <a:rPr lang="es-MX" sz="1100" b="0" dirty="0" smtClean="0"/>
                        <a:t>15</a:t>
                      </a:r>
                      <a:endParaRPr lang="es-GT" sz="1100" b="0" dirty="0"/>
                    </a:p>
                  </a:txBody>
                  <a:tcPr>
                    <a:solidFill>
                      <a:schemeClr val="accent1">
                        <a:lumMod val="20000"/>
                        <a:lumOff val="80000"/>
                        <a:alpha val="50000"/>
                      </a:schemeClr>
                    </a:solidFill>
                  </a:tcPr>
                </a:tc>
                <a:tc>
                  <a:txBody>
                    <a:bodyPr/>
                    <a:lstStyle/>
                    <a:p>
                      <a:pPr algn="r"/>
                      <a:r>
                        <a:rPr lang="es-MX" sz="1100" b="0" dirty="0" smtClean="0"/>
                        <a:t>2</a:t>
                      </a:r>
                      <a:endParaRPr lang="es-GT" sz="1100" b="0" dirty="0"/>
                    </a:p>
                  </a:txBody>
                  <a:tcPr>
                    <a:solidFill>
                      <a:schemeClr val="accent1">
                        <a:lumMod val="20000"/>
                        <a:lumOff val="80000"/>
                        <a:alpha val="50000"/>
                      </a:schemeClr>
                    </a:solidFill>
                  </a:tcPr>
                </a:tc>
                <a:tc>
                  <a:txBody>
                    <a:bodyPr/>
                    <a:lstStyle/>
                    <a:p>
                      <a:pPr algn="r"/>
                      <a:r>
                        <a:rPr lang="es-MX" sz="1100" b="0" dirty="0" smtClean="0"/>
                        <a:t>4</a:t>
                      </a:r>
                      <a:endParaRPr lang="es-GT" sz="1100" b="0" dirty="0"/>
                    </a:p>
                  </a:txBody>
                  <a:tcPr>
                    <a:solidFill>
                      <a:schemeClr val="accent1">
                        <a:lumMod val="20000"/>
                        <a:lumOff val="80000"/>
                        <a:alpha val="50000"/>
                      </a:schemeClr>
                    </a:solidFill>
                  </a:tcPr>
                </a:tc>
                <a:tc>
                  <a:txBody>
                    <a:bodyPr/>
                    <a:lstStyle/>
                    <a:p>
                      <a:pPr algn="r"/>
                      <a:r>
                        <a:rPr lang="es-MX" sz="1100" b="0" dirty="0" smtClean="0"/>
                        <a:t>130</a:t>
                      </a:r>
                      <a:endParaRPr lang="es-GT" sz="1100" b="0" dirty="0"/>
                    </a:p>
                  </a:txBody>
                  <a:tcPr>
                    <a:solidFill>
                      <a:schemeClr val="accent1">
                        <a:lumMod val="20000"/>
                        <a:lumOff val="80000"/>
                        <a:alpha val="50000"/>
                      </a:schemeClr>
                    </a:solidFill>
                  </a:tcPr>
                </a:tc>
              </a:tr>
              <a:tr h="397236">
                <a:tc>
                  <a:txBody>
                    <a:bodyPr/>
                    <a:lstStyle/>
                    <a:p>
                      <a:pPr algn="r"/>
                      <a:r>
                        <a:rPr lang="es-MX" sz="1100" b="1" dirty="0" smtClean="0"/>
                        <a:t>TOTAL</a:t>
                      </a:r>
                      <a:endParaRPr lang="es-GT" sz="1100" b="1" dirty="0"/>
                    </a:p>
                  </a:txBody>
                  <a:tcPr>
                    <a:solidFill>
                      <a:schemeClr val="accent1">
                        <a:alpha val="50000"/>
                      </a:schemeClr>
                    </a:solidFill>
                  </a:tcPr>
                </a:tc>
                <a:tc>
                  <a:txBody>
                    <a:bodyPr/>
                    <a:lstStyle/>
                    <a:p>
                      <a:pPr algn="r"/>
                      <a:r>
                        <a:rPr lang="es-MX" sz="1100" b="1" dirty="0" smtClean="0"/>
                        <a:t>10,332</a:t>
                      </a:r>
                      <a:endParaRPr lang="es-GT" sz="1100" b="1" dirty="0"/>
                    </a:p>
                  </a:txBody>
                  <a:tcPr>
                    <a:solidFill>
                      <a:schemeClr val="accent1">
                        <a:alpha val="50000"/>
                      </a:schemeClr>
                    </a:solidFill>
                  </a:tcPr>
                </a:tc>
                <a:tc>
                  <a:txBody>
                    <a:bodyPr/>
                    <a:lstStyle/>
                    <a:p>
                      <a:pPr algn="r"/>
                      <a:r>
                        <a:rPr lang="es-MX" sz="1100" b="1" dirty="0" smtClean="0"/>
                        <a:t>1,727</a:t>
                      </a:r>
                      <a:endParaRPr lang="es-GT" sz="1100" b="1" dirty="0"/>
                    </a:p>
                  </a:txBody>
                  <a:tcPr>
                    <a:solidFill>
                      <a:schemeClr val="accent1">
                        <a:alpha val="50000"/>
                      </a:schemeClr>
                    </a:solidFill>
                  </a:tcPr>
                </a:tc>
                <a:tc>
                  <a:txBody>
                    <a:bodyPr/>
                    <a:lstStyle/>
                    <a:p>
                      <a:pPr algn="r"/>
                      <a:r>
                        <a:rPr lang="es-MX" sz="1100" b="1" dirty="0" smtClean="0"/>
                        <a:t>1,150</a:t>
                      </a:r>
                      <a:endParaRPr lang="es-GT" sz="1100" b="1" dirty="0"/>
                    </a:p>
                  </a:txBody>
                  <a:tcPr>
                    <a:solidFill>
                      <a:schemeClr val="accent1">
                        <a:alpha val="50000"/>
                      </a:schemeClr>
                    </a:solidFill>
                  </a:tcPr>
                </a:tc>
                <a:tc>
                  <a:txBody>
                    <a:bodyPr/>
                    <a:lstStyle/>
                    <a:p>
                      <a:pPr algn="r"/>
                      <a:r>
                        <a:rPr lang="es-MX" sz="1100" b="1" dirty="0" smtClean="0"/>
                        <a:t>380</a:t>
                      </a:r>
                      <a:endParaRPr lang="es-GT" sz="1100" b="1" dirty="0"/>
                    </a:p>
                  </a:txBody>
                  <a:tcPr>
                    <a:solidFill>
                      <a:schemeClr val="accent1">
                        <a:alpha val="50000"/>
                      </a:schemeClr>
                    </a:solidFill>
                  </a:tcPr>
                </a:tc>
                <a:tc>
                  <a:txBody>
                    <a:bodyPr/>
                    <a:lstStyle/>
                    <a:p>
                      <a:pPr algn="r"/>
                      <a:r>
                        <a:rPr lang="es-MX" sz="1100" b="1" dirty="0" smtClean="0"/>
                        <a:t>13,589</a:t>
                      </a:r>
                      <a:endParaRPr lang="es-GT" sz="1100" b="1" dirty="0"/>
                    </a:p>
                  </a:txBody>
                  <a:tcPr>
                    <a:solidFill>
                      <a:schemeClr val="accent1">
                        <a:alpha val="50000"/>
                      </a:schemeClr>
                    </a:solidFill>
                  </a:tcPr>
                </a:tc>
              </a:tr>
            </a:tbl>
          </a:graphicData>
        </a:graphic>
      </p:graphicFrame>
    </p:spTree>
    <p:extLst>
      <p:ext uri="{BB962C8B-B14F-4D97-AF65-F5344CB8AC3E}">
        <p14:creationId xmlns:p14="http://schemas.microsoft.com/office/powerpoint/2010/main" xmlns="" val="3486070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8229600" cy="1143000"/>
          </a:xfrm>
        </p:spPr>
        <p:txBody>
          <a:bodyPr>
            <a:noAutofit/>
          </a:bodyPr>
          <a:lstStyle/>
          <a:p>
            <a:r>
              <a:rPr lang="es-GT" sz="2400" dirty="0" smtClean="0">
                <a:solidFill>
                  <a:schemeClr val="accent1">
                    <a:lumMod val="75000"/>
                  </a:schemeClr>
                </a:solidFill>
                <a:latin typeface="Biondi" panose="02000505030000020004" pitchFamily="2" charset="0"/>
              </a:rPr>
              <a:t> </a:t>
            </a:r>
            <a:r>
              <a:rPr lang="es-GT" sz="2400" b="1" dirty="0" smtClean="0">
                <a:solidFill>
                  <a:schemeClr val="accent1">
                    <a:lumMod val="75000"/>
                  </a:schemeClr>
                </a:solidFill>
                <a:latin typeface="Arial" pitchFamily="34" charset="0"/>
                <a:cs typeface="Arial" pitchFamily="34" charset="0"/>
              </a:rPr>
              <a:t>DOCUMENTACION  </a:t>
            </a:r>
            <a:r>
              <a:rPr lang="es-GT" sz="2400" b="1" dirty="0" smtClean="0">
                <a:solidFill>
                  <a:schemeClr val="accent1">
                    <a:lumMod val="75000"/>
                  </a:schemeClr>
                </a:solidFill>
                <a:latin typeface="Arial" pitchFamily="34" charset="0"/>
                <a:cs typeface="Arial" pitchFamily="34" charset="0"/>
              </a:rPr>
              <a:t>DE GUATEMALTECOS EN </a:t>
            </a:r>
            <a:r>
              <a:rPr lang="es-GT" sz="2400" b="1" dirty="0">
                <a:solidFill>
                  <a:schemeClr val="accent1">
                    <a:lumMod val="75000"/>
                  </a:schemeClr>
                </a:solidFill>
                <a:latin typeface="Arial" pitchFamily="34" charset="0"/>
                <a:cs typeface="Arial" pitchFamily="34" charset="0"/>
              </a:rPr>
              <a:t>EL </a:t>
            </a:r>
            <a:r>
              <a:rPr lang="es-GT" sz="2400" b="1" dirty="0" smtClean="0">
                <a:solidFill>
                  <a:schemeClr val="accent1">
                    <a:lumMod val="75000"/>
                  </a:schemeClr>
                </a:solidFill>
                <a:latin typeface="Arial" pitchFamily="34" charset="0"/>
                <a:cs typeface="Arial" pitchFamily="34" charset="0"/>
              </a:rPr>
              <a:t>EXTRANJERO</a:t>
            </a:r>
            <a:endParaRPr lang="es-GT" sz="2400" b="1" dirty="0">
              <a:solidFill>
                <a:schemeClr val="accent1">
                  <a:lumMod val="75000"/>
                </a:schemeClr>
              </a:solidFill>
              <a:latin typeface="Arial" pitchFamily="34" charset="0"/>
              <a:cs typeface="Arial" pitchFamily="34" charset="0"/>
            </a:endParaRPr>
          </a:p>
        </p:txBody>
      </p:sp>
      <p:sp>
        <p:nvSpPr>
          <p:cNvPr id="3" name="2 Marcador de contenido"/>
          <p:cNvSpPr>
            <a:spLocks noGrp="1"/>
          </p:cNvSpPr>
          <p:nvPr>
            <p:ph idx="1"/>
          </p:nvPr>
        </p:nvSpPr>
        <p:spPr>
          <a:xfrm>
            <a:off x="1187624" y="1628800"/>
            <a:ext cx="6768752" cy="4320480"/>
          </a:xfrm>
        </p:spPr>
        <p:txBody>
          <a:bodyPr>
            <a:noAutofit/>
          </a:bodyPr>
          <a:lstStyle/>
          <a:p>
            <a:pPr marL="0" indent="0" algn="just">
              <a:buNone/>
            </a:pPr>
            <a:r>
              <a:rPr lang="es-GT" sz="2000" dirty="0" smtClean="0">
                <a:latin typeface="Arial" pitchFamily="34" charset="0"/>
                <a:cs typeface="Arial" pitchFamily="34" charset="0"/>
              </a:rPr>
              <a:t>Desde el 24 de agosto de 2013, el DPI es el único documento válido para realizar cualquier acto ante autoridades guatemaltecas, incluyendo aquellos trámites que se realizan en el extranjero ante el Cónsul y que surtirán efectos legales en Guatemala.</a:t>
            </a:r>
          </a:p>
          <a:p>
            <a:pPr marL="0" indent="0" algn="just">
              <a:buNone/>
            </a:pPr>
            <a:endParaRPr lang="es-MX" sz="2000" dirty="0" smtClean="0">
              <a:latin typeface="Arial" pitchFamily="34" charset="0"/>
              <a:cs typeface="Arial" pitchFamily="34" charset="0"/>
            </a:endParaRPr>
          </a:p>
          <a:p>
            <a:pPr marL="0" indent="0" algn="just">
              <a:buNone/>
            </a:pPr>
            <a:r>
              <a:rPr lang="es-MX" sz="2000" dirty="0" smtClean="0">
                <a:latin typeface="Arial" pitchFamily="34" charset="0"/>
                <a:cs typeface="Arial" pitchFamily="34" charset="0"/>
              </a:rPr>
              <a:t>Con </a:t>
            </a:r>
            <a:r>
              <a:rPr lang="es-MX" sz="2000" dirty="0" smtClean="0">
                <a:latin typeface="Arial" pitchFamily="34" charset="0"/>
                <a:cs typeface="Arial" pitchFamily="34" charset="0"/>
              </a:rPr>
              <a:t>el objetivo de acercar a la población guatemalteca que reside en el </a:t>
            </a:r>
            <a:r>
              <a:rPr lang="es-MX" sz="2000" dirty="0" smtClean="0">
                <a:latin typeface="Arial" pitchFamily="34" charset="0"/>
                <a:cs typeface="Arial" pitchFamily="34" charset="0"/>
              </a:rPr>
              <a:t>extranjero los </a:t>
            </a:r>
            <a:r>
              <a:rPr lang="es-MX" sz="2000" dirty="0" smtClean="0">
                <a:latin typeface="Arial" pitchFamily="34" charset="0"/>
                <a:cs typeface="Arial" pitchFamily="34" charset="0"/>
              </a:rPr>
              <a:t>servicios del </a:t>
            </a:r>
            <a:r>
              <a:rPr lang="es-MX" sz="2000" dirty="0" smtClean="0">
                <a:latin typeface="Arial" pitchFamily="34" charset="0"/>
                <a:cs typeface="Arial" pitchFamily="34" charset="0"/>
              </a:rPr>
              <a:t>RENAP, para tramitar y obtener el Documento Personal de Identificación DPI, se trabaja coordinadamente en la implementación </a:t>
            </a:r>
            <a:r>
              <a:rPr lang="es-MX" sz="2000" dirty="0" smtClean="0">
                <a:latin typeface="Arial" pitchFamily="34" charset="0"/>
                <a:cs typeface="Arial" pitchFamily="34" charset="0"/>
              </a:rPr>
              <a:t>de </a:t>
            </a:r>
            <a:r>
              <a:rPr lang="es-MX" sz="2000" dirty="0" smtClean="0">
                <a:latin typeface="Arial" pitchFamily="34" charset="0"/>
                <a:cs typeface="Arial" pitchFamily="34" charset="0"/>
              </a:rPr>
              <a:t>Centros</a:t>
            </a:r>
            <a:r>
              <a:rPr lang="es-GT" sz="2000" dirty="0" smtClean="0">
                <a:latin typeface="Arial" pitchFamily="34" charset="0"/>
                <a:cs typeface="Arial" pitchFamily="34" charset="0"/>
              </a:rPr>
              <a:t> </a:t>
            </a:r>
            <a:r>
              <a:rPr lang="es-GT" sz="2000" dirty="0">
                <a:latin typeface="Arial" pitchFamily="34" charset="0"/>
                <a:cs typeface="Arial" pitchFamily="34" charset="0"/>
              </a:rPr>
              <a:t>Temporales de Identificación </a:t>
            </a:r>
            <a:r>
              <a:rPr lang="es-GT" sz="2000" dirty="0" smtClean="0">
                <a:latin typeface="Arial" pitchFamily="34" charset="0"/>
                <a:cs typeface="Arial" pitchFamily="34" charset="0"/>
              </a:rPr>
              <a:t>CTI.</a:t>
            </a:r>
            <a:endParaRPr lang="es-GT" sz="2000" dirty="0">
              <a:latin typeface="Arial" pitchFamily="34" charset="0"/>
              <a:cs typeface="Arial" pitchFamily="34" charset="0"/>
            </a:endParaRPr>
          </a:p>
          <a:p>
            <a:pPr marL="0" indent="0" algn="just">
              <a:buNone/>
            </a:pPr>
            <a:endParaRPr lang="es-GT" sz="2000" dirty="0">
              <a:latin typeface="Arial" pitchFamily="34" charset="0"/>
              <a:cs typeface="Arial" pitchFamily="34" charset="0"/>
            </a:endParaRPr>
          </a:p>
        </p:txBody>
      </p:sp>
    </p:spTree>
    <p:extLst>
      <p:ext uri="{BB962C8B-B14F-4D97-AF65-F5344CB8AC3E}">
        <p14:creationId xmlns:p14="http://schemas.microsoft.com/office/powerpoint/2010/main" xmlns="" val="3328522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1700809"/>
            <a:ext cx="7499176" cy="3960440"/>
          </a:xfrm>
        </p:spPr>
        <p:txBody>
          <a:bodyPr>
            <a:normAutofit/>
          </a:bodyPr>
          <a:lstStyle/>
          <a:p>
            <a:pPr marL="0" indent="0" algn="just">
              <a:buNone/>
            </a:pPr>
            <a:r>
              <a:rPr lang="es-GT" sz="2400" dirty="0">
                <a:latin typeface="Arial" pitchFamily="34" charset="0"/>
                <a:cs typeface="Arial" pitchFamily="34" charset="0"/>
              </a:rPr>
              <a:t>El Centro Temporal de Identificación </a:t>
            </a:r>
            <a:r>
              <a:rPr lang="es-GT" sz="2400" dirty="0" smtClean="0">
                <a:latin typeface="Arial" pitchFamily="34" charset="0"/>
                <a:cs typeface="Arial" pitchFamily="34" charset="0"/>
              </a:rPr>
              <a:t>CTI, </a:t>
            </a:r>
            <a:r>
              <a:rPr lang="es-GT" sz="2400" dirty="0">
                <a:latin typeface="Arial" pitchFamily="34" charset="0"/>
                <a:cs typeface="Arial" pitchFamily="34" charset="0"/>
              </a:rPr>
              <a:t>es un módulo del RENAP que despliega </a:t>
            </a:r>
            <a:r>
              <a:rPr lang="es-GT" sz="2400" dirty="0" smtClean="0">
                <a:latin typeface="Arial" pitchFamily="34" charset="0"/>
                <a:cs typeface="Arial" pitchFamily="34" charset="0"/>
              </a:rPr>
              <a:t>personal</a:t>
            </a:r>
            <a:r>
              <a:rPr lang="es-GT" sz="2400" dirty="0">
                <a:latin typeface="Arial" pitchFamily="34" charset="0"/>
                <a:cs typeface="Arial" pitchFamily="34" charset="0"/>
              </a:rPr>
              <a:t>, mobiliario y equipo necesario para la captura de datos biográficos y biométricos para la emisión </a:t>
            </a:r>
            <a:r>
              <a:rPr lang="es-GT" sz="2400" dirty="0" smtClean="0">
                <a:latin typeface="Arial" pitchFamily="34" charset="0"/>
                <a:cs typeface="Arial" pitchFamily="34" charset="0"/>
              </a:rPr>
              <a:t>del </a:t>
            </a:r>
            <a:r>
              <a:rPr lang="es-GT" sz="2400" dirty="0" smtClean="0">
                <a:latin typeface="Arial" pitchFamily="34" charset="0"/>
                <a:cs typeface="Arial" pitchFamily="34" charset="0"/>
              </a:rPr>
              <a:t>DPI, </a:t>
            </a:r>
            <a:r>
              <a:rPr lang="es-GT" sz="2400" dirty="0">
                <a:latin typeface="Arial" pitchFamily="34" charset="0"/>
                <a:cs typeface="Arial" pitchFamily="34" charset="0"/>
              </a:rPr>
              <a:t>en una ubicación temporal y estratégica, con el acompañamiento del Ministerio de Relaciones Exteriores para acercar el servicio y atender a la población guatemalteca en el </a:t>
            </a:r>
            <a:r>
              <a:rPr lang="es-GT" sz="2400" dirty="0" smtClean="0">
                <a:latin typeface="Arial" pitchFamily="34" charset="0"/>
                <a:cs typeface="Arial" pitchFamily="34" charset="0"/>
              </a:rPr>
              <a:t>extranjero. </a:t>
            </a:r>
            <a:endParaRPr lang="es-GT" sz="2400" dirty="0">
              <a:latin typeface="Arial" pitchFamily="34" charset="0"/>
              <a:cs typeface="Arial" pitchFamily="34" charset="0"/>
            </a:endParaRPr>
          </a:p>
        </p:txBody>
      </p:sp>
      <p:sp>
        <p:nvSpPr>
          <p:cNvPr id="4" name="1 Título"/>
          <p:cNvSpPr txBox="1">
            <a:spLocks/>
          </p:cNvSpPr>
          <p:nvPr/>
        </p:nvSpPr>
        <p:spPr>
          <a:xfrm>
            <a:off x="609600" y="4270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GT" sz="2400" b="1" dirty="0" smtClean="0">
                <a:solidFill>
                  <a:schemeClr val="accent1">
                    <a:lumMod val="75000"/>
                  </a:schemeClr>
                </a:solidFill>
                <a:latin typeface="Arial" pitchFamily="34" charset="0"/>
                <a:cs typeface="Arial" pitchFamily="34" charset="0"/>
              </a:rPr>
              <a:t>DOCUMENTACION  DE GUATEMALTECOS EN EL EXTRANJERO</a:t>
            </a:r>
            <a:endParaRPr lang="es-GT" sz="2400" b="1" dirty="0">
              <a:solidFill>
                <a:schemeClr val="accent1">
                  <a:lumMod val="75000"/>
                </a:schemeClr>
              </a:solidFill>
              <a:latin typeface="Arial" pitchFamily="34" charset="0"/>
              <a:cs typeface="Arial" pitchFamily="34" charset="0"/>
            </a:endParaRPr>
          </a:p>
        </p:txBody>
      </p:sp>
    </p:spTree>
    <p:extLst>
      <p:ext uri="{BB962C8B-B14F-4D97-AF65-F5344CB8AC3E}">
        <p14:creationId xmlns:p14="http://schemas.microsoft.com/office/powerpoint/2010/main" xmlns="" val="1791293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GT" dirty="0"/>
              <a:t> </a:t>
            </a:r>
            <a:r>
              <a:rPr lang="es-GT" sz="2700" b="1" dirty="0" smtClean="0">
                <a:solidFill>
                  <a:schemeClr val="accent1">
                    <a:lumMod val="75000"/>
                  </a:schemeClr>
                </a:solidFill>
                <a:latin typeface="Arial" pitchFamily="34" charset="0"/>
                <a:cs typeface="Arial" pitchFamily="34" charset="0"/>
              </a:rPr>
              <a:t>FORTALECIMIENTO Y AMPLIACION DE </a:t>
            </a:r>
            <a:r>
              <a:rPr lang="es-GT" sz="2700" b="1" dirty="0">
                <a:solidFill>
                  <a:schemeClr val="accent1">
                    <a:lumMod val="75000"/>
                  </a:schemeClr>
                </a:solidFill>
                <a:latin typeface="Arial" pitchFamily="34" charset="0"/>
                <a:cs typeface="Arial" pitchFamily="34" charset="0"/>
              </a:rPr>
              <a:t>LA </a:t>
            </a:r>
            <a:r>
              <a:rPr lang="es-GT" sz="2700" b="1" dirty="0" smtClean="0">
                <a:solidFill>
                  <a:schemeClr val="accent1">
                    <a:lumMod val="75000"/>
                  </a:schemeClr>
                </a:solidFill>
                <a:latin typeface="Arial" pitchFamily="34" charset="0"/>
                <a:cs typeface="Arial" pitchFamily="34" charset="0"/>
              </a:rPr>
              <a:t> RED </a:t>
            </a:r>
            <a:r>
              <a:rPr lang="es-GT" sz="2700" b="1" dirty="0">
                <a:solidFill>
                  <a:schemeClr val="accent1">
                    <a:lumMod val="75000"/>
                  </a:schemeClr>
                </a:solidFill>
                <a:latin typeface="Arial" pitchFamily="34" charset="0"/>
                <a:cs typeface="Arial" pitchFamily="34" charset="0"/>
              </a:rPr>
              <a:t>CONSULAR</a:t>
            </a:r>
          </a:p>
        </p:txBody>
      </p:sp>
      <p:sp>
        <p:nvSpPr>
          <p:cNvPr id="3" name="2 Marcador de contenido"/>
          <p:cNvSpPr>
            <a:spLocks noGrp="1"/>
          </p:cNvSpPr>
          <p:nvPr>
            <p:ph idx="1"/>
          </p:nvPr>
        </p:nvSpPr>
        <p:spPr>
          <a:xfrm>
            <a:off x="971600" y="1484784"/>
            <a:ext cx="7560840" cy="4032448"/>
          </a:xfrm>
        </p:spPr>
        <p:txBody>
          <a:bodyPr>
            <a:noAutofit/>
          </a:bodyPr>
          <a:lstStyle/>
          <a:p>
            <a:pPr marL="0" indent="0" algn="just">
              <a:buNone/>
            </a:pPr>
            <a:r>
              <a:rPr lang="es-GT" sz="2200" dirty="0" smtClean="0">
                <a:latin typeface="Arial" pitchFamily="34" charset="0"/>
                <a:cs typeface="Arial" pitchFamily="34" charset="0"/>
              </a:rPr>
              <a:t>Considerando la </a:t>
            </a:r>
            <a:r>
              <a:rPr lang="es-GT" sz="2200" dirty="0">
                <a:latin typeface="Arial" pitchFamily="34" charset="0"/>
                <a:cs typeface="Arial" pitchFamily="34" charset="0"/>
              </a:rPr>
              <a:t>demanda de servicios consulares y migratorios por la comunidad </a:t>
            </a:r>
            <a:r>
              <a:rPr lang="es-GT" sz="2200" dirty="0" smtClean="0">
                <a:latin typeface="Arial" pitchFamily="34" charset="0"/>
                <a:cs typeface="Arial" pitchFamily="34" charset="0"/>
              </a:rPr>
              <a:t>guatemalteca en el extranjero, </a:t>
            </a:r>
            <a:r>
              <a:rPr lang="es-GT" sz="2200" dirty="0" smtClean="0">
                <a:latin typeface="Arial" pitchFamily="34" charset="0"/>
                <a:cs typeface="Arial" pitchFamily="34" charset="0"/>
              </a:rPr>
              <a:t>se hace necesario fortalecer la </a:t>
            </a:r>
            <a:r>
              <a:rPr lang="es-GT" sz="2200" dirty="0" smtClean="0">
                <a:latin typeface="Arial" pitchFamily="34" charset="0"/>
                <a:cs typeface="Arial" pitchFamily="34" charset="0"/>
              </a:rPr>
              <a:t>Red Consular </a:t>
            </a:r>
            <a:r>
              <a:rPr lang="es-GT" sz="2200" dirty="0">
                <a:latin typeface="Arial" pitchFamily="34" charset="0"/>
                <a:cs typeface="Arial" pitchFamily="34" charset="0"/>
              </a:rPr>
              <a:t>en los Estados Unidos de </a:t>
            </a:r>
            <a:r>
              <a:rPr lang="es-GT" sz="2200" dirty="0" smtClean="0">
                <a:latin typeface="Arial" pitchFamily="34" charset="0"/>
                <a:cs typeface="Arial" pitchFamily="34" charset="0"/>
              </a:rPr>
              <a:t>América y </a:t>
            </a:r>
            <a:r>
              <a:rPr lang="es-GT" sz="2200" dirty="0" smtClean="0">
                <a:latin typeface="Arial" pitchFamily="34" charset="0"/>
                <a:cs typeface="Arial" pitchFamily="34" charset="0"/>
              </a:rPr>
              <a:t>México, y ampliar su cobertura.</a:t>
            </a:r>
            <a:endParaRPr lang="es-GT" sz="2200" dirty="0" smtClean="0">
              <a:latin typeface="Arial" pitchFamily="34" charset="0"/>
              <a:cs typeface="Arial" pitchFamily="34" charset="0"/>
            </a:endParaRPr>
          </a:p>
          <a:p>
            <a:pPr algn="just">
              <a:buNone/>
            </a:pPr>
            <a:endParaRPr lang="es-GT" sz="2200" dirty="0" smtClean="0">
              <a:latin typeface="Arial" pitchFamily="34" charset="0"/>
              <a:cs typeface="Arial" pitchFamily="34" charset="0"/>
            </a:endParaRPr>
          </a:p>
          <a:p>
            <a:pPr marL="0" indent="0" algn="just">
              <a:buNone/>
            </a:pPr>
            <a:r>
              <a:rPr lang="es-GT" sz="2200" dirty="0" smtClean="0">
                <a:latin typeface="Arial" pitchFamily="34" charset="0"/>
                <a:cs typeface="Arial" pitchFamily="34" charset="0"/>
              </a:rPr>
              <a:t>Dotar de recurso humano y financiero adicional para fortalecer el cumplimiento de las funciones de asistencia, atención y protección consular, son las primeras acciones que se han encaminado. </a:t>
            </a:r>
          </a:p>
          <a:p>
            <a:pPr algn="just">
              <a:buNone/>
            </a:pPr>
            <a:endParaRPr lang="es-GT" sz="2200" dirty="0">
              <a:latin typeface="Arial" pitchFamily="34" charset="0"/>
              <a:cs typeface="Arial" pitchFamily="34" charset="0"/>
            </a:endParaRPr>
          </a:p>
        </p:txBody>
      </p:sp>
    </p:spTree>
    <p:extLst>
      <p:ext uri="{BB962C8B-B14F-4D97-AF65-F5344CB8AC3E}">
        <p14:creationId xmlns:p14="http://schemas.microsoft.com/office/powerpoint/2010/main" xmlns="" val="3268835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8229600" cy="1143000"/>
          </a:xfrm>
        </p:spPr>
        <p:txBody>
          <a:bodyPr>
            <a:normAutofit/>
          </a:bodyPr>
          <a:lstStyle/>
          <a:p>
            <a:r>
              <a:rPr lang="es-GT" sz="2400" b="1" dirty="0" smtClean="0">
                <a:solidFill>
                  <a:schemeClr val="accent1">
                    <a:lumMod val="75000"/>
                  </a:schemeClr>
                </a:solidFill>
                <a:latin typeface="Arial" pitchFamily="34" charset="0"/>
                <a:cs typeface="Arial" pitchFamily="34" charset="0"/>
              </a:rPr>
              <a:t>FORTALECIMIENTO Y AMPLIACION DE LA  RED CONSULAR</a:t>
            </a:r>
            <a:endParaRPr lang="es-GT" sz="2400" dirty="0">
              <a:solidFill>
                <a:schemeClr val="accent1">
                  <a:lumMod val="75000"/>
                </a:schemeClr>
              </a:solidFill>
              <a:latin typeface="Biondi" panose="02000505030000020004" pitchFamily="2" charset="0"/>
            </a:endParaRPr>
          </a:p>
        </p:txBody>
      </p:sp>
      <p:sp>
        <p:nvSpPr>
          <p:cNvPr id="3" name="2 Marcador de texto"/>
          <p:cNvSpPr>
            <a:spLocks noGrp="1"/>
          </p:cNvSpPr>
          <p:nvPr>
            <p:ph type="body" idx="1"/>
          </p:nvPr>
        </p:nvSpPr>
        <p:spPr>
          <a:xfrm>
            <a:off x="827584" y="908720"/>
            <a:ext cx="4040188" cy="639762"/>
          </a:xfrm>
        </p:spPr>
        <p:txBody>
          <a:bodyPr>
            <a:noAutofit/>
          </a:bodyPr>
          <a:lstStyle/>
          <a:p>
            <a:pPr algn="ctr"/>
            <a:r>
              <a:rPr lang="es-MX" sz="2200" dirty="0" smtClean="0">
                <a:latin typeface="Arial" pitchFamily="34" charset="0"/>
                <a:cs typeface="Arial" pitchFamily="34" charset="0"/>
              </a:rPr>
              <a:t>Estados Unidos de América</a:t>
            </a:r>
            <a:endParaRPr lang="es-GT" sz="2200" dirty="0">
              <a:latin typeface="Arial" pitchFamily="34" charset="0"/>
              <a:cs typeface="Arial" pitchFamily="34" charset="0"/>
            </a:endParaRPr>
          </a:p>
        </p:txBody>
      </p:sp>
      <p:sp>
        <p:nvSpPr>
          <p:cNvPr id="4" name="3 Marcador de contenido"/>
          <p:cNvSpPr>
            <a:spLocks noGrp="1"/>
          </p:cNvSpPr>
          <p:nvPr>
            <p:ph sz="half" idx="2"/>
          </p:nvPr>
        </p:nvSpPr>
        <p:spPr>
          <a:xfrm>
            <a:off x="1115616" y="1556792"/>
            <a:ext cx="4040188" cy="4239320"/>
          </a:xfrm>
        </p:spPr>
        <p:txBody>
          <a:bodyPr>
            <a:noAutofit/>
          </a:bodyPr>
          <a:lstStyle/>
          <a:p>
            <a:pPr marL="0" indent="0">
              <a:buNone/>
            </a:pPr>
            <a:r>
              <a:rPr lang="es-GT" sz="1600" b="1" dirty="0" smtClean="0">
                <a:latin typeface="Arial" pitchFamily="34" charset="0"/>
                <a:cs typeface="Arial" pitchFamily="34" charset="0"/>
              </a:rPr>
              <a:t>I</a:t>
            </a:r>
            <a:r>
              <a:rPr lang="es-GT" sz="1600" b="1" dirty="0" smtClean="0">
                <a:latin typeface="Arial" pitchFamily="34" charset="0"/>
                <a:cs typeface="Arial" pitchFamily="34" charset="0"/>
              </a:rPr>
              <a:t> fase, septiembre. 2014</a:t>
            </a:r>
            <a:endParaRPr lang="es-GT" sz="1600" b="1" dirty="0">
              <a:latin typeface="Arial" pitchFamily="34" charset="0"/>
              <a:cs typeface="Arial" pitchFamily="34" charset="0"/>
            </a:endParaRPr>
          </a:p>
          <a:p>
            <a:pPr>
              <a:buFont typeface="Wingdings" panose="05000000000000000000" pitchFamily="2" charset="2"/>
              <a:buChar char="ü"/>
            </a:pPr>
            <a:r>
              <a:rPr lang="es-GT" sz="1600" b="1" dirty="0" smtClean="0">
                <a:latin typeface="Arial" pitchFamily="34" charset="0"/>
                <a:cs typeface="Arial" pitchFamily="34" charset="0"/>
              </a:rPr>
              <a:t>San </a:t>
            </a:r>
            <a:r>
              <a:rPr lang="es-GT" sz="1600" b="1" dirty="0">
                <a:latin typeface="Arial" pitchFamily="34" charset="0"/>
                <a:cs typeface="Arial" pitchFamily="34" charset="0"/>
              </a:rPr>
              <a:t>Bernardino, CA</a:t>
            </a:r>
          </a:p>
          <a:p>
            <a:pPr>
              <a:buFont typeface="Wingdings" panose="05000000000000000000" pitchFamily="2" charset="2"/>
              <a:buChar char="ü"/>
            </a:pPr>
            <a:r>
              <a:rPr lang="es-GT" sz="1600" b="1" dirty="0" smtClean="0">
                <a:latin typeface="Arial" pitchFamily="34" charset="0"/>
                <a:cs typeface="Arial" pitchFamily="34" charset="0"/>
              </a:rPr>
              <a:t>Tucson</a:t>
            </a:r>
            <a:r>
              <a:rPr lang="es-GT" sz="1600" b="1" dirty="0">
                <a:latin typeface="Arial" pitchFamily="34" charset="0"/>
                <a:cs typeface="Arial" pitchFamily="34" charset="0"/>
              </a:rPr>
              <a:t>, AZ</a:t>
            </a:r>
          </a:p>
          <a:p>
            <a:pPr>
              <a:buFont typeface="Wingdings" panose="05000000000000000000" pitchFamily="2" charset="2"/>
              <a:buChar char="ü"/>
            </a:pPr>
            <a:r>
              <a:rPr lang="es-GT" sz="1600" b="1" dirty="0" smtClean="0">
                <a:latin typeface="Arial" pitchFamily="34" charset="0"/>
                <a:cs typeface="Arial" pitchFamily="34" charset="0"/>
              </a:rPr>
              <a:t>Del </a:t>
            </a:r>
            <a:r>
              <a:rPr lang="es-GT" sz="1600" b="1" dirty="0">
                <a:latin typeface="Arial" pitchFamily="34" charset="0"/>
                <a:cs typeface="Arial" pitchFamily="34" charset="0"/>
              </a:rPr>
              <a:t>Río, TX</a:t>
            </a:r>
          </a:p>
          <a:p>
            <a:pPr marL="0" indent="0">
              <a:buNone/>
            </a:pPr>
            <a:r>
              <a:rPr lang="es-GT" sz="1600" b="1" dirty="0" smtClean="0">
                <a:latin typeface="Arial" pitchFamily="34" charset="0"/>
                <a:cs typeface="Arial" pitchFamily="34" charset="0"/>
              </a:rPr>
              <a:t>II fase,  diciembre  2014</a:t>
            </a:r>
            <a:endParaRPr lang="es-GT" sz="1600" b="1" dirty="0">
              <a:latin typeface="Arial" pitchFamily="34" charset="0"/>
              <a:cs typeface="Arial" pitchFamily="34" charset="0"/>
            </a:endParaRPr>
          </a:p>
          <a:p>
            <a:pPr>
              <a:buFont typeface="Wingdings" panose="05000000000000000000" pitchFamily="2" charset="2"/>
              <a:buChar char="ü"/>
            </a:pPr>
            <a:r>
              <a:rPr lang="es-GT" sz="1600" b="1" dirty="0" smtClean="0">
                <a:latin typeface="Arial" pitchFamily="34" charset="0"/>
                <a:cs typeface="Arial" pitchFamily="34" charset="0"/>
              </a:rPr>
              <a:t>San </a:t>
            </a:r>
            <a:r>
              <a:rPr lang="es-GT" sz="1600" b="1" dirty="0">
                <a:latin typeface="Arial" pitchFamily="34" charset="0"/>
                <a:cs typeface="Arial" pitchFamily="34" charset="0"/>
              </a:rPr>
              <a:t>Paul, MN</a:t>
            </a:r>
          </a:p>
          <a:p>
            <a:pPr>
              <a:buFont typeface="Wingdings" panose="05000000000000000000" pitchFamily="2" charset="2"/>
              <a:buChar char="ü"/>
            </a:pPr>
            <a:r>
              <a:rPr lang="es-GT" sz="1600" b="1" dirty="0" smtClean="0">
                <a:latin typeface="Arial" pitchFamily="34" charset="0"/>
                <a:cs typeface="Arial" pitchFamily="34" charset="0"/>
              </a:rPr>
              <a:t>Omaha</a:t>
            </a:r>
            <a:r>
              <a:rPr lang="es-GT" sz="1600" b="1" dirty="0">
                <a:latin typeface="Arial" pitchFamily="34" charset="0"/>
                <a:cs typeface="Arial" pitchFamily="34" charset="0"/>
              </a:rPr>
              <a:t>, NE</a:t>
            </a:r>
          </a:p>
          <a:p>
            <a:pPr>
              <a:buFont typeface="Wingdings" panose="05000000000000000000" pitchFamily="2" charset="2"/>
              <a:buChar char="ü"/>
            </a:pPr>
            <a:r>
              <a:rPr lang="es-GT" sz="1600" b="1" dirty="0" smtClean="0">
                <a:latin typeface="Arial" pitchFamily="34" charset="0"/>
                <a:cs typeface="Arial" pitchFamily="34" charset="0"/>
              </a:rPr>
              <a:t>Kansas </a:t>
            </a:r>
            <a:r>
              <a:rPr lang="es-GT" sz="1600" b="1" dirty="0">
                <a:latin typeface="Arial" pitchFamily="34" charset="0"/>
                <a:cs typeface="Arial" pitchFamily="34" charset="0"/>
              </a:rPr>
              <a:t>City, MO </a:t>
            </a:r>
          </a:p>
          <a:p>
            <a:pPr marL="0" indent="0">
              <a:buNone/>
            </a:pPr>
            <a:r>
              <a:rPr lang="es-GT" sz="1600" b="1" dirty="0" smtClean="0">
                <a:latin typeface="Arial" pitchFamily="34" charset="0"/>
                <a:cs typeface="Arial" pitchFamily="34" charset="0"/>
              </a:rPr>
              <a:t>III fase, abril 2015</a:t>
            </a:r>
            <a:endParaRPr lang="es-GT" sz="1600" b="1" dirty="0">
              <a:latin typeface="Arial" pitchFamily="34" charset="0"/>
              <a:cs typeface="Arial" pitchFamily="34" charset="0"/>
            </a:endParaRPr>
          </a:p>
          <a:p>
            <a:pPr>
              <a:buFont typeface="Wingdings" panose="05000000000000000000" pitchFamily="2" charset="2"/>
              <a:buChar char="ü"/>
            </a:pPr>
            <a:r>
              <a:rPr lang="es-GT" sz="1600" b="1" dirty="0" smtClean="0">
                <a:latin typeface="Arial" pitchFamily="34" charset="0"/>
                <a:cs typeface="Arial" pitchFamily="34" charset="0"/>
              </a:rPr>
              <a:t>Seattle</a:t>
            </a:r>
            <a:r>
              <a:rPr lang="es-GT" sz="1600" b="1" dirty="0">
                <a:latin typeface="Arial" pitchFamily="34" charset="0"/>
                <a:cs typeface="Arial" pitchFamily="34" charset="0"/>
              </a:rPr>
              <a:t>, WA</a:t>
            </a:r>
          </a:p>
          <a:p>
            <a:pPr>
              <a:buFont typeface="Wingdings" panose="05000000000000000000" pitchFamily="2" charset="2"/>
              <a:buChar char="ü"/>
            </a:pPr>
            <a:r>
              <a:rPr lang="es-GT" sz="1600" b="1" dirty="0" smtClean="0">
                <a:latin typeface="Arial" pitchFamily="34" charset="0"/>
                <a:cs typeface="Arial" pitchFamily="34" charset="0"/>
              </a:rPr>
              <a:t>Oklahoma</a:t>
            </a:r>
            <a:r>
              <a:rPr lang="es-GT" sz="1600" b="1" dirty="0">
                <a:latin typeface="Arial" pitchFamily="34" charset="0"/>
                <a:cs typeface="Arial" pitchFamily="34" charset="0"/>
              </a:rPr>
              <a:t>, OK</a:t>
            </a:r>
          </a:p>
          <a:p>
            <a:pPr>
              <a:buFont typeface="Wingdings" panose="05000000000000000000" pitchFamily="2" charset="2"/>
              <a:buChar char="ü"/>
            </a:pPr>
            <a:r>
              <a:rPr lang="es-GT" sz="1600" b="1" dirty="0" smtClean="0">
                <a:latin typeface="Arial" pitchFamily="34" charset="0"/>
                <a:cs typeface="Arial" pitchFamily="34" charset="0"/>
              </a:rPr>
              <a:t>Raleigh</a:t>
            </a:r>
            <a:r>
              <a:rPr lang="es-GT" sz="1600" b="1" dirty="0">
                <a:latin typeface="Arial" pitchFamily="34" charset="0"/>
                <a:cs typeface="Arial" pitchFamily="34" charset="0"/>
              </a:rPr>
              <a:t>, NC</a:t>
            </a:r>
          </a:p>
          <a:p>
            <a:pPr marL="0" indent="0">
              <a:buNone/>
            </a:pPr>
            <a:r>
              <a:rPr lang="es-GT" sz="1600" b="1" dirty="0" smtClean="0">
                <a:latin typeface="Arial" pitchFamily="34" charset="0"/>
                <a:cs typeface="Arial" pitchFamily="34" charset="0"/>
              </a:rPr>
              <a:t>IV fase, julio 2015</a:t>
            </a:r>
            <a:endParaRPr lang="es-GT" sz="1600" b="1" dirty="0">
              <a:latin typeface="Arial" pitchFamily="34" charset="0"/>
              <a:cs typeface="Arial" pitchFamily="34" charset="0"/>
            </a:endParaRPr>
          </a:p>
          <a:p>
            <a:pPr>
              <a:buFont typeface="Wingdings" panose="05000000000000000000" pitchFamily="2" charset="2"/>
              <a:buChar char="ü"/>
            </a:pPr>
            <a:r>
              <a:rPr lang="es-GT" sz="1600" b="1" dirty="0" smtClean="0">
                <a:latin typeface="Arial" pitchFamily="34" charset="0"/>
                <a:cs typeface="Arial" pitchFamily="34" charset="0"/>
              </a:rPr>
              <a:t>Columbus</a:t>
            </a:r>
            <a:r>
              <a:rPr lang="es-GT" sz="1600" b="1" dirty="0">
                <a:latin typeface="Arial" pitchFamily="34" charset="0"/>
                <a:cs typeface="Arial" pitchFamily="34" charset="0"/>
              </a:rPr>
              <a:t>, OH</a:t>
            </a:r>
          </a:p>
          <a:p>
            <a:pPr>
              <a:buFont typeface="Wingdings" panose="05000000000000000000" pitchFamily="2" charset="2"/>
              <a:buChar char="ü"/>
            </a:pPr>
            <a:r>
              <a:rPr lang="es-GT" sz="1600" b="1" dirty="0" smtClean="0">
                <a:latin typeface="Arial" pitchFamily="34" charset="0"/>
                <a:cs typeface="Arial" pitchFamily="34" charset="0"/>
              </a:rPr>
              <a:t>Philadelphia</a:t>
            </a:r>
            <a:r>
              <a:rPr lang="es-GT" sz="1600" b="1" dirty="0">
                <a:latin typeface="Arial" pitchFamily="34" charset="0"/>
                <a:cs typeface="Arial" pitchFamily="34" charset="0"/>
              </a:rPr>
              <a:t>, PA</a:t>
            </a:r>
          </a:p>
          <a:p>
            <a:pPr>
              <a:buFont typeface="Wingdings" panose="05000000000000000000" pitchFamily="2" charset="2"/>
              <a:buChar char="ü"/>
            </a:pPr>
            <a:r>
              <a:rPr lang="es-GT" sz="1600" b="1" dirty="0" smtClean="0">
                <a:latin typeface="Arial" pitchFamily="34" charset="0"/>
                <a:cs typeface="Arial" pitchFamily="34" charset="0"/>
              </a:rPr>
              <a:t>New </a:t>
            </a:r>
            <a:r>
              <a:rPr lang="es-GT" sz="1600" b="1" dirty="0">
                <a:latin typeface="Arial" pitchFamily="34" charset="0"/>
                <a:cs typeface="Arial" pitchFamily="34" charset="0"/>
              </a:rPr>
              <a:t>Orleans, LA</a:t>
            </a:r>
          </a:p>
          <a:p>
            <a:endParaRPr lang="es-GT" sz="1600" b="1" dirty="0">
              <a:latin typeface="Arial" pitchFamily="34" charset="0"/>
              <a:cs typeface="Arial" pitchFamily="34" charset="0"/>
            </a:endParaRPr>
          </a:p>
        </p:txBody>
      </p:sp>
      <p:sp>
        <p:nvSpPr>
          <p:cNvPr id="5" name="4 Marcador de texto"/>
          <p:cNvSpPr>
            <a:spLocks noGrp="1"/>
          </p:cNvSpPr>
          <p:nvPr>
            <p:ph type="body" sz="quarter" idx="3"/>
          </p:nvPr>
        </p:nvSpPr>
        <p:spPr>
          <a:xfrm>
            <a:off x="4644008" y="1340768"/>
            <a:ext cx="4041775" cy="639762"/>
          </a:xfrm>
        </p:spPr>
        <p:txBody>
          <a:bodyPr>
            <a:normAutofit/>
          </a:bodyPr>
          <a:lstStyle/>
          <a:p>
            <a:pPr algn="ctr"/>
            <a:r>
              <a:rPr lang="es-MX" sz="2800" dirty="0" smtClean="0">
                <a:latin typeface="Arial" pitchFamily="34" charset="0"/>
                <a:cs typeface="Arial" pitchFamily="34" charset="0"/>
              </a:rPr>
              <a:t> </a:t>
            </a:r>
            <a:endParaRPr lang="es-GT" sz="2800" dirty="0">
              <a:latin typeface="Arial" pitchFamily="34" charset="0"/>
              <a:cs typeface="Arial" pitchFamily="34" charset="0"/>
            </a:endParaRPr>
          </a:p>
        </p:txBody>
      </p:sp>
      <p:sp>
        <p:nvSpPr>
          <p:cNvPr id="6" name="5 Marcador de contenido"/>
          <p:cNvSpPr>
            <a:spLocks noGrp="1"/>
          </p:cNvSpPr>
          <p:nvPr>
            <p:ph sz="quarter" idx="4"/>
          </p:nvPr>
        </p:nvSpPr>
        <p:spPr>
          <a:xfrm>
            <a:off x="5102225" y="1268760"/>
            <a:ext cx="4041775" cy="4824536"/>
          </a:xfrm>
        </p:spPr>
        <p:txBody>
          <a:bodyPr>
            <a:noAutofit/>
          </a:bodyPr>
          <a:lstStyle/>
          <a:p>
            <a:pPr marL="0" indent="0" algn="ctr">
              <a:buNone/>
            </a:pPr>
            <a:r>
              <a:rPr lang="es-MX" sz="2800" b="1" dirty="0" smtClean="0">
                <a:solidFill>
                  <a:prstClr val="black"/>
                </a:solidFill>
                <a:latin typeface="Arial" pitchFamily="34" charset="0"/>
                <a:cs typeface="Arial" pitchFamily="34" charset="0"/>
              </a:rPr>
              <a:t>México</a:t>
            </a:r>
            <a:endParaRPr lang="es-GT" sz="1800" dirty="0" smtClean="0">
              <a:latin typeface="Arial" pitchFamily="34" charset="0"/>
              <a:cs typeface="Arial" pitchFamily="34" charset="0"/>
            </a:endParaRPr>
          </a:p>
          <a:p>
            <a:pPr marL="0" indent="0">
              <a:buNone/>
            </a:pPr>
            <a:r>
              <a:rPr lang="es-GT" sz="1800" b="1" dirty="0" smtClean="0">
                <a:latin typeface="Arial" pitchFamily="34" charset="0"/>
                <a:cs typeface="Arial" pitchFamily="34" charset="0"/>
              </a:rPr>
              <a:t>I</a:t>
            </a:r>
            <a:r>
              <a:rPr lang="es-GT" sz="1800" b="1" dirty="0" smtClean="0">
                <a:latin typeface="Arial" pitchFamily="34" charset="0"/>
                <a:cs typeface="Arial" pitchFamily="34" charset="0"/>
              </a:rPr>
              <a:t> fase, </a:t>
            </a:r>
            <a:r>
              <a:rPr lang="es-GT" sz="1800" b="1" dirty="0">
                <a:latin typeface="Arial" pitchFamily="34" charset="0"/>
                <a:cs typeface="Arial" pitchFamily="34" charset="0"/>
              </a:rPr>
              <a:t>segundo semestre </a:t>
            </a:r>
            <a:r>
              <a:rPr lang="es-GT" sz="1800" b="1" dirty="0" smtClean="0">
                <a:latin typeface="Arial" pitchFamily="34" charset="0"/>
                <a:cs typeface="Arial" pitchFamily="34" charset="0"/>
              </a:rPr>
              <a:t>2014</a:t>
            </a:r>
            <a:endParaRPr lang="es-GT" sz="1800" b="1" dirty="0">
              <a:latin typeface="Arial" pitchFamily="34" charset="0"/>
              <a:cs typeface="Arial" pitchFamily="34" charset="0"/>
            </a:endParaRPr>
          </a:p>
          <a:p>
            <a:pPr>
              <a:buFont typeface="Wingdings" panose="05000000000000000000" pitchFamily="2" charset="2"/>
              <a:buChar char="ü"/>
            </a:pPr>
            <a:r>
              <a:rPr lang="es-GT" sz="1800" b="1" dirty="0" smtClean="0">
                <a:latin typeface="Arial" pitchFamily="34" charset="0"/>
                <a:cs typeface="Arial" pitchFamily="34" charset="0"/>
              </a:rPr>
              <a:t>Monterrey</a:t>
            </a:r>
            <a:r>
              <a:rPr lang="es-GT" sz="1800" b="1" dirty="0">
                <a:latin typeface="Arial" pitchFamily="34" charset="0"/>
                <a:cs typeface="Arial" pitchFamily="34" charset="0"/>
              </a:rPr>
              <a:t>, NL</a:t>
            </a:r>
          </a:p>
          <a:p>
            <a:pPr>
              <a:buFont typeface="Wingdings" panose="05000000000000000000" pitchFamily="2" charset="2"/>
              <a:buChar char="ü"/>
            </a:pPr>
            <a:r>
              <a:rPr lang="es-GT" sz="1800" b="1" dirty="0" smtClean="0">
                <a:latin typeface="Arial" pitchFamily="34" charset="0"/>
                <a:cs typeface="Arial" pitchFamily="34" charset="0"/>
              </a:rPr>
              <a:t>Mérida</a:t>
            </a:r>
            <a:r>
              <a:rPr lang="es-GT" sz="1800" b="1" dirty="0">
                <a:latin typeface="Arial" pitchFamily="34" charset="0"/>
                <a:cs typeface="Arial" pitchFamily="34" charset="0"/>
              </a:rPr>
              <a:t>, Yucatán </a:t>
            </a:r>
          </a:p>
          <a:p>
            <a:pPr marL="0" indent="0">
              <a:buNone/>
            </a:pPr>
            <a:r>
              <a:rPr lang="es-GT" sz="1800" b="1" dirty="0" smtClean="0">
                <a:latin typeface="Arial" pitchFamily="34" charset="0"/>
                <a:cs typeface="Arial" pitchFamily="34" charset="0"/>
              </a:rPr>
              <a:t>II fase, </a:t>
            </a:r>
            <a:r>
              <a:rPr lang="es-GT" sz="1800" b="1" dirty="0">
                <a:latin typeface="Arial" pitchFamily="34" charset="0"/>
                <a:cs typeface="Arial" pitchFamily="34" charset="0"/>
              </a:rPr>
              <a:t>primer semestre de </a:t>
            </a:r>
            <a:r>
              <a:rPr lang="es-GT" sz="1800" b="1" dirty="0" smtClean="0">
                <a:latin typeface="Arial" pitchFamily="34" charset="0"/>
                <a:cs typeface="Arial" pitchFamily="34" charset="0"/>
              </a:rPr>
              <a:t>2015</a:t>
            </a:r>
            <a:endParaRPr lang="es-GT" sz="1800" b="1" dirty="0">
              <a:latin typeface="Arial" pitchFamily="34" charset="0"/>
              <a:cs typeface="Arial" pitchFamily="34" charset="0"/>
            </a:endParaRPr>
          </a:p>
          <a:p>
            <a:pPr>
              <a:buFont typeface="Wingdings" panose="05000000000000000000" pitchFamily="2" charset="2"/>
              <a:buChar char="ü"/>
            </a:pPr>
            <a:r>
              <a:rPr lang="es-GT" sz="1800" b="1" dirty="0" smtClean="0">
                <a:latin typeface="Arial" pitchFamily="34" charset="0"/>
                <a:cs typeface="Arial" pitchFamily="34" charset="0"/>
              </a:rPr>
              <a:t>Villa </a:t>
            </a:r>
            <a:r>
              <a:rPr lang="es-GT" sz="1800" b="1" dirty="0">
                <a:latin typeface="Arial" pitchFamily="34" charset="0"/>
                <a:cs typeface="Arial" pitchFamily="34" charset="0"/>
              </a:rPr>
              <a:t>Hermosa, </a:t>
            </a:r>
            <a:r>
              <a:rPr lang="es-GT" sz="1800" b="1" dirty="0" smtClean="0">
                <a:latin typeface="Arial" pitchFamily="34" charset="0"/>
                <a:cs typeface="Arial" pitchFamily="34" charset="0"/>
              </a:rPr>
              <a:t>Tabasco</a:t>
            </a:r>
          </a:p>
          <a:p>
            <a:pPr>
              <a:buFont typeface="Wingdings" panose="05000000000000000000" pitchFamily="2" charset="2"/>
              <a:buChar char="ü"/>
            </a:pPr>
            <a:r>
              <a:rPr lang="es-GT" sz="1800" b="1" dirty="0" smtClean="0">
                <a:latin typeface="Arial" pitchFamily="34" charset="0"/>
                <a:cs typeface="Arial" pitchFamily="34" charset="0"/>
              </a:rPr>
              <a:t>San </a:t>
            </a:r>
            <a:r>
              <a:rPr lang="es-GT" sz="1800" b="1" dirty="0">
                <a:latin typeface="Arial" pitchFamily="34" charset="0"/>
                <a:cs typeface="Arial" pitchFamily="34" charset="0"/>
              </a:rPr>
              <a:t>Luis Potosí, </a:t>
            </a:r>
            <a:r>
              <a:rPr lang="es-GT" sz="1800" b="1" dirty="0" smtClean="0">
                <a:latin typeface="Arial" pitchFamily="34" charset="0"/>
                <a:cs typeface="Arial" pitchFamily="34" charset="0"/>
              </a:rPr>
              <a:t>San Luis Potosí   </a:t>
            </a:r>
          </a:p>
          <a:p>
            <a:pPr algn="ctr">
              <a:buNone/>
            </a:pPr>
            <a:r>
              <a:rPr lang="es-MX" b="1" dirty="0" smtClean="0">
                <a:latin typeface="Arial" pitchFamily="34" charset="0"/>
                <a:cs typeface="Arial" pitchFamily="34" charset="0"/>
              </a:rPr>
              <a:t>Canadá</a:t>
            </a:r>
            <a:r>
              <a:rPr lang="es-MX" sz="3600" b="1" dirty="0" smtClean="0">
                <a:latin typeface="Arial" pitchFamily="34" charset="0"/>
                <a:cs typeface="Arial" pitchFamily="34" charset="0"/>
              </a:rPr>
              <a:t> </a:t>
            </a:r>
            <a:endParaRPr lang="es-MX" sz="3600" b="1" dirty="0" smtClean="0">
              <a:latin typeface="Arial" pitchFamily="34" charset="0"/>
              <a:cs typeface="Arial" pitchFamily="34" charset="0"/>
            </a:endParaRPr>
          </a:p>
          <a:p>
            <a:pPr marL="0" indent="0">
              <a:buNone/>
            </a:pPr>
            <a:r>
              <a:rPr lang="es-GT" sz="1800" b="1" dirty="0" smtClean="0">
                <a:latin typeface="Arial" pitchFamily="34" charset="0"/>
                <a:cs typeface="Arial" pitchFamily="34" charset="0"/>
              </a:rPr>
              <a:t>I fase, </a:t>
            </a:r>
            <a:r>
              <a:rPr lang="es-GT" sz="1800" b="1" dirty="0">
                <a:latin typeface="Arial" pitchFamily="34" charset="0"/>
                <a:cs typeface="Arial" pitchFamily="34" charset="0"/>
              </a:rPr>
              <a:t>primer semestre de </a:t>
            </a:r>
            <a:r>
              <a:rPr lang="es-GT" sz="1800" b="1" dirty="0" smtClean="0">
                <a:latin typeface="Arial" pitchFamily="34" charset="0"/>
                <a:cs typeface="Arial" pitchFamily="34" charset="0"/>
              </a:rPr>
              <a:t>2015</a:t>
            </a:r>
            <a:endParaRPr lang="es-GT" sz="1800" b="1" dirty="0">
              <a:latin typeface="Arial" pitchFamily="34" charset="0"/>
              <a:cs typeface="Arial" pitchFamily="34" charset="0"/>
            </a:endParaRPr>
          </a:p>
          <a:p>
            <a:pPr>
              <a:buFont typeface="Wingdings" panose="05000000000000000000" pitchFamily="2" charset="2"/>
              <a:buChar char="ü"/>
            </a:pPr>
            <a:r>
              <a:rPr lang="es-GT" sz="1800" b="1" dirty="0" smtClean="0">
                <a:latin typeface="Arial" pitchFamily="34" charset="0"/>
                <a:cs typeface="Arial" pitchFamily="34" charset="0"/>
              </a:rPr>
              <a:t>-Vancouver</a:t>
            </a:r>
            <a:r>
              <a:rPr lang="es-GT" sz="1800" b="1" dirty="0">
                <a:latin typeface="Arial" pitchFamily="34" charset="0"/>
                <a:cs typeface="Arial" pitchFamily="34" charset="0"/>
              </a:rPr>
              <a:t>, BC</a:t>
            </a:r>
          </a:p>
          <a:p>
            <a:pPr marL="0" indent="0">
              <a:buNone/>
            </a:pPr>
            <a:r>
              <a:rPr lang="es-GT" sz="1800" b="1" dirty="0" smtClean="0">
                <a:latin typeface="Arial" pitchFamily="34" charset="0"/>
                <a:cs typeface="Arial" pitchFamily="34" charset="0"/>
              </a:rPr>
              <a:t>II fase, </a:t>
            </a:r>
            <a:r>
              <a:rPr lang="es-GT" sz="1800" b="1" dirty="0">
                <a:latin typeface="Arial" pitchFamily="34" charset="0"/>
                <a:cs typeface="Arial" pitchFamily="34" charset="0"/>
              </a:rPr>
              <a:t>segundo semestre de </a:t>
            </a:r>
            <a:r>
              <a:rPr lang="es-GT" sz="1800" b="1" dirty="0" smtClean="0">
                <a:latin typeface="Arial" pitchFamily="34" charset="0"/>
                <a:cs typeface="Arial" pitchFamily="34" charset="0"/>
              </a:rPr>
              <a:t>2015</a:t>
            </a:r>
            <a:endParaRPr lang="es-GT" sz="1800" b="1" dirty="0">
              <a:latin typeface="Arial" pitchFamily="34" charset="0"/>
              <a:cs typeface="Arial" pitchFamily="34" charset="0"/>
            </a:endParaRPr>
          </a:p>
          <a:p>
            <a:pPr>
              <a:buFont typeface="Wingdings" panose="05000000000000000000" pitchFamily="2" charset="2"/>
              <a:buChar char="ü"/>
            </a:pPr>
            <a:r>
              <a:rPr lang="es-GT" sz="1800" b="1" dirty="0" smtClean="0">
                <a:latin typeface="Arial" pitchFamily="34" charset="0"/>
                <a:cs typeface="Arial" pitchFamily="34" charset="0"/>
              </a:rPr>
              <a:t>-Toronto</a:t>
            </a:r>
            <a:r>
              <a:rPr lang="es-GT" sz="1800" b="1" dirty="0">
                <a:latin typeface="Arial" pitchFamily="34" charset="0"/>
                <a:cs typeface="Arial" pitchFamily="34" charset="0"/>
              </a:rPr>
              <a:t>, ON</a:t>
            </a:r>
          </a:p>
          <a:p>
            <a:pPr marL="0" indent="0" algn="ctr">
              <a:buNone/>
            </a:pPr>
            <a:endParaRPr lang="es-GT" sz="1400" b="1" dirty="0">
              <a:latin typeface="Arial" pitchFamily="34" charset="0"/>
              <a:cs typeface="Arial" pitchFamily="34" charset="0"/>
            </a:endParaRPr>
          </a:p>
          <a:p>
            <a:pPr marL="0" indent="0" algn="ctr">
              <a:buNone/>
            </a:pPr>
            <a:endParaRPr lang="es-GT" sz="3600" b="1" dirty="0">
              <a:latin typeface="Arial" pitchFamily="34" charset="0"/>
              <a:cs typeface="Arial" pitchFamily="34" charset="0"/>
            </a:endParaRPr>
          </a:p>
        </p:txBody>
      </p:sp>
    </p:spTree>
    <p:extLst>
      <p:ext uri="{BB962C8B-B14F-4D97-AF65-F5344CB8AC3E}">
        <p14:creationId xmlns:p14="http://schemas.microsoft.com/office/powerpoint/2010/main" xmlns="" val="2336015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0"/>
            <a:lum/>
          </a:blip>
          <a:srcRect/>
          <a:stretch>
            <a:fillRect/>
          </a:stretch>
        </a:blip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cstate="print"/>
          <a:srcRect/>
          <a:stretch>
            <a:fillRect/>
          </a:stretch>
        </p:blipFill>
        <p:spPr bwMode="auto">
          <a:xfrm>
            <a:off x="-36512" y="342900"/>
            <a:ext cx="9001125" cy="6515100"/>
          </a:xfrm>
          <a:prstGeom prst="rect">
            <a:avLst/>
          </a:prstGeom>
          <a:noFill/>
          <a:ln w="9525">
            <a:noFill/>
            <a:miter lim="800000"/>
            <a:headEnd/>
            <a:tailEnd/>
          </a:ln>
        </p:spPr>
      </p:pic>
      <p:sp>
        <p:nvSpPr>
          <p:cNvPr id="3" name="2 CuadroTexto"/>
          <p:cNvSpPr txBox="1"/>
          <p:nvPr/>
        </p:nvSpPr>
        <p:spPr>
          <a:xfrm>
            <a:off x="395409" y="-27384"/>
            <a:ext cx="8101660" cy="707886"/>
          </a:xfrm>
          <a:prstGeom prst="rect">
            <a:avLst/>
          </a:prstGeom>
          <a:noFill/>
        </p:spPr>
        <p:txBody>
          <a:bodyPr wrap="square" rtlCol="0">
            <a:spAutoFit/>
          </a:bodyPr>
          <a:lstStyle/>
          <a:p>
            <a:pPr algn="ctr"/>
            <a:r>
              <a:rPr lang="es-MX" sz="2000" dirty="0" smtClean="0">
                <a:effectLst>
                  <a:outerShdw blurRad="38100" dist="38100" dir="2700000" algn="tl">
                    <a:srgbClr val="000000">
                      <a:alpha val="43137"/>
                    </a:srgbClr>
                  </a:outerShdw>
                </a:effectLst>
                <a:latin typeface="Berlin Sans FB" pitchFamily="34" charset="0"/>
              </a:rPr>
              <a:t>Misiones Consulares de Guatemala </a:t>
            </a:r>
          </a:p>
          <a:p>
            <a:pPr algn="ctr"/>
            <a:r>
              <a:rPr lang="es-MX" sz="2000" dirty="0" smtClean="0">
                <a:effectLst>
                  <a:outerShdw blurRad="38100" dist="38100" dir="2700000" algn="tl">
                    <a:srgbClr val="000000">
                      <a:alpha val="43137"/>
                    </a:srgbClr>
                  </a:outerShdw>
                </a:effectLst>
                <a:latin typeface="Berlin Sans FB" pitchFamily="34" charset="0"/>
              </a:rPr>
              <a:t>Acreditadas en los Estados Unidos de América</a:t>
            </a:r>
            <a:endParaRPr lang="es-ES" sz="2000" dirty="0">
              <a:effectLst>
                <a:outerShdw blurRad="38100" dist="38100" dir="2700000" algn="tl">
                  <a:srgbClr val="000000">
                    <a:alpha val="43137"/>
                  </a:srgbClr>
                </a:outerShdw>
              </a:effectLst>
              <a:latin typeface="Berlin Sans FB" pitchFamily="34" charset="0"/>
            </a:endParaRPr>
          </a:p>
        </p:txBody>
      </p:sp>
      <p:sp>
        <p:nvSpPr>
          <p:cNvPr id="4" name="3 CuadroTexto"/>
          <p:cNvSpPr txBox="1"/>
          <p:nvPr/>
        </p:nvSpPr>
        <p:spPr>
          <a:xfrm>
            <a:off x="5580238" y="2735342"/>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Illinois</a:t>
            </a:r>
            <a:endParaRPr lang="es-ES" sz="1050" dirty="0">
              <a:latin typeface="Berlin Sans FB" pitchFamily="34" charset="0"/>
            </a:endParaRPr>
          </a:p>
        </p:txBody>
      </p:sp>
      <p:sp>
        <p:nvSpPr>
          <p:cNvPr id="5" name="4 CuadroTexto"/>
          <p:cNvSpPr txBox="1"/>
          <p:nvPr/>
        </p:nvSpPr>
        <p:spPr>
          <a:xfrm>
            <a:off x="6588350" y="2276872"/>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Ohio</a:t>
            </a:r>
            <a:endParaRPr lang="es-ES" sz="1050" dirty="0">
              <a:latin typeface="Berlin Sans FB" pitchFamily="34" charset="0"/>
            </a:endParaRPr>
          </a:p>
        </p:txBody>
      </p:sp>
      <p:sp>
        <p:nvSpPr>
          <p:cNvPr id="6" name="5 CuadroTexto"/>
          <p:cNvSpPr txBox="1"/>
          <p:nvPr/>
        </p:nvSpPr>
        <p:spPr>
          <a:xfrm>
            <a:off x="6156302" y="1844824"/>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Michigan</a:t>
            </a:r>
            <a:endParaRPr lang="es-ES" sz="1000" dirty="0">
              <a:latin typeface="Berlin Sans FB" pitchFamily="34" charset="0"/>
            </a:endParaRPr>
          </a:p>
        </p:txBody>
      </p:sp>
      <p:sp>
        <p:nvSpPr>
          <p:cNvPr id="7" name="6 CuadroTexto"/>
          <p:cNvSpPr txBox="1"/>
          <p:nvPr/>
        </p:nvSpPr>
        <p:spPr>
          <a:xfrm>
            <a:off x="4500117" y="980728"/>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Minnesota</a:t>
            </a:r>
            <a:endParaRPr lang="es-ES" sz="1050" dirty="0">
              <a:latin typeface="Berlin Sans FB" pitchFamily="34" charset="0"/>
            </a:endParaRPr>
          </a:p>
        </p:txBody>
      </p:sp>
      <p:sp>
        <p:nvSpPr>
          <p:cNvPr id="8" name="7 CuadroTexto"/>
          <p:cNvSpPr txBox="1"/>
          <p:nvPr/>
        </p:nvSpPr>
        <p:spPr>
          <a:xfrm>
            <a:off x="3564014" y="908720"/>
            <a:ext cx="864095" cy="430887"/>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Dakota del Norte</a:t>
            </a:r>
            <a:endParaRPr lang="es-ES" sz="1100" dirty="0">
              <a:latin typeface="Berlin Sans FB" pitchFamily="34" charset="0"/>
            </a:endParaRPr>
          </a:p>
        </p:txBody>
      </p:sp>
      <p:sp>
        <p:nvSpPr>
          <p:cNvPr id="9" name="8 CuadroTexto"/>
          <p:cNvSpPr txBox="1"/>
          <p:nvPr/>
        </p:nvSpPr>
        <p:spPr>
          <a:xfrm>
            <a:off x="4860157" y="2204864"/>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Iowa</a:t>
            </a:r>
            <a:endParaRPr lang="es-ES" sz="1050" dirty="0">
              <a:latin typeface="Berlin Sans FB" pitchFamily="34" charset="0"/>
            </a:endParaRPr>
          </a:p>
        </p:txBody>
      </p:sp>
      <p:sp>
        <p:nvSpPr>
          <p:cNvPr id="10" name="9 CuadroTexto"/>
          <p:cNvSpPr txBox="1"/>
          <p:nvPr/>
        </p:nvSpPr>
        <p:spPr>
          <a:xfrm>
            <a:off x="4932165" y="3068960"/>
            <a:ext cx="720079"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Missouri</a:t>
            </a:r>
            <a:endParaRPr lang="es-ES" sz="1050" dirty="0">
              <a:latin typeface="Berlin Sans FB" pitchFamily="34" charset="0"/>
            </a:endParaRPr>
          </a:p>
        </p:txBody>
      </p:sp>
      <p:sp>
        <p:nvSpPr>
          <p:cNvPr id="11" name="10 CuadroTexto"/>
          <p:cNvSpPr txBox="1"/>
          <p:nvPr/>
        </p:nvSpPr>
        <p:spPr>
          <a:xfrm rot="20846564">
            <a:off x="6012286" y="2508284"/>
            <a:ext cx="864095" cy="215444"/>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800" dirty="0" smtClean="0">
                <a:latin typeface="Berlin Sans FB" pitchFamily="34" charset="0"/>
              </a:rPr>
              <a:t>Indiana</a:t>
            </a:r>
            <a:endParaRPr lang="es-ES" sz="800" dirty="0">
              <a:latin typeface="Berlin Sans FB" pitchFamily="34" charset="0"/>
            </a:endParaRPr>
          </a:p>
        </p:txBody>
      </p:sp>
      <p:sp>
        <p:nvSpPr>
          <p:cNvPr id="12" name="11 CuadroTexto"/>
          <p:cNvSpPr txBox="1"/>
          <p:nvPr/>
        </p:nvSpPr>
        <p:spPr>
          <a:xfrm>
            <a:off x="5220197" y="1628800"/>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Wisconsin</a:t>
            </a:r>
            <a:endParaRPr lang="es-ES" sz="1050" dirty="0">
              <a:latin typeface="Berlin Sans FB" pitchFamily="34" charset="0"/>
            </a:endParaRPr>
          </a:p>
        </p:txBody>
      </p:sp>
      <p:sp>
        <p:nvSpPr>
          <p:cNvPr id="13" name="12 CuadroTexto"/>
          <p:cNvSpPr txBox="1"/>
          <p:nvPr/>
        </p:nvSpPr>
        <p:spPr>
          <a:xfrm>
            <a:off x="1656309" y="3645024"/>
            <a:ext cx="864096" cy="253916"/>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b="1" dirty="0" smtClean="0">
                <a:latin typeface="Berlin Sans FB" pitchFamily="34" charset="0"/>
              </a:rPr>
              <a:t>Arizona</a:t>
            </a:r>
            <a:endParaRPr lang="es-ES" sz="1050" b="1" dirty="0">
              <a:latin typeface="Berlin Sans FB" pitchFamily="34" charset="0"/>
            </a:endParaRPr>
          </a:p>
        </p:txBody>
      </p:sp>
      <p:sp>
        <p:nvSpPr>
          <p:cNvPr id="14" name="13 CuadroTexto"/>
          <p:cNvSpPr txBox="1"/>
          <p:nvPr/>
        </p:nvSpPr>
        <p:spPr>
          <a:xfrm>
            <a:off x="2627909" y="3717032"/>
            <a:ext cx="864095" cy="430887"/>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Nuevo México</a:t>
            </a:r>
            <a:endParaRPr lang="es-ES" sz="1100" dirty="0">
              <a:latin typeface="Berlin Sans FB" pitchFamily="34" charset="0"/>
            </a:endParaRPr>
          </a:p>
        </p:txBody>
      </p:sp>
      <p:sp>
        <p:nvSpPr>
          <p:cNvPr id="15" name="14 CuadroTexto"/>
          <p:cNvSpPr txBox="1"/>
          <p:nvPr/>
        </p:nvSpPr>
        <p:spPr>
          <a:xfrm>
            <a:off x="8532565" y="1789366"/>
            <a:ext cx="864095" cy="415498"/>
          </a:xfrm>
          <a:prstGeom prst="rect">
            <a:avLst/>
          </a:prstGeom>
          <a:noFill/>
        </p:spPr>
        <p:txBody>
          <a:bodyPr wrap="square" rtlCol="0">
            <a:spAutoFit/>
          </a:bodyPr>
          <a:lstStyle/>
          <a:p>
            <a:r>
              <a:rPr lang="es-MX" sz="1000" dirty="0" smtClean="0">
                <a:latin typeface="Berlin Sans FB" pitchFamily="34" charset="0"/>
              </a:rPr>
              <a:t>Rhode</a:t>
            </a:r>
          </a:p>
          <a:p>
            <a:r>
              <a:rPr lang="es-MX" sz="1000" dirty="0" smtClean="0">
                <a:latin typeface="Berlin Sans FB" pitchFamily="34" charset="0"/>
              </a:rPr>
              <a:t>Island</a:t>
            </a:r>
            <a:endParaRPr lang="es-ES" sz="1000" dirty="0">
              <a:latin typeface="Berlin Sans FB" pitchFamily="34" charset="0"/>
            </a:endParaRPr>
          </a:p>
        </p:txBody>
      </p:sp>
      <p:sp>
        <p:nvSpPr>
          <p:cNvPr id="16" name="15 CuadroTexto"/>
          <p:cNvSpPr txBox="1"/>
          <p:nvPr/>
        </p:nvSpPr>
        <p:spPr>
          <a:xfrm>
            <a:off x="7020397" y="980728"/>
            <a:ext cx="1008112" cy="253916"/>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Massachusetts</a:t>
            </a:r>
            <a:endParaRPr lang="es-ES" sz="1050" dirty="0">
              <a:latin typeface="Berlin Sans FB" pitchFamily="34" charset="0"/>
            </a:endParaRPr>
          </a:p>
        </p:txBody>
      </p:sp>
      <p:sp>
        <p:nvSpPr>
          <p:cNvPr id="17" name="16 CuadroTexto"/>
          <p:cNvSpPr txBox="1"/>
          <p:nvPr/>
        </p:nvSpPr>
        <p:spPr>
          <a:xfrm>
            <a:off x="7740478" y="791126"/>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Vermont</a:t>
            </a:r>
            <a:endParaRPr lang="es-ES" sz="1050" dirty="0">
              <a:latin typeface="Berlin Sans FB" pitchFamily="34" charset="0"/>
            </a:endParaRPr>
          </a:p>
        </p:txBody>
      </p:sp>
      <p:sp>
        <p:nvSpPr>
          <p:cNvPr id="18" name="17 CuadroTexto"/>
          <p:cNvSpPr txBox="1"/>
          <p:nvPr/>
        </p:nvSpPr>
        <p:spPr>
          <a:xfrm>
            <a:off x="7164413" y="4941168"/>
            <a:ext cx="864095" cy="2308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900" dirty="0" smtClean="0">
                <a:latin typeface="Berlin Sans FB" pitchFamily="34" charset="0"/>
              </a:rPr>
              <a:t>Florida</a:t>
            </a:r>
            <a:endParaRPr lang="es-ES" sz="900" dirty="0">
              <a:latin typeface="Berlin Sans FB" pitchFamily="34" charset="0"/>
            </a:endParaRPr>
          </a:p>
        </p:txBody>
      </p:sp>
      <p:sp>
        <p:nvSpPr>
          <p:cNvPr id="19" name="18 CuadroTexto"/>
          <p:cNvSpPr txBox="1"/>
          <p:nvPr/>
        </p:nvSpPr>
        <p:spPr>
          <a:xfrm>
            <a:off x="6012286" y="4149080"/>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Alabama</a:t>
            </a:r>
            <a:endParaRPr lang="es-ES" sz="1050" dirty="0">
              <a:latin typeface="Berlin Sans FB" pitchFamily="34" charset="0"/>
            </a:endParaRPr>
          </a:p>
        </p:txBody>
      </p:sp>
      <p:sp>
        <p:nvSpPr>
          <p:cNvPr id="20" name="19 CuadroTexto"/>
          <p:cNvSpPr txBox="1"/>
          <p:nvPr/>
        </p:nvSpPr>
        <p:spPr>
          <a:xfrm rot="18535898">
            <a:off x="5449431" y="4076520"/>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Mississippi</a:t>
            </a:r>
            <a:endParaRPr lang="es-ES" sz="1050" dirty="0">
              <a:latin typeface="Berlin Sans FB" pitchFamily="34" charset="0"/>
            </a:endParaRPr>
          </a:p>
        </p:txBody>
      </p:sp>
      <p:sp>
        <p:nvSpPr>
          <p:cNvPr id="21" name="20 CuadroTexto"/>
          <p:cNvSpPr txBox="1"/>
          <p:nvPr/>
        </p:nvSpPr>
        <p:spPr>
          <a:xfrm>
            <a:off x="7956501" y="4797152"/>
            <a:ext cx="933269" cy="430887"/>
          </a:xfrm>
          <a:prstGeom prst="rect">
            <a:avLst/>
          </a:prstGeom>
          <a:noFill/>
          <a:effectLst>
            <a:outerShdw blurRad="50800" dist="38100" dir="2700000" algn="tl" rotWithShape="0">
              <a:prstClr val="black">
                <a:alpha val="40000"/>
              </a:prstClr>
            </a:outerShdw>
          </a:effectLst>
        </p:spPr>
        <p:txBody>
          <a:bodyPr wrap="none" rtlCol="0">
            <a:spAutoFit/>
          </a:bodyPr>
          <a:lstStyle/>
          <a:p>
            <a:r>
              <a:rPr lang="es-MX" sz="1100" dirty="0" smtClean="0">
                <a:latin typeface="Berlin Sans FB" pitchFamily="34" charset="0"/>
              </a:rPr>
              <a:t>Puerto Rico</a:t>
            </a:r>
          </a:p>
          <a:p>
            <a:r>
              <a:rPr lang="es-MX" sz="1100" dirty="0" smtClean="0">
                <a:latin typeface="Berlin Sans FB" pitchFamily="34" charset="0"/>
              </a:rPr>
              <a:t>Islas Vírgenes</a:t>
            </a:r>
            <a:endParaRPr lang="es-ES" sz="1100" dirty="0">
              <a:latin typeface="Berlin Sans FB" pitchFamily="34" charset="0"/>
            </a:endParaRPr>
          </a:p>
        </p:txBody>
      </p:sp>
      <p:sp>
        <p:nvSpPr>
          <p:cNvPr id="22" name="21 CuadroTexto"/>
          <p:cNvSpPr txBox="1"/>
          <p:nvPr/>
        </p:nvSpPr>
        <p:spPr>
          <a:xfrm>
            <a:off x="611686" y="1268760"/>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Oregón</a:t>
            </a:r>
            <a:endParaRPr lang="es-ES" sz="1100" dirty="0">
              <a:latin typeface="Berlin Sans FB" pitchFamily="34" charset="0"/>
            </a:endParaRPr>
          </a:p>
        </p:txBody>
      </p:sp>
      <p:sp>
        <p:nvSpPr>
          <p:cNvPr id="23" name="22 CuadroTexto"/>
          <p:cNvSpPr txBox="1"/>
          <p:nvPr/>
        </p:nvSpPr>
        <p:spPr>
          <a:xfrm>
            <a:off x="755702" y="620688"/>
            <a:ext cx="864095" cy="253916"/>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Washington</a:t>
            </a:r>
            <a:endParaRPr lang="es-ES" sz="1050" dirty="0">
              <a:latin typeface="Berlin Sans FB" pitchFamily="34" charset="0"/>
            </a:endParaRPr>
          </a:p>
        </p:txBody>
      </p:sp>
      <p:sp>
        <p:nvSpPr>
          <p:cNvPr id="24" name="23 CuadroTexto"/>
          <p:cNvSpPr txBox="1"/>
          <p:nvPr/>
        </p:nvSpPr>
        <p:spPr>
          <a:xfrm>
            <a:off x="1403773" y="1700808"/>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Idaho</a:t>
            </a:r>
            <a:endParaRPr lang="es-ES" sz="1050" dirty="0">
              <a:latin typeface="Berlin Sans FB" pitchFamily="34" charset="0"/>
            </a:endParaRPr>
          </a:p>
        </p:txBody>
      </p:sp>
      <p:sp>
        <p:nvSpPr>
          <p:cNvPr id="25" name="24 CuadroTexto"/>
          <p:cNvSpPr txBox="1"/>
          <p:nvPr/>
        </p:nvSpPr>
        <p:spPr>
          <a:xfrm>
            <a:off x="2267869" y="5903694"/>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Alaska</a:t>
            </a:r>
            <a:endParaRPr lang="es-ES" sz="1100" dirty="0">
              <a:latin typeface="Berlin Sans FB" pitchFamily="34" charset="0"/>
            </a:endParaRPr>
          </a:p>
        </p:txBody>
      </p:sp>
      <p:sp>
        <p:nvSpPr>
          <p:cNvPr id="26" name="25 CuadroTexto"/>
          <p:cNvSpPr txBox="1"/>
          <p:nvPr/>
        </p:nvSpPr>
        <p:spPr>
          <a:xfrm>
            <a:off x="3780038" y="2303294"/>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Nebraska</a:t>
            </a:r>
            <a:endParaRPr lang="es-ES" sz="1050" dirty="0">
              <a:latin typeface="Berlin Sans FB" pitchFamily="34" charset="0"/>
            </a:endParaRPr>
          </a:p>
        </p:txBody>
      </p:sp>
      <p:sp>
        <p:nvSpPr>
          <p:cNvPr id="27" name="26 CuadroTexto"/>
          <p:cNvSpPr txBox="1"/>
          <p:nvPr/>
        </p:nvSpPr>
        <p:spPr>
          <a:xfrm>
            <a:off x="1763813" y="2636912"/>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Utah</a:t>
            </a:r>
            <a:endParaRPr lang="es-ES" sz="1050" dirty="0">
              <a:latin typeface="Berlin Sans FB" pitchFamily="34" charset="0"/>
            </a:endParaRPr>
          </a:p>
        </p:txBody>
      </p:sp>
      <p:sp>
        <p:nvSpPr>
          <p:cNvPr id="28" name="27 CuadroTexto"/>
          <p:cNvSpPr txBox="1"/>
          <p:nvPr/>
        </p:nvSpPr>
        <p:spPr>
          <a:xfrm>
            <a:off x="3636022" y="1628800"/>
            <a:ext cx="864095" cy="4154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Dakota del Sur</a:t>
            </a:r>
            <a:endParaRPr lang="es-ES" sz="1050" dirty="0">
              <a:latin typeface="Berlin Sans FB" pitchFamily="34" charset="0"/>
            </a:endParaRPr>
          </a:p>
        </p:txBody>
      </p:sp>
      <p:sp>
        <p:nvSpPr>
          <p:cNvPr id="29" name="28 CuadroTexto"/>
          <p:cNvSpPr txBox="1"/>
          <p:nvPr/>
        </p:nvSpPr>
        <p:spPr>
          <a:xfrm>
            <a:off x="2555903" y="1916832"/>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Wyoming</a:t>
            </a:r>
            <a:endParaRPr lang="es-ES" sz="1050" dirty="0">
              <a:latin typeface="Berlin Sans FB" pitchFamily="34" charset="0"/>
            </a:endParaRPr>
          </a:p>
        </p:txBody>
      </p:sp>
      <p:sp>
        <p:nvSpPr>
          <p:cNvPr id="30" name="29 CuadroTexto"/>
          <p:cNvSpPr txBox="1"/>
          <p:nvPr/>
        </p:nvSpPr>
        <p:spPr>
          <a:xfrm>
            <a:off x="2411885" y="1052736"/>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Montana</a:t>
            </a:r>
            <a:endParaRPr lang="es-ES" sz="1100" dirty="0">
              <a:latin typeface="Berlin Sans FB" pitchFamily="34" charset="0"/>
            </a:endParaRPr>
          </a:p>
        </p:txBody>
      </p:sp>
      <p:sp>
        <p:nvSpPr>
          <p:cNvPr id="31" name="30 CuadroTexto"/>
          <p:cNvSpPr txBox="1"/>
          <p:nvPr/>
        </p:nvSpPr>
        <p:spPr>
          <a:xfrm>
            <a:off x="6660357" y="4221088"/>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Georgia</a:t>
            </a:r>
            <a:endParaRPr lang="es-ES" sz="1050" dirty="0">
              <a:latin typeface="Berlin Sans FB" pitchFamily="34" charset="0"/>
            </a:endParaRPr>
          </a:p>
        </p:txBody>
      </p:sp>
      <p:sp>
        <p:nvSpPr>
          <p:cNvPr id="32" name="31 CuadroTexto"/>
          <p:cNvSpPr txBox="1"/>
          <p:nvPr/>
        </p:nvSpPr>
        <p:spPr>
          <a:xfrm rot="20609294">
            <a:off x="7132716" y="3204604"/>
            <a:ext cx="1008111"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900" dirty="0" smtClean="0">
                <a:latin typeface="Berlin Sans FB" pitchFamily="34" charset="0"/>
              </a:rPr>
              <a:t>Carolina del Norte</a:t>
            </a:r>
            <a:endParaRPr lang="es-ES" sz="900" dirty="0">
              <a:latin typeface="Berlin Sans FB" pitchFamily="34" charset="0"/>
            </a:endParaRPr>
          </a:p>
        </p:txBody>
      </p:sp>
      <p:sp>
        <p:nvSpPr>
          <p:cNvPr id="33" name="32 CuadroTexto"/>
          <p:cNvSpPr txBox="1"/>
          <p:nvPr/>
        </p:nvSpPr>
        <p:spPr>
          <a:xfrm>
            <a:off x="6948389" y="3645024"/>
            <a:ext cx="864095" cy="4154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Carolina del </a:t>
            </a:r>
          </a:p>
          <a:p>
            <a:r>
              <a:rPr lang="es-MX" sz="1050" dirty="0" smtClean="0">
                <a:latin typeface="Berlin Sans FB" pitchFamily="34" charset="0"/>
              </a:rPr>
              <a:t>       Sur</a:t>
            </a:r>
            <a:endParaRPr lang="es-ES" sz="1050" dirty="0">
              <a:latin typeface="Berlin Sans FB" pitchFamily="34" charset="0"/>
            </a:endParaRPr>
          </a:p>
        </p:txBody>
      </p:sp>
      <p:sp>
        <p:nvSpPr>
          <p:cNvPr id="34" name="33 CuadroTexto"/>
          <p:cNvSpPr txBox="1"/>
          <p:nvPr/>
        </p:nvSpPr>
        <p:spPr>
          <a:xfrm rot="21183290">
            <a:off x="5999640" y="3408276"/>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Tennessee</a:t>
            </a:r>
            <a:endParaRPr lang="es-ES" sz="1050" dirty="0">
              <a:latin typeface="Berlin Sans FB" pitchFamily="34" charset="0"/>
            </a:endParaRPr>
          </a:p>
        </p:txBody>
      </p:sp>
      <p:sp>
        <p:nvSpPr>
          <p:cNvPr id="35" name="34 CuadroTexto"/>
          <p:cNvSpPr txBox="1"/>
          <p:nvPr/>
        </p:nvSpPr>
        <p:spPr>
          <a:xfrm>
            <a:off x="3996062" y="2996952"/>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Kansas</a:t>
            </a:r>
            <a:endParaRPr lang="es-ES" sz="1050" dirty="0">
              <a:latin typeface="Berlin Sans FB" pitchFamily="34" charset="0"/>
            </a:endParaRPr>
          </a:p>
        </p:txBody>
      </p:sp>
      <p:sp>
        <p:nvSpPr>
          <p:cNvPr id="36" name="35 CuadroTexto"/>
          <p:cNvSpPr txBox="1"/>
          <p:nvPr/>
        </p:nvSpPr>
        <p:spPr>
          <a:xfrm>
            <a:off x="5004173" y="4365104"/>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Luisiana</a:t>
            </a:r>
            <a:endParaRPr lang="es-ES" sz="1000" dirty="0">
              <a:latin typeface="Berlin Sans FB" pitchFamily="34" charset="0"/>
            </a:endParaRPr>
          </a:p>
        </p:txBody>
      </p:sp>
      <p:sp>
        <p:nvSpPr>
          <p:cNvPr id="37" name="36 CuadroTexto"/>
          <p:cNvSpPr txBox="1"/>
          <p:nvPr/>
        </p:nvSpPr>
        <p:spPr>
          <a:xfrm>
            <a:off x="4068069" y="3573016"/>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Oklahoma</a:t>
            </a:r>
            <a:endParaRPr lang="es-ES" sz="1050" dirty="0">
              <a:latin typeface="Berlin Sans FB" pitchFamily="34" charset="0"/>
            </a:endParaRPr>
          </a:p>
        </p:txBody>
      </p:sp>
      <p:sp>
        <p:nvSpPr>
          <p:cNvPr id="38" name="37 CuadroTexto"/>
          <p:cNvSpPr txBox="1"/>
          <p:nvPr/>
        </p:nvSpPr>
        <p:spPr>
          <a:xfrm>
            <a:off x="827709" y="2492896"/>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Nevada</a:t>
            </a:r>
            <a:endParaRPr lang="es-ES" sz="1100" dirty="0">
              <a:latin typeface="Berlin Sans FB" pitchFamily="34" charset="0"/>
            </a:endParaRPr>
          </a:p>
        </p:txBody>
      </p:sp>
      <p:sp>
        <p:nvSpPr>
          <p:cNvPr id="39" name="38 CuadroTexto"/>
          <p:cNvSpPr txBox="1"/>
          <p:nvPr/>
        </p:nvSpPr>
        <p:spPr>
          <a:xfrm>
            <a:off x="683693" y="4941168"/>
            <a:ext cx="864095" cy="261610"/>
          </a:xfrm>
          <a:prstGeom prst="rect">
            <a:avLst/>
          </a:prstGeom>
          <a:noFill/>
        </p:spPr>
        <p:txBody>
          <a:bodyPr wrap="square" rtlCol="0">
            <a:spAutoFit/>
          </a:bodyPr>
          <a:lstStyle/>
          <a:p>
            <a:r>
              <a:rPr lang="es-MX" sz="1100" dirty="0" smtClean="0">
                <a:latin typeface="Berlin Sans FB" pitchFamily="34" charset="0"/>
              </a:rPr>
              <a:t>Hawái</a:t>
            </a:r>
            <a:endParaRPr lang="es-ES" sz="1100" dirty="0">
              <a:latin typeface="Berlin Sans FB" pitchFamily="34" charset="0"/>
            </a:endParaRPr>
          </a:p>
        </p:txBody>
      </p:sp>
      <p:sp>
        <p:nvSpPr>
          <p:cNvPr id="40" name="39 CuadroTexto"/>
          <p:cNvSpPr txBox="1"/>
          <p:nvPr/>
        </p:nvSpPr>
        <p:spPr>
          <a:xfrm rot="19818898">
            <a:off x="6088560" y="2978734"/>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Kentucky</a:t>
            </a:r>
            <a:endParaRPr lang="es-ES" sz="1000" dirty="0">
              <a:latin typeface="Berlin Sans FB" pitchFamily="34" charset="0"/>
            </a:endParaRPr>
          </a:p>
        </p:txBody>
      </p:sp>
      <p:sp>
        <p:nvSpPr>
          <p:cNvPr id="41" name="40 CuadroTexto"/>
          <p:cNvSpPr txBox="1"/>
          <p:nvPr/>
        </p:nvSpPr>
        <p:spPr>
          <a:xfrm>
            <a:off x="8208022" y="2132856"/>
            <a:ext cx="864095" cy="246221"/>
          </a:xfrm>
          <a:prstGeom prst="rect">
            <a:avLst/>
          </a:prstGeom>
          <a:noFill/>
        </p:spPr>
        <p:txBody>
          <a:bodyPr wrap="square" rtlCol="0">
            <a:spAutoFit/>
          </a:bodyPr>
          <a:lstStyle/>
          <a:p>
            <a:r>
              <a:rPr lang="es-MX" sz="1000" dirty="0" smtClean="0">
                <a:latin typeface="Berlin Sans FB" pitchFamily="34" charset="0"/>
              </a:rPr>
              <a:t>Connecticut</a:t>
            </a:r>
            <a:endParaRPr lang="es-ES" sz="1000" dirty="0">
              <a:latin typeface="Berlin Sans FB" pitchFamily="34" charset="0"/>
            </a:endParaRPr>
          </a:p>
        </p:txBody>
      </p:sp>
      <p:sp>
        <p:nvSpPr>
          <p:cNvPr id="42" name="41 CuadroTexto"/>
          <p:cNvSpPr txBox="1"/>
          <p:nvPr/>
        </p:nvSpPr>
        <p:spPr>
          <a:xfrm>
            <a:off x="7236422" y="2060848"/>
            <a:ext cx="864095" cy="2308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900" dirty="0" smtClean="0">
                <a:latin typeface="Berlin Sans FB" pitchFamily="34" charset="0"/>
              </a:rPr>
              <a:t>Pennsylvania</a:t>
            </a:r>
            <a:endParaRPr lang="es-ES" sz="900" dirty="0">
              <a:latin typeface="Berlin Sans FB" pitchFamily="34" charset="0"/>
            </a:endParaRPr>
          </a:p>
        </p:txBody>
      </p:sp>
      <p:sp>
        <p:nvSpPr>
          <p:cNvPr id="43" name="42 CuadroTexto"/>
          <p:cNvSpPr txBox="1"/>
          <p:nvPr/>
        </p:nvSpPr>
        <p:spPr>
          <a:xfrm>
            <a:off x="8172526" y="2348880"/>
            <a:ext cx="1008111" cy="246221"/>
          </a:xfrm>
          <a:prstGeom prst="rect">
            <a:avLst/>
          </a:prstGeom>
          <a:noFill/>
        </p:spPr>
        <p:txBody>
          <a:bodyPr wrap="square" rtlCol="0">
            <a:spAutoFit/>
          </a:bodyPr>
          <a:lstStyle/>
          <a:p>
            <a:r>
              <a:rPr lang="es-MX" sz="1000" dirty="0" smtClean="0">
                <a:latin typeface="Berlin Sans FB" pitchFamily="34" charset="0"/>
              </a:rPr>
              <a:t>Nueva Jersey</a:t>
            </a:r>
            <a:endParaRPr lang="es-ES" sz="1000" dirty="0">
              <a:latin typeface="Berlin Sans FB" pitchFamily="34" charset="0"/>
            </a:endParaRPr>
          </a:p>
        </p:txBody>
      </p:sp>
      <p:sp>
        <p:nvSpPr>
          <p:cNvPr id="44" name="43 CuadroTexto"/>
          <p:cNvSpPr txBox="1"/>
          <p:nvPr/>
        </p:nvSpPr>
        <p:spPr>
          <a:xfrm>
            <a:off x="8208022" y="2492896"/>
            <a:ext cx="864095" cy="246221"/>
          </a:xfrm>
          <a:prstGeom prst="rect">
            <a:avLst/>
          </a:prstGeom>
          <a:noFill/>
        </p:spPr>
        <p:txBody>
          <a:bodyPr wrap="square" rtlCol="0">
            <a:spAutoFit/>
          </a:bodyPr>
          <a:lstStyle/>
          <a:p>
            <a:r>
              <a:rPr lang="es-MX" sz="1000" dirty="0" smtClean="0">
                <a:latin typeface="Berlin Sans FB" pitchFamily="34" charset="0"/>
              </a:rPr>
              <a:t>Delaware</a:t>
            </a:r>
            <a:endParaRPr lang="es-ES" sz="1000" dirty="0">
              <a:latin typeface="Berlin Sans FB" pitchFamily="34" charset="0"/>
            </a:endParaRPr>
          </a:p>
        </p:txBody>
      </p:sp>
      <p:sp>
        <p:nvSpPr>
          <p:cNvPr id="45" name="44 CuadroTexto"/>
          <p:cNvSpPr txBox="1"/>
          <p:nvPr/>
        </p:nvSpPr>
        <p:spPr>
          <a:xfrm>
            <a:off x="8208022" y="2636912"/>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Maryland</a:t>
            </a:r>
            <a:endParaRPr lang="es-ES" sz="1000" dirty="0">
              <a:latin typeface="Berlin Sans FB" pitchFamily="34" charset="0"/>
            </a:endParaRPr>
          </a:p>
        </p:txBody>
      </p:sp>
      <p:sp>
        <p:nvSpPr>
          <p:cNvPr id="46" name="45 CuadroTexto"/>
          <p:cNvSpPr txBox="1"/>
          <p:nvPr/>
        </p:nvSpPr>
        <p:spPr>
          <a:xfrm>
            <a:off x="8460558" y="836712"/>
            <a:ext cx="864095" cy="246221"/>
          </a:xfrm>
          <a:prstGeom prst="rect">
            <a:avLst/>
          </a:prstGeom>
          <a:noFill/>
        </p:spPr>
        <p:txBody>
          <a:bodyPr wrap="square" rtlCol="0">
            <a:spAutoFit/>
          </a:bodyPr>
          <a:lstStyle/>
          <a:p>
            <a:r>
              <a:rPr lang="es-MX" sz="1000" dirty="0" smtClean="0">
                <a:latin typeface="Berlin Sans FB" pitchFamily="34" charset="0"/>
              </a:rPr>
              <a:t>Maine</a:t>
            </a:r>
            <a:endParaRPr lang="es-ES" sz="1000" dirty="0">
              <a:latin typeface="Berlin Sans FB" pitchFamily="34" charset="0"/>
            </a:endParaRPr>
          </a:p>
        </p:txBody>
      </p:sp>
      <p:sp>
        <p:nvSpPr>
          <p:cNvPr id="47" name="46 CuadroTexto"/>
          <p:cNvSpPr txBox="1"/>
          <p:nvPr/>
        </p:nvSpPr>
        <p:spPr>
          <a:xfrm>
            <a:off x="8353054" y="1196752"/>
            <a:ext cx="864095" cy="369332"/>
          </a:xfrm>
          <a:prstGeom prst="rect">
            <a:avLst/>
          </a:prstGeom>
          <a:noFill/>
        </p:spPr>
        <p:txBody>
          <a:bodyPr wrap="square" rtlCol="0">
            <a:spAutoFit/>
          </a:bodyPr>
          <a:lstStyle/>
          <a:p>
            <a:r>
              <a:rPr lang="es-MX" sz="900" dirty="0" smtClean="0">
                <a:latin typeface="Berlin Sans FB" pitchFamily="34" charset="0"/>
              </a:rPr>
              <a:t>Nueva</a:t>
            </a:r>
          </a:p>
          <a:p>
            <a:r>
              <a:rPr lang="es-MX" sz="900" dirty="0" smtClean="0">
                <a:latin typeface="Berlin Sans FB" pitchFamily="34" charset="0"/>
              </a:rPr>
              <a:t>Hampshire</a:t>
            </a:r>
            <a:endParaRPr lang="es-ES" sz="900" dirty="0">
              <a:latin typeface="Berlin Sans FB" pitchFamily="34" charset="0"/>
            </a:endParaRPr>
          </a:p>
        </p:txBody>
      </p:sp>
      <p:sp>
        <p:nvSpPr>
          <p:cNvPr id="48" name="47 CuadroTexto"/>
          <p:cNvSpPr txBox="1"/>
          <p:nvPr/>
        </p:nvSpPr>
        <p:spPr>
          <a:xfrm>
            <a:off x="7380437" y="1628800"/>
            <a:ext cx="864095" cy="2308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900" dirty="0" smtClean="0">
                <a:latin typeface="Berlin Sans FB" pitchFamily="34" charset="0"/>
              </a:rPr>
              <a:t>Nueva York</a:t>
            </a:r>
            <a:endParaRPr lang="es-ES" sz="900" dirty="0">
              <a:latin typeface="Berlin Sans FB" pitchFamily="34" charset="0"/>
            </a:endParaRPr>
          </a:p>
        </p:txBody>
      </p:sp>
      <p:sp>
        <p:nvSpPr>
          <p:cNvPr id="49" name="48 CuadroTexto"/>
          <p:cNvSpPr txBox="1"/>
          <p:nvPr/>
        </p:nvSpPr>
        <p:spPr>
          <a:xfrm rot="20616181">
            <a:off x="273170" y="3041273"/>
            <a:ext cx="864095" cy="276999"/>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200" dirty="0" smtClean="0">
                <a:latin typeface="Berlin Sans FB" pitchFamily="34" charset="0"/>
              </a:rPr>
              <a:t>California</a:t>
            </a:r>
            <a:endParaRPr lang="es-ES" sz="1200" dirty="0">
              <a:latin typeface="Berlin Sans FB" pitchFamily="34" charset="0"/>
            </a:endParaRPr>
          </a:p>
        </p:txBody>
      </p:sp>
      <p:sp>
        <p:nvSpPr>
          <p:cNvPr id="50" name="49 CuadroTexto"/>
          <p:cNvSpPr txBox="1"/>
          <p:nvPr/>
        </p:nvSpPr>
        <p:spPr>
          <a:xfrm>
            <a:off x="216150" y="2636912"/>
            <a:ext cx="864095" cy="4001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San Francisco</a:t>
            </a:r>
            <a:endParaRPr lang="es-ES" sz="1000" dirty="0">
              <a:latin typeface="Berlin Sans FB" pitchFamily="34" charset="0"/>
            </a:endParaRPr>
          </a:p>
        </p:txBody>
      </p:sp>
      <p:sp>
        <p:nvSpPr>
          <p:cNvPr id="51" name="50 CuadroTexto"/>
          <p:cNvSpPr txBox="1"/>
          <p:nvPr/>
        </p:nvSpPr>
        <p:spPr>
          <a:xfrm>
            <a:off x="720206" y="3455422"/>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LAX</a:t>
            </a:r>
            <a:endParaRPr lang="es-ES" sz="1100" dirty="0">
              <a:latin typeface="Berlin Sans FB" pitchFamily="34" charset="0"/>
            </a:endParaRPr>
          </a:p>
        </p:txBody>
      </p:sp>
      <p:sp>
        <p:nvSpPr>
          <p:cNvPr id="52" name="51 CuadroTexto"/>
          <p:cNvSpPr txBox="1"/>
          <p:nvPr/>
        </p:nvSpPr>
        <p:spPr>
          <a:xfrm>
            <a:off x="1008237" y="4221088"/>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Phoenix</a:t>
            </a:r>
            <a:endParaRPr lang="es-ES" sz="1000" dirty="0">
              <a:latin typeface="Berlin Sans FB" pitchFamily="34" charset="0"/>
            </a:endParaRPr>
          </a:p>
        </p:txBody>
      </p:sp>
      <p:sp>
        <p:nvSpPr>
          <p:cNvPr id="53" name="52 CuadroTexto"/>
          <p:cNvSpPr txBox="1"/>
          <p:nvPr/>
        </p:nvSpPr>
        <p:spPr>
          <a:xfrm>
            <a:off x="3730560" y="4508276"/>
            <a:ext cx="864095" cy="338554"/>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600" dirty="0" smtClean="0">
                <a:latin typeface="Berlin Sans FB" pitchFamily="34" charset="0"/>
              </a:rPr>
              <a:t>Texas</a:t>
            </a:r>
            <a:endParaRPr lang="es-ES" sz="1600" dirty="0">
              <a:latin typeface="Berlin Sans FB" pitchFamily="34" charset="0"/>
            </a:endParaRPr>
          </a:p>
        </p:txBody>
      </p:sp>
      <p:sp>
        <p:nvSpPr>
          <p:cNvPr id="54" name="53 CuadroTexto"/>
          <p:cNvSpPr txBox="1"/>
          <p:nvPr/>
        </p:nvSpPr>
        <p:spPr>
          <a:xfrm>
            <a:off x="3636022" y="5589240"/>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McAllen</a:t>
            </a:r>
            <a:endParaRPr lang="es-ES" sz="1000" dirty="0">
              <a:latin typeface="Berlin Sans FB" pitchFamily="34" charset="0"/>
            </a:endParaRPr>
          </a:p>
        </p:txBody>
      </p:sp>
      <p:sp>
        <p:nvSpPr>
          <p:cNvPr id="55" name="54 CuadroTexto"/>
          <p:cNvSpPr txBox="1"/>
          <p:nvPr/>
        </p:nvSpPr>
        <p:spPr>
          <a:xfrm>
            <a:off x="4500117" y="4581128"/>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Houston</a:t>
            </a:r>
            <a:endParaRPr lang="es-ES" sz="1000" dirty="0">
              <a:latin typeface="Berlin Sans FB" pitchFamily="34" charset="0"/>
            </a:endParaRPr>
          </a:p>
        </p:txBody>
      </p:sp>
      <p:sp>
        <p:nvSpPr>
          <p:cNvPr id="56" name="55 CuadroTexto"/>
          <p:cNvSpPr txBox="1"/>
          <p:nvPr/>
        </p:nvSpPr>
        <p:spPr>
          <a:xfrm>
            <a:off x="7812485" y="5445224"/>
            <a:ext cx="1080120"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Miami</a:t>
            </a:r>
            <a:endParaRPr lang="es-ES" sz="1000" dirty="0">
              <a:latin typeface="Berlin Sans FB" pitchFamily="34" charset="0"/>
            </a:endParaRPr>
          </a:p>
        </p:txBody>
      </p:sp>
      <p:sp>
        <p:nvSpPr>
          <p:cNvPr id="57" name="56 CuadroTexto"/>
          <p:cNvSpPr txBox="1"/>
          <p:nvPr/>
        </p:nvSpPr>
        <p:spPr>
          <a:xfrm>
            <a:off x="6588350" y="3789040"/>
            <a:ext cx="1080120"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Atlanta</a:t>
            </a:r>
            <a:endParaRPr lang="es-ES" sz="1000" dirty="0">
              <a:latin typeface="Berlin Sans FB" pitchFamily="34" charset="0"/>
            </a:endParaRPr>
          </a:p>
        </p:txBody>
      </p:sp>
      <p:sp>
        <p:nvSpPr>
          <p:cNvPr id="58" name="57 CuadroTexto"/>
          <p:cNvSpPr txBox="1"/>
          <p:nvPr/>
        </p:nvSpPr>
        <p:spPr>
          <a:xfrm>
            <a:off x="7164413" y="2220833"/>
            <a:ext cx="1080120" cy="200055"/>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700" dirty="0" smtClean="0">
                <a:latin typeface="Berlin Sans FB" pitchFamily="34" charset="0"/>
              </a:rPr>
              <a:t>Philadelphia</a:t>
            </a:r>
            <a:endParaRPr lang="es-ES" sz="700" dirty="0">
              <a:latin typeface="Berlin Sans FB" pitchFamily="34" charset="0"/>
            </a:endParaRPr>
          </a:p>
        </p:txBody>
      </p:sp>
      <p:sp>
        <p:nvSpPr>
          <p:cNvPr id="59" name="58 CuadroTexto"/>
          <p:cNvSpPr txBox="1"/>
          <p:nvPr/>
        </p:nvSpPr>
        <p:spPr>
          <a:xfrm>
            <a:off x="5580238" y="2535287"/>
            <a:ext cx="648072" cy="200055"/>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700" dirty="0" smtClean="0">
                <a:latin typeface="Berlin Sans FB" pitchFamily="34" charset="0"/>
              </a:rPr>
              <a:t>Chicago</a:t>
            </a:r>
            <a:endParaRPr lang="es-ES" sz="700" dirty="0">
              <a:latin typeface="Berlin Sans FB" pitchFamily="34" charset="0"/>
            </a:endParaRPr>
          </a:p>
        </p:txBody>
      </p:sp>
      <p:sp>
        <p:nvSpPr>
          <p:cNvPr id="60" name="59 CuadroTexto"/>
          <p:cNvSpPr txBox="1"/>
          <p:nvPr/>
        </p:nvSpPr>
        <p:spPr>
          <a:xfrm>
            <a:off x="2699917" y="2852936"/>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Colorado</a:t>
            </a:r>
            <a:endParaRPr lang="es-ES" sz="1100" dirty="0">
              <a:latin typeface="Berlin Sans FB" pitchFamily="34" charset="0"/>
            </a:endParaRPr>
          </a:p>
        </p:txBody>
      </p:sp>
      <p:sp>
        <p:nvSpPr>
          <p:cNvPr id="61" name="60 CuadroTexto"/>
          <p:cNvSpPr txBox="1"/>
          <p:nvPr/>
        </p:nvSpPr>
        <p:spPr>
          <a:xfrm>
            <a:off x="7345410" y="2924943"/>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Virginia</a:t>
            </a:r>
            <a:endParaRPr lang="es-ES" sz="1000" dirty="0">
              <a:latin typeface="Berlin Sans FB" pitchFamily="34" charset="0"/>
            </a:endParaRPr>
          </a:p>
        </p:txBody>
      </p:sp>
      <p:sp>
        <p:nvSpPr>
          <p:cNvPr id="62" name="61 CuadroTexto"/>
          <p:cNvSpPr txBox="1"/>
          <p:nvPr/>
        </p:nvSpPr>
        <p:spPr>
          <a:xfrm rot="18195994">
            <a:off x="6822864" y="2633704"/>
            <a:ext cx="864095" cy="338554"/>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800" dirty="0" smtClean="0">
                <a:latin typeface="Berlin Sans FB" pitchFamily="34" charset="0"/>
              </a:rPr>
              <a:t>Virginia Occidental</a:t>
            </a:r>
            <a:endParaRPr lang="es-ES" sz="800" dirty="0">
              <a:latin typeface="Berlin Sans FB" pitchFamily="34" charset="0"/>
            </a:endParaRPr>
          </a:p>
        </p:txBody>
      </p:sp>
      <p:sp>
        <p:nvSpPr>
          <p:cNvPr id="63" name="62 Rectángulo redondeado"/>
          <p:cNvSpPr/>
          <p:nvPr/>
        </p:nvSpPr>
        <p:spPr>
          <a:xfrm>
            <a:off x="648197" y="3645024"/>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63 Rectángulo redondeado"/>
          <p:cNvSpPr/>
          <p:nvPr/>
        </p:nvSpPr>
        <p:spPr>
          <a:xfrm>
            <a:off x="144141" y="2708920"/>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64 Rectángulo redondeado"/>
          <p:cNvSpPr/>
          <p:nvPr/>
        </p:nvSpPr>
        <p:spPr>
          <a:xfrm>
            <a:off x="1728317" y="3933056"/>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65 Rectángulo redondeado"/>
          <p:cNvSpPr/>
          <p:nvPr/>
        </p:nvSpPr>
        <p:spPr>
          <a:xfrm>
            <a:off x="4860157" y="4797152"/>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66 Rectángulo redondeado"/>
          <p:cNvSpPr/>
          <p:nvPr/>
        </p:nvSpPr>
        <p:spPr>
          <a:xfrm>
            <a:off x="7668469" y="5445224"/>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67 Rectángulo redondeado"/>
          <p:cNvSpPr/>
          <p:nvPr/>
        </p:nvSpPr>
        <p:spPr>
          <a:xfrm>
            <a:off x="6804373" y="4005064"/>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68 Rectángulo redondeado"/>
          <p:cNvSpPr/>
          <p:nvPr/>
        </p:nvSpPr>
        <p:spPr>
          <a:xfrm>
            <a:off x="7884493" y="1844824"/>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69 Rectángulo redondeado"/>
          <p:cNvSpPr/>
          <p:nvPr/>
        </p:nvSpPr>
        <p:spPr>
          <a:xfrm>
            <a:off x="8460557" y="1772816"/>
            <a:ext cx="72008" cy="72008"/>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70 Rectángulo redondeado"/>
          <p:cNvSpPr/>
          <p:nvPr/>
        </p:nvSpPr>
        <p:spPr>
          <a:xfrm>
            <a:off x="5796261" y="2420888"/>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71 Rectángulo redondeado"/>
          <p:cNvSpPr/>
          <p:nvPr/>
        </p:nvSpPr>
        <p:spPr>
          <a:xfrm>
            <a:off x="4140077" y="5589240"/>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72 Conector recto"/>
          <p:cNvCxnSpPr>
            <a:endCxn id="74" idx="2"/>
          </p:cNvCxnSpPr>
          <p:nvPr/>
        </p:nvCxnSpPr>
        <p:spPr>
          <a:xfrm flipH="1" flipV="1">
            <a:off x="8064513" y="2708920"/>
            <a:ext cx="252028" cy="7200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4" name="73 Rectángulo redondeado"/>
          <p:cNvSpPr/>
          <p:nvPr/>
        </p:nvSpPr>
        <p:spPr>
          <a:xfrm>
            <a:off x="8028509" y="2636912"/>
            <a:ext cx="72008" cy="72008"/>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5" name="74 Conector recto"/>
          <p:cNvCxnSpPr/>
          <p:nvPr/>
        </p:nvCxnSpPr>
        <p:spPr>
          <a:xfrm flipH="1" flipV="1">
            <a:off x="8028509" y="2564904"/>
            <a:ext cx="252028" cy="7200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6" name="75 Conector recto"/>
          <p:cNvCxnSpPr/>
          <p:nvPr/>
        </p:nvCxnSpPr>
        <p:spPr>
          <a:xfrm flipH="1" flipV="1">
            <a:off x="8100517" y="2348880"/>
            <a:ext cx="252028" cy="7200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7" name="76 Conector recto"/>
          <p:cNvCxnSpPr/>
          <p:nvPr/>
        </p:nvCxnSpPr>
        <p:spPr>
          <a:xfrm flipH="1" flipV="1">
            <a:off x="8316541" y="1916832"/>
            <a:ext cx="144016" cy="28803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8" name="77 Conector recto"/>
          <p:cNvCxnSpPr/>
          <p:nvPr/>
        </p:nvCxnSpPr>
        <p:spPr>
          <a:xfrm flipH="1" flipV="1">
            <a:off x="8532565" y="1844825"/>
            <a:ext cx="144016" cy="14401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9" name="78 Conector recto"/>
          <p:cNvCxnSpPr/>
          <p:nvPr/>
        </p:nvCxnSpPr>
        <p:spPr>
          <a:xfrm flipH="1" flipV="1">
            <a:off x="8316541" y="1412776"/>
            <a:ext cx="360040" cy="7200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0" name="79 Conector recto"/>
          <p:cNvCxnSpPr/>
          <p:nvPr/>
        </p:nvCxnSpPr>
        <p:spPr>
          <a:xfrm flipH="1" flipV="1">
            <a:off x="7740477" y="1196752"/>
            <a:ext cx="720080" cy="50405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1" name="80 Conector recto"/>
          <p:cNvCxnSpPr/>
          <p:nvPr/>
        </p:nvCxnSpPr>
        <p:spPr>
          <a:xfrm flipH="1" flipV="1">
            <a:off x="8100517" y="1052736"/>
            <a:ext cx="72008" cy="28803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2" name="81 Rectángulo redondeado"/>
          <p:cNvSpPr/>
          <p:nvPr/>
        </p:nvSpPr>
        <p:spPr>
          <a:xfrm>
            <a:off x="2987949" y="2780928"/>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82 CuadroTexto"/>
          <p:cNvSpPr txBox="1"/>
          <p:nvPr/>
        </p:nvSpPr>
        <p:spPr>
          <a:xfrm>
            <a:off x="3059958" y="2636912"/>
            <a:ext cx="864095" cy="200055"/>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700" dirty="0" smtClean="0">
                <a:latin typeface="Berlin Sans FB" pitchFamily="34" charset="0"/>
              </a:rPr>
              <a:t>Denver</a:t>
            </a:r>
            <a:endParaRPr lang="es-ES" sz="700" dirty="0">
              <a:latin typeface="Berlin Sans FB" pitchFamily="34" charset="0"/>
            </a:endParaRPr>
          </a:p>
        </p:txBody>
      </p:sp>
      <p:sp>
        <p:nvSpPr>
          <p:cNvPr id="84" name="83 CuadroTexto"/>
          <p:cNvSpPr txBox="1"/>
          <p:nvPr/>
        </p:nvSpPr>
        <p:spPr>
          <a:xfrm>
            <a:off x="4968677" y="3717032"/>
            <a:ext cx="720079"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Arkansas</a:t>
            </a:r>
            <a:endParaRPr lang="es-ES" sz="1050" dirty="0">
              <a:latin typeface="Berlin Sans FB" pitchFamily="34" charset="0"/>
            </a:endParaRPr>
          </a:p>
        </p:txBody>
      </p:sp>
      <p:cxnSp>
        <p:nvCxnSpPr>
          <p:cNvPr id="86" name="85 Conector recto"/>
          <p:cNvCxnSpPr>
            <a:stCxn id="65" idx="1"/>
          </p:cNvCxnSpPr>
          <p:nvPr/>
        </p:nvCxnSpPr>
        <p:spPr>
          <a:xfrm flipH="1">
            <a:off x="1296269" y="4005064"/>
            <a:ext cx="432048" cy="28803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7" name="86 CuadroTexto"/>
          <p:cNvSpPr txBox="1"/>
          <p:nvPr/>
        </p:nvSpPr>
        <p:spPr>
          <a:xfrm>
            <a:off x="4184322" y="6084004"/>
            <a:ext cx="2512547" cy="369332"/>
          </a:xfrm>
          <a:prstGeom prst="rect">
            <a:avLst/>
          </a:prstGeom>
          <a:noFill/>
        </p:spPr>
        <p:txBody>
          <a:bodyPr wrap="none" rtlCol="0">
            <a:spAutoFit/>
          </a:bodyPr>
          <a:lstStyle/>
          <a:p>
            <a:pPr algn="ctr"/>
            <a:r>
              <a:rPr lang="es-ES" b="1" dirty="0" smtClean="0">
                <a:effectLst>
                  <a:outerShdw blurRad="38100" dist="38100" dir="2700000" algn="tl">
                    <a:srgbClr val="000000">
                      <a:alpha val="43137"/>
                    </a:srgbClr>
                  </a:outerShdw>
                </a:effectLst>
              </a:rPr>
              <a:t>PRIMER SEMESTRE 2014</a:t>
            </a:r>
            <a:endParaRPr lang="es-ES" b="1" dirty="0">
              <a:effectLst>
                <a:outerShdw blurRad="38100" dist="38100" dir="2700000" algn="tl">
                  <a:srgbClr val="000000">
                    <a:alpha val="43137"/>
                  </a:srgbClr>
                </a:outerShdw>
              </a:effectLst>
            </a:endParaRPr>
          </a:p>
        </p:txBody>
      </p:sp>
      <p:sp>
        <p:nvSpPr>
          <p:cNvPr id="88" name="87 CuadroTexto"/>
          <p:cNvSpPr txBox="1"/>
          <p:nvPr/>
        </p:nvSpPr>
        <p:spPr>
          <a:xfrm>
            <a:off x="4608637" y="6381328"/>
            <a:ext cx="1691489" cy="293991"/>
          </a:xfrm>
          <a:prstGeom prst="rect">
            <a:avLst/>
          </a:prstGeom>
          <a:noFill/>
        </p:spPr>
        <p:txBody>
          <a:bodyPr wrap="none" rtlCol="0">
            <a:spAutoFit/>
          </a:bodyPr>
          <a:lstStyle/>
          <a:p>
            <a:pPr>
              <a:lnSpc>
                <a:spcPct val="150000"/>
              </a:lnSpc>
            </a:pPr>
            <a:r>
              <a:rPr lang="es-ES" sz="1000" u="sng" dirty="0" smtClean="0">
                <a:latin typeface="Berlin Sans FB" pitchFamily="34" charset="0"/>
              </a:rPr>
              <a:t>Misiones Consulares Actuales</a:t>
            </a:r>
          </a:p>
        </p:txBody>
      </p:sp>
      <p:sp>
        <p:nvSpPr>
          <p:cNvPr id="89" name="88 Rectángulo redondeado"/>
          <p:cNvSpPr/>
          <p:nvPr/>
        </p:nvSpPr>
        <p:spPr>
          <a:xfrm>
            <a:off x="4499262" y="6453336"/>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052069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0"/>
            <a:lum/>
          </a:blip>
          <a:srcRect/>
          <a:stretch>
            <a:fillRect/>
          </a:stretch>
        </a:blip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4" cstate="print"/>
          <a:srcRect/>
          <a:stretch>
            <a:fillRect/>
          </a:stretch>
        </p:blipFill>
        <p:spPr bwMode="auto">
          <a:xfrm>
            <a:off x="-10666" y="333375"/>
            <a:ext cx="9010650" cy="6524625"/>
          </a:xfrm>
          <a:prstGeom prst="rect">
            <a:avLst/>
          </a:prstGeom>
          <a:noFill/>
          <a:ln w="9525">
            <a:noFill/>
            <a:miter lim="800000"/>
            <a:headEnd/>
            <a:tailEnd/>
          </a:ln>
        </p:spPr>
      </p:pic>
      <p:sp>
        <p:nvSpPr>
          <p:cNvPr id="4" name="3 CuadroTexto"/>
          <p:cNvSpPr txBox="1"/>
          <p:nvPr/>
        </p:nvSpPr>
        <p:spPr>
          <a:xfrm>
            <a:off x="430780" y="-27384"/>
            <a:ext cx="8101660" cy="707886"/>
          </a:xfrm>
          <a:prstGeom prst="rect">
            <a:avLst/>
          </a:prstGeom>
          <a:noFill/>
        </p:spPr>
        <p:txBody>
          <a:bodyPr wrap="square" rtlCol="0">
            <a:spAutoFit/>
          </a:bodyPr>
          <a:lstStyle/>
          <a:p>
            <a:pPr algn="ctr"/>
            <a:r>
              <a:rPr lang="es-MX" sz="2000" dirty="0" smtClean="0">
                <a:effectLst>
                  <a:outerShdw blurRad="38100" dist="38100" dir="2700000" algn="tl">
                    <a:srgbClr val="000000">
                      <a:alpha val="43137"/>
                    </a:srgbClr>
                  </a:outerShdw>
                </a:effectLst>
                <a:latin typeface="Berlin Sans FB" pitchFamily="34" charset="0"/>
              </a:rPr>
              <a:t>Misiones Consulares de Guatemala </a:t>
            </a:r>
          </a:p>
          <a:p>
            <a:pPr algn="ctr"/>
            <a:r>
              <a:rPr lang="es-MX" sz="2000" dirty="0" smtClean="0">
                <a:effectLst>
                  <a:outerShdw blurRad="38100" dist="38100" dir="2700000" algn="tl">
                    <a:srgbClr val="000000">
                      <a:alpha val="43137"/>
                    </a:srgbClr>
                  </a:outerShdw>
                </a:effectLst>
                <a:latin typeface="Berlin Sans FB" pitchFamily="34" charset="0"/>
              </a:rPr>
              <a:t>Acreditadas en los Estados Unidos de América</a:t>
            </a:r>
            <a:endParaRPr lang="es-ES" sz="2000" dirty="0">
              <a:effectLst>
                <a:outerShdw blurRad="38100" dist="38100" dir="2700000" algn="tl">
                  <a:srgbClr val="000000">
                    <a:alpha val="43137"/>
                  </a:srgbClr>
                </a:outerShdw>
              </a:effectLst>
              <a:latin typeface="Berlin Sans FB" pitchFamily="34" charset="0"/>
            </a:endParaRPr>
          </a:p>
        </p:txBody>
      </p:sp>
      <p:sp>
        <p:nvSpPr>
          <p:cNvPr id="5" name="4 CuadroTexto"/>
          <p:cNvSpPr txBox="1"/>
          <p:nvPr/>
        </p:nvSpPr>
        <p:spPr>
          <a:xfrm>
            <a:off x="5615609" y="2735342"/>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Illinois</a:t>
            </a:r>
            <a:endParaRPr lang="es-ES" sz="1050" dirty="0">
              <a:latin typeface="Berlin Sans FB" pitchFamily="34" charset="0"/>
            </a:endParaRPr>
          </a:p>
        </p:txBody>
      </p:sp>
      <p:sp>
        <p:nvSpPr>
          <p:cNvPr id="6" name="5 CuadroTexto"/>
          <p:cNvSpPr txBox="1"/>
          <p:nvPr/>
        </p:nvSpPr>
        <p:spPr>
          <a:xfrm>
            <a:off x="6623721" y="2276872"/>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Ohio</a:t>
            </a:r>
            <a:endParaRPr lang="es-ES" sz="1050" dirty="0">
              <a:latin typeface="Berlin Sans FB" pitchFamily="34" charset="0"/>
            </a:endParaRPr>
          </a:p>
        </p:txBody>
      </p:sp>
      <p:sp>
        <p:nvSpPr>
          <p:cNvPr id="7" name="6 CuadroTexto"/>
          <p:cNvSpPr txBox="1"/>
          <p:nvPr/>
        </p:nvSpPr>
        <p:spPr>
          <a:xfrm>
            <a:off x="6191673" y="1844824"/>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Michigan</a:t>
            </a:r>
            <a:endParaRPr lang="es-ES" sz="1000" dirty="0">
              <a:latin typeface="Berlin Sans FB" pitchFamily="34" charset="0"/>
            </a:endParaRPr>
          </a:p>
        </p:txBody>
      </p:sp>
      <p:sp>
        <p:nvSpPr>
          <p:cNvPr id="8" name="7 CuadroTexto"/>
          <p:cNvSpPr txBox="1"/>
          <p:nvPr/>
        </p:nvSpPr>
        <p:spPr>
          <a:xfrm>
            <a:off x="4535488" y="980728"/>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Minnesota</a:t>
            </a:r>
            <a:endParaRPr lang="es-ES" sz="1050" dirty="0">
              <a:latin typeface="Berlin Sans FB" pitchFamily="34" charset="0"/>
            </a:endParaRPr>
          </a:p>
        </p:txBody>
      </p:sp>
      <p:sp>
        <p:nvSpPr>
          <p:cNvPr id="9" name="8 CuadroTexto"/>
          <p:cNvSpPr txBox="1"/>
          <p:nvPr/>
        </p:nvSpPr>
        <p:spPr>
          <a:xfrm>
            <a:off x="3599385" y="908720"/>
            <a:ext cx="864095" cy="430887"/>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Dakota del Norte</a:t>
            </a:r>
            <a:endParaRPr lang="es-ES" sz="1100" dirty="0">
              <a:latin typeface="Berlin Sans FB" pitchFamily="34" charset="0"/>
            </a:endParaRPr>
          </a:p>
        </p:txBody>
      </p:sp>
      <p:sp>
        <p:nvSpPr>
          <p:cNvPr id="10" name="9 CuadroTexto"/>
          <p:cNvSpPr txBox="1"/>
          <p:nvPr/>
        </p:nvSpPr>
        <p:spPr>
          <a:xfrm>
            <a:off x="4895528" y="2204864"/>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Iowa</a:t>
            </a:r>
            <a:endParaRPr lang="es-ES" sz="1050" dirty="0">
              <a:latin typeface="Berlin Sans FB" pitchFamily="34" charset="0"/>
            </a:endParaRPr>
          </a:p>
        </p:txBody>
      </p:sp>
      <p:sp>
        <p:nvSpPr>
          <p:cNvPr id="11" name="10 CuadroTexto"/>
          <p:cNvSpPr txBox="1"/>
          <p:nvPr/>
        </p:nvSpPr>
        <p:spPr>
          <a:xfrm>
            <a:off x="4967536" y="3068960"/>
            <a:ext cx="720079"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Missouri</a:t>
            </a:r>
            <a:endParaRPr lang="es-ES" sz="1050" dirty="0">
              <a:latin typeface="Berlin Sans FB" pitchFamily="34" charset="0"/>
            </a:endParaRPr>
          </a:p>
        </p:txBody>
      </p:sp>
      <p:sp>
        <p:nvSpPr>
          <p:cNvPr id="12" name="11 CuadroTexto"/>
          <p:cNvSpPr txBox="1"/>
          <p:nvPr/>
        </p:nvSpPr>
        <p:spPr>
          <a:xfrm rot="20846564">
            <a:off x="6047657" y="2508284"/>
            <a:ext cx="864095" cy="215444"/>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800" dirty="0" smtClean="0">
                <a:latin typeface="Berlin Sans FB" pitchFamily="34" charset="0"/>
              </a:rPr>
              <a:t>Indiana</a:t>
            </a:r>
            <a:endParaRPr lang="es-ES" sz="800" dirty="0">
              <a:latin typeface="Berlin Sans FB" pitchFamily="34" charset="0"/>
            </a:endParaRPr>
          </a:p>
        </p:txBody>
      </p:sp>
      <p:sp>
        <p:nvSpPr>
          <p:cNvPr id="13" name="12 CuadroTexto"/>
          <p:cNvSpPr txBox="1"/>
          <p:nvPr/>
        </p:nvSpPr>
        <p:spPr>
          <a:xfrm>
            <a:off x="5255568" y="1628800"/>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Wisconsin</a:t>
            </a:r>
            <a:endParaRPr lang="es-ES" sz="1050" dirty="0">
              <a:latin typeface="Berlin Sans FB" pitchFamily="34" charset="0"/>
            </a:endParaRPr>
          </a:p>
        </p:txBody>
      </p:sp>
      <p:sp>
        <p:nvSpPr>
          <p:cNvPr id="14" name="13 CuadroTexto"/>
          <p:cNvSpPr txBox="1"/>
          <p:nvPr/>
        </p:nvSpPr>
        <p:spPr>
          <a:xfrm>
            <a:off x="1691680" y="3645024"/>
            <a:ext cx="864096" cy="253916"/>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b="1" dirty="0" smtClean="0">
                <a:latin typeface="Berlin Sans FB" pitchFamily="34" charset="0"/>
              </a:rPr>
              <a:t>Arizona</a:t>
            </a:r>
            <a:endParaRPr lang="es-ES" sz="1050" b="1" dirty="0">
              <a:latin typeface="Berlin Sans FB" pitchFamily="34" charset="0"/>
            </a:endParaRPr>
          </a:p>
        </p:txBody>
      </p:sp>
      <p:sp>
        <p:nvSpPr>
          <p:cNvPr id="15" name="14 CuadroTexto"/>
          <p:cNvSpPr txBox="1"/>
          <p:nvPr/>
        </p:nvSpPr>
        <p:spPr>
          <a:xfrm>
            <a:off x="2663280" y="3717032"/>
            <a:ext cx="864095" cy="430887"/>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Nuevo México</a:t>
            </a:r>
            <a:endParaRPr lang="es-ES" sz="1100" dirty="0">
              <a:latin typeface="Berlin Sans FB" pitchFamily="34" charset="0"/>
            </a:endParaRPr>
          </a:p>
        </p:txBody>
      </p:sp>
      <p:sp>
        <p:nvSpPr>
          <p:cNvPr id="16" name="15 CuadroTexto"/>
          <p:cNvSpPr txBox="1"/>
          <p:nvPr/>
        </p:nvSpPr>
        <p:spPr>
          <a:xfrm>
            <a:off x="8567936" y="1789366"/>
            <a:ext cx="864095" cy="415498"/>
          </a:xfrm>
          <a:prstGeom prst="rect">
            <a:avLst/>
          </a:prstGeom>
          <a:noFill/>
        </p:spPr>
        <p:txBody>
          <a:bodyPr wrap="square" rtlCol="0">
            <a:spAutoFit/>
          </a:bodyPr>
          <a:lstStyle/>
          <a:p>
            <a:r>
              <a:rPr lang="es-MX" sz="1000" dirty="0" smtClean="0">
                <a:latin typeface="Berlin Sans FB" pitchFamily="34" charset="0"/>
              </a:rPr>
              <a:t>Rhode</a:t>
            </a:r>
          </a:p>
          <a:p>
            <a:r>
              <a:rPr lang="es-MX" sz="1000" dirty="0" smtClean="0">
                <a:latin typeface="Berlin Sans FB" pitchFamily="34" charset="0"/>
              </a:rPr>
              <a:t>Island</a:t>
            </a:r>
            <a:endParaRPr lang="es-ES" sz="1000" dirty="0">
              <a:latin typeface="Berlin Sans FB" pitchFamily="34" charset="0"/>
            </a:endParaRPr>
          </a:p>
        </p:txBody>
      </p:sp>
      <p:sp>
        <p:nvSpPr>
          <p:cNvPr id="17" name="16 CuadroTexto"/>
          <p:cNvSpPr txBox="1"/>
          <p:nvPr/>
        </p:nvSpPr>
        <p:spPr>
          <a:xfrm>
            <a:off x="7055768" y="980728"/>
            <a:ext cx="1008112" cy="253916"/>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Massachusetts</a:t>
            </a:r>
            <a:endParaRPr lang="es-ES" sz="1050" dirty="0">
              <a:latin typeface="Berlin Sans FB" pitchFamily="34" charset="0"/>
            </a:endParaRPr>
          </a:p>
        </p:txBody>
      </p:sp>
      <p:sp>
        <p:nvSpPr>
          <p:cNvPr id="18" name="17 CuadroTexto"/>
          <p:cNvSpPr txBox="1"/>
          <p:nvPr/>
        </p:nvSpPr>
        <p:spPr>
          <a:xfrm>
            <a:off x="7775849" y="791126"/>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Vermont</a:t>
            </a:r>
            <a:endParaRPr lang="es-ES" sz="1050" dirty="0">
              <a:latin typeface="Berlin Sans FB" pitchFamily="34" charset="0"/>
            </a:endParaRPr>
          </a:p>
        </p:txBody>
      </p:sp>
      <p:sp>
        <p:nvSpPr>
          <p:cNvPr id="19" name="18 CuadroTexto"/>
          <p:cNvSpPr txBox="1"/>
          <p:nvPr/>
        </p:nvSpPr>
        <p:spPr>
          <a:xfrm>
            <a:off x="7199784" y="4941168"/>
            <a:ext cx="864095" cy="2308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900" dirty="0" smtClean="0">
                <a:latin typeface="Berlin Sans FB" pitchFamily="34" charset="0"/>
              </a:rPr>
              <a:t>Florida</a:t>
            </a:r>
            <a:endParaRPr lang="es-ES" sz="900" dirty="0">
              <a:latin typeface="Berlin Sans FB" pitchFamily="34" charset="0"/>
            </a:endParaRPr>
          </a:p>
        </p:txBody>
      </p:sp>
      <p:sp>
        <p:nvSpPr>
          <p:cNvPr id="20" name="19 CuadroTexto"/>
          <p:cNvSpPr txBox="1"/>
          <p:nvPr/>
        </p:nvSpPr>
        <p:spPr>
          <a:xfrm>
            <a:off x="6047657" y="4149080"/>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Alabama</a:t>
            </a:r>
            <a:endParaRPr lang="es-ES" sz="1050" dirty="0">
              <a:latin typeface="Berlin Sans FB" pitchFamily="34" charset="0"/>
            </a:endParaRPr>
          </a:p>
        </p:txBody>
      </p:sp>
      <p:sp>
        <p:nvSpPr>
          <p:cNvPr id="21" name="20 CuadroTexto"/>
          <p:cNvSpPr txBox="1"/>
          <p:nvPr/>
        </p:nvSpPr>
        <p:spPr>
          <a:xfrm rot="18535898">
            <a:off x="5484802" y="4076520"/>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Mississippi</a:t>
            </a:r>
            <a:endParaRPr lang="es-ES" sz="1050" dirty="0">
              <a:latin typeface="Berlin Sans FB" pitchFamily="34" charset="0"/>
            </a:endParaRPr>
          </a:p>
        </p:txBody>
      </p:sp>
      <p:sp>
        <p:nvSpPr>
          <p:cNvPr id="22" name="21 CuadroTexto"/>
          <p:cNvSpPr txBox="1"/>
          <p:nvPr/>
        </p:nvSpPr>
        <p:spPr>
          <a:xfrm>
            <a:off x="7991872" y="4797152"/>
            <a:ext cx="933269" cy="430887"/>
          </a:xfrm>
          <a:prstGeom prst="rect">
            <a:avLst/>
          </a:prstGeom>
          <a:noFill/>
          <a:effectLst>
            <a:outerShdw blurRad="50800" dist="38100" dir="2700000" algn="tl" rotWithShape="0">
              <a:prstClr val="black">
                <a:alpha val="40000"/>
              </a:prstClr>
            </a:outerShdw>
          </a:effectLst>
        </p:spPr>
        <p:txBody>
          <a:bodyPr wrap="none" rtlCol="0">
            <a:spAutoFit/>
          </a:bodyPr>
          <a:lstStyle/>
          <a:p>
            <a:r>
              <a:rPr lang="es-MX" sz="1100" dirty="0" smtClean="0">
                <a:latin typeface="Berlin Sans FB" pitchFamily="34" charset="0"/>
              </a:rPr>
              <a:t>Puerto Rico</a:t>
            </a:r>
          </a:p>
          <a:p>
            <a:r>
              <a:rPr lang="es-MX" sz="1100" dirty="0" smtClean="0">
                <a:latin typeface="Berlin Sans FB" pitchFamily="34" charset="0"/>
              </a:rPr>
              <a:t>Islas Vírgenes</a:t>
            </a:r>
            <a:endParaRPr lang="es-ES" sz="1100" dirty="0">
              <a:latin typeface="Berlin Sans FB" pitchFamily="34" charset="0"/>
            </a:endParaRPr>
          </a:p>
        </p:txBody>
      </p:sp>
      <p:sp>
        <p:nvSpPr>
          <p:cNvPr id="23" name="22 CuadroTexto"/>
          <p:cNvSpPr txBox="1"/>
          <p:nvPr/>
        </p:nvSpPr>
        <p:spPr>
          <a:xfrm>
            <a:off x="647057" y="1268760"/>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Oregón</a:t>
            </a:r>
            <a:endParaRPr lang="es-ES" sz="1100" dirty="0">
              <a:latin typeface="Berlin Sans FB" pitchFamily="34" charset="0"/>
            </a:endParaRPr>
          </a:p>
        </p:txBody>
      </p:sp>
      <p:sp>
        <p:nvSpPr>
          <p:cNvPr id="24" name="23 CuadroTexto"/>
          <p:cNvSpPr txBox="1"/>
          <p:nvPr/>
        </p:nvSpPr>
        <p:spPr>
          <a:xfrm>
            <a:off x="791073" y="620688"/>
            <a:ext cx="864095" cy="253916"/>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Washington</a:t>
            </a:r>
            <a:endParaRPr lang="es-ES" sz="1050" dirty="0">
              <a:latin typeface="Berlin Sans FB" pitchFamily="34" charset="0"/>
            </a:endParaRPr>
          </a:p>
        </p:txBody>
      </p:sp>
      <p:sp>
        <p:nvSpPr>
          <p:cNvPr id="25" name="24 CuadroTexto"/>
          <p:cNvSpPr txBox="1"/>
          <p:nvPr/>
        </p:nvSpPr>
        <p:spPr>
          <a:xfrm>
            <a:off x="1439144" y="1700808"/>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Idaho</a:t>
            </a:r>
            <a:endParaRPr lang="es-ES" sz="1050" dirty="0">
              <a:latin typeface="Berlin Sans FB" pitchFamily="34" charset="0"/>
            </a:endParaRPr>
          </a:p>
        </p:txBody>
      </p:sp>
      <p:sp>
        <p:nvSpPr>
          <p:cNvPr id="26" name="25 CuadroTexto"/>
          <p:cNvSpPr txBox="1"/>
          <p:nvPr/>
        </p:nvSpPr>
        <p:spPr>
          <a:xfrm>
            <a:off x="2303240" y="5903694"/>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Alaska</a:t>
            </a:r>
            <a:endParaRPr lang="es-ES" sz="1100" dirty="0">
              <a:latin typeface="Berlin Sans FB" pitchFamily="34" charset="0"/>
            </a:endParaRPr>
          </a:p>
        </p:txBody>
      </p:sp>
      <p:sp>
        <p:nvSpPr>
          <p:cNvPr id="27" name="26 CuadroTexto"/>
          <p:cNvSpPr txBox="1"/>
          <p:nvPr/>
        </p:nvSpPr>
        <p:spPr>
          <a:xfrm>
            <a:off x="3815409" y="2303294"/>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Nebraska</a:t>
            </a:r>
            <a:endParaRPr lang="es-ES" sz="1050" dirty="0">
              <a:latin typeface="Berlin Sans FB" pitchFamily="34" charset="0"/>
            </a:endParaRPr>
          </a:p>
        </p:txBody>
      </p:sp>
      <p:sp>
        <p:nvSpPr>
          <p:cNvPr id="28" name="27 CuadroTexto"/>
          <p:cNvSpPr txBox="1"/>
          <p:nvPr/>
        </p:nvSpPr>
        <p:spPr>
          <a:xfrm>
            <a:off x="1799184" y="2636912"/>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Utah</a:t>
            </a:r>
            <a:endParaRPr lang="es-ES" sz="1050" dirty="0">
              <a:latin typeface="Berlin Sans FB" pitchFamily="34" charset="0"/>
            </a:endParaRPr>
          </a:p>
        </p:txBody>
      </p:sp>
      <p:sp>
        <p:nvSpPr>
          <p:cNvPr id="29" name="28 CuadroTexto"/>
          <p:cNvSpPr txBox="1"/>
          <p:nvPr/>
        </p:nvSpPr>
        <p:spPr>
          <a:xfrm>
            <a:off x="3671393" y="1628800"/>
            <a:ext cx="864095" cy="4154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Dakota del Sur</a:t>
            </a:r>
            <a:endParaRPr lang="es-ES" sz="1050" dirty="0">
              <a:latin typeface="Berlin Sans FB" pitchFamily="34" charset="0"/>
            </a:endParaRPr>
          </a:p>
        </p:txBody>
      </p:sp>
      <p:sp>
        <p:nvSpPr>
          <p:cNvPr id="30" name="29 CuadroTexto"/>
          <p:cNvSpPr txBox="1"/>
          <p:nvPr/>
        </p:nvSpPr>
        <p:spPr>
          <a:xfrm>
            <a:off x="2591274" y="1916832"/>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Wyoming</a:t>
            </a:r>
            <a:endParaRPr lang="es-ES" sz="1050" dirty="0">
              <a:latin typeface="Berlin Sans FB" pitchFamily="34" charset="0"/>
            </a:endParaRPr>
          </a:p>
        </p:txBody>
      </p:sp>
      <p:sp>
        <p:nvSpPr>
          <p:cNvPr id="31" name="30 CuadroTexto"/>
          <p:cNvSpPr txBox="1"/>
          <p:nvPr/>
        </p:nvSpPr>
        <p:spPr>
          <a:xfrm>
            <a:off x="2447256" y="1052736"/>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Montana</a:t>
            </a:r>
            <a:endParaRPr lang="es-ES" sz="1100" dirty="0">
              <a:latin typeface="Berlin Sans FB" pitchFamily="34" charset="0"/>
            </a:endParaRPr>
          </a:p>
        </p:txBody>
      </p:sp>
      <p:sp>
        <p:nvSpPr>
          <p:cNvPr id="32" name="31 CuadroTexto"/>
          <p:cNvSpPr txBox="1"/>
          <p:nvPr/>
        </p:nvSpPr>
        <p:spPr>
          <a:xfrm>
            <a:off x="6695728" y="4221088"/>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Georgia</a:t>
            </a:r>
            <a:endParaRPr lang="es-ES" sz="1050" dirty="0">
              <a:latin typeface="Berlin Sans FB" pitchFamily="34" charset="0"/>
            </a:endParaRPr>
          </a:p>
        </p:txBody>
      </p:sp>
      <p:sp>
        <p:nvSpPr>
          <p:cNvPr id="33" name="32 CuadroTexto"/>
          <p:cNvSpPr txBox="1"/>
          <p:nvPr/>
        </p:nvSpPr>
        <p:spPr>
          <a:xfrm rot="20609294">
            <a:off x="7168087" y="3204604"/>
            <a:ext cx="1008111"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900" dirty="0" smtClean="0">
                <a:latin typeface="Berlin Sans FB" pitchFamily="34" charset="0"/>
              </a:rPr>
              <a:t>Carolina del Norte</a:t>
            </a:r>
            <a:endParaRPr lang="es-ES" sz="900" dirty="0">
              <a:latin typeface="Berlin Sans FB" pitchFamily="34" charset="0"/>
            </a:endParaRPr>
          </a:p>
        </p:txBody>
      </p:sp>
      <p:sp>
        <p:nvSpPr>
          <p:cNvPr id="34" name="33 CuadroTexto"/>
          <p:cNvSpPr txBox="1"/>
          <p:nvPr/>
        </p:nvSpPr>
        <p:spPr>
          <a:xfrm>
            <a:off x="6983760" y="3645024"/>
            <a:ext cx="864095" cy="4154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Carolina del </a:t>
            </a:r>
          </a:p>
          <a:p>
            <a:r>
              <a:rPr lang="es-MX" sz="1050" dirty="0" smtClean="0">
                <a:latin typeface="Berlin Sans FB" pitchFamily="34" charset="0"/>
              </a:rPr>
              <a:t>       Sur</a:t>
            </a:r>
            <a:endParaRPr lang="es-ES" sz="1050" dirty="0">
              <a:latin typeface="Berlin Sans FB" pitchFamily="34" charset="0"/>
            </a:endParaRPr>
          </a:p>
        </p:txBody>
      </p:sp>
      <p:sp>
        <p:nvSpPr>
          <p:cNvPr id="35" name="34 CuadroTexto"/>
          <p:cNvSpPr txBox="1"/>
          <p:nvPr/>
        </p:nvSpPr>
        <p:spPr>
          <a:xfrm rot="21183290">
            <a:off x="6035011" y="3408276"/>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Tennessee</a:t>
            </a:r>
            <a:endParaRPr lang="es-ES" sz="1050" dirty="0">
              <a:latin typeface="Berlin Sans FB" pitchFamily="34" charset="0"/>
            </a:endParaRPr>
          </a:p>
        </p:txBody>
      </p:sp>
      <p:sp>
        <p:nvSpPr>
          <p:cNvPr id="36" name="35 CuadroTexto"/>
          <p:cNvSpPr txBox="1"/>
          <p:nvPr/>
        </p:nvSpPr>
        <p:spPr>
          <a:xfrm>
            <a:off x="4031433" y="2996952"/>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Kansas</a:t>
            </a:r>
            <a:endParaRPr lang="es-ES" sz="1050" dirty="0">
              <a:latin typeface="Berlin Sans FB" pitchFamily="34" charset="0"/>
            </a:endParaRPr>
          </a:p>
        </p:txBody>
      </p:sp>
      <p:sp>
        <p:nvSpPr>
          <p:cNvPr id="37" name="36 CuadroTexto"/>
          <p:cNvSpPr txBox="1"/>
          <p:nvPr/>
        </p:nvSpPr>
        <p:spPr>
          <a:xfrm>
            <a:off x="5039544" y="4365104"/>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Luisiana</a:t>
            </a:r>
            <a:endParaRPr lang="es-ES" sz="1000" dirty="0">
              <a:latin typeface="Berlin Sans FB" pitchFamily="34" charset="0"/>
            </a:endParaRPr>
          </a:p>
        </p:txBody>
      </p:sp>
      <p:sp>
        <p:nvSpPr>
          <p:cNvPr id="38" name="37 CuadroTexto"/>
          <p:cNvSpPr txBox="1"/>
          <p:nvPr/>
        </p:nvSpPr>
        <p:spPr>
          <a:xfrm>
            <a:off x="4103440" y="3573016"/>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Oklahoma</a:t>
            </a:r>
            <a:endParaRPr lang="es-ES" sz="1050" dirty="0">
              <a:latin typeface="Berlin Sans FB" pitchFamily="34" charset="0"/>
            </a:endParaRPr>
          </a:p>
        </p:txBody>
      </p:sp>
      <p:sp>
        <p:nvSpPr>
          <p:cNvPr id="39" name="38 CuadroTexto"/>
          <p:cNvSpPr txBox="1"/>
          <p:nvPr/>
        </p:nvSpPr>
        <p:spPr>
          <a:xfrm>
            <a:off x="971600" y="2564904"/>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Nevada</a:t>
            </a:r>
            <a:endParaRPr lang="es-ES" sz="1100" dirty="0">
              <a:latin typeface="Berlin Sans FB" pitchFamily="34" charset="0"/>
            </a:endParaRPr>
          </a:p>
        </p:txBody>
      </p:sp>
      <p:sp>
        <p:nvSpPr>
          <p:cNvPr id="40" name="39 CuadroTexto"/>
          <p:cNvSpPr txBox="1"/>
          <p:nvPr/>
        </p:nvSpPr>
        <p:spPr>
          <a:xfrm>
            <a:off x="719064" y="4941168"/>
            <a:ext cx="864095" cy="261610"/>
          </a:xfrm>
          <a:prstGeom prst="rect">
            <a:avLst/>
          </a:prstGeom>
          <a:noFill/>
        </p:spPr>
        <p:txBody>
          <a:bodyPr wrap="square" rtlCol="0">
            <a:spAutoFit/>
          </a:bodyPr>
          <a:lstStyle/>
          <a:p>
            <a:r>
              <a:rPr lang="es-MX" sz="1100" dirty="0" smtClean="0">
                <a:latin typeface="Berlin Sans FB" pitchFamily="34" charset="0"/>
              </a:rPr>
              <a:t>Hawái</a:t>
            </a:r>
            <a:endParaRPr lang="es-ES" sz="1100" dirty="0">
              <a:latin typeface="Berlin Sans FB" pitchFamily="34" charset="0"/>
            </a:endParaRPr>
          </a:p>
        </p:txBody>
      </p:sp>
      <p:sp>
        <p:nvSpPr>
          <p:cNvPr id="41" name="40 CuadroTexto"/>
          <p:cNvSpPr txBox="1"/>
          <p:nvPr/>
        </p:nvSpPr>
        <p:spPr>
          <a:xfrm rot="19818898">
            <a:off x="6123931" y="2978734"/>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Kentucky</a:t>
            </a:r>
            <a:endParaRPr lang="es-ES" sz="1000" dirty="0">
              <a:latin typeface="Berlin Sans FB" pitchFamily="34" charset="0"/>
            </a:endParaRPr>
          </a:p>
        </p:txBody>
      </p:sp>
      <p:sp>
        <p:nvSpPr>
          <p:cNvPr id="42" name="41 CuadroTexto"/>
          <p:cNvSpPr txBox="1"/>
          <p:nvPr/>
        </p:nvSpPr>
        <p:spPr>
          <a:xfrm>
            <a:off x="8243393" y="2132856"/>
            <a:ext cx="864095" cy="246221"/>
          </a:xfrm>
          <a:prstGeom prst="rect">
            <a:avLst/>
          </a:prstGeom>
          <a:noFill/>
        </p:spPr>
        <p:txBody>
          <a:bodyPr wrap="square" rtlCol="0">
            <a:spAutoFit/>
          </a:bodyPr>
          <a:lstStyle/>
          <a:p>
            <a:r>
              <a:rPr lang="es-MX" sz="1000" dirty="0" smtClean="0">
                <a:latin typeface="Berlin Sans FB" pitchFamily="34" charset="0"/>
              </a:rPr>
              <a:t>Connecticut</a:t>
            </a:r>
            <a:endParaRPr lang="es-ES" sz="1000" dirty="0">
              <a:latin typeface="Berlin Sans FB" pitchFamily="34" charset="0"/>
            </a:endParaRPr>
          </a:p>
        </p:txBody>
      </p:sp>
      <p:sp>
        <p:nvSpPr>
          <p:cNvPr id="43" name="42 CuadroTexto"/>
          <p:cNvSpPr txBox="1"/>
          <p:nvPr/>
        </p:nvSpPr>
        <p:spPr>
          <a:xfrm>
            <a:off x="7271793" y="2060848"/>
            <a:ext cx="864095" cy="2308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900" dirty="0" smtClean="0">
                <a:latin typeface="Berlin Sans FB" pitchFamily="34" charset="0"/>
              </a:rPr>
              <a:t>Pennsylvania</a:t>
            </a:r>
            <a:endParaRPr lang="es-ES" sz="900" dirty="0">
              <a:latin typeface="Berlin Sans FB" pitchFamily="34" charset="0"/>
            </a:endParaRPr>
          </a:p>
        </p:txBody>
      </p:sp>
      <p:sp>
        <p:nvSpPr>
          <p:cNvPr id="44" name="43 CuadroTexto"/>
          <p:cNvSpPr txBox="1"/>
          <p:nvPr/>
        </p:nvSpPr>
        <p:spPr>
          <a:xfrm>
            <a:off x="8207897" y="2348880"/>
            <a:ext cx="1008111" cy="246221"/>
          </a:xfrm>
          <a:prstGeom prst="rect">
            <a:avLst/>
          </a:prstGeom>
          <a:noFill/>
        </p:spPr>
        <p:txBody>
          <a:bodyPr wrap="square" rtlCol="0">
            <a:spAutoFit/>
          </a:bodyPr>
          <a:lstStyle/>
          <a:p>
            <a:r>
              <a:rPr lang="es-MX" sz="1000" dirty="0" smtClean="0">
                <a:latin typeface="Berlin Sans FB" pitchFamily="34" charset="0"/>
              </a:rPr>
              <a:t>Nueva Jersey</a:t>
            </a:r>
            <a:endParaRPr lang="es-ES" sz="1000" dirty="0">
              <a:latin typeface="Berlin Sans FB" pitchFamily="34" charset="0"/>
            </a:endParaRPr>
          </a:p>
        </p:txBody>
      </p:sp>
      <p:sp>
        <p:nvSpPr>
          <p:cNvPr id="45" name="44 CuadroTexto"/>
          <p:cNvSpPr txBox="1"/>
          <p:nvPr/>
        </p:nvSpPr>
        <p:spPr>
          <a:xfrm>
            <a:off x="8243393" y="2492896"/>
            <a:ext cx="864095" cy="246221"/>
          </a:xfrm>
          <a:prstGeom prst="rect">
            <a:avLst/>
          </a:prstGeom>
          <a:noFill/>
        </p:spPr>
        <p:txBody>
          <a:bodyPr wrap="square" rtlCol="0">
            <a:spAutoFit/>
          </a:bodyPr>
          <a:lstStyle/>
          <a:p>
            <a:r>
              <a:rPr lang="es-MX" sz="1000" dirty="0" smtClean="0">
                <a:latin typeface="Berlin Sans FB" pitchFamily="34" charset="0"/>
              </a:rPr>
              <a:t>Delaware</a:t>
            </a:r>
            <a:endParaRPr lang="es-ES" sz="1000" dirty="0">
              <a:latin typeface="Berlin Sans FB" pitchFamily="34" charset="0"/>
            </a:endParaRPr>
          </a:p>
        </p:txBody>
      </p:sp>
      <p:sp>
        <p:nvSpPr>
          <p:cNvPr id="46" name="45 CuadroTexto"/>
          <p:cNvSpPr txBox="1"/>
          <p:nvPr/>
        </p:nvSpPr>
        <p:spPr>
          <a:xfrm>
            <a:off x="8243393" y="2636912"/>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Maryland</a:t>
            </a:r>
            <a:endParaRPr lang="es-ES" sz="1000" dirty="0">
              <a:latin typeface="Berlin Sans FB" pitchFamily="34" charset="0"/>
            </a:endParaRPr>
          </a:p>
        </p:txBody>
      </p:sp>
      <p:sp>
        <p:nvSpPr>
          <p:cNvPr id="47" name="46 CuadroTexto"/>
          <p:cNvSpPr txBox="1"/>
          <p:nvPr/>
        </p:nvSpPr>
        <p:spPr>
          <a:xfrm>
            <a:off x="8495929" y="836712"/>
            <a:ext cx="864095" cy="246221"/>
          </a:xfrm>
          <a:prstGeom prst="rect">
            <a:avLst/>
          </a:prstGeom>
          <a:noFill/>
        </p:spPr>
        <p:txBody>
          <a:bodyPr wrap="square" rtlCol="0">
            <a:spAutoFit/>
          </a:bodyPr>
          <a:lstStyle/>
          <a:p>
            <a:r>
              <a:rPr lang="es-MX" sz="1000" dirty="0" smtClean="0">
                <a:latin typeface="Berlin Sans FB" pitchFamily="34" charset="0"/>
              </a:rPr>
              <a:t>Maine</a:t>
            </a:r>
            <a:endParaRPr lang="es-ES" sz="1000" dirty="0">
              <a:latin typeface="Berlin Sans FB" pitchFamily="34" charset="0"/>
            </a:endParaRPr>
          </a:p>
        </p:txBody>
      </p:sp>
      <p:sp>
        <p:nvSpPr>
          <p:cNvPr id="48" name="47 CuadroTexto"/>
          <p:cNvSpPr txBox="1"/>
          <p:nvPr/>
        </p:nvSpPr>
        <p:spPr>
          <a:xfrm>
            <a:off x="8388425" y="1196752"/>
            <a:ext cx="864095" cy="369332"/>
          </a:xfrm>
          <a:prstGeom prst="rect">
            <a:avLst/>
          </a:prstGeom>
          <a:noFill/>
        </p:spPr>
        <p:txBody>
          <a:bodyPr wrap="square" rtlCol="0">
            <a:spAutoFit/>
          </a:bodyPr>
          <a:lstStyle/>
          <a:p>
            <a:r>
              <a:rPr lang="es-MX" sz="900" dirty="0" smtClean="0">
                <a:latin typeface="Berlin Sans FB" pitchFamily="34" charset="0"/>
              </a:rPr>
              <a:t>Nueva</a:t>
            </a:r>
          </a:p>
          <a:p>
            <a:r>
              <a:rPr lang="es-MX" sz="900" dirty="0" smtClean="0">
                <a:latin typeface="Berlin Sans FB" pitchFamily="34" charset="0"/>
              </a:rPr>
              <a:t>Hampshire</a:t>
            </a:r>
            <a:endParaRPr lang="es-ES" sz="900" dirty="0">
              <a:latin typeface="Berlin Sans FB" pitchFamily="34" charset="0"/>
            </a:endParaRPr>
          </a:p>
        </p:txBody>
      </p:sp>
      <p:sp>
        <p:nvSpPr>
          <p:cNvPr id="49" name="48 CuadroTexto"/>
          <p:cNvSpPr txBox="1"/>
          <p:nvPr/>
        </p:nvSpPr>
        <p:spPr>
          <a:xfrm>
            <a:off x="7415808" y="1628800"/>
            <a:ext cx="864095" cy="2308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900" dirty="0" smtClean="0">
                <a:latin typeface="Berlin Sans FB" pitchFamily="34" charset="0"/>
              </a:rPr>
              <a:t>Nueva York</a:t>
            </a:r>
            <a:endParaRPr lang="es-ES" sz="900" dirty="0">
              <a:latin typeface="Berlin Sans FB" pitchFamily="34" charset="0"/>
            </a:endParaRPr>
          </a:p>
        </p:txBody>
      </p:sp>
      <p:sp>
        <p:nvSpPr>
          <p:cNvPr id="50" name="49 CuadroTexto"/>
          <p:cNvSpPr txBox="1"/>
          <p:nvPr/>
        </p:nvSpPr>
        <p:spPr>
          <a:xfrm rot="20616181">
            <a:off x="308541" y="3041273"/>
            <a:ext cx="864095" cy="276999"/>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200" dirty="0" smtClean="0">
                <a:latin typeface="Berlin Sans FB" pitchFamily="34" charset="0"/>
              </a:rPr>
              <a:t>California</a:t>
            </a:r>
            <a:endParaRPr lang="es-ES" sz="1200" dirty="0">
              <a:latin typeface="Berlin Sans FB" pitchFamily="34" charset="0"/>
            </a:endParaRPr>
          </a:p>
        </p:txBody>
      </p:sp>
      <p:sp>
        <p:nvSpPr>
          <p:cNvPr id="51" name="50 CuadroTexto"/>
          <p:cNvSpPr txBox="1"/>
          <p:nvPr/>
        </p:nvSpPr>
        <p:spPr>
          <a:xfrm>
            <a:off x="215008" y="2636912"/>
            <a:ext cx="864095" cy="4001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San Francisco</a:t>
            </a:r>
            <a:endParaRPr lang="es-ES" sz="1000" dirty="0">
              <a:latin typeface="Berlin Sans FB" pitchFamily="34" charset="0"/>
            </a:endParaRPr>
          </a:p>
        </p:txBody>
      </p:sp>
      <p:sp>
        <p:nvSpPr>
          <p:cNvPr id="52" name="51 CuadroTexto"/>
          <p:cNvSpPr txBox="1"/>
          <p:nvPr/>
        </p:nvSpPr>
        <p:spPr>
          <a:xfrm>
            <a:off x="647057" y="3356992"/>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LAX</a:t>
            </a:r>
            <a:endParaRPr lang="es-ES" sz="1100" dirty="0">
              <a:latin typeface="Berlin Sans FB" pitchFamily="34" charset="0"/>
            </a:endParaRPr>
          </a:p>
        </p:txBody>
      </p:sp>
      <p:sp>
        <p:nvSpPr>
          <p:cNvPr id="53" name="52 CuadroTexto"/>
          <p:cNvSpPr txBox="1"/>
          <p:nvPr/>
        </p:nvSpPr>
        <p:spPr>
          <a:xfrm>
            <a:off x="-36512" y="3789040"/>
            <a:ext cx="864095" cy="4001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San Bernardino</a:t>
            </a:r>
            <a:endParaRPr lang="es-ES" sz="1000" dirty="0">
              <a:latin typeface="Berlin Sans FB" pitchFamily="34" charset="0"/>
            </a:endParaRPr>
          </a:p>
        </p:txBody>
      </p:sp>
      <p:cxnSp>
        <p:nvCxnSpPr>
          <p:cNvPr id="54" name="53 Conector recto"/>
          <p:cNvCxnSpPr>
            <a:stCxn id="68" idx="1"/>
          </p:cNvCxnSpPr>
          <p:nvPr/>
        </p:nvCxnSpPr>
        <p:spPr>
          <a:xfrm flipH="1">
            <a:off x="503040" y="3501008"/>
            <a:ext cx="576064" cy="50405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5" name="54 CuadroTexto"/>
          <p:cNvSpPr txBox="1"/>
          <p:nvPr/>
        </p:nvSpPr>
        <p:spPr>
          <a:xfrm>
            <a:off x="1043608" y="4221088"/>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Phoenix</a:t>
            </a:r>
            <a:endParaRPr lang="es-ES" sz="1000" dirty="0">
              <a:latin typeface="Berlin Sans FB" pitchFamily="34" charset="0"/>
            </a:endParaRPr>
          </a:p>
        </p:txBody>
      </p:sp>
      <p:sp>
        <p:nvSpPr>
          <p:cNvPr id="56" name="55 CuadroTexto"/>
          <p:cNvSpPr txBox="1"/>
          <p:nvPr/>
        </p:nvSpPr>
        <p:spPr>
          <a:xfrm>
            <a:off x="3347865" y="4797152"/>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Del Río</a:t>
            </a:r>
            <a:endParaRPr lang="es-ES" sz="1000" dirty="0">
              <a:latin typeface="Berlin Sans FB" pitchFamily="34" charset="0"/>
            </a:endParaRPr>
          </a:p>
        </p:txBody>
      </p:sp>
      <p:sp>
        <p:nvSpPr>
          <p:cNvPr id="57" name="56 CuadroTexto"/>
          <p:cNvSpPr txBox="1"/>
          <p:nvPr/>
        </p:nvSpPr>
        <p:spPr>
          <a:xfrm>
            <a:off x="3765931" y="4508276"/>
            <a:ext cx="864095" cy="338554"/>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600" dirty="0" smtClean="0">
                <a:latin typeface="Berlin Sans FB" pitchFamily="34" charset="0"/>
              </a:rPr>
              <a:t>Texas</a:t>
            </a:r>
            <a:endParaRPr lang="es-ES" sz="1600" dirty="0">
              <a:latin typeface="Berlin Sans FB" pitchFamily="34" charset="0"/>
            </a:endParaRPr>
          </a:p>
        </p:txBody>
      </p:sp>
      <p:sp>
        <p:nvSpPr>
          <p:cNvPr id="58" name="57 CuadroTexto"/>
          <p:cNvSpPr txBox="1"/>
          <p:nvPr/>
        </p:nvSpPr>
        <p:spPr>
          <a:xfrm>
            <a:off x="3671393" y="5589240"/>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McAllen</a:t>
            </a:r>
            <a:endParaRPr lang="es-ES" sz="1000" dirty="0">
              <a:latin typeface="Berlin Sans FB" pitchFamily="34" charset="0"/>
            </a:endParaRPr>
          </a:p>
        </p:txBody>
      </p:sp>
      <p:sp>
        <p:nvSpPr>
          <p:cNvPr id="59" name="58 CuadroTexto"/>
          <p:cNvSpPr txBox="1"/>
          <p:nvPr/>
        </p:nvSpPr>
        <p:spPr>
          <a:xfrm>
            <a:off x="4535488" y="4581128"/>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Houston</a:t>
            </a:r>
            <a:endParaRPr lang="es-ES" sz="1000" dirty="0">
              <a:latin typeface="Berlin Sans FB" pitchFamily="34" charset="0"/>
            </a:endParaRPr>
          </a:p>
        </p:txBody>
      </p:sp>
      <p:sp>
        <p:nvSpPr>
          <p:cNvPr id="60" name="59 CuadroTexto"/>
          <p:cNvSpPr txBox="1"/>
          <p:nvPr/>
        </p:nvSpPr>
        <p:spPr>
          <a:xfrm>
            <a:off x="5471592" y="5085184"/>
            <a:ext cx="1080120"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Nueva  Orleans</a:t>
            </a:r>
            <a:endParaRPr lang="es-ES" sz="1000" dirty="0">
              <a:latin typeface="Berlin Sans FB" pitchFamily="34" charset="0"/>
            </a:endParaRPr>
          </a:p>
        </p:txBody>
      </p:sp>
      <p:sp>
        <p:nvSpPr>
          <p:cNvPr id="61" name="60 CuadroTexto"/>
          <p:cNvSpPr txBox="1"/>
          <p:nvPr/>
        </p:nvSpPr>
        <p:spPr>
          <a:xfrm>
            <a:off x="7847856" y="5445224"/>
            <a:ext cx="1080120"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Miami</a:t>
            </a:r>
            <a:endParaRPr lang="es-ES" sz="1000" dirty="0">
              <a:latin typeface="Berlin Sans FB" pitchFamily="34" charset="0"/>
            </a:endParaRPr>
          </a:p>
        </p:txBody>
      </p:sp>
      <p:sp>
        <p:nvSpPr>
          <p:cNvPr id="62" name="61 CuadroTexto"/>
          <p:cNvSpPr txBox="1"/>
          <p:nvPr/>
        </p:nvSpPr>
        <p:spPr>
          <a:xfrm>
            <a:off x="6623721" y="3789040"/>
            <a:ext cx="1080120"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Atlanta</a:t>
            </a:r>
            <a:endParaRPr lang="es-ES" sz="1000" dirty="0">
              <a:latin typeface="Berlin Sans FB" pitchFamily="34" charset="0"/>
            </a:endParaRPr>
          </a:p>
        </p:txBody>
      </p:sp>
      <p:sp>
        <p:nvSpPr>
          <p:cNvPr id="63" name="62 CuadroTexto"/>
          <p:cNvSpPr txBox="1"/>
          <p:nvPr/>
        </p:nvSpPr>
        <p:spPr>
          <a:xfrm>
            <a:off x="5615609" y="2535287"/>
            <a:ext cx="648072" cy="200055"/>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700" dirty="0" smtClean="0">
                <a:latin typeface="Berlin Sans FB" pitchFamily="34" charset="0"/>
              </a:rPr>
              <a:t>Chicago</a:t>
            </a:r>
            <a:endParaRPr lang="es-ES" sz="700" dirty="0">
              <a:latin typeface="Berlin Sans FB" pitchFamily="34" charset="0"/>
            </a:endParaRPr>
          </a:p>
        </p:txBody>
      </p:sp>
      <p:sp>
        <p:nvSpPr>
          <p:cNvPr id="64" name="63 CuadroTexto"/>
          <p:cNvSpPr txBox="1"/>
          <p:nvPr/>
        </p:nvSpPr>
        <p:spPr>
          <a:xfrm>
            <a:off x="2735288" y="2852936"/>
            <a:ext cx="864095"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100" dirty="0" smtClean="0">
                <a:latin typeface="Berlin Sans FB" pitchFamily="34" charset="0"/>
              </a:rPr>
              <a:t>Colorado</a:t>
            </a:r>
            <a:endParaRPr lang="es-ES" sz="1100" dirty="0">
              <a:latin typeface="Berlin Sans FB" pitchFamily="34" charset="0"/>
            </a:endParaRPr>
          </a:p>
        </p:txBody>
      </p:sp>
      <p:sp>
        <p:nvSpPr>
          <p:cNvPr id="65" name="64 CuadroTexto"/>
          <p:cNvSpPr txBox="1"/>
          <p:nvPr/>
        </p:nvSpPr>
        <p:spPr>
          <a:xfrm>
            <a:off x="7380781" y="2924943"/>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Virginia</a:t>
            </a:r>
            <a:endParaRPr lang="es-ES" sz="1000" dirty="0">
              <a:latin typeface="Berlin Sans FB" pitchFamily="34" charset="0"/>
            </a:endParaRPr>
          </a:p>
        </p:txBody>
      </p:sp>
      <p:sp>
        <p:nvSpPr>
          <p:cNvPr id="66" name="65 CuadroTexto"/>
          <p:cNvSpPr txBox="1"/>
          <p:nvPr/>
        </p:nvSpPr>
        <p:spPr>
          <a:xfrm rot="18195994">
            <a:off x="6858235" y="2633704"/>
            <a:ext cx="864095" cy="338554"/>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800" dirty="0" smtClean="0">
                <a:latin typeface="Berlin Sans FB" pitchFamily="34" charset="0"/>
              </a:rPr>
              <a:t>Virginia Occidental</a:t>
            </a:r>
            <a:endParaRPr lang="es-ES" sz="800" dirty="0">
              <a:latin typeface="Berlin Sans FB" pitchFamily="34" charset="0"/>
            </a:endParaRPr>
          </a:p>
        </p:txBody>
      </p:sp>
      <p:sp>
        <p:nvSpPr>
          <p:cNvPr id="67" name="66 Rectángulo redondeado"/>
          <p:cNvSpPr/>
          <p:nvPr/>
        </p:nvSpPr>
        <p:spPr>
          <a:xfrm>
            <a:off x="575048" y="3501008"/>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67 Rectángulo redondeado"/>
          <p:cNvSpPr/>
          <p:nvPr/>
        </p:nvSpPr>
        <p:spPr>
          <a:xfrm>
            <a:off x="1079104" y="3429000"/>
            <a:ext cx="144016" cy="144016"/>
          </a:xfrm>
          <a:prstGeom prst="roundRect">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68 Rectángulo redondeado"/>
          <p:cNvSpPr/>
          <p:nvPr/>
        </p:nvSpPr>
        <p:spPr>
          <a:xfrm>
            <a:off x="287016" y="2996952"/>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69 Rectángulo redondeado"/>
          <p:cNvSpPr/>
          <p:nvPr/>
        </p:nvSpPr>
        <p:spPr>
          <a:xfrm>
            <a:off x="1763688" y="3933056"/>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70 Rectángulo redondeado"/>
          <p:cNvSpPr/>
          <p:nvPr/>
        </p:nvSpPr>
        <p:spPr>
          <a:xfrm>
            <a:off x="3707904" y="5013176"/>
            <a:ext cx="144016" cy="144016"/>
          </a:xfrm>
          <a:prstGeom prst="roundRect">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71 Rectángulo redondeado"/>
          <p:cNvSpPr/>
          <p:nvPr/>
        </p:nvSpPr>
        <p:spPr>
          <a:xfrm>
            <a:off x="4895528" y="4797152"/>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72 Rectángulo redondeado"/>
          <p:cNvSpPr/>
          <p:nvPr/>
        </p:nvSpPr>
        <p:spPr>
          <a:xfrm>
            <a:off x="7703840" y="5445224"/>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73 Rectángulo redondeado"/>
          <p:cNvSpPr/>
          <p:nvPr/>
        </p:nvSpPr>
        <p:spPr>
          <a:xfrm>
            <a:off x="6839744" y="4005064"/>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74 Rectángulo redondeado"/>
          <p:cNvSpPr/>
          <p:nvPr/>
        </p:nvSpPr>
        <p:spPr>
          <a:xfrm>
            <a:off x="7919864" y="1844824"/>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75 Rectángulo redondeado"/>
          <p:cNvSpPr/>
          <p:nvPr/>
        </p:nvSpPr>
        <p:spPr>
          <a:xfrm>
            <a:off x="8495928" y="1772816"/>
            <a:ext cx="72008" cy="72008"/>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76 Rectángulo redondeado"/>
          <p:cNvSpPr/>
          <p:nvPr/>
        </p:nvSpPr>
        <p:spPr>
          <a:xfrm>
            <a:off x="5831632" y="2420888"/>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77 Rectángulo redondeado"/>
          <p:cNvSpPr/>
          <p:nvPr/>
        </p:nvSpPr>
        <p:spPr>
          <a:xfrm>
            <a:off x="4175448" y="5589240"/>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9" name="78 Conector recto"/>
          <p:cNvCxnSpPr>
            <a:endCxn id="80" idx="2"/>
          </p:cNvCxnSpPr>
          <p:nvPr/>
        </p:nvCxnSpPr>
        <p:spPr>
          <a:xfrm flipH="1" flipV="1">
            <a:off x="8099884" y="2708920"/>
            <a:ext cx="252028" cy="7200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0" name="79 Rectángulo redondeado"/>
          <p:cNvSpPr/>
          <p:nvPr/>
        </p:nvSpPr>
        <p:spPr>
          <a:xfrm>
            <a:off x="8063880" y="2636912"/>
            <a:ext cx="72008" cy="72008"/>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1" name="80 Conector recto"/>
          <p:cNvCxnSpPr/>
          <p:nvPr/>
        </p:nvCxnSpPr>
        <p:spPr>
          <a:xfrm flipH="1" flipV="1">
            <a:off x="8063880" y="2564904"/>
            <a:ext cx="252028" cy="7200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2" name="81 Conector recto"/>
          <p:cNvCxnSpPr/>
          <p:nvPr/>
        </p:nvCxnSpPr>
        <p:spPr>
          <a:xfrm flipH="1" flipV="1">
            <a:off x="8135888" y="2348880"/>
            <a:ext cx="252028" cy="7200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3" name="82 Conector recto"/>
          <p:cNvCxnSpPr/>
          <p:nvPr/>
        </p:nvCxnSpPr>
        <p:spPr>
          <a:xfrm flipH="1" flipV="1">
            <a:off x="8351912" y="1916832"/>
            <a:ext cx="144016" cy="28803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4" name="83 Conector recto"/>
          <p:cNvCxnSpPr/>
          <p:nvPr/>
        </p:nvCxnSpPr>
        <p:spPr>
          <a:xfrm flipH="1" flipV="1">
            <a:off x="8567936" y="1844825"/>
            <a:ext cx="144016" cy="14401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5" name="84 Conector recto"/>
          <p:cNvCxnSpPr/>
          <p:nvPr/>
        </p:nvCxnSpPr>
        <p:spPr>
          <a:xfrm flipH="1" flipV="1">
            <a:off x="8351912" y="1412776"/>
            <a:ext cx="360040" cy="7200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6" name="85 Conector recto"/>
          <p:cNvCxnSpPr/>
          <p:nvPr/>
        </p:nvCxnSpPr>
        <p:spPr>
          <a:xfrm flipH="1" flipV="1">
            <a:off x="7775848" y="1196752"/>
            <a:ext cx="720080" cy="50405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7" name="86 Conector recto"/>
          <p:cNvCxnSpPr/>
          <p:nvPr/>
        </p:nvCxnSpPr>
        <p:spPr>
          <a:xfrm flipH="1" flipV="1">
            <a:off x="8135888" y="1052736"/>
            <a:ext cx="72008" cy="28803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8" name="87 Rectángulo redondeado"/>
          <p:cNvSpPr/>
          <p:nvPr/>
        </p:nvSpPr>
        <p:spPr>
          <a:xfrm>
            <a:off x="4319464" y="6237312"/>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88 Rectángulo redondeado"/>
          <p:cNvSpPr/>
          <p:nvPr/>
        </p:nvSpPr>
        <p:spPr>
          <a:xfrm>
            <a:off x="4319464" y="6453336"/>
            <a:ext cx="144016" cy="144016"/>
          </a:xfrm>
          <a:prstGeom prst="roundRect">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89 CuadroTexto"/>
          <p:cNvSpPr txBox="1"/>
          <p:nvPr/>
        </p:nvSpPr>
        <p:spPr>
          <a:xfrm>
            <a:off x="4392679" y="6151148"/>
            <a:ext cx="2555585" cy="938719"/>
          </a:xfrm>
          <a:prstGeom prst="rect">
            <a:avLst/>
          </a:prstGeom>
          <a:noFill/>
        </p:spPr>
        <p:txBody>
          <a:bodyPr wrap="square" rtlCol="0">
            <a:spAutoFit/>
          </a:bodyPr>
          <a:lstStyle/>
          <a:p>
            <a:pPr>
              <a:lnSpc>
                <a:spcPct val="150000"/>
              </a:lnSpc>
            </a:pPr>
            <a:r>
              <a:rPr lang="es-ES" sz="1000" dirty="0" smtClean="0">
                <a:latin typeface="Biondi" panose="02000505030000020004" pitchFamily="2" charset="0"/>
              </a:rPr>
              <a:t>Misiones Consulares Actuales</a:t>
            </a:r>
          </a:p>
          <a:p>
            <a:pPr>
              <a:lnSpc>
                <a:spcPct val="150000"/>
              </a:lnSpc>
            </a:pPr>
            <a:r>
              <a:rPr lang="es-ES" sz="1000" dirty="0" smtClean="0">
                <a:latin typeface="Biondi" panose="02000505030000020004" pitchFamily="2" charset="0"/>
              </a:rPr>
              <a:t>Nuevas Misiones Consulares</a:t>
            </a:r>
          </a:p>
          <a:p>
            <a:pPr>
              <a:lnSpc>
                <a:spcPct val="150000"/>
              </a:lnSpc>
            </a:pPr>
            <a:endParaRPr lang="es-ES" sz="1000" dirty="0" smtClean="0">
              <a:latin typeface="Berlin Sans FB" pitchFamily="34" charset="0"/>
            </a:endParaRPr>
          </a:p>
          <a:p>
            <a:endParaRPr lang="es-ES" sz="1000" dirty="0">
              <a:latin typeface="Berlin Sans FB" pitchFamily="34" charset="0"/>
            </a:endParaRPr>
          </a:p>
        </p:txBody>
      </p:sp>
      <p:sp>
        <p:nvSpPr>
          <p:cNvPr id="91" name="90 Rectángulo redondeado"/>
          <p:cNvSpPr/>
          <p:nvPr/>
        </p:nvSpPr>
        <p:spPr>
          <a:xfrm>
            <a:off x="3023320" y="2780928"/>
            <a:ext cx="144016" cy="144016"/>
          </a:xfrm>
          <a:prstGeom prst="round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91 CuadroTexto"/>
          <p:cNvSpPr txBox="1"/>
          <p:nvPr/>
        </p:nvSpPr>
        <p:spPr>
          <a:xfrm>
            <a:off x="3095329" y="2636912"/>
            <a:ext cx="864095" cy="200055"/>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700" dirty="0" smtClean="0">
                <a:latin typeface="Berlin Sans FB" pitchFamily="34" charset="0"/>
              </a:rPr>
              <a:t>Denver</a:t>
            </a:r>
            <a:endParaRPr lang="es-ES" sz="700" dirty="0">
              <a:latin typeface="Berlin Sans FB" pitchFamily="34" charset="0"/>
            </a:endParaRPr>
          </a:p>
        </p:txBody>
      </p:sp>
      <p:cxnSp>
        <p:nvCxnSpPr>
          <p:cNvPr id="93" name="92 Conector recto"/>
          <p:cNvCxnSpPr/>
          <p:nvPr/>
        </p:nvCxnSpPr>
        <p:spPr>
          <a:xfrm flipH="1" flipV="1">
            <a:off x="5759624" y="4941168"/>
            <a:ext cx="324036" cy="21602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4" name="93 CuadroTexto"/>
          <p:cNvSpPr txBox="1"/>
          <p:nvPr/>
        </p:nvSpPr>
        <p:spPr>
          <a:xfrm>
            <a:off x="5004048" y="3717032"/>
            <a:ext cx="720079" cy="2616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50" dirty="0" smtClean="0">
                <a:latin typeface="Berlin Sans FB" pitchFamily="34" charset="0"/>
              </a:rPr>
              <a:t>Arkansas</a:t>
            </a:r>
            <a:endParaRPr lang="es-ES" sz="1050" dirty="0">
              <a:latin typeface="Berlin Sans FB" pitchFamily="34" charset="0"/>
            </a:endParaRPr>
          </a:p>
        </p:txBody>
      </p:sp>
      <p:sp>
        <p:nvSpPr>
          <p:cNvPr id="96" name="95 Rectángulo redondeado"/>
          <p:cNvSpPr/>
          <p:nvPr/>
        </p:nvSpPr>
        <p:spPr>
          <a:xfrm>
            <a:off x="1835696" y="4293096"/>
            <a:ext cx="144016" cy="144016"/>
          </a:xfrm>
          <a:prstGeom prst="roundRect">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96 CuadroTexto"/>
          <p:cNvSpPr txBox="1"/>
          <p:nvPr/>
        </p:nvSpPr>
        <p:spPr>
          <a:xfrm>
            <a:off x="1475656" y="4406915"/>
            <a:ext cx="864095"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1000" dirty="0" smtClean="0">
                <a:latin typeface="Berlin Sans FB" pitchFamily="34" charset="0"/>
              </a:rPr>
              <a:t>Tucson</a:t>
            </a:r>
            <a:endParaRPr lang="es-ES" sz="1000" dirty="0">
              <a:latin typeface="Berlin Sans FB" pitchFamily="34" charset="0"/>
            </a:endParaRPr>
          </a:p>
        </p:txBody>
      </p:sp>
      <p:cxnSp>
        <p:nvCxnSpPr>
          <p:cNvPr id="99" name="98 Conector recto"/>
          <p:cNvCxnSpPr>
            <a:stCxn id="70" idx="1"/>
          </p:cNvCxnSpPr>
          <p:nvPr/>
        </p:nvCxnSpPr>
        <p:spPr>
          <a:xfrm flipH="1">
            <a:off x="1331640" y="4005064"/>
            <a:ext cx="432048" cy="28803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0" name="99 Conector recto"/>
          <p:cNvCxnSpPr/>
          <p:nvPr/>
        </p:nvCxnSpPr>
        <p:spPr>
          <a:xfrm flipH="1">
            <a:off x="1619672" y="4365104"/>
            <a:ext cx="216024" cy="1440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1" name="100 CuadroTexto"/>
          <p:cNvSpPr txBox="1"/>
          <p:nvPr/>
        </p:nvSpPr>
        <p:spPr>
          <a:xfrm>
            <a:off x="4224313" y="5877272"/>
            <a:ext cx="2723951" cy="369332"/>
          </a:xfrm>
          <a:prstGeom prst="rect">
            <a:avLst/>
          </a:prstGeom>
          <a:noFill/>
        </p:spPr>
        <p:txBody>
          <a:bodyPr wrap="none" rtlCol="0">
            <a:spAutoFit/>
          </a:bodyPr>
          <a:lstStyle/>
          <a:p>
            <a:pPr algn="ctr"/>
            <a:r>
              <a:rPr lang="es-ES" b="1" dirty="0" smtClean="0">
                <a:effectLst>
                  <a:outerShdw blurRad="38100" dist="38100" dir="2700000" algn="tl">
                    <a:srgbClr val="000000">
                      <a:alpha val="43137"/>
                    </a:srgbClr>
                  </a:outerShdw>
                </a:effectLst>
              </a:rPr>
              <a:t>SEGUNDO SEMESTRE 2014</a:t>
            </a:r>
            <a:endParaRPr lang="es-E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5235317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0"/>
            <a:lum/>
          </a:blip>
          <a:srcRect/>
          <a:stretch>
            <a:fillRect/>
          </a:stretch>
        </a:blipFill>
        <a:effectLst/>
      </p:bgPr>
    </p:bg>
    <p:spTree>
      <p:nvGrpSpPr>
        <p:cNvPr id="1" name=""/>
        <p:cNvGrpSpPr/>
        <p:nvPr/>
      </p:nvGrpSpPr>
      <p:grpSpPr>
        <a:xfrm>
          <a:off x="0" y="0"/>
          <a:ext cx="0" cy="0"/>
          <a:chOff x="0" y="0"/>
          <a:chExt cx="0" cy="0"/>
        </a:xfrm>
      </p:grpSpPr>
      <p:grpSp>
        <p:nvGrpSpPr>
          <p:cNvPr id="8" name="7 Grupo"/>
          <p:cNvGrpSpPr/>
          <p:nvPr/>
        </p:nvGrpSpPr>
        <p:grpSpPr>
          <a:xfrm>
            <a:off x="0" y="720000"/>
            <a:ext cx="9217024" cy="6021288"/>
            <a:chOff x="-36512" y="720000"/>
            <a:chExt cx="9217024" cy="6021288"/>
          </a:xfrm>
        </p:grpSpPr>
        <p:grpSp>
          <p:nvGrpSpPr>
            <p:cNvPr id="9" name="8 Grupo"/>
            <p:cNvGrpSpPr/>
            <p:nvPr/>
          </p:nvGrpSpPr>
          <p:grpSpPr>
            <a:xfrm>
              <a:off x="-36512" y="720000"/>
              <a:ext cx="9144000" cy="6021288"/>
              <a:chOff x="0" y="836712"/>
              <a:chExt cx="9144000" cy="6021288"/>
            </a:xfrm>
          </p:grpSpPr>
          <p:pic>
            <p:nvPicPr>
              <p:cNvPr id="24" name="Picture 2"/>
              <p:cNvPicPr>
                <a:picLocks noChangeAspect="1" noChangeArrowheads="1"/>
              </p:cNvPicPr>
              <p:nvPr/>
            </p:nvPicPr>
            <p:blipFill>
              <a:blip r:embed="rId4" cstate="print"/>
              <a:srcRect t="1071"/>
              <a:stretch>
                <a:fillRect/>
              </a:stretch>
            </p:blipFill>
            <p:spPr bwMode="auto">
              <a:xfrm>
                <a:off x="0" y="836712"/>
                <a:ext cx="9144000" cy="6021288"/>
              </a:xfrm>
              <a:prstGeom prst="rect">
                <a:avLst/>
              </a:prstGeom>
              <a:noFill/>
              <a:ln w="9525">
                <a:noFill/>
                <a:miter lim="800000"/>
                <a:headEnd/>
                <a:tailEnd/>
              </a:ln>
            </p:spPr>
          </p:pic>
          <p:grpSp>
            <p:nvGrpSpPr>
              <p:cNvPr id="25" name="24 Grupo"/>
              <p:cNvGrpSpPr/>
              <p:nvPr/>
            </p:nvGrpSpPr>
            <p:grpSpPr>
              <a:xfrm>
                <a:off x="454859" y="1412776"/>
                <a:ext cx="8221597" cy="5184576"/>
                <a:chOff x="323528" y="764704"/>
                <a:chExt cx="8221597" cy="5184576"/>
              </a:xfrm>
            </p:grpSpPr>
            <p:pic>
              <p:nvPicPr>
                <p:cNvPr id="53" name="Picture 6"/>
                <p:cNvPicPr>
                  <a:picLocks noChangeAspect="1" noChangeArrowheads="1"/>
                </p:cNvPicPr>
                <p:nvPr/>
              </p:nvPicPr>
              <p:blipFill>
                <a:blip r:embed="rId5" cstate="print"/>
                <a:srcRect/>
                <a:stretch>
                  <a:fillRect/>
                </a:stretch>
              </p:blipFill>
              <p:spPr bwMode="auto">
                <a:xfrm>
                  <a:off x="5701317" y="1876293"/>
                  <a:ext cx="2398232" cy="1957451"/>
                </a:xfrm>
                <a:prstGeom prst="rect">
                  <a:avLst/>
                </a:prstGeom>
                <a:noFill/>
                <a:ln w="9525">
                  <a:noFill/>
                  <a:miter lim="800000"/>
                  <a:headEnd/>
                  <a:tailEnd/>
                </a:ln>
              </p:spPr>
            </p:pic>
            <p:cxnSp>
              <p:nvCxnSpPr>
                <p:cNvPr id="54" name="53 Conector recto"/>
                <p:cNvCxnSpPr/>
                <p:nvPr/>
              </p:nvCxnSpPr>
              <p:spPr>
                <a:xfrm flipH="1" flipV="1">
                  <a:off x="6046580" y="2662813"/>
                  <a:ext cx="612809" cy="2854419"/>
                </a:xfrm>
                <a:prstGeom prst="line">
                  <a:avLst/>
                </a:prstGeom>
                <a:ln w="6350">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55" name="54 CuadroTexto"/>
                <p:cNvSpPr txBox="1"/>
                <p:nvPr/>
              </p:nvSpPr>
              <p:spPr>
                <a:xfrm>
                  <a:off x="323528" y="764704"/>
                  <a:ext cx="596638" cy="338554"/>
                </a:xfrm>
                <a:prstGeom prst="rect">
                  <a:avLst/>
                </a:prstGeom>
                <a:noFill/>
              </p:spPr>
              <p:txBody>
                <a:bodyPr wrap="none" rtlCol="0">
                  <a:spAutoFit/>
                </a:bodyPr>
                <a:lstStyle/>
                <a:p>
                  <a:pPr algn="ctr"/>
                  <a:r>
                    <a:rPr lang="es-MX" sz="800" b="1" dirty="0" smtClean="0"/>
                    <a:t>Baja </a:t>
                  </a:r>
                </a:p>
                <a:p>
                  <a:pPr algn="ctr"/>
                  <a:r>
                    <a:rPr lang="es-MX" sz="800" b="1" dirty="0" smtClean="0"/>
                    <a:t>California</a:t>
                  </a:r>
                  <a:endParaRPr lang="es-ES" sz="800" b="1" dirty="0"/>
                </a:p>
              </p:txBody>
            </p:sp>
            <p:sp>
              <p:nvSpPr>
                <p:cNvPr id="56" name="55 CuadroTexto"/>
                <p:cNvSpPr txBox="1"/>
                <p:nvPr/>
              </p:nvSpPr>
              <p:spPr>
                <a:xfrm>
                  <a:off x="822787" y="1938898"/>
                  <a:ext cx="724877" cy="553998"/>
                </a:xfrm>
                <a:prstGeom prst="rect">
                  <a:avLst/>
                </a:prstGeom>
                <a:noFill/>
              </p:spPr>
              <p:txBody>
                <a:bodyPr wrap="none" rtlCol="0">
                  <a:spAutoFit/>
                </a:bodyPr>
                <a:lstStyle/>
                <a:p>
                  <a:pPr algn="ctr"/>
                  <a:r>
                    <a:rPr lang="es-MX" sz="1000" b="1" dirty="0" smtClean="0"/>
                    <a:t>Baja </a:t>
                  </a:r>
                </a:p>
                <a:p>
                  <a:pPr algn="ctr"/>
                  <a:r>
                    <a:rPr lang="es-MX" sz="1000" b="1" dirty="0" smtClean="0"/>
                    <a:t>California </a:t>
                  </a:r>
                </a:p>
                <a:p>
                  <a:pPr algn="ctr"/>
                  <a:r>
                    <a:rPr lang="es-MX" sz="1000" b="1" dirty="0" smtClean="0"/>
                    <a:t>         Sur</a:t>
                  </a:r>
                  <a:endParaRPr lang="es-ES" sz="1000" b="1" dirty="0"/>
                </a:p>
              </p:txBody>
            </p:sp>
            <p:sp>
              <p:nvSpPr>
                <p:cNvPr id="57" name="56 CuadroTexto"/>
                <p:cNvSpPr txBox="1"/>
                <p:nvPr/>
              </p:nvSpPr>
              <p:spPr>
                <a:xfrm>
                  <a:off x="1680724" y="1367190"/>
                  <a:ext cx="587020" cy="261610"/>
                </a:xfrm>
                <a:prstGeom prst="rect">
                  <a:avLst/>
                </a:prstGeom>
                <a:noFill/>
              </p:spPr>
              <p:txBody>
                <a:bodyPr wrap="none" rtlCol="0">
                  <a:spAutoFit/>
                </a:bodyPr>
                <a:lstStyle/>
                <a:p>
                  <a:pPr algn="ctr"/>
                  <a:r>
                    <a:rPr lang="es-MX" sz="1050" b="1" dirty="0" smtClean="0"/>
                    <a:t>Sonora</a:t>
                  </a:r>
                  <a:endParaRPr lang="es-ES" sz="1050" b="1" dirty="0"/>
                </a:p>
              </p:txBody>
            </p:sp>
            <p:sp>
              <p:nvSpPr>
                <p:cNvPr id="58" name="57 CuadroTexto"/>
                <p:cNvSpPr txBox="1"/>
                <p:nvPr/>
              </p:nvSpPr>
              <p:spPr>
                <a:xfrm>
                  <a:off x="2696470" y="1700808"/>
                  <a:ext cx="795410" cy="261610"/>
                </a:xfrm>
                <a:prstGeom prst="rect">
                  <a:avLst/>
                </a:prstGeom>
                <a:noFill/>
              </p:spPr>
              <p:txBody>
                <a:bodyPr wrap="none" rtlCol="0">
                  <a:spAutoFit/>
                </a:bodyPr>
                <a:lstStyle/>
                <a:p>
                  <a:pPr algn="ctr"/>
                  <a:r>
                    <a:rPr lang="es-MX" sz="1050" b="1" dirty="0" smtClean="0"/>
                    <a:t>Chihuahua</a:t>
                  </a:r>
                  <a:endParaRPr lang="es-ES" sz="1050" b="1" dirty="0"/>
                </a:p>
              </p:txBody>
            </p:sp>
            <p:sp>
              <p:nvSpPr>
                <p:cNvPr id="59" name="58 CuadroTexto"/>
                <p:cNvSpPr txBox="1"/>
                <p:nvPr/>
              </p:nvSpPr>
              <p:spPr>
                <a:xfrm rot="1037091">
                  <a:off x="2089835" y="2503380"/>
                  <a:ext cx="595035" cy="261610"/>
                </a:xfrm>
                <a:prstGeom prst="rect">
                  <a:avLst/>
                </a:prstGeom>
                <a:noFill/>
              </p:spPr>
              <p:txBody>
                <a:bodyPr wrap="none" rtlCol="0">
                  <a:spAutoFit/>
                </a:bodyPr>
                <a:lstStyle/>
                <a:p>
                  <a:pPr algn="ctr"/>
                  <a:r>
                    <a:rPr lang="es-MX" sz="1050" b="1" dirty="0" smtClean="0"/>
                    <a:t>Sinaloa</a:t>
                  </a:r>
                  <a:endParaRPr lang="es-ES" sz="1050" b="1" dirty="0"/>
                </a:p>
              </p:txBody>
            </p:sp>
            <p:sp>
              <p:nvSpPr>
                <p:cNvPr id="60" name="59 CuadroTexto"/>
                <p:cNvSpPr txBox="1"/>
                <p:nvPr/>
              </p:nvSpPr>
              <p:spPr>
                <a:xfrm>
                  <a:off x="2976678" y="2780928"/>
                  <a:ext cx="731226" cy="276999"/>
                </a:xfrm>
                <a:prstGeom prst="rect">
                  <a:avLst/>
                </a:prstGeom>
                <a:noFill/>
              </p:spPr>
              <p:txBody>
                <a:bodyPr wrap="none" rtlCol="0">
                  <a:spAutoFit/>
                </a:bodyPr>
                <a:lstStyle/>
                <a:p>
                  <a:pPr algn="ctr"/>
                  <a:r>
                    <a:rPr lang="es-MX" sz="1200" b="1" dirty="0" smtClean="0"/>
                    <a:t>Durango</a:t>
                  </a:r>
                  <a:endParaRPr lang="es-ES" sz="1200" b="1" dirty="0"/>
                </a:p>
              </p:txBody>
            </p:sp>
            <p:sp>
              <p:nvSpPr>
                <p:cNvPr id="61" name="60 CuadroTexto"/>
                <p:cNvSpPr txBox="1"/>
                <p:nvPr/>
              </p:nvSpPr>
              <p:spPr>
                <a:xfrm>
                  <a:off x="3792597" y="2060848"/>
                  <a:ext cx="744114" cy="276999"/>
                </a:xfrm>
                <a:prstGeom prst="rect">
                  <a:avLst/>
                </a:prstGeom>
                <a:noFill/>
              </p:spPr>
              <p:txBody>
                <a:bodyPr wrap="none" rtlCol="0">
                  <a:spAutoFit/>
                </a:bodyPr>
                <a:lstStyle/>
                <a:p>
                  <a:pPr algn="ctr"/>
                  <a:r>
                    <a:rPr lang="es-MX" sz="1200" b="1" dirty="0" smtClean="0"/>
                    <a:t>Coahuila</a:t>
                  </a:r>
                  <a:endParaRPr lang="es-ES" sz="1200" b="1" dirty="0"/>
                </a:p>
              </p:txBody>
            </p:sp>
            <p:sp>
              <p:nvSpPr>
                <p:cNvPr id="62" name="61 CuadroTexto"/>
                <p:cNvSpPr txBox="1"/>
                <p:nvPr/>
              </p:nvSpPr>
              <p:spPr>
                <a:xfrm rot="19216107">
                  <a:off x="4696887" y="3091137"/>
                  <a:ext cx="805029" cy="253916"/>
                </a:xfrm>
                <a:prstGeom prst="rect">
                  <a:avLst/>
                </a:prstGeom>
                <a:noFill/>
              </p:spPr>
              <p:txBody>
                <a:bodyPr wrap="none" rtlCol="0">
                  <a:spAutoFit/>
                </a:bodyPr>
                <a:lstStyle/>
                <a:p>
                  <a:pPr algn="ctr"/>
                  <a:r>
                    <a:rPr lang="es-MX" sz="1000" b="1" dirty="0" smtClean="0"/>
                    <a:t>Tamaulipas</a:t>
                  </a:r>
                  <a:endParaRPr lang="es-ES" sz="1000" b="1" dirty="0"/>
                </a:p>
              </p:txBody>
            </p:sp>
            <p:sp>
              <p:nvSpPr>
                <p:cNvPr id="63" name="62 CuadroTexto"/>
                <p:cNvSpPr txBox="1"/>
                <p:nvPr/>
              </p:nvSpPr>
              <p:spPr>
                <a:xfrm>
                  <a:off x="3447389" y="4293096"/>
                  <a:ext cx="548547" cy="261610"/>
                </a:xfrm>
                <a:prstGeom prst="rect">
                  <a:avLst/>
                </a:prstGeom>
                <a:noFill/>
              </p:spPr>
              <p:txBody>
                <a:bodyPr wrap="none" rtlCol="0">
                  <a:spAutoFit/>
                </a:bodyPr>
                <a:lstStyle/>
                <a:p>
                  <a:pPr algn="ctr"/>
                  <a:r>
                    <a:rPr lang="es-MX" sz="1050" b="1" dirty="0" smtClean="0"/>
                    <a:t>Jalisco</a:t>
                  </a:r>
                  <a:endParaRPr lang="es-ES" sz="1050" b="1" dirty="0"/>
                </a:p>
              </p:txBody>
            </p:sp>
            <p:sp>
              <p:nvSpPr>
                <p:cNvPr id="64" name="63 CuadroTexto"/>
                <p:cNvSpPr txBox="1"/>
                <p:nvPr/>
              </p:nvSpPr>
              <p:spPr>
                <a:xfrm rot="20392741">
                  <a:off x="3930500" y="4489440"/>
                  <a:ext cx="766557" cy="246221"/>
                </a:xfrm>
                <a:prstGeom prst="rect">
                  <a:avLst/>
                </a:prstGeom>
                <a:noFill/>
              </p:spPr>
              <p:txBody>
                <a:bodyPr wrap="none" rtlCol="0">
                  <a:spAutoFit/>
                </a:bodyPr>
                <a:lstStyle/>
                <a:p>
                  <a:pPr algn="ctr"/>
                  <a:r>
                    <a:rPr lang="es-MX" sz="1000" b="1" dirty="0" smtClean="0"/>
                    <a:t>Michoacán</a:t>
                  </a:r>
                  <a:endParaRPr lang="es-ES" sz="1000" b="1" dirty="0"/>
                </a:p>
              </p:txBody>
            </p:sp>
            <p:sp>
              <p:nvSpPr>
                <p:cNvPr id="65" name="64 CuadroTexto"/>
                <p:cNvSpPr txBox="1"/>
                <p:nvPr/>
              </p:nvSpPr>
              <p:spPr>
                <a:xfrm>
                  <a:off x="4499992" y="4941168"/>
                  <a:ext cx="712054" cy="261610"/>
                </a:xfrm>
                <a:prstGeom prst="rect">
                  <a:avLst/>
                </a:prstGeom>
                <a:noFill/>
              </p:spPr>
              <p:txBody>
                <a:bodyPr wrap="none" rtlCol="0">
                  <a:spAutoFit/>
                </a:bodyPr>
                <a:lstStyle/>
                <a:p>
                  <a:pPr algn="ctr"/>
                  <a:r>
                    <a:rPr lang="es-MX" sz="1050" b="1" dirty="0" smtClean="0"/>
                    <a:t>Guerrero</a:t>
                  </a:r>
                  <a:endParaRPr lang="es-ES" sz="1050" b="1" dirty="0"/>
                </a:p>
              </p:txBody>
            </p:sp>
            <p:sp>
              <p:nvSpPr>
                <p:cNvPr id="66" name="65 CuadroTexto"/>
                <p:cNvSpPr txBox="1"/>
                <p:nvPr/>
              </p:nvSpPr>
              <p:spPr>
                <a:xfrm rot="20481435">
                  <a:off x="5069574" y="4748972"/>
                  <a:ext cx="556563" cy="253916"/>
                </a:xfrm>
                <a:prstGeom prst="rect">
                  <a:avLst/>
                </a:prstGeom>
                <a:noFill/>
              </p:spPr>
              <p:txBody>
                <a:bodyPr wrap="none" rtlCol="0">
                  <a:spAutoFit/>
                </a:bodyPr>
                <a:lstStyle/>
                <a:p>
                  <a:pPr algn="ctr"/>
                  <a:r>
                    <a:rPr lang="es-MX" sz="1000" b="1" dirty="0" smtClean="0"/>
                    <a:t>Puebla</a:t>
                  </a:r>
                  <a:endParaRPr lang="es-ES" sz="1000" b="1" dirty="0"/>
                </a:p>
              </p:txBody>
            </p:sp>
            <p:sp>
              <p:nvSpPr>
                <p:cNvPr id="67" name="66 CuadroTexto"/>
                <p:cNvSpPr txBox="1"/>
                <p:nvPr/>
              </p:nvSpPr>
              <p:spPr>
                <a:xfrm>
                  <a:off x="3333828" y="4581128"/>
                  <a:ext cx="518092" cy="230832"/>
                </a:xfrm>
                <a:prstGeom prst="rect">
                  <a:avLst/>
                </a:prstGeom>
                <a:noFill/>
              </p:spPr>
              <p:txBody>
                <a:bodyPr wrap="none" rtlCol="0">
                  <a:spAutoFit/>
                </a:bodyPr>
                <a:lstStyle/>
                <a:p>
                  <a:pPr algn="ctr"/>
                  <a:r>
                    <a:rPr lang="es-MX" sz="900" b="1" dirty="0" smtClean="0"/>
                    <a:t>Colima</a:t>
                  </a:r>
                  <a:endParaRPr lang="es-ES" sz="900" b="1" dirty="0"/>
                </a:p>
              </p:txBody>
            </p:sp>
            <p:sp>
              <p:nvSpPr>
                <p:cNvPr id="68" name="67 CuadroTexto"/>
                <p:cNvSpPr txBox="1"/>
                <p:nvPr/>
              </p:nvSpPr>
              <p:spPr>
                <a:xfrm rot="20578329">
                  <a:off x="3012241" y="3724705"/>
                  <a:ext cx="582211" cy="253916"/>
                </a:xfrm>
                <a:prstGeom prst="rect">
                  <a:avLst/>
                </a:prstGeom>
                <a:noFill/>
              </p:spPr>
              <p:txBody>
                <a:bodyPr wrap="none" rtlCol="0">
                  <a:spAutoFit/>
                </a:bodyPr>
                <a:lstStyle/>
                <a:p>
                  <a:pPr algn="ctr"/>
                  <a:r>
                    <a:rPr lang="es-MX" sz="1000" b="1" dirty="0" smtClean="0"/>
                    <a:t>Nayarit</a:t>
                  </a:r>
                  <a:endParaRPr lang="es-ES" sz="1000" b="1" dirty="0"/>
                </a:p>
              </p:txBody>
            </p:sp>
            <p:sp>
              <p:nvSpPr>
                <p:cNvPr id="69" name="68 CuadroTexto"/>
                <p:cNvSpPr txBox="1"/>
                <p:nvPr/>
              </p:nvSpPr>
              <p:spPr>
                <a:xfrm>
                  <a:off x="4765847" y="4183196"/>
                  <a:ext cx="598241" cy="253916"/>
                </a:xfrm>
                <a:prstGeom prst="rect">
                  <a:avLst/>
                </a:prstGeom>
                <a:noFill/>
              </p:spPr>
              <p:txBody>
                <a:bodyPr wrap="none" rtlCol="0">
                  <a:spAutoFit/>
                </a:bodyPr>
                <a:lstStyle/>
                <a:p>
                  <a:pPr algn="ctr"/>
                  <a:r>
                    <a:rPr lang="es-MX" sz="1000" b="1" dirty="0" smtClean="0"/>
                    <a:t>Hidalgo</a:t>
                  </a:r>
                  <a:endParaRPr lang="es-ES" sz="1000" b="1" dirty="0"/>
                </a:p>
              </p:txBody>
            </p:sp>
            <p:sp>
              <p:nvSpPr>
                <p:cNvPr id="70" name="69 CuadroTexto"/>
                <p:cNvSpPr txBox="1"/>
                <p:nvPr/>
              </p:nvSpPr>
              <p:spPr>
                <a:xfrm>
                  <a:off x="5049197" y="4437112"/>
                  <a:ext cx="530915" cy="215444"/>
                </a:xfrm>
                <a:prstGeom prst="rect">
                  <a:avLst/>
                </a:prstGeom>
                <a:noFill/>
              </p:spPr>
              <p:txBody>
                <a:bodyPr wrap="none" rtlCol="0">
                  <a:spAutoFit/>
                </a:bodyPr>
                <a:lstStyle/>
                <a:p>
                  <a:pPr algn="ctr"/>
                  <a:r>
                    <a:rPr lang="es-MX" sz="800" b="1" dirty="0" smtClean="0"/>
                    <a:t>Tlaxcala</a:t>
                  </a:r>
                  <a:endParaRPr lang="es-ES" sz="800" b="1" dirty="0"/>
                </a:p>
              </p:txBody>
            </p:sp>
            <p:sp>
              <p:nvSpPr>
                <p:cNvPr id="71" name="70 CuadroTexto"/>
                <p:cNvSpPr txBox="1"/>
                <p:nvPr/>
              </p:nvSpPr>
              <p:spPr>
                <a:xfrm rot="20460177">
                  <a:off x="4594982" y="4413403"/>
                  <a:ext cx="535724" cy="230832"/>
                </a:xfrm>
                <a:prstGeom prst="rect">
                  <a:avLst/>
                </a:prstGeom>
                <a:noFill/>
              </p:spPr>
              <p:txBody>
                <a:bodyPr wrap="none" rtlCol="0">
                  <a:spAutoFit/>
                </a:bodyPr>
                <a:lstStyle/>
                <a:p>
                  <a:pPr algn="ctr"/>
                  <a:r>
                    <a:rPr lang="es-MX" sz="900" b="1" dirty="0" smtClean="0"/>
                    <a:t>México</a:t>
                  </a:r>
                  <a:endParaRPr lang="es-ES" sz="900" b="1" dirty="0" smtClean="0"/>
                </a:p>
              </p:txBody>
            </p:sp>
            <p:sp>
              <p:nvSpPr>
                <p:cNvPr id="72" name="71 CuadroTexto"/>
                <p:cNvSpPr txBox="1"/>
                <p:nvPr/>
              </p:nvSpPr>
              <p:spPr>
                <a:xfrm>
                  <a:off x="4109506" y="4005064"/>
                  <a:ext cx="750526" cy="230832"/>
                </a:xfrm>
                <a:prstGeom prst="rect">
                  <a:avLst/>
                </a:prstGeom>
                <a:noFill/>
              </p:spPr>
              <p:txBody>
                <a:bodyPr wrap="none" rtlCol="0">
                  <a:spAutoFit/>
                </a:bodyPr>
                <a:lstStyle/>
                <a:p>
                  <a:pPr algn="ctr"/>
                  <a:r>
                    <a:rPr lang="es-MX" sz="900" b="1" dirty="0" smtClean="0"/>
                    <a:t>Guanajuato</a:t>
                  </a:r>
                  <a:endParaRPr lang="es-ES" sz="900" b="1" dirty="0"/>
                </a:p>
              </p:txBody>
            </p:sp>
            <p:sp>
              <p:nvSpPr>
                <p:cNvPr id="73" name="72 CuadroTexto"/>
                <p:cNvSpPr txBox="1"/>
                <p:nvPr/>
              </p:nvSpPr>
              <p:spPr>
                <a:xfrm>
                  <a:off x="3780176" y="3717032"/>
                  <a:ext cx="575800" cy="338554"/>
                </a:xfrm>
                <a:prstGeom prst="rect">
                  <a:avLst/>
                </a:prstGeom>
                <a:noFill/>
                <a:effectLst>
                  <a:outerShdw blurRad="50800" dist="38100" dir="2700000" algn="tl" rotWithShape="0">
                    <a:prstClr val="black">
                      <a:alpha val="40000"/>
                    </a:prstClr>
                  </a:outerShdw>
                </a:effectLst>
              </p:spPr>
              <p:txBody>
                <a:bodyPr wrap="none" rtlCol="0">
                  <a:spAutoFit/>
                </a:bodyPr>
                <a:lstStyle/>
                <a:p>
                  <a:pPr algn="ctr"/>
                  <a:r>
                    <a:rPr lang="es-MX" sz="800" b="1" dirty="0" smtClean="0"/>
                    <a:t>Aguas </a:t>
                  </a:r>
                </a:p>
                <a:p>
                  <a:pPr algn="ctr"/>
                  <a:r>
                    <a:rPr lang="es-MX" sz="800" b="1" dirty="0" smtClean="0"/>
                    <a:t>Calientes</a:t>
                  </a:r>
                  <a:endParaRPr lang="es-ES" sz="800" b="1" dirty="0"/>
                </a:p>
              </p:txBody>
            </p:sp>
            <p:sp>
              <p:nvSpPr>
                <p:cNvPr id="74" name="73 CuadroTexto"/>
                <p:cNvSpPr txBox="1"/>
                <p:nvPr/>
              </p:nvSpPr>
              <p:spPr>
                <a:xfrm rot="20284599">
                  <a:off x="3563772" y="3152001"/>
                  <a:ext cx="792204" cy="276999"/>
                </a:xfrm>
                <a:prstGeom prst="rect">
                  <a:avLst/>
                </a:prstGeom>
                <a:noFill/>
              </p:spPr>
              <p:txBody>
                <a:bodyPr wrap="none" rtlCol="0">
                  <a:spAutoFit/>
                </a:bodyPr>
                <a:lstStyle/>
                <a:p>
                  <a:pPr algn="ctr"/>
                  <a:r>
                    <a:rPr lang="es-MX" sz="1200" b="1" dirty="0" smtClean="0"/>
                    <a:t>Zacatecas</a:t>
                  </a:r>
                  <a:endParaRPr lang="es-ES" sz="1200" b="1" dirty="0"/>
                </a:p>
              </p:txBody>
            </p:sp>
            <p:sp>
              <p:nvSpPr>
                <p:cNvPr id="75" name="74 CuadroTexto"/>
                <p:cNvSpPr txBox="1"/>
                <p:nvPr/>
              </p:nvSpPr>
              <p:spPr>
                <a:xfrm rot="18985409">
                  <a:off x="4359412" y="4085848"/>
                  <a:ext cx="753732" cy="253916"/>
                </a:xfrm>
                <a:prstGeom prst="rect">
                  <a:avLst/>
                </a:prstGeom>
                <a:noFill/>
              </p:spPr>
              <p:txBody>
                <a:bodyPr wrap="none" rtlCol="0">
                  <a:spAutoFit/>
                </a:bodyPr>
                <a:lstStyle/>
                <a:p>
                  <a:pPr algn="ctr"/>
                  <a:r>
                    <a:rPr lang="es-MX" sz="1000" b="1" dirty="0" smtClean="0"/>
                    <a:t>Querétaro</a:t>
                  </a:r>
                  <a:endParaRPr lang="es-ES" sz="1000" b="1" dirty="0"/>
                </a:p>
              </p:txBody>
            </p:sp>
            <p:sp>
              <p:nvSpPr>
                <p:cNvPr id="76" name="75 CuadroTexto"/>
                <p:cNvSpPr txBox="1"/>
                <p:nvPr/>
              </p:nvSpPr>
              <p:spPr>
                <a:xfrm>
                  <a:off x="4850678" y="4653136"/>
                  <a:ext cx="585418" cy="230832"/>
                </a:xfrm>
                <a:prstGeom prst="rect">
                  <a:avLst/>
                </a:prstGeom>
                <a:noFill/>
              </p:spPr>
              <p:txBody>
                <a:bodyPr wrap="none" rtlCol="0">
                  <a:spAutoFit/>
                </a:bodyPr>
                <a:lstStyle/>
                <a:p>
                  <a:pPr algn="ctr"/>
                  <a:r>
                    <a:rPr lang="es-MX" sz="900" b="1" dirty="0" smtClean="0"/>
                    <a:t>Morelos</a:t>
                  </a:r>
                  <a:endParaRPr lang="es-ES" sz="900" b="1" dirty="0"/>
                </a:p>
              </p:txBody>
            </p:sp>
            <p:sp>
              <p:nvSpPr>
                <p:cNvPr id="77" name="76 Rectángulo"/>
                <p:cNvSpPr/>
                <p:nvPr/>
              </p:nvSpPr>
              <p:spPr>
                <a:xfrm>
                  <a:off x="4833290" y="4509120"/>
                  <a:ext cx="322524" cy="215444"/>
                </a:xfrm>
                <a:prstGeom prst="rect">
                  <a:avLst/>
                </a:prstGeom>
              </p:spPr>
              <p:txBody>
                <a:bodyPr wrap="none">
                  <a:spAutoFit/>
                </a:bodyPr>
                <a:lstStyle/>
                <a:p>
                  <a:r>
                    <a:rPr lang="es-MX" sz="800" b="1" dirty="0" smtClean="0"/>
                    <a:t>D.F</a:t>
                  </a:r>
                  <a:endParaRPr lang="es-ES" sz="800" b="1" dirty="0"/>
                </a:p>
              </p:txBody>
            </p:sp>
            <p:sp>
              <p:nvSpPr>
                <p:cNvPr id="78" name="77 CuadroTexto"/>
                <p:cNvSpPr txBox="1"/>
                <p:nvPr/>
              </p:nvSpPr>
              <p:spPr>
                <a:xfrm rot="1782243">
                  <a:off x="5636820" y="4695402"/>
                  <a:ext cx="644728" cy="246221"/>
                </a:xfrm>
                <a:prstGeom prst="rect">
                  <a:avLst/>
                </a:prstGeom>
                <a:noFill/>
              </p:spPr>
              <p:txBody>
                <a:bodyPr wrap="none" rtlCol="0">
                  <a:spAutoFit/>
                </a:bodyPr>
                <a:lstStyle/>
                <a:p>
                  <a:pPr algn="ctr"/>
                  <a:r>
                    <a:rPr lang="es-MX" sz="1000" b="1" dirty="0" smtClean="0"/>
                    <a:t>Veracruz</a:t>
                  </a:r>
                  <a:endParaRPr lang="es-ES" sz="1000" b="1" dirty="0"/>
                </a:p>
              </p:txBody>
            </p:sp>
            <p:sp>
              <p:nvSpPr>
                <p:cNvPr id="79" name="78 CuadroTexto"/>
                <p:cNvSpPr txBox="1"/>
                <p:nvPr/>
              </p:nvSpPr>
              <p:spPr>
                <a:xfrm>
                  <a:off x="5484325" y="5255622"/>
                  <a:ext cx="599843" cy="261610"/>
                </a:xfrm>
                <a:prstGeom prst="rect">
                  <a:avLst/>
                </a:prstGeom>
                <a:noFill/>
              </p:spPr>
              <p:txBody>
                <a:bodyPr wrap="none" rtlCol="0">
                  <a:spAutoFit/>
                </a:bodyPr>
                <a:lstStyle/>
                <a:p>
                  <a:pPr algn="ctr"/>
                  <a:r>
                    <a:rPr lang="es-MX" sz="1050" b="1" dirty="0" smtClean="0"/>
                    <a:t>Oaxaca</a:t>
                  </a:r>
                  <a:endParaRPr lang="es-ES" sz="1050" b="1" dirty="0"/>
                </a:p>
              </p:txBody>
            </p:sp>
            <p:sp>
              <p:nvSpPr>
                <p:cNvPr id="80" name="79 CuadroTexto"/>
                <p:cNvSpPr txBox="1"/>
                <p:nvPr/>
              </p:nvSpPr>
              <p:spPr>
                <a:xfrm>
                  <a:off x="7484379" y="4509120"/>
                  <a:ext cx="628698" cy="215444"/>
                </a:xfrm>
                <a:prstGeom prst="rect">
                  <a:avLst/>
                </a:prstGeom>
                <a:noFill/>
              </p:spPr>
              <p:txBody>
                <a:bodyPr wrap="none" rtlCol="0">
                  <a:spAutoFit/>
                </a:bodyPr>
                <a:lstStyle/>
                <a:p>
                  <a:pPr algn="ctr"/>
                  <a:r>
                    <a:rPr lang="es-MX" sz="800" b="1" dirty="0" smtClean="0"/>
                    <a:t>Campeche</a:t>
                  </a:r>
                  <a:endParaRPr lang="es-ES" sz="800" b="1" dirty="0"/>
                </a:p>
              </p:txBody>
            </p:sp>
            <p:sp>
              <p:nvSpPr>
                <p:cNvPr id="81" name="80 CuadroTexto"/>
                <p:cNvSpPr txBox="1"/>
                <p:nvPr/>
              </p:nvSpPr>
              <p:spPr>
                <a:xfrm>
                  <a:off x="7759588" y="3861048"/>
                  <a:ext cx="641521" cy="261610"/>
                </a:xfrm>
                <a:prstGeom prst="rect">
                  <a:avLst/>
                </a:prstGeom>
                <a:noFill/>
              </p:spPr>
              <p:txBody>
                <a:bodyPr wrap="none" rtlCol="0">
                  <a:spAutoFit/>
                </a:bodyPr>
                <a:lstStyle/>
                <a:p>
                  <a:pPr algn="ctr"/>
                  <a:r>
                    <a:rPr lang="es-MX" sz="1050" b="1" dirty="0" smtClean="0"/>
                    <a:t>Yucatán</a:t>
                  </a:r>
                  <a:endParaRPr lang="es-ES" sz="1050" b="1" dirty="0"/>
                </a:p>
              </p:txBody>
            </p:sp>
            <p:sp>
              <p:nvSpPr>
                <p:cNvPr id="82" name="81 CuadroTexto"/>
                <p:cNvSpPr txBox="1"/>
                <p:nvPr/>
              </p:nvSpPr>
              <p:spPr>
                <a:xfrm>
                  <a:off x="6764300" y="5229200"/>
                  <a:ext cx="628697" cy="261610"/>
                </a:xfrm>
                <a:prstGeom prst="rect">
                  <a:avLst/>
                </a:prstGeom>
                <a:noFill/>
              </p:spPr>
              <p:txBody>
                <a:bodyPr wrap="none" rtlCol="0">
                  <a:spAutoFit/>
                </a:bodyPr>
                <a:lstStyle/>
                <a:p>
                  <a:pPr algn="ctr"/>
                  <a:r>
                    <a:rPr lang="es-MX" sz="1050" b="1" dirty="0" smtClean="0"/>
                    <a:t>Chiapas</a:t>
                  </a:r>
                  <a:endParaRPr lang="es-ES" sz="1050" b="1" dirty="0"/>
                </a:p>
              </p:txBody>
            </p:sp>
            <p:sp>
              <p:nvSpPr>
                <p:cNvPr id="83" name="82 CuadroTexto"/>
                <p:cNvSpPr txBox="1"/>
                <p:nvPr/>
              </p:nvSpPr>
              <p:spPr>
                <a:xfrm>
                  <a:off x="7884368" y="4293096"/>
                  <a:ext cx="660757" cy="369332"/>
                </a:xfrm>
                <a:prstGeom prst="rect">
                  <a:avLst/>
                </a:prstGeom>
                <a:noFill/>
              </p:spPr>
              <p:txBody>
                <a:bodyPr wrap="none" rtlCol="0">
                  <a:spAutoFit/>
                </a:bodyPr>
                <a:lstStyle/>
                <a:p>
                  <a:pPr algn="ctr"/>
                  <a:r>
                    <a:rPr lang="es-MX" sz="900" b="1" dirty="0" smtClean="0"/>
                    <a:t>Quintana </a:t>
                  </a:r>
                </a:p>
                <a:p>
                  <a:pPr algn="ctr"/>
                  <a:r>
                    <a:rPr lang="es-MX" sz="900" b="1" dirty="0" smtClean="0"/>
                    <a:t>Roo</a:t>
                  </a:r>
                  <a:endParaRPr lang="es-ES" sz="900" b="1" dirty="0"/>
                </a:p>
              </p:txBody>
            </p:sp>
            <p:cxnSp>
              <p:nvCxnSpPr>
                <p:cNvPr id="84" name="83 Conector recto"/>
                <p:cNvCxnSpPr/>
                <p:nvPr/>
              </p:nvCxnSpPr>
              <p:spPr>
                <a:xfrm flipH="1" flipV="1">
                  <a:off x="6840399" y="3461657"/>
                  <a:ext cx="215777" cy="1597628"/>
                </a:xfrm>
                <a:prstGeom prst="line">
                  <a:avLst/>
                </a:prstGeom>
                <a:ln w="63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85" name="84 Conector recto"/>
                <p:cNvCxnSpPr/>
                <p:nvPr/>
              </p:nvCxnSpPr>
              <p:spPr>
                <a:xfrm flipV="1">
                  <a:off x="7739510" y="2723103"/>
                  <a:ext cx="155966" cy="2722122"/>
                </a:xfrm>
                <a:prstGeom prst="line">
                  <a:avLst/>
                </a:prstGeom>
                <a:ln w="63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86" name="85 Conector recto"/>
                <p:cNvCxnSpPr/>
                <p:nvPr/>
              </p:nvCxnSpPr>
              <p:spPr>
                <a:xfrm flipH="1" flipV="1">
                  <a:off x="7026294" y="3617407"/>
                  <a:ext cx="209159" cy="2331873"/>
                </a:xfrm>
                <a:prstGeom prst="line">
                  <a:avLst/>
                </a:prstGeom>
                <a:ln w="6350">
                  <a:solidFill>
                    <a:schemeClr val="tx1"/>
                  </a:solidFill>
                  <a:prstDash val="dashDot"/>
                </a:ln>
              </p:spPr>
              <p:style>
                <a:lnRef idx="1">
                  <a:schemeClr val="accent1"/>
                </a:lnRef>
                <a:fillRef idx="0">
                  <a:schemeClr val="accent1"/>
                </a:fillRef>
                <a:effectRef idx="0">
                  <a:schemeClr val="accent1"/>
                </a:effectRef>
                <a:fontRef idx="minor">
                  <a:schemeClr val="tx1"/>
                </a:fontRef>
              </p:style>
            </p:cxnSp>
          </p:grpSp>
          <p:sp>
            <p:nvSpPr>
              <p:cNvPr id="27" name="26 Rectángulo redondeado"/>
              <p:cNvSpPr/>
              <p:nvPr/>
            </p:nvSpPr>
            <p:spPr>
              <a:xfrm>
                <a:off x="395536" y="980728"/>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27 Rectángulo redondeado"/>
              <p:cNvSpPr/>
              <p:nvPr/>
            </p:nvSpPr>
            <p:spPr>
              <a:xfrm>
                <a:off x="6875413" y="3861048"/>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28 Rectángulo redondeado"/>
              <p:cNvSpPr/>
              <p:nvPr/>
            </p:nvSpPr>
            <p:spPr>
              <a:xfrm>
                <a:off x="6371357" y="3573016"/>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29 Rectángulo redondeado"/>
              <p:cNvSpPr/>
              <p:nvPr/>
            </p:nvSpPr>
            <p:spPr>
              <a:xfrm>
                <a:off x="7091437" y="3429000"/>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30 Rectángulo redondeado"/>
              <p:cNvSpPr/>
              <p:nvPr/>
            </p:nvSpPr>
            <p:spPr>
              <a:xfrm>
                <a:off x="6443365" y="3140968"/>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31 Rectángulo redondeado"/>
              <p:cNvSpPr/>
              <p:nvPr/>
            </p:nvSpPr>
            <p:spPr>
              <a:xfrm>
                <a:off x="7308304" y="5517232"/>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32 Rectángulo redondeado"/>
              <p:cNvSpPr/>
              <p:nvPr/>
            </p:nvSpPr>
            <p:spPr>
              <a:xfrm>
                <a:off x="5868144" y="6165304"/>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33 Rectángulo redondeado"/>
              <p:cNvSpPr/>
              <p:nvPr/>
            </p:nvSpPr>
            <p:spPr>
              <a:xfrm>
                <a:off x="6084168" y="5661248"/>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34 Rectángulo redondeado"/>
              <p:cNvSpPr/>
              <p:nvPr/>
            </p:nvSpPr>
            <p:spPr>
              <a:xfrm>
                <a:off x="5724128" y="5157192"/>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35 Rectángulo redondeado"/>
              <p:cNvSpPr/>
              <p:nvPr/>
            </p:nvSpPr>
            <p:spPr>
              <a:xfrm>
                <a:off x="4788024" y="5301208"/>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36 Rectángulo redondeado"/>
              <p:cNvSpPr/>
              <p:nvPr/>
            </p:nvSpPr>
            <p:spPr>
              <a:xfrm>
                <a:off x="7235453" y="4077072"/>
                <a:ext cx="216024" cy="135632"/>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37 CuadroTexto"/>
              <p:cNvSpPr txBox="1"/>
              <p:nvPr/>
            </p:nvSpPr>
            <p:spPr>
              <a:xfrm>
                <a:off x="518713" y="908720"/>
                <a:ext cx="540534" cy="230832"/>
              </a:xfrm>
              <a:prstGeom prst="rect">
                <a:avLst/>
              </a:prstGeom>
              <a:noFill/>
            </p:spPr>
            <p:txBody>
              <a:bodyPr wrap="none" rtlCol="0">
                <a:spAutoFit/>
              </a:bodyPr>
              <a:lstStyle/>
              <a:p>
                <a:pPr algn="ctr"/>
                <a:r>
                  <a:rPr lang="es-MX" sz="900" b="1" u="sng" dirty="0" smtClean="0"/>
                  <a:t>Tijuana</a:t>
                </a:r>
                <a:endParaRPr lang="es-ES" sz="900" b="1" u="sng" dirty="0"/>
              </a:p>
            </p:txBody>
          </p:sp>
          <p:sp>
            <p:nvSpPr>
              <p:cNvPr id="39" name="38 CuadroTexto"/>
              <p:cNvSpPr txBox="1"/>
              <p:nvPr/>
            </p:nvSpPr>
            <p:spPr>
              <a:xfrm>
                <a:off x="4358381" y="5301208"/>
                <a:ext cx="535724" cy="230832"/>
              </a:xfrm>
              <a:prstGeom prst="rect">
                <a:avLst/>
              </a:prstGeom>
              <a:noFill/>
            </p:spPr>
            <p:txBody>
              <a:bodyPr wrap="none" rtlCol="0">
                <a:spAutoFit/>
              </a:bodyPr>
              <a:lstStyle/>
              <a:p>
                <a:pPr algn="ctr"/>
                <a:r>
                  <a:rPr lang="es-MX" sz="900" b="1" u="sng" dirty="0" smtClean="0"/>
                  <a:t>México</a:t>
                </a:r>
                <a:endParaRPr lang="es-ES" sz="900" b="1" u="sng" dirty="0"/>
              </a:p>
            </p:txBody>
          </p:sp>
          <p:sp>
            <p:nvSpPr>
              <p:cNvPr id="40" name="39 CuadroTexto"/>
              <p:cNvSpPr txBox="1"/>
              <p:nvPr/>
            </p:nvSpPr>
            <p:spPr>
              <a:xfrm>
                <a:off x="5831276" y="5013176"/>
                <a:ext cx="609462" cy="230832"/>
              </a:xfrm>
              <a:prstGeom prst="rect">
                <a:avLst/>
              </a:prstGeom>
              <a:noFill/>
            </p:spPr>
            <p:txBody>
              <a:bodyPr wrap="none" rtlCol="0">
                <a:spAutoFit/>
              </a:bodyPr>
              <a:lstStyle/>
              <a:p>
                <a:pPr algn="ctr"/>
                <a:r>
                  <a:rPr lang="es-MX" sz="900" b="1" u="sng" dirty="0" smtClean="0"/>
                  <a:t>Veracruz</a:t>
                </a:r>
                <a:endParaRPr lang="es-ES" sz="900" b="1" u="sng" dirty="0"/>
              </a:p>
            </p:txBody>
          </p:sp>
          <p:sp>
            <p:nvSpPr>
              <p:cNvPr id="41" name="40 CuadroTexto"/>
              <p:cNvSpPr txBox="1"/>
              <p:nvPr/>
            </p:nvSpPr>
            <p:spPr>
              <a:xfrm>
                <a:off x="6137743" y="5589240"/>
                <a:ext cx="646331" cy="230832"/>
              </a:xfrm>
              <a:prstGeom prst="rect">
                <a:avLst/>
              </a:prstGeom>
              <a:noFill/>
            </p:spPr>
            <p:txBody>
              <a:bodyPr wrap="none" rtlCol="0">
                <a:spAutoFit/>
              </a:bodyPr>
              <a:lstStyle/>
              <a:p>
                <a:pPr algn="ctr"/>
                <a:r>
                  <a:rPr lang="es-MX" sz="900" b="1" u="sng" dirty="0" smtClean="0"/>
                  <a:t>Acayucan</a:t>
                </a:r>
                <a:endParaRPr lang="es-ES" sz="900" b="1" u="sng" dirty="0"/>
              </a:p>
            </p:txBody>
          </p:sp>
          <p:sp>
            <p:nvSpPr>
              <p:cNvPr id="42" name="41 CuadroTexto"/>
              <p:cNvSpPr txBox="1"/>
              <p:nvPr/>
            </p:nvSpPr>
            <p:spPr>
              <a:xfrm>
                <a:off x="6066662" y="6165304"/>
                <a:ext cx="537327" cy="230832"/>
              </a:xfrm>
              <a:prstGeom prst="rect">
                <a:avLst/>
              </a:prstGeom>
              <a:noFill/>
            </p:spPr>
            <p:txBody>
              <a:bodyPr wrap="none" rtlCol="0">
                <a:spAutoFit/>
              </a:bodyPr>
              <a:lstStyle/>
              <a:p>
                <a:pPr algn="ctr"/>
                <a:r>
                  <a:rPr lang="es-MX" sz="900" b="1" u="sng" dirty="0" smtClean="0"/>
                  <a:t>Oaxaca</a:t>
                </a:r>
                <a:endParaRPr lang="es-ES" sz="900" b="1" u="sng" dirty="0"/>
              </a:p>
            </p:txBody>
          </p:sp>
          <p:sp>
            <p:nvSpPr>
              <p:cNvPr id="43" name="42 CuadroTexto"/>
              <p:cNvSpPr txBox="1"/>
              <p:nvPr/>
            </p:nvSpPr>
            <p:spPr>
              <a:xfrm>
                <a:off x="7452320" y="5547128"/>
                <a:ext cx="683200" cy="230832"/>
              </a:xfrm>
              <a:prstGeom prst="rect">
                <a:avLst/>
              </a:prstGeom>
              <a:noFill/>
            </p:spPr>
            <p:txBody>
              <a:bodyPr wrap="none" rtlCol="0">
                <a:spAutoFit/>
              </a:bodyPr>
              <a:lstStyle/>
              <a:p>
                <a:pPr algn="ctr"/>
                <a:r>
                  <a:rPr lang="es-MX" sz="900" b="1" u="sng" dirty="0" smtClean="0"/>
                  <a:t>Tenosique</a:t>
                </a:r>
                <a:endParaRPr lang="es-ES" sz="900" b="1" u="sng" dirty="0"/>
              </a:p>
            </p:txBody>
          </p:sp>
          <p:sp>
            <p:nvSpPr>
              <p:cNvPr id="44" name="43 CuadroTexto"/>
              <p:cNvSpPr txBox="1"/>
              <p:nvPr/>
            </p:nvSpPr>
            <p:spPr>
              <a:xfrm>
                <a:off x="6541821" y="3068960"/>
                <a:ext cx="484428" cy="230832"/>
              </a:xfrm>
              <a:prstGeom prst="rect">
                <a:avLst/>
              </a:prstGeom>
              <a:noFill/>
            </p:spPr>
            <p:txBody>
              <a:bodyPr wrap="none" rtlCol="0">
                <a:spAutoFit/>
              </a:bodyPr>
              <a:lstStyle/>
              <a:p>
                <a:pPr algn="ctr"/>
                <a:r>
                  <a:rPr lang="es-MX" sz="900" b="1" u="sng" dirty="0" smtClean="0"/>
                  <a:t>Tuxtla</a:t>
                </a:r>
                <a:endParaRPr lang="es-ES" sz="900" b="1" u="sng" dirty="0"/>
              </a:p>
            </p:txBody>
          </p:sp>
          <p:sp>
            <p:nvSpPr>
              <p:cNvPr id="45" name="44 CuadroTexto"/>
              <p:cNvSpPr txBox="1"/>
              <p:nvPr/>
            </p:nvSpPr>
            <p:spPr>
              <a:xfrm>
                <a:off x="7181754" y="3356992"/>
                <a:ext cx="591829" cy="230832"/>
              </a:xfrm>
              <a:prstGeom prst="rect">
                <a:avLst/>
              </a:prstGeom>
              <a:noFill/>
            </p:spPr>
            <p:txBody>
              <a:bodyPr wrap="none" rtlCol="0">
                <a:spAutoFit/>
              </a:bodyPr>
              <a:lstStyle/>
              <a:p>
                <a:pPr algn="ctr"/>
                <a:r>
                  <a:rPr lang="es-MX" sz="900" b="1" u="sng" dirty="0" smtClean="0"/>
                  <a:t>Comitan</a:t>
                </a:r>
                <a:endParaRPr lang="es-ES" sz="900" b="1" u="sng" dirty="0"/>
              </a:p>
            </p:txBody>
          </p:sp>
          <p:sp>
            <p:nvSpPr>
              <p:cNvPr id="46" name="45 CuadroTexto"/>
              <p:cNvSpPr txBox="1"/>
              <p:nvPr/>
            </p:nvSpPr>
            <p:spPr>
              <a:xfrm>
                <a:off x="6362287" y="3501008"/>
                <a:ext cx="898003" cy="230832"/>
              </a:xfrm>
              <a:prstGeom prst="rect">
                <a:avLst/>
              </a:prstGeom>
              <a:noFill/>
            </p:spPr>
            <p:txBody>
              <a:bodyPr wrap="none" rtlCol="0">
                <a:spAutoFit/>
              </a:bodyPr>
              <a:lstStyle/>
              <a:p>
                <a:pPr algn="ctr"/>
                <a:r>
                  <a:rPr lang="es-MX" sz="900" b="1" u="sng" dirty="0" smtClean="0"/>
                  <a:t>Ciudad Arriaga</a:t>
                </a:r>
                <a:endParaRPr lang="es-ES" sz="900" b="1" u="sng" dirty="0"/>
              </a:p>
            </p:txBody>
          </p:sp>
          <p:sp>
            <p:nvSpPr>
              <p:cNvPr id="47" name="46 CuadroTexto"/>
              <p:cNvSpPr txBox="1"/>
              <p:nvPr/>
            </p:nvSpPr>
            <p:spPr>
              <a:xfrm>
                <a:off x="7059515" y="3774232"/>
                <a:ext cx="679994" cy="230832"/>
              </a:xfrm>
              <a:prstGeom prst="rect">
                <a:avLst/>
              </a:prstGeom>
              <a:noFill/>
            </p:spPr>
            <p:txBody>
              <a:bodyPr wrap="none" rtlCol="0">
                <a:spAutoFit/>
              </a:bodyPr>
              <a:lstStyle/>
              <a:p>
                <a:pPr algn="ctr"/>
                <a:r>
                  <a:rPr lang="es-MX" sz="900" b="1" u="sng" dirty="0" smtClean="0"/>
                  <a:t>Tapachula</a:t>
                </a:r>
                <a:endParaRPr lang="es-ES" sz="900" b="1" u="sng" dirty="0"/>
              </a:p>
            </p:txBody>
          </p:sp>
          <p:sp>
            <p:nvSpPr>
              <p:cNvPr id="48" name="47 CuadroTexto"/>
              <p:cNvSpPr txBox="1"/>
              <p:nvPr/>
            </p:nvSpPr>
            <p:spPr>
              <a:xfrm>
                <a:off x="7331135" y="4005064"/>
                <a:ext cx="912430" cy="230832"/>
              </a:xfrm>
              <a:prstGeom prst="rect">
                <a:avLst/>
              </a:prstGeom>
              <a:noFill/>
            </p:spPr>
            <p:txBody>
              <a:bodyPr wrap="none" rtlCol="0">
                <a:spAutoFit/>
              </a:bodyPr>
              <a:lstStyle/>
              <a:p>
                <a:pPr algn="ctr"/>
                <a:r>
                  <a:rPr lang="es-MX" sz="900" b="1" u="sng" dirty="0" smtClean="0"/>
                  <a:t>Ciudad Hidalgo</a:t>
                </a:r>
                <a:endParaRPr lang="es-ES" sz="900" b="1" u="sng" dirty="0"/>
              </a:p>
            </p:txBody>
          </p:sp>
          <p:sp>
            <p:nvSpPr>
              <p:cNvPr id="49" name="48 CuadroTexto"/>
              <p:cNvSpPr txBox="1"/>
              <p:nvPr/>
            </p:nvSpPr>
            <p:spPr>
              <a:xfrm>
                <a:off x="576919" y="5805264"/>
                <a:ext cx="1691489" cy="293991"/>
              </a:xfrm>
              <a:prstGeom prst="rect">
                <a:avLst/>
              </a:prstGeom>
              <a:noFill/>
            </p:spPr>
            <p:txBody>
              <a:bodyPr wrap="none" rtlCol="0">
                <a:spAutoFit/>
              </a:bodyPr>
              <a:lstStyle/>
              <a:p>
                <a:pPr>
                  <a:lnSpc>
                    <a:spcPct val="150000"/>
                  </a:lnSpc>
                </a:pPr>
                <a:r>
                  <a:rPr lang="es-ES" sz="1000" u="sng" dirty="0" smtClean="0">
                    <a:latin typeface="Berlin Sans FB" pitchFamily="34" charset="0"/>
                  </a:rPr>
                  <a:t>Misiones Consulares Actuales</a:t>
                </a:r>
              </a:p>
            </p:txBody>
          </p:sp>
          <p:sp>
            <p:nvSpPr>
              <p:cNvPr id="50" name="49 Rectángulo redondeado"/>
              <p:cNvSpPr/>
              <p:nvPr/>
            </p:nvSpPr>
            <p:spPr>
              <a:xfrm>
                <a:off x="467544" y="5877272"/>
                <a:ext cx="144016"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50 CuadroTexto"/>
              <p:cNvSpPr txBox="1"/>
              <p:nvPr/>
            </p:nvSpPr>
            <p:spPr>
              <a:xfrm>
                <a:off x="4355976" y="4077072"/>
                <a:ext cx="652744" cy="415498"/>
              </a:xfrm>
              <a:prstGeom prst="rect">
                <a:avLst/>
              </a:prstGeom>
              <a:noFill/>
            </p:spPr>
            <p:txBody>
              <a:bodyPr wrap="none" rtlCol="0">
                <a:spAutoFit/>
              </a:bodyPr>
              <a:lstStyle/>
              <a:p>
                <a:pPr algn="ctr"/>
                <a:r>
                  <a:rPr lang="es-MX" sz="1000" b="1" dirty="0" smtClean="0"/>
                  <a:t>San Luis </a:t>
                </a:r>
              </a:p>
              <a:p>
                <a:pPr algn="ctr"/>
                <a:r>
                  <a:rPr lang="es-MX" sz="1000" b="1" dirty="0" smtClean="0"/>
                  <a:t>Potosí</a:t>
                </a:r>
                <a:endParaRPr lang="es-ES" sz="1000" b="1" dirty="0"/>
              </a:p>
            </p:txBody>
          </p:sp>
          <p:sp>
            <p:nvSpPr>
              <p:cNvPr id="52" name="51 CuadroTexto"/>
              <p:cNvSpPr txBox="1"/>
              <p:nvPr/>
            </p:nvSpPr>
            <p:spPr>
              <a:xfrm>
                <a:off x="179512" y="5480636"/>
                <a:ext cx="2512547" cy="369332"/>
              </a:xfrm>
              <a:prstGeom prst="rect">
                <a:avLst/>
              </a:prstGeom>
              <a:noFill/>
            </p:spPr>
            <p:txBody>
              <a:bodyPr wrap="none" rtlCol="0">
                <a:spAutoFit/>
              </a:bodyPr>
              <a:lstStyle/>
              <a:p>
                <a:pPr algn="ctr"/>
                <a:r>
                  <a:rPr lang="es-ES" b="1" dirty="0" smtClean="0">
                    <a:effectLst>
                      <a:outerShdw blurRad="38100" dist="38100" dir="2700000" algn="tl">
                        <a:srgbClr val="000000">
                          <a:alpha val="43137"/>
                        </a:srgbClr>
                      </a:outerShdw>
                    </a:effectLst>
                  </a:rPr>
                  <a:t>PRIMER SEMESTRE 2014</a:t>
                </a:r>
                <a:endParaRPr lang="es-ES" b="1" dirty="0">
                  <a:effectLst>
                    <a:outerShdw blurRad="38100" dist="38100" dir="2700000" algn="tl">
                      <a:srgbClr val="000000">
                        <a:alpha val="43137"/>
                      </a:srgbClr>
                    </a:outerShdw>
                  </a:effectLst>
                </a:endParaRPr>
              </a:p>
            </p:txBody>
          </p:sp>
        </p:grpSp>
        <p:sp>
          <p:nvSpPr>
            <p:cNvPr id="10" name="9 CuadroTexto"/>
            <p:cNvSpPr txBox="1"/>
            <p:nvPr/>
          </p:nvSpPr>
          <p:spPr>
            <a:xfrm>
              <a:off x="2431673" y="3717032"/>
              <a:ext cx="644728" cy="230832"/>
            </a:xfrm>
            <a:prstGeom prst="rect">
              <a:avLst/>
            </a:prstGeom>
            <a:noFill/>
          </p:spPr>
          <p:txBody>
            <a:bodyPr wrap="none" rtlCol="0">
              <a:spAutoFit/>
            </a:bodyPr>
            <a:lstStyle/>
            <a:p>
              <a:pPr algn="ctr"/>
              <a:r>
                <a:rPr lang="es-MX" sz="900" b="1" i="1" dirty="0" smtClean="0"/>
                <a:t>Mazatlán</a:t>
              </a:r>
              <a:endParaRPr lang="es-ES" sz="900" b="1" i="1" dirty="0"/>
            </a:p>
          </p:txBody>
        </p:sp>
        <p:sp>
          <p:nvSpPr>
            <p:cNvPr id="11" name="10 CuadroTexto"/>
            <p:cNvSpPr txBox="1"/>
            <p:nvPr/>
          </p:nvSpPr>
          <p:spPr>
            <a:xfrm>
              <a:off x="3146952" y="4638328"/>
              <a:ext cx="782587" cy="230832"/>
            </a:xfrm>
            <a:prstGeom prst="rect">
              <a:avLst/>
            </a:prstGeom>
            <a:noFill/>
          </p:spPr>
          <p:txBody>
            <a:bodyPr wrap="none" rtlCol="0">
              <a:spAutoFit/>
            </a:bodyPr>
            <a:lstStyle/>
            <a:p>
              <a:pPr algn="ctr"/>
              <a:r>
                <a:rPr lang="es-MX" sz="900" b="1" i="1" dirty="0" smtClean="0"/>
                <a:t>Guadalajara</a:t>
              </a:r>
              <a:endParaRPr lang="es-ES" sz="900" b="1" i="1" dirty="0"/>
            </a:p>
          </p:txBody>
        </p:sp>
        <p:sp>
          <p:nvSpPr>
            <p:cNvPr id="12" name="11 CuadroTexto"/>
            <p:cNvSpPr txBox="1"/>
            <p:nvPr/>
          </p:nvSpPr>
          <p:spPr>
            <a:xfrm>
              <a:off x="4826371" y="2996952"/>
              <a:ext cx="704040" cy="230832"/>
            </a:xfrm>
            <a:prstGeom prst="rect">
              <a:avLst/>
            </a:prstGeom>
            <a:noFill/>
          </p:spPr>
          <p:txBody>
            <a:bodyPr wrap="none" rtlCol="0">
              <a:spAutoFit/>
            </a:bodyPr>
            <a:lstStyle/>
            <a:p>
              <a:pPr algn="ctr"/>
              <a:r>
                <a:rPr lang="es-MX" sz="900" b="1" i="1" dirty="0" smtClean="0"/>
                <a:t>Monterrey</a:t>
              </a:r>
              <a:endParaRPr lang="es-ES" sz="900" b="1" i="1" dirty="0"/>
            </a:p>
          </p:txBody>
        </p:sp>
        <p:sp>
          <p:nvSpPr>
            <p:cNvPr id="13" name="12 CuadroTexto"/>
            <p:cNvSpPr txBox="1"/>
            <p:nvPr/>
          </p:nvSpPr>
          <p:spPr>
            <a:xfrm>
              <a:off x="8641582" y="4062264"/>
              <a:ext cx="538930" cy="230832"/>
            </a:xfrm>
            <a:prstGeom prst="rect">
              <a:avLst/>
            </a:prstGeom>
            <a:noFill/>
          </p:spPr>
          <p:txBody>
            <a:bodyPr wrap="none" rtlCol="0">
              <a:spAutoFit/>
            </a:bodyPr>
            <a:lstStyle/>
            <a:p>
              <a:pPr algn="ctr"/>
              <a:r>
                <a:rPr lang="es-MX" sz="900" b="1" i="1" dirty="0" smtClean="0"/>
                <a:t>Cancún</a:t>
              </a:r>
              <a:endParaRPr lang="es-ES" sz="900" b="1" i="1" dirty="0"/>
            </a:p>
          </p:txBody>
        </p:sp>
        <p:sp>
          <p:nvSpPr>
            <p:cNvPr id="14" name="13 CuadroTexto"/>
            <p:cNvSpPr txBox="1"/>
            <p:nvPr/>
          </p:nvSpPr>
          <p:spPr>
            <a:xfrm>
              <a:off x="6372200" y="5157192"/>
              <a:ext cx="856325" cy="230832"/>
            </a:xfrm>
            <a:prstGeom prst="rect">
              <a:avLst/>
            </a:prstGeom>
            <a:noFill/>
          </p:spPr>
          <p:txBody>
            <a:bodyPr wrap="none" rtlCol="0">
              <a:spAutoFit/>
            </a:bodyPr>
            <a:lstStyle/>
            <a:p>
              <a:pPr algn="ctr"/>
              <a:r>
                <a:rPr lang="es-MX" sz="900" b="1" i="1" dirty="0" smtClean="0"/>
                <a:t>Villa Hermosa</a:t>
              </a:r>
              <a:endParaRPr lang="es-ES" sz="900" b="1" i="1" dirty="0"/>
            </a:p>
          </p:txBody>
        </p:sp>
        <p:sp>
          <p:nvSpPr>
            <p:cNvPr id="15" name="14 CuadroTexto"/>
            <p:cNvSpPr txBox="1"/>
            <p:nvPr/>
          </p:nvSpPr>
          <p:spPr>
            <a:xfrm>
              <a:off x="8070326" y="4221088"/>
              <a:ext cx="534122" cy="230832"/>
            </a:xfrm>
            <a:prstGeom prst="rect">
              <a:avLst/>
            </a:prstGeom>
            <a:noFill/>
          </p:spPr>
          <p:txBody>
            <a:bodyPr wrap="none" rtlCol="0">
              <a:spAutoFit/>
            </a:bodyPr>
            <a:lstStyle/>
            <a:p>
              <a:pPr algn="ctr"/>
              <a:r>
                <a:rPr lang="es-MX" sz="900" b="1" i="1" dirty="0" smtClean="0"/>
                <a:t>Mérida</a:t>
              </a:r>
              <a:endParaRPr lang="es-ES" sz="900" b="1" i="1" dirty="0"/>
            </a:p>
          </p:txBody>
        </p:sp>
        <p:sp>
          <p:nvSpPr>
            <p:cNvPr id="16" name="15 CuadroTexto"/>
            <p:cNvSpPr txBox="1"/>
            <p:nvPr/>
          </p:nvSpPr>
          <p:spPr>
            <a:xfrm>
              <a:off x="5383325" y="5085184"/>
              <a:ext cx="476412" cy="215444"/>
            </a:xfrm>
            <a:prstGeom prst="rect">
              <a:avLst/>
            </a:prstGeom>
            <a:noFill/>
          </p:spPr>
          <p:txBody>
            <a:bodyPr wrap="none" rtlCol="0">
              <a:spAutoFit/>
            </a:bodyPr>
            <a:lstStyle/>
            <a:p>
              <a:pPr algn="ctr"/>
              <a:r>
                <a:rPr lang="es-ES" sz="800" b="1" i="1" dirty="0" smtClean="0"/>
                <a:t>Puebla</a:t>
              </a:r>
              <a:endParaRPr lang="es-ES" sz="800" b="1" i="1" dirty="0"/>
            </a:p>
          </p:txBody>
        </p:sp>
        <p:sp>
          <p:nvSpPr>
            <p:cNvPr id="17" name="16 Y"/>
            <p:cNvSpPr/>
            <p:nvPr/>
          </p:nvSpPr>
          <p:spPr>
            <a:xfrm>
              <a:off x="3851920" y="4725144"/>
              <a:ext cx="117727" cy="144016"/>
            </a:xfrm>
            <a:prstGeom prst="flowChartSummingJunction">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17 Y"/>
            <p:cNvSpPr/>
            <p:nvPr/>
          </p:nvSpPr>
          <p:spPr>
            <a:xfrm>
              <a:off x="2987824" y="3789040"/>
              <a:ext cx="117727" cy="144016"/>
            </a:xfrm>
            <a:prstGeom prst="flowChartSummingJunction">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Y"/>
            <p:cNvSpPr/>
            <p:nvPr/>
          </p:nvSpPr>
          <p:spPr>
            <a:xfrm>
              <a:off x="4788024" y="3068960"/>
              <a:ext cx="117727" cy="144016"/>
            </a:xfrm>
            <a:prstGeom prst="flowChartSummingJunction">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19 Y"/>
            <p:cNvSpPr/>
            <p:nvPr/>
          </p:nvSpPr>
          <p:spPr>
            <a:xfrm>
              <a:off x="5364088" y="5157192"/>
              <a:ext cx="117727" cy="72008"/>
            </a:xfrm>
            <a:prstGeom prst="flowChartSummingJunction">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20 Y"/>
            <p:cNvSpPr/>
            <p:nvPr/>
          </p:nvSpPr>
          <p:spPr>
            <a:xfrm>
              <a:off x="6876256" y="5373216"/>
              <a:ext cx="117727" cy="144016"/>
            </a:xfrm>
            <a:prstGeom prst="flowChartSummingJunction">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21 Y"/>
            <p:cNvSpPr/>
            <p:nvPr/>
          </p:nvSpPr>
          <p:spPr>
            <a:xfrm>
              <a:off x="8028384" y="4293096"/>
              <a:ext cx="117727" cy="144016"/>
            </a:xfrm>
            <a:prstGeom prst="flowChartSummingJunction">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22 Y"/>
            <p:cNvSpPr/>
            <p:nvPr/>
          </p:nvSpPr>
          <p:spPr>
            <a:xfrm>
              <a:off x="8702745" y="4293096"/>
              <a:ext cx="117727" cy="144016"/>
            </a:xfrm>
            <a:prstGeom prst="flowChartSummingJunction">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87" name="86 CuadroTexto"/>
          <p:cNvSpPr txBox="1"/>
          <p:nvPr/>
        </p:nvSpPr>
        <p:spPr>
          <a:xfrm>
            <a:off x="0" y="148570"/>
            <a:ext cx="9144000" cy="1077218"/>
          </a:xfrm>
          <a:prstGeom prst="rect">
            <a:avLst/>
          </a:prstGeom>
          <a:noFill/>
        </p:spPr>
        <p:txBody>
          <a:bodyPr wrap="square" rtlCol="0">
            <a:spAutoFit/>
          </a:bodyPr>
          <a:lstStyle/>
          <a:p>
            <a:pPr algn="ctr"/>
            <a:r>
              <a:rPr lang="es-MX" sz="3200" b="1" dirty="0" smtClean="0">
                <a:effectLst>
                  <a:outerShdw blurRad="38100" dist="38100" dir="2700000" algn="tl">
                    <a:srgbClr val="000000">
                      <a:alpha val="43137"/>
                    </a:srgbClr>
                  </a:outerShdw>
                </a:effectLst>
              </a:rPr>
              <a:t>RED CONSULAR DE GUATEMALA EN </a:t>
            </a:r>
          </a:p>
          <a:p>
            <a:pPr algn="ctr"/>
            <a:r>
              <a:rPr lang="es-MX" sz="3200" b="1" dirty="0" smtClean="0">
                <a:effectLst>
                  <a:outerShdw blurRad="38100" dist="38100" dir="2700000" algn="tl">
                    <a:srgbClr val="000000">
                      <a:alpha val="43137"/>
                    </a:srgbClr>
                  </a:outerShdw>
                </a:effectLst>
              </a:rPr>
              <a:t>LOS ESTADOS UNIDOS MEXICANOS</a:t>
            </a:r>
            <a:endParaRPr lang="es-ES" sz="3200" dirty="0">
              <a:effectLst>
                <a:outerShdw blurRad="38100" dist="38100" dir="2700000" algn="tl">
                  <a:srgbClr val="000000">
                    <a:alpha val="43137"/>
                  </a:srgbClr>
                </a:outerShdw>
              </a:effectLst>
            </a:endParaRPr>
          </a:p>
        </p:txBody>
      </p:sp>
      <p:sp>
        <p:nvSpPr>
          <p:cNvPr id="88" name="87 Y"/>
          <p:cNvSpPr/>
          <p:nvPr/>
        </p:nvSpPr>
        <p:spPr>
          <a:xfrm>
            <a:off x="493833" y="5949280"/>
            <a:ext cx="117727" cy="144016"/>
          </a:xfrm>
          <a:prstGeom prst="flowChartSummingJunction">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9" name="88 CuadroTexto"/>
          <p:cNvSpPr txBox="1"/>
          <p:nvPr/>
        </p:nvSpPr>
        <p:spPr>
          <a:xfrm>
            <a:off x="576255" y="5871313"/>
            <a:ext cx="2318263" cy="293991"/>
          </a:xfrm>
          <a:prstGeom prst="rect">
            <a:avLst/>
          </a:prstGeom>
          <a:noFill/>
        </p:spPr>
        <p:txBody>
          <a:bodyPr wrap="none" rtlCol="0">
            <a:spAutoFit/>
          </a:bodyPr>
          <a:lstStyle/>
          <a:p>
            <a:pPr>
              <a:lnSpc>
                <a:spcPct val="150000"/>
              </a:lnSpc>
            </a:pPr>
            <a:r>
              <a:rPr lang="es-ES" sz="1000" i="1" dirty="0" smtClean="0">
                <a:latin typeface="Berlin Sans FB" pitchFamily="34" charset="0"/>
              </a:rPr>
              <a:t>Consulado Ad-Honorem de Guatemala </a:t>
            </a:r>
          </a:p>
        </p:txBody>
      </p:sp>
      <p:sp>
        <p:nvSpPr>
          <p:cNvPr id="90" name="89 CuadroTexto"/>
          <p:cNvSpPr txBox="1"/>
          <p:nvPr/>
        </p:nvSpPr>
        <p:spPr>
          <a:xfrm>
            <a:off x="6946799" y="5328512"/>
            <a:ext cx="649537" cy="261610"/>
          </a:xfrm>
          <a:prstGeom prst="rect">
            <a:avLst/>
          </a:prstGeom>
          <a:noFill/>
        </p:spPr>
        <p:txBody>
          <a:bodyPr wrap="none" rtlCol="0">
            <a:spAutoFit/>
          </a:bodyPr>
          <a:lstStyle/>
          <a:p>
            <a:pPr algn="ctr"/>
            <a:r>
              <a:rPr lang="es-MX" sz="1050" b="1" dirty="0" smtClean="0"/>
              <a:t>Tabasco</a:t>
            </a:r>
            <a:endParaRPr lang="es-ES" sz="1050" b="1" dirty="0"/>
          </a:p>
        </p:txBody>
      </p:sp>
      <p:sp>
        <p:nvSpPr>
          <p:cNvPr id="91" name="90 CuadroTexto"/>
          <p:cNvSpPr txBox="1"/>
          <p:nvPr/>
        </p:nvSpPr>
        <p:spPr>
          <a:xfrm>
            <a:off x="4644008" y="3140968"/>
            <a:ext cx="570990" cy="415498"/>
          </a:xfrm>
          <a:prstGeom prst="rect">
            <a:avLst/>
          </a:prstGeom>
          <a:noFill/>
        </p:spPr>
        <p:txBody>
          <a:bodyPr wrap="none" rtlCol="0">
            <a:spAutoFit/>
          </a:bodyPr>
          <a:lstStyle/>
          <a:p>
            <a:pPr algn="ctr"/>
            <a:r>
              <a:rPr lang="es-MX" sz="1000" b="1" dirty="0" smtClean="0"/>
              <a:t>Nuevo </a:t>
            </a:r>
          </a:p>
          <a:p>
            <a:pPr algn="ctr"/>
            <a:r>
              <a:rPr lang="es-MX" sz="1000" b="1" dirty="0" smtClean="0"/>
              <a:t>León</a:t>
            </a:r>
            <a:endParaRPr lang="es-ES" sz="1000" b="1" dirty="0"/>
          </a:p>
        </p:txBody>
      </p:sp>
    </p:spTree>
    <p:extLst>
      <p:ext uri="{BB962C8B-B14F-4D97-AF65-F5344CB8AC3E}">
        <p14:creationId xmlns:p14="http://schemas.microsoft.com/office/powerpoint/2010/main" xmlns="" val="3096731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0"/>
            <a:lum/>
          </a:blip>
          <a:srcRect/>
          <a:stretch>
            <a:fillRect/>
          </a:stretch>
        </a:blipFill>
        <a:effectLst/>
      </p:bgPr>
    </p:bg>
    <p:spTree>
      <p:nvGrpSpPr>
        <p:cNvPr id="1" name=""/>
        <p:cNvGrpSpPr/>
        <p:nvPr/>
      </p:nvGrpSpPr>
      <p:grpSpPr>
        <a:xfrm>
          <a:off x="0" y="0"/>
          <a:ext cx="0" cy="0"/>
          <a:chOff x="0" y="0"/>
          <a:chExt cx="0" cy="0"/>
        </a:xfrm>
      </p:grpSpPr>
      <p:grpSp>
        <p:nvGrpSpPr>
          <p:cNvPr id="2" name="1 Grupo"/>
          <p:cNvGrpSpPr/>
          <p:nvPr/>
        </p:nvGrpSpPr>
        <p:grpSpPr>
          <a:xfrm>
            <a:off x="0" y="720080"/>
            <a:ext cx="9144000" cy="6021288"/>
            <a:chOff x="0" y="836712"/>
            <a:chExt cx="9144000" cy="6021288"/>
          </a:xfrm>
        </p:grpSpPr>
        <p:pic>
          <p:nvPicPr>
            <p:cNvPr id="3" name="Picture 3"/>
            <p:cNvPicPr>
              <a:picLocks noChangeAspect="1" noChangeArrowheads="1"/>
            </p:cNvPicPr>
            <p:nvPr/>
          </p:nvPicPr>
          <p:blipFill>
            <a:blip r:embed="rId4" cstate="print"/>
            <a:srcRect t="1071"/>
            <a:stretch>
              <a:fillRect/>
            </a:stretch>
          </p:blipFill>
          <p:spPr bwMode="auto">
            <a:xfrm>
              <a:off x="0" y="836712"/>
              <a:ext cx="9144000" cy="6021288"/>
            </a:xfrm>
            <a:prstGeom prst="rect">
              <a:avLst/>
            </a:prstGeom>
            <a:noFill/>
            <a:ln w="9525">
              <a:noFill/>
              <a:miter lim="800000"/>
              <a:headEnd/>
              <a:tailEnd/>
            </a:ln>
          </p:spPr>
        </p:pic>
        <p:grpSp>
          <p:nvGrpSpPr>
            <p:cNvPr id="4" name="3 Grupo"/>
            <p:cNvGrpSpPr/>
            <p:nvPr/>
          </p:nvGrpSpPr>
          <p:grpSpPr>
            <a:xfrm>
              <a:off x="454859" y="1412776"/>
              <a:ext cx="8221597" cy="4752528"/>
              <a:chOff x="323528" y="764704"/>
              <a:chExt cx="8221597" cy="4752528"/>
            </a:xfrm>
          </p:grpSpPr>
          <p:sp>
            <p:nvSpPr>
              <p:cNvPr id="23" name="22 CuadroTexto"/>
              <p:cNvSpPr txBox="1"/>
              <p:nvPr/>
            </p:nvSpPr>
            <p:spPr>
              <a:xfrm>
                <a:off x="323528" y="764704"/>
                <a:ext cx="596638" cy="338554"/>
              </a:xfrm>
              <a:prstGeom prst="rect">
                <a:avLst/>
              </a:prstGeom>
              <a:noFill/>
            </p:spPr>
            <p:txBody>
              <a:bodyPr wrap="none" rtlCol="0">
                <a:spAutoFit/>
              </a:bodyPr>
              <a:lstStyle/>
              <a:p>
                <a:pPr algn="ctr"/>
                <a:r>
                  <a:rPr lang="es-MX" sz="800" b="1" dirty="0" smtClean="0"/>
                  <a:t>Baja </a:t>
                </a:r>
              </a:p>
              <a:p>
                <a:pPr algn="ctr"/>
                <a:r>
                  <a:rPr lang="es-MX" sz="800" b="1" dirty="0" smtClean="0"/>
                  <a:t>California</a:t>
                </a:r>
                <a:endParaRPr lang="es-ES" sz="800" b="1" dirty="0"/>
              </a:p>
            </p:txBody>
          </p:sp>
          <p:sp>
            <p:nvSpPr>
              <p:cNvPr id="24" name="23 CuadroTexto"/>
              <p:cNvSpPr txBox="1"/>
              <p:nvPr/>
            </p:nvSpPr>
            <p:spPr>
              <a:xfrm>
                <a:off x="822787" y="1938898"/>
                <a:ext cx="724877" cy="553998"/>
              </a:xfrm>
              <a:prstGeom prst="rect">
                <a:avLst/>
              </a:prstGeom>
              <a:noFill/>
            </p:spPr>
            <p:txBody>
              <a:bodyPr wrap="none" rtlCol="0">
                <a:spAutoFit/>
              </a:bodyPr>
              <a:lstStyle/>
              <a:p>
                <a:pPr algn="ctr"/>
                <a:r>
                  <a:rPr lang="es-MX" sz="1000" b="1" dirty="0" smtClean="0"/>
                  <a:t>Baja </a:t>
                </a:r>
              </a:p>
              <a:p>
                <a:pPr algn="ctr"/>
                <a:r>
                  <a:rPr lang="es-MX" sz="1000" b="1" dirty="0" smtClean="0"/>
                  <a:t>California </a:t>
                </a:r>
              </a:p>
              <a:p>
                <a:pPr algn="ctr"/>
                <a:r>
                  <a:rPr lang="es-MX" sz="1000" b="1" dirty="0" smtClean="0"/>
                  <a:t>         Sur</a:t>
                </a:r>
                <a:endParaRPr lang="es-ES" sz="1000" b="1" dirty="0"/>
              </a:p>
            </p:txBody>
          </p:sp>
          <p:sp>
            <p:nvSpPr>
              <p:cNvPr id="25" name="24 CuadroTexto"/>
              <p:cNvSpPr txBox="1"/>
              <p:nvPr/>
            </p:nvSpPr>
            <p:spPr>
              <a:xfrm>
                <a:off x="1680724" y="1367190"/>
                <a:ext cx="587020" cy="261610"/>
              </a:xfrm>
              <a:prstGeom prst="rect">
                <a:avLst/>
              </a:prstGeom>
              <a:noFill/>
            </p:spPr>
            <p:txBody>
              <a:bodyPr wrap="none" rtlCol="0">
                <a:spAutoFit/>
              </a:bodyPr>
              <a:lstStyle/>
              <a:p>
                <a:pPr algn="ctr"/>
                <a:r>
                  <a:rPr lang="es-MX" sz="1050" b="1" dirty="0" smtClean="0"/>
                  <a:t>Sonora</a:t>
                </a:r>
                <a:endParaRPr lang="es-ES" sz="1050" b="1" dirty="0"/>
              </a:p>
            </p:txBody>
          </p:sp>
          <p:sp>
            <p:nvSpPr>
              <p:cNvPr id="26" name="25 CuadroTexto"/>
              <p:cNvSpPr txBox="1"/>
              <p:nvPr/>
            </p:nvSpPr>
            <p:spPr>
              <a:xfrm>
                <a:off x="2696470" y="1700808"/>
                <a:ext cx="795410" cy="261610"/>
              </a:xfrm>
              <a:prstGeom prst="rect">
                <a:avLst/>
              </a:prstGeom>
              <a:noFill/>
            </p:spPr>
            <p:txBody>
              <a:bodyPr wrap="none" rtlCol="0">
                <a:spAutoFit/>
              </a:bodyPr>
              <a:lstStyle/>
              <a:p>
                <a:pPr algn="ctr"/>
                <a:r>
                  <a:rPr lang="es-MX" sz="1050" b="1" dirty="0" smtClean="0"/>
                  <a:t>Chihuahua</a:t>
                </a:r>
                <a:endParaRPr lang="es-ES" sz="1050" b="1" dirty="0"/>
              </a:p>
            </p:txBody>
          </p:sp>
          <p:sp>
            <p:nvSpPr>
              <p:cNvPr id="27" name="26 CuadroTexto"/>
              <p:cNvSpPr txBox="1"/>
              <p:nvPr/>
            </p:nvSpPr>
            <p:spPr>
              <a:xfrm rot="1037091">
                <a:off x="2089835" y="2503380"/>
                <a:ext cx="595035" cy="261610"/>
              </a:xfrm>
              <a:prstGeom prst="rect">
                <a:avLst/>
              </a:prstGeom>
              <a:noFill/>
            </p:spPr>
            <p:txBody>
              <a:bodyPr wrap="none" rtlCol="0">
                <a:spAutoFit/>
              </a:bodyPr>
              <a:lstStyle/>
              <a:p>
                <a:pPr algn="ctr"/>
                <a:r>
                  <a:rPr lang="es-MX" sz="1050" b="1" dirty="0" smtClean="0"/>
                  <a:t>Sinaloa</a:t>
                </a:r>
                <a:endParaRPr lang="es-ES" sz="1050" b="1" dirty="0"/>
              </a:p>
            </p:txBody>
          </p:sp>
          <p:sp>
            <p:nvSpPr>
              <p:cNvPr id="28" name="27 CuadroTexto"/>
              <p:cNvSpPr txBox="1"/>
              <p:nvPr/>
            </p:nvSpPr>
            <p:spPr>
              <a:xfrm>
                <a:off x="2976678" y="2780928"/>
                <a:ext cx="731226" cy="276999"/>
              </a:xfrm>
              <a:prstGeom prst="rect">
                <a:avLst/>
              </a:prstGeom>
              <a:noFill/>
            </p:spPr>
            <p:txBody>
              <a:bodyPr wrap="none" rtlCol="0">
                <a:spAutoFit/>
              </a:bodyPr>
              <a:lstStyle/>
              <a:p>
                <a:pPr algn="ctr"/>
                <a:r>
                  <a:rPr lang="es-MX" sz="1200" b="1" dirty="0" smtClean="0"/>
                  <a:t>Durango</a:t>
                </a:r>
                <a:endParaRPr lang="es-ES" sz="1200" b="1" dirty="0"/>
              </a:p>
            </p:txBody>
          </p:sp>
          <p:sp>
            <p:nvSpPr>
              <p:cNvPr id="29" name="28 CuadroTexto"/>
              <p:cNvSpPr txBox="1"/>
              <p:nvPr/>
            </p:nvSpPr>
            <p:spPr>
              <a:xfrm>
                <a:off x="3792597" y="2060848"/>
                <a:ext cx="744114" cy="276999"/>
              </a:xfrm>
              <a:prstGeom prst="rect">
                <a:avLst/>
              </a:prstGeom>
              <a:noFill/>
            </p:spPr>
            <p:txBody>
              <a:bodyPr wrap="none" rtlCol="0">
                <a:spAutoFit/>
              </a:bodyPr>
              <a:lstStyle/>
              <a:p>
                <a:pPr algn="ctr"/>
                <a:r>
                  <a:rPr lang="es-MX" sz="1200" b="1" dirty="0" smtClean="0"/>
                  <a:t>Coahuila</a:t>
                </a:r>
                <a:endParaRPr lang="es-ES" sz="1200" b="1" dirty="0"/>
              </a:p>
            </p:txBody>
          </p:sp>
          <p:sp>
            <p:nvSpPr>
              <p:cNvPr id="30" name="29 CuadroTexto"/>
              <p:cNvSpPr txBox="1"/>
              <p:nvPr/>
            </p:nvSpPr>
            <p:spPr>
              <a:xfrm rot="19216107">
                <a:off x="4696887" y="3091137"/>
                <a:ext cx="805029" cy="253916"/>
              </a:xfrm>
              <a:prstGeom prst="rect">
                <a:avLst/>
              </a:prstGeom>
              <a:noFill/>
            </p:spPr>
            <p:txBody>
              <a:bodyPr wrap="none" rtlCol="0">
                <a:spAutoFit/>
              </a:bodyPr>
              <a:lstStyle/>
              <a:p>
                <a:pPr algn="ctr"/>
                <a:r>
                  <a:rPr lang="es-MX" sz="1000" b="1" dirty="0" smtClean="0"/>
                  <a:t>Tamaulipas</a:t>
                </a:r>
                <a:endParaRPr lang="es-ES" sz="1000" b="1" dirty="0"/>
              </a:p>
            </p:txBody>
          </p:sp>
          <p:sp>
            <p:nvSpPr>
              <p:cNvPr id="31" name="30 CuadroTexto"/>
              <p:cNvSpPr txBox="1"/>
              <p:nvPr/>
            </p:nvSpPr>
            <p:spPr>
              <a:xfrm>
                <a:off x="3447389" y="4293096"/>
                <a:ext cx="548547" cy="261610"/>
              </a:xfrm>
              <a:prstGeom prst="rect">
                <a:avLst/>
              </a:prstGeom>
              <a:noFill/>
            </p:spPr>
            <p:txBody>
              <a:bodyPr wrap="none" rtlCol="0">
                <a:spAutoFit/>
              </a:bodyPr>
              <a:lstStyle/>
              <a:p>
                <a:pPr algn="ctr"/>
                <a:r>
                  <a:rPr lang="es-MX" sz="1050" b="1" dirty="0" smtClean="0"/>
                  <a:t>Jalisco</a:t>
                </a:r>
                <a:endParaRPr lang="es-ES" sz="1050" b="1" dirty="0"/>
              </a:p>
            </p:txBody>
          </p:sp>
          <p:sp>
            <p:nvSpPr>
              <p:cNvPr id="32" name="31 CuadroTexto"/>
              <p:cNvSpPr txBox="1"/>
              <p:nvPr/>
            </p:nvSpPr>
            <p:spPr>
              <a:xfrm rot="20392741">
                <a:off x="3930500" y="4489440"/>
                <a:ext cx="766557" cy="246221"/>
              </a:xfrm>
              <a:prstGeom prst="rect">
                <a:avLst/>
              </a:prstGeom>
              <a:noFill/>
            </p:spPr>
            <p:txBody>
              <a:bodyPr wrap="none" rtlCol="0">
                <a:spAutoFit/>
              </a:bodyPr>
              <a:lstStyle/>
              <a:p>
                <a:pPr algn="ctr"/>
                <a:r>
                  <a:rPr lang="es-MX" sz="1000" b="1" dirty="0" smtClean="0"/>
                  <a:t>Michoacán</a:t>
                </a:r>
                <a:endParaRPr lang="es-ES" sz="1000" b="1" dirty="0"/>
              </a:p>
            </p:txBody>
          </p:sp>
          <p:sp>
            <p:nvSpPr>
              <p:cNvPr id="33" name="32 CuadroTexto"/>
              <p:cNvSpPr txBox="1"/>
              <p:nvPr/>
            </p:nvSpPr>
            <p:spPr>
              <a:xfrm>
                <a:off x="4499992" y="4941168"/>
                <a:ext cx="712054" cy="261610"/>
              </a:xfrm>
              <a:prstGeom prst="rect">
                <a:avLst/>
              </a:prstGeom>
              <a:noFill/>
            </p:spPr>
            <p:txBody>
              <a:bodyPr wrap="none" rtlCol="0">
                <a:spAutoFit/>
              </a:bodyPr>
              <a:lstStyle/>
              <a:p>
                <a:pPr algn="ctr"/>
                <a:r>
                  <a:rPr lang="es-MX" sz="1050" b="1" dirty="0" smtClean="0"/>
                  <a:t>Guerrero</a:t>
                </a:r>
                <a:endParaRPr lang="es-ES" sz="1050" b="1" dirty="0"/>
              </a:p>
            </p:txBody>
          </p:sp>
          <p:sp>
            <p:nvSpPr>
              <p:cNvPr id="34" name="33 CuadroTexto"/>
              <p:cNvSpPr txBox="1"/>
              <p:nvPr/>
            </p:nvSpPr>
            <p:spPr>
              <a:xfrm rot="20481435">
                <a:off x="5069574" y="4748972"/>
                <a:ext cx="556563" cy="253916"/>
              </a:xfrm>
              <a:prstGeom prst="rect">
                <a:avLst/>
              </a:prstGeom>
              <a:noFill/>
            </p:spPr>
            <p:txBody>
              <a:bodyPr wrap="none" rtlCol="0">
                <a:spAutoFit/>
              </a:bodyPr>
              <a:lstStyle/>
              <a:p>
                <a:pPr algn="ctr"/>
                <a:r>
                  <a:rPr lang="es-MX" sz="1000" b="1" dirty="0" smtClean="0"/>
                  <a:t>Puebla</a:t>
                </a:r>
                <a:endParaRPr lang="es-ES" sz="1000" b="1" dirty="0"/>
              </a:p>
            </p:txBody>
          </p:sp>
          <p:sp>
            <p:nvSpPr>
              <p:cNvPr id="35" name="34 CuadroTexto"/>
              <p:cNvSpPr txBox="1"/>
              <p:nvPr/>
            </p:nvSpPr>
            <p:spPr>
              <a:xfrm>
                <a:off x="3333828" y="4581128"/>
                <a:ext cx="518092" cy="230832"/>
              </a:xfrm>
              <a:prstGeom prst="rect">
                <a:avLst/>
              </a:prstGeom>
              <a:noFill/>
            </p:spPr>
            <p:txBody>
              <a:bodyPr wrap="none" rtlCol="0">
                <a:spAutoFit/>
              </a:bodyPr>
              <a:lstStyle/>
              <a:p>
                <a:pPr algn="ctr"/>
                <a:r>
                  <a:rPr lang="es-MX" sz="900" b="1" dirty="0" smtClean="0"/>
                  <a:t>Colima</a:t>
                </a:r>
                <a:endParaRPr lang="es-ES" sz="900" b="1" dirty="0"/>
              </a:p>
            </p:txBody>
          </p:sp>
          <p:sp>
            <p:nvSpPr>
              <p:cNvPr id="36" name="35 CuadroTexto"/>
              <p:cNvSpPr txBox="1"/>
              <p:nvPr/>
            </p:nvSpPr>
            <p:spPr>
              <a:xfrm rot="20578329">
                <a:off x="3012241" y="3724705"/>
                <a:ext cx="582211" cy="253916"/>
              </a:xfrm>
              <a:prstGeom prst="rect">
                <a:avLst/>
              </a:prstGeom>
              <a:noFill/>
            </p:spPr>
            <p:txBody>
              <a:bodyPr wrap="none" rtlCol="0">
                <a:spAutoFit/>
              </a:bodyPr>
              <a:lstStyle/>
              <a:p>
                <a:pPr algn="ctr"/>
                <a:r>
                  <a:rPr lang="es-MX" sz="1000" b="1" dirty="0" smtClean="0"/>
                  <a:t>Nayarit</a:t>
                </a:r>
                <a:endParaRPr lang="es-ES" sz="1000" b="1" dirty="0"/>
              </a:p>
            </p:txBody>
          </p:sp>
          <p:sp>
            <p:nvSpPr>
              <p:cNvPr id="37" name="36 CuadroTexto"/>
              <p:cNvSpPr txBox="1"/>
              <p:nvPr/>
            </p:nvSpPr>
            <p:spPr>
              <a:xfrm>
                <a:off x="4765847" y="4183196"/>
                <a:ext cx="598241" cy="253916"/>
              </a:xfrm>
              <a:prstGeom prst="rect">
                <a:avLst/>
              </a:prstGeom>
              <a:noFill/>
            </p:spPr>
            <p:txBody>
              <a:bodyPr wrap="none" rtlCol="0">
                <a:spAutoFit/>
              </a:bodyPr>
              <a:lstStyle/>
              <a:p>
                <a:pPr algn="ctr"/>
                <a:r>
                  <a:rPr lang="es-MX" sz="1000" b="1" dirty="0" smtClean="0"/>
                  <a:t>Hidalgo</a:t>
                </a:r>
                <a:endParaRPr lang="es-ES" sz="1000" b="1" dirty="0"/>
              </a:p>
            </p:txBody>
          </p:sp>
          <p:sp>
            <p:nvSpPr>
              <p:cNvPr id="38" name="37 CuadroTexto"/>
              <p:cNvSpPr txBox="1"/>
              <p:nvPr/>
            </p:nvSpPr>
            <p:spPr>
              <a:xfrm>
                <a:off x="5049197" y="4437112"/>
                <a:ext cx="530915" cy="215444"/>
              </a:xfrm>
              <a:prstGeom prst="rect">
                <a:avLst/>
              </a:prstGeom>
              <a:noFill/>
            </p:spPr>
            <p:txBody>
              <a:bodyPr wrap="none" rtlCol="0">
                <a:spAutoFit/>
              </a:bodyPr>
              <a:lstStyle/>
              <a:p>
                <a:pPr algn="ctr"/>
                <a:r>
                  <a:rPr lang="es-MX" sz="800" b="1" dirty="0" smtClean="0"/>
                  <a:t>Tlaxcala</a:t>
                </a:r>
                <a:endParaRPr lang="es-ES" sz="800" b="1" dirty="0"/>
              </a:p>
            </p:txBody>
          </p:sp>
          <p:sp>
            <p:nvSpPr>
              <p:cNvPr id="39" name="38 CuadroTexto"/>
              <p:cNvSpPr txBox="1"/>
              <p:nvPr/>
            </p:nvSpPr>
            <p:spPr>
              <a:xfrm rot="20460177">
                <a:off x="4594982" y="4413403"/>
                <a:ext cx="535724" cy="230832"/>
              </a:xfrm>
              <a:prstGeom prst="rect">
                <a:avLst/>
              </a:prstGeom>
              <a:noFill/>
            </p:spPr>
            <p:txBody>
              <a:bodyPr wrap="none" rtlCol="0">
                <a:spAutoFit/>
              </a:bodyPr>
              <a:lstStyle/>
              <a:p>
                <a:pPr algn="ctr"/>
                <a:r>
                  <a:rPr lang="es-MX" sz="900" b="1" dirty="0" smtClean="0"/>
                  <a:t>México</a:t>
                </a:r>
                <a:endParaRPr lang="es-ES" sz="900" b="1" dirty="0" smtClean="0"/>
              </a:p>
            </p:txBody>
          </p:sp>
          <p:sp>
            <p:nvSpPr>
              <p:cNvPr id="40" name="39 CuadroTexto"/>
              <p:cNvSpPr txBox="1"/>
              <p:nvPr/>
            </p:nvSpPr>
            <p:spPr>
              <a:xfrm>
                <a:off x="4109506" y="4005064"/>
                <a:ext cx="750526" cy="230832"/>
              </a:xfrm>
              <a:prstGeom prst="rect">
                <a:avLst/>
              </a:prstGeom>
              <a:noFill/>
            </p:spPr>
            <p:txBody>
              <a:bodyPr wrap="none" rtlCol="0">
                <a:spAutoFit/>
              </a:bodyPr>
              <a:lstStyle/>
              <a:p>
                <a:pPr algn="ctr"/>
                <a:r>
                  <a:rPr lang="es-MX" sz="900" b="1" dirty="0" smtClean="0"/>
                  <a:t>Guanajuato</a:t>
                </a:r>
                <a:endParaRPr lang="es-ES" sz="900" b="1" dirty="0"/>
              </a:p>
            </p:txBody>
          </p:sp>
          <p:sp>
            <p:nvSpPr>
              <p:cNvPr id="41" name="40 CuadroTexto"/>
              <p:cNvSpPr txBox="1"/>
              <p:nvPr/>
            </p:nvSpPr>
            <p:spPr>
              <a:xfrm>
                <a:off x="3780176" y="3717032"/>
                <a:ext cx="575800" cy="338554"/>
              </a:xfrm>
              <a:prstGeom prst="rect">
                <a:avLst/>
              </a:prstGeom>
              <a:noFill/>
              <a:effectLst>
                <a:outerShdw blurRad="50800" dist="38100" dir="2700000" algn="tl" rotWithShape="0">
                  <a:prstClr val="black">
                    <a:alpha val="40000"/>
                  </a:prstClr>
                </a:outerShdw>
              </a:effectLst>
            </p:spPr>
            <p:txBody>
              <a:bodyPr wrap="none" rtlCol="0">
                <a:spAutoFit/>
              </a:bodyPr>
              <a:lstStyle/>
              <a:p>
                <a:pPr algn="ctr"/>
                <a:r>
                  <a:rPr lang="es-MX" sz="800" b="1" dirty="0" smtClean="0"/>
                  <a:t>Aguas </a:t>
                </a:r>
              </a:p>
              <a:p>
                <a:pPr algn="ctr"/>
                <a:r>
                  <a:rPr lang="es-MX" sz="800" b="1" dirty="0" smtClean="0"/>
                  <a:t>Calientes</a:t>
                </a:r>
                <a:endParaRPr lang="es-ES" sz="800" b="1" dirty="0"/>
              </a:p>
            </p:txBody>
          </p:sp>
          <p:sp>
            <p:nvSpPr>
              <p:cNvPr id="42" name="41 CuadroTexto"/>
              <p:cNvSpPr txBox="1"/>
              <p:nvPr/>
            </p:nvSpPr>
            <p:spPr>
              <a:xfrm rot="20284599">
                <a:off x="3563772" y="3152001"/>
                <a:ext cx="792204" cy="276999"/>
              </a:xfrm>
              <a:prstGeom prst="rect">
                <a:avLst/>
              </a:prstGeom>
              <a:noFill/>
            </p:spPr>
            <p:txBody>
              <a:bodyPr wrap="none" rtlCol="0">
                <a:spAutoFit/>
              </a:bodyPr>
              <a:lstStyle/>
              <a:p>
                <a:pPr algn="ctr"/>
                <a:r>
                  <a:rPr lang="es-MX" sz="1200" b="1" dirty="0" smtClean="0"/>
                  <a:t>Zacatecas</a:t>
                </a:r>
                <a:endParaRPr lang="es-ES" sz="1200" b="1" dirty="0"/>
              </a:p>
            </p:txBody>
          </p:sp>
          <p:sp>
            <p:nvSpPr>
              <p:cNvPr id="43" name="42 CuadroTexto"/>
              <p:cNvSpPr txBox="1"/>
              <p:nvPr/>
            </p:nvSpPr>
            <p:spPr>
              <a:xfrm rot="18985409">
                <a:off x="4359412" y="4085848"/>
                <a:ext cx="753732" cy="253916"/>
              </a:xfrm>
              <a:prstGeom prst="rect">
                <a:avLst/>
              </a:prstGeom>
              <a:noFill/>
            </p:spPr>
            <p:txBody>
              <a:bodyPr wrap="none" rtlCol="0">
                <a:spAutoFit/>
              </a:bodyPr>
              <a:lstStyle/>
              <a:p>
                <a:pPr algn="ctr"/>
                <a:r>
                  <a:rPr lang="es-MX" sz="1000" b="1" dirty="0" smtClean="0"/>
                  <a:t>Querétaro</a:t>
                </a:r>
                <a:endParaRPr lang="es-ES" sz="1000" b="1" dirty="0"/>
              </a:p>
            </p:txBody>
          </p:sp>
          <p:sp>
            <p:nvSpPr>
              <p:cNvPr id="44" name="43 CuadroTexto"/>
              <p:cNvSpPr txBox="1"/>
              <p:nvPr/>
            </p:nvSpPr>
            <p:spPr>
              <a:xfrm>
                <a:off x="4850678" y="4653136"/>
                <a:ext cx="585418" cy="230832"/>
              </a:xfrm>
              <a:prstGeom prst="rect">
                <a:avLst/>
              </a:prstGeom>
              <a:noFill/>
            </p:spPr>
            <p:txBody>
              <a:bodyPr wrap="none" rtlCol="0">
                <a:spAutoFit/>
              </a:bodyPr>
              <a:lstStyle/>
              <a:p>
                <a:pPr algn="ctr"/>
                <a:r>
                  <a:rPr lang="es-MX" sz="900" b="1" dirty="0" smtClean="0"/>
                  <a:t>Morelos</a:t>
                </a:r>
                <a:endParaRPr lang="es-ES" sz="900" b="1" dirty="0"/>
              </a:p>
            </p:txBody>
          </p:sp>
          <p:sp>
            <p:nvSpPr>
              <p:cNvPr id="45" name="44 Rectángulo"/>
              <p:cNvSpPr/>
              <p:nvPr/>
            </p:nvSpPr>
            <p:spPr>
              <a:xfrm>
                <a:off x="4833290" y="4509120"/>
                <a:ext cx="322524" cy="215444"/>
              </a:xfrm>
              <a:prstGeom prst="rect">
                <a:avLst/>
              </a:prstGeom>
            </p:spPr>
            <p:txBody>
              <a:bodyPr wrap="none">
                <a:spAutoFit/>
              </a:bodyPr>
              <a:lstStyle/>
              <a:p>
                <a:r>
                  <a:rPr lang="es-MX" sz="800" b="1" dirty="0" smtClean="0"/>
                  <a:t>D.F</a:t>
                </a:r>
                <a:endParaRPr lang="es-ES" sz="800" b="1" dirty="0"/>
              </a:p>
            </p:txBody>
          </p:sp>
          <p:sp>
            <p:nvSpPr>
              <p:cNvPr id="46" name="45 CuadroTexto"/>
              <p:cNvSpPr txBox="1"/>
              <p:nvPr/>
            </p:nvSpPr>
            <p:spPr>
              <a:xfrm rot="1782243">
                <a:off x="5636820" y="4695402"/>
                <a:ext cx="644728" cy="246221"/>
              </a:xfrm>
              <a:prstGeom prst="rect">
                <a:avLst/>
              </a:prstGeom>
              <a:noFill/>
            </p:spPr>
            <p:txBody>
              <a:bodyPr wrap="none" rtlCol="0">
                <a:spAutoFit/>
              </a:bodyPr>
              <a:lstStyle/>
              <a:p>
                <a:pPr algn="ctr"/>
                <a:r>
                  <a:rPr lang="es-MX" sz="1000" b="1" dirty="0" smtClean="0"/>
                  <a:t>Veracruz</a:t>
                </a:r>
                <a:endParaRPr lang="es-ES" sz="1000" b="1" dirty="0"/>
              </a:p>
            </p:txBody>
          </p:sp>
          <p:sp>
            <p:nvSpPr>
              <p:cNvPr id="47" name="46 CuadroTexto"/>
              <p:cNvSpPr txBox="1"/>
              <p:nvPr/>
            </p:nvSpPr>
            <p:spPr>
              <a:xfrm>
                <a:off x="5484325" y="5255622"/>
                <a:ext cx="599843" cy="261610"/>
              </a:xfrm>
              <a:prstGeom prst="rect">
                <a:avLst/>
              </a:prstGeom>
              <a:noFill/>
            </p:spPr>
            <p:txBody>
              <a:bodyPr wrap="none" rtlCol="0">
                <a:spAutoFit/>
              </a:bodyPr>
              <a:lstStyle/>
              <a:p>
                <a:pPr algn="ctr"/>
                <a:r>
                  <a:rPr lang="es-MX" sz="1050" b="1" dirty="0" smtClean="0"/>
                  <a:t>Oaxaca</a:t>
                </a:r>
                <a:endParaRPr lang="es-ES" sz="1050" b="1" dirty="0"/>
              </a:p>
            </p:txBody>
          </p:sp>
          <p:sp>
            <p:nvSpPr>
              <p:cNvPr id="48" name="47 CuadroTexto"/>
              <p:cNvSpPr txBox="1"/>
              <p:nvPr/>
            </p:nvSpPr>
            <p:spPr>
              <a:xfrm>
                <a:off x="7484379" y="4509120"/>
                <a:ext cx="628698" cy="215444"/>
              </a:xfrm>
              <a:prstGeom prst="rect">
                <a:avLst/>
              </a:prstGeom>
              <a:noFill/>
            </p:spPr>
            <p:txBody>
              <a:bodyPr wrap="none" rtlCol="0">
                <a:spAutoFit/>
              </a:bodyPr>
              <a:lstStyle/>
              <a:p>
                <a:pPr algn="ctr"/>
                <a:r>
                  <a:rPr lang="es-MX" sz="800" b="1" dirty="0" smtClean="0"/>
                  <a:t>Campeche</a:t>
                </a:r>
                <a:endParaRPr lang="es-ES" sz="800" b="1" dirty="0"/>
              </a:p>
            </p:txBody>
          </p:sp>
          <p:sp>
            <p:nvSpPr>
              <p:cNvPr id="49" name="48 CuadroTexto"/>
              <p:cNvSpPr txBox="1"/>
              <p:nvPr/>
            </p:nvSpPr>
            <p:spPr>
              <a:xfrm>
                <a:off x="7759588" y="3861048"/>
                <a:ext cx="641521" cy="261610"/>
              </a:xfrm>
              <a:prstGeom prst="rect">
                <a:avLst/>
              </a:prstGeom>
              <a:noFill/>
            </p:spPr>
            <p:txBody>
              <a:bodyPr wrap="none" rtlCol="0">
                <a:spAutoFit/>
              </a:bodyPr>
              <a:lstStyle/>
              <a:p>
                <a:pPr algn="ctr"/>
                <a:r>
                  <a:rPr lang="es-MX" sz="1050" b="1" dirty="0" smtClean="0"/>
                  <a:t>Yucatán</a:t>
                </a:r>
                <a:endParaRPr lang="es-ES" sz="1050" b="1" dirty="0"/>
              </a:p>
            </p:txBody>
          </p:sp>
          <p:sp>
            <p:nvSpPr>
              <p:cNvPr id="50" name="49 CuadroTexto"/>
              <p:cNvSpPr txBox="1"/>
              <p:nvPr/>
            </p:nvSpPr>
            <p:spPr>
              <a:xfrm>
                <a:off x="6744925" y="5229200"/>
                <a:ext cx="628697" cy="261610"/>
              </a:xfrm>
              <a:prstGeom prst="rect">
                <a:avLst/>
              </a:prstGeom>
              <a:noFill/>
            </p:spPr>
            <p:txBody>
              <a:bodyPr wrap="none" rtlCol="0">
                <a:spAutoFit/>
              </a:bodyPr>
              <a:lstStyle/>
              <a:p>
                <a:pPr algn="ctr"/>
                <a:r>
                  <a:rPr lang="es-MX" sz="1050" b="1" dirty="0" smtClean="0"/>
                  <a:t>Chiapas</a:t>
                </a:r>
                <a:endParaRPr lang="es-ES" sz="1050" b="1" dirty="0"/>
              </a:p>
            </p:txBody>
          </p:sp>
          <p:sp>
            <p:nvSpPr>
              <p:cNvPr id="51" name="50 CuadroTexto"/>
              <p:cNvSpPr txBox="1"/>
              <p:nvPr/>
            </p:nvSpPr>
            <p:spPr>
              <a:xfrm>
                <a:off x="6599444" y="4797152"/>
                <a:ext cx="649537" cy="261610"/>
              </a:xfrm>
              <a:prstGeom prst="rect">
                <a:avLst/>
              </a:prstGeom>
              <a:noFill/>
            </p:spPr>
            <p:txBody>
              <a:bodyPr wrap="none" rtlCol="0">
                <a:spAutoFit/>
              </a:bodyPr>
              <a:lstStyle/>
              <a:p>
                <a:pPr algn="ctr"/>
                <a:r>
                  <a:rPr lang="es-MX" sz="1050" b="1" dirty="0" smtClean="0"/>
                  <a:t>Tabasco</a:t>
                </a:r>
                <a:endParaRPr lang="es-ES" sz="1050" b="1" dirty="0"/>
              </a:p>
            </p:txBody>
          </p:sp>
          <p:sp>
            <p:nvSpPr>
              <p:cNvPr id="52" name="51 CuadroTexto"/>
              <p:cNvSpPr txBox="1"/>
              <p:nvPr/>
            </p:nvSpPr>
            <p:spPr>
              <a:xfrm>
                <a:off x="7884368" y="4293096"/>
                <a:ext cx="660757" cy="369332"/>
              </a:xfrm>
              <a:prstGeom prst="rect">
                <a:avLst/>
              </a:prstGeom>
              <a:noFill/>
            </p:spPr>
            <p:txBody>
              <a:bodyPr wrap="none" rtlCol="0">
                <a:spAutoFit/>
              </a:bodyPr>
              <a:lstStyle/>
              <a:p>
                <a:pPr algn="ctr"/>
                <a:r>
                  <a:rPr lang="es-MX" sz="900" b="1" dirty="0" smtClean="0"/>
                  <a:t>Quintana </a:t>
                </a:r>
              </a:p>
              <a:p>
                <a:pPr algn="ctr"/>
                <a:r>
                  <a:rPr lang="es-MX" sz="900" b="1" dirty="0" smtClean="0"/>
                  <a:t>Roo</a:t>
                </a:r>
                <a:endParaRPr lang="es-ES" sz="900" b="1" dirty="0"/>
              </a:p>
            </p:txBody>
          </p:sp>
          <p:sp>
            <p:nvSpPr>
              <p:cNvPr id="53" name="52 CuadroTexto"/>
              <p:cNvSpPr txBox="1"/>
              <p:nvPr/>
            </p:nvSpPr>
            <p:spPr>
              <a:xfrm>
                <a:off x="4512677" y="2564904"/>
                <a:ext cx="570990" cy="415498"/>
              </a:xfrm>
              <a:prstGeom prst="rect">
                <a:avLst/>
              </a:prstGeom>
              <a:noFill/>
            </p:spPr>
            <p:txBody>
              <a:bodyPr wrap="none" rtlCol="0">
                <a:spAutoFit/>
              </a:bodyPr>
              <a:lstStyle/>
              <a:p>
                <a:pPr algn="ctr"/>
                <a:r>
                  <a:rPr lang="es-MX" sz="1000" b="1" dirty="0" smtClean="0"/>
                  <a:t>Nuevo </a:t>
                </a:r>
              </a:p>
              <a:p>
                <a:pPr algn="ctr"/>
                <a:r>
                  <a:rPr lang="es-MX" sz="1000" b="1" dirty="0" smtClean="0"/>
                  <a:t>León</a:t>
                </a:r>
                <a:endParaRPr lang="es-ES" sz="1000" b="1" dirty="0"/>
              </a:p>
            </p:txBody>
          </p:sp>
        </p:grpSp>
        <p:sp>
          <p:nvSpPr>
            <p:cNvPr id="5" name="4 Rectángulo redondeado"/>
            <p:cNvSpPr/>
            <p:nvPr/>
          </p:nvSpPr>
          <p:spPr>
            <a:xfrm>
              <a:off x="4788024" y="3068960"/>
              <a:ext cx="216024" cy="144016"/>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 Rectángulo redondeado"/>
            <p:cNvSpPr/>
            <p:nvPr/>
          </p:nvSpPr>
          <p:spPr>
            <a:xfrm>
              <a:off x="7308304" y="5517232"/>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6 Rectángulo redondeado"/>
            <p:cNvSpPr/>
            <p:nvPr/>
          </p:nvSpPr>
          <p:spPr>
            <a:xfrm>
              <a:off x="5868144" y="6165304"/>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7 Rectángulo redondeado"/>
            <p:cNvSpPr/>
            <p:nvPr/>
          </p:nvSpPr>
          <p:spPr>
            <a:xfrm>
              <a:off x="6084168" y="5661248"/>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8 Rectángulo redondeado"/>
            <p:cNvSpPr/>
            <p:nvPr/>
          </p:nvSpPr>
          <p:spPr>
            <a:xfrm>
              <a:off x="5724128" y="5157192"/>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9 Rectángulo redondeado"/>
            <p:cNvSpPr/>
            <p:nvPr/>
          </p:nvSpPr>
          <p:spPr>
            <a:xfrm>
              <a:off x="4788024" y="5301208"/>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10 CuadroTexto"/>
            <p:cNvSpPr txBox="1"/>
            <p:nvPr/>
          </p:nvSpPr>
          <p:spPr>
            <a:xfrm>
              <a:off x="4358381" y="5301208"/>
              <a:ext cx="535724" cy="230832"/>
            </a:xfrm>
            <a:prstGeom prst="rect">
              <a:avLst/>
            </a:prstGeom>
            <a:noFill/>
          </p:spPr>
          <p:txBody>
            <a:bodyPr wrap="none" rtlCol="0">
              <a:spAutoFit/>
            </a:bodyPr>
            <a:lstStyle/>
            <a:p>
              <a:pPr algn="ctr"/>
              <a:r>
                <a:rPr lang="es-MX" sz="900" b="1" u="sng" dirty="0" smtClean="0"/>
                <a:t>México</a:t>
              </a:r>
              <a:endParaRPr lang="es-ES" sz="900" b="1" u="sng" dirty="0"/>
            </a:p>
          </p:txBody>
        </p:sp>
        <p:sp>
          <p:nvSpPr>
            <p:cNvPr id="12" name="11 CuadroTexto"/>
            <p:cNvSpPr txBox="1"/>
            <p:nvPr/>
          </p:nvSpPr>
          <p:spPr>
            <a:xfrm>
              <a:off x="5831276" y="5013176"/>
              <a:ext cx="609462" cy="230832"/>
            </a:xfrm>
            <a:prstGeom prst="rect">
              <a:avLst/>
            </a:prstGeom>
            <a:noFill/>
          </p:spPr>
          <p:txBody>
            <a:bodyPr wrap="none" rtlCol="0">
              <a:spAutoFit/>
            </a:bodyPr>
            <a:lstStyle/>
            <a:p>
              <a:pPr algn="ctr"/>
              <a:r>
                <a:rPr lang="es-MX" sz="900" b="1" u="sng" dirty="0" smtClean="0"/>
                <a:t>Veracruz</a:t>
              </a:r>
              <a:endParaRPr lang="es-ES" sz="900" b="1" u="sng" dirty="0"/>
            </a:p>
          </p:txBody>
        </p:sp>
        <p:sp>
          <p:nvSpPr>
            <p:cNvPr id="13" name="12 CuadroTexto"/>
            <p:cNvSpPr txBox="1"/>
            <p:nvPr/>
          </p:nvSpPr>
          <p:spPr>
            <a:xfrm>
              <a:off x="6137743" y="5589240"/>
              <a:ext cx="646331" cy="230832"/>
            </a:xfrm>
            <a:prstGeom prst="rect">
              <a:avLst/>
            </a:prstGeom>
            <a:noFill/>
          </p:spPr>
          <p:txBody>
            <a:bodyPr wrap="none" rtlCol="0">
              <a:spAutoFit/>
            </a:bodyPr>
            <a:lstStyle/>
            <a:p>
              <a:pPr algn="ctr"/>
              <a:r>
                <a:rPr lang="es-MX" sz="900" b="1" u="sng" dirty="0" smtClean="0"/>
                <a:t>Acayucan</a:t>
              </a:r>
              <a:endParaRPr lang="es-ES" sz="900" b="1" u="sng" dirty="0"/>
            </a:p>
          </p:txBody>
        </p:sp>
        <p:sp>
          <p:nvSpPr>
            <p:cNvPr id="14" name="13 CuadroTexto"/>
            <p:cNvSpPr txBox="1"/>
            <p:nvPr/>
          </p:nvSpPr>
          <p:spPr>
            <a:xfrm>
              <a:off x="6066662" y="6165304"/>
              <a:ext cx="537327" cy="230832"/>
            </a:xfrm>
            <a:prstGeom prst="rect">
              <a:avLst/>
            </a:prstGeom>
            <a:noFill/>
          </p:spPr>
          <p:txBody>
            <a:bodyPr wrap="none" rtlCol="0">
              <a:spAutoFit/>
            </a:bodyPr>
            <a:lstStyle/>
            <a:p>
              <a:pPr algn="ctr"/>
              <a:r>
                <a:rPr lang="es-MX" sz="900" b="1" u="sng" dirty="0" smtClean="0"/>
                <a:t>Oaxaca</a:t>
              </a:r>
              <a:endParaRPr lang="es-ES" sz="900" b="1" u="sng" dirty="0"/>
            </a:p>
          </p:txBody>
        </p:sp>
        <p:sp>
          <p:nvSpPr>
            <p:cNvPr id="15" name="14 CuadroTexto"/>
            <p:cNvSpPr txBox="1"/>
            <p:nvPr/>
          </p:nvSpPr>
          <p:spPr>
            <a:xfrm>
              <a:off x="7345184" y="5517232"/>
              <a:ext cx="683200" cy="230832"/>
            </a:xfrm>
            <a:prstGeom prst="rect">
              <a:avLst/>
            </a:prstGeom>
            <a:noFill/>
          </p:spPr>
          <p:txBody>
            <a:bodyPr wrap="none" rtlCol="0">
              <a:spAutoFit/>
            </a:bodyPr>
            <a:lstStyle/>
            <a:p>
              <a:pPr algn="ctr"/>
              <a:r>
                <a:rPr lang="es-MX" sz="900" b="1" u="sng" dirty="0" smtClean="0"/>
                <a:t>Tenosique</a:t>
              </a:r>
              <a:endParaRPr lang="es-ES" sz="900" b="1" u="sng" dirty="0"/>
            </a:p>
          </p:txBody>
        </p:sp>
        <p:sp>
          <p:nvSpPr>
            <p:cNvPr id="16" name="15 CuadroTexto"/>
            <p:cNvSpPr txBox="1"/>
            <p:nvPr/>
          </p:nvSpPr>
          <p:spPr>
            <a:xfrm>
              <a:off x="576919" y="5805264"/>
              <a:ext cx="1691489" cy="293991"/>
            </a:xfrm>
            <a:prstGeom prst="rect">
              <a:avLst/>
            </a:prstGeom>
            <a:noFill/>
          </p:spPr>
          <p:txBody>
            <a:bodyPr wrap="none" rtlCol="0">
              <a:spAutoFit/>
            </a:bodyPr>
            <a:lstStyle/>
            <a:p>
              <a:pPr>
                <a:lnSpc>
                  <a:spcPct val="150000"/>
                </a:lnSpc>
              </a:pPr>
              <a:r>
                <a:rPr lang="es-ES" sz="1000" u="sng" dirty="0" smtClean="0">
                  <a:latin typeface="Berlin Sans FB" pitchFamily="34" charset="0"/>
                </a:rPr>
                <a:t>Misiones Consulares Actuales</a:t>
              </a:r>
            </a:p>
          </p:txBody>
        </p:sp>
        <p:sp>
          <p:nvSpPr>
            <p:cNvPr id="17" name="16 Rectángulo redondeado"/>
            <p:cNvSpPr/>
            <p:nvPr/>
          </p:nvSpPr>
          <p:spPr>
            <a:xfrm>
              <a:off x="467544" y="5877272"/>
              <a:ext cx="144016"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17 CuadroTexto"/>
            <p:cNvSpPr txBox="1"/>
            <p:nvPr/>
          </p:nvSpPr>
          <p:spPr>
            <a:xfrm>
              <a:off x="4355976" y="4077072"/>
              <a:ext cx="652744" cy="415498"/>
            </a:xfrm>
            <a:prstGeom prst="rect">
              <a:avLst/>
            </a:prstGeom>
            <a:noFill/>
          </p:spPr>
          <p:txBody>
            <a:bodyPr wrap="none" rtlCol="0">
              <a:spAutoFit/>
            </a:bodyPr>
            <a:lstStyle/>
            <a:p>
              <a:pPr algn="ctr"/>
              <a:r>
                <a:rPr lang="es-MX" sz="1000" b="1" dirty="0" smtClean="0"/>
                <a:t>San Luis </a:t>
              </a:r>
            </a:p>
            <a:p>
              <a:pPr algn="ctr"/>
              <a:r>
                <a:rPr lang="es-MX" sz="1000" b="1" dirty="0" smtClean="0"/>
                <a:t>Potosí</a:t>
              </a:r>
              <a:endParaRPr lang="es-ES" sz="1000" b="1" dirty="0"/>
            </a:p>
          </p:txBody>
        </p:sp>
        <p:sp>
          <p:nvSpPr>
            <p:cNvPr id="19" name="18 CuadroTexto"/>
            <p:cNvSpPr txBox="1"/>
            <p:nvPr/>
          </p:nvSpPr>
          <p:spPr>
            <a:xfrm>
              <a:off x="4788024" y="3054152"/>
              <a:ext cx="704040" cy="230832"/>
            </a:xfrm>
            <a:prstGeom prst="rect">
              <a:avLst/>
            </a:prstGeom>
            <a:noFill/>
          </p:spPr>
          <p:txBody>
            <a:bodyPr wrap="none" rtlCol="0">
              <a:spAutoFit/>
            </a:bodyPr>
            <a:lstStyle/>
            <a:p>
              <a:pPr algn="ctr"/>
              <a:r>
                <a:rPr lang="es-ES" sz="900" b="1" i="1" dirty="0" smtClean="0"/>
                <a:t>Monterrey</a:t>
              </a:r>
              <a:endParaRPr lang="es-ES" sz="900" b="1" i="1" dirty="0"/>
            </a:p>
          </p:txBody>
        </p:sp>
        <p:sp>
          <p:nvSpPr>
            <p:cNvPr id="21" name="20 Rectángulo redondeado"/>
            <p:cNvSpPr/>
            <p:nvPr/>
          </p:nvSpPr>
          <p:spPr>
            <a:xfrm>
              <a:off x="467544" y="6165304"/>
              <a:ext cx="144016" cy="144016"/>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21 CuadroTexto"/>
            <p:cNvSpPr txBox="1"/>
            <p:nvPr/>
          </p:nvSpPr>
          <p:spPr>
            <a:xfrm>
              <a:off x="576255" y="6087337"/>
              <a:ext cx="1638590" cy="293991"/>
            </a:xfrm>
            <a:prstGeom prst="rect">
              <a:avLst/>
            </a:prstGeom>
            <a:noFill/>
          </p:spPr>
          <p:txBody>
            <a:bodyPr wrap="none" rtlCol="0">
              <a:spAutoFit/>
            </a:bodyPr>
            <a:lstStyle/>
            <a:p>
              <a:pPr>
                <a:lnSpc>
                  <a:spcPct val="150000"/>
                </a:lnSpc>
              </a:pPr>
              <a:r>
                <a:rPr lang="es-ES" sz="1000" i="1" dirty="0" smtClean="0">
                  <a:latin typeface="Berlin Sans FB" pitchFamily="34" charset="0"/>
                </a:rPr>
                <a:t>Nuevas Misiones Consulares</a:t>
              </a:r>
            </a:p>
          </p:txBody>
        </p:sp>
      </p:grpSp>
      <p:sp>
        <p:nvSpPr>
          <p:cNvPr id="54" name="53 CuadroTexto"/>
          <p:cNvSpPr txBox="1"/>
          <p:nvPr/>
        </p:nvSpPr>
        <p:spPr>
          <a:xfrm>
            <a:off x="0" y="148570"/>
            <a:ext cx="9144000" cy="1077218"/>
          </a:xfrm>
          <a:prstGeom prst="rect">
            <a:avLst/>
          </a:prstGeom>
          <a:noFill/>
        </p:spPr>
        <p:txBody>
          <a:bodyPr wrap="square" rtlCol="0">
            <a:spAutoFit/>
          </a:bodyPr>
          <a:lstStyle/>
          <a:p>
            <a:pPr algn="ctr"/>
            <a:r>
              <a:rPr lang="es-MX" sz="3200" b="1" dirty="0" smtClean="0">
                <a:effectLst>
                  <a:outerShdw blurRad="38100" dist="38100" dir="2700000" algn="tl">
                    <a:srgbClr val="000000">
                      <a:alpha val="43137"/>
                    </a:srgbClr>
                  </a:outerShdw>
                </a:effectLst>
              </a:rPr>
              <a:t>RED CONSULAR DE GUATEMALA EN </a:t>
            </a:r>
          </a:p>
          <a:p>
            <a:pPr algn="ctr"/>
            <a:r>
              <a:rPr lang="es-MX" sz="3200" b="1" dirty="0" smtClean="0">
                <a:effectLst>
                  <a:outerShdw blurRad="38100" dist="38100" dir="2700000" algn="tl">
                    <a:srgbClr val="000000">
                      <a:alpha val="43137"/>
                    </a:srgbClr>
                  </a:outerShdw>
                </a:effectLst>
              </a:rPr>
              <a:t>LOS ESTADOS UNIDOS MEXICANOS</a:t>
            </a:r>
            <a:endParaRPr lang="es-ES" sz="3200" dirty="0">
              <a:effectLst>
                <a:outerShdw blurRad="38100" dist="38100" dir="2700000" algn="tl">
                  <a:srgbClr val="000000">
                    <a:alpha val="43137"/>
                  </a:srgbClr>
                </a:outerShdw>
              </a:effectLst>
            </a:endParaRPr>
          </a:p>
        </p:txBody>
      </p:sp>
      <p:sp>
        <p:nvSpPr>
          <p:cNvPr id="56" name="55 CuadroTexto"/>
          <p:cNvSpPr txBox="1"/>
          <p:nvPr/>
        </p:nvSpPr>
        <p:spPr>
          <a:xfrm>
            <a:off x="73811" y="5363924"/>
            <a:ext cx="2723951" cy="369332"/>
          </a:xfrm>
          <a:prstGeom prst="rect">
            <a:avLst/>
          </a:prstGeom>
          <a:noFill/>
        </p:spPr>
        <p:txBody>
          <a:bodyPr wrap="none" rtlCol="0">
            <a:spAutoFit/>
          </a:bodyPr>
          <a:lstStyle/>
          <a:p>
            <a:pPr algn="ctr"/>
            <a:r>
              <a:rPr lang="es-ES" b="1" dirty="0" smtClean="0">
                <a:effectLst>
                  <a:outerShdw blurRad="38100" dist="38100" dir="2700000" algn="tl">
                    <a:srgbClr val="000000">
                      <a:alpha val="43137"/>
                    </a:srgbClr>
                  </a:outerShdw>
                </a:effectLst>
              </a:rPr>
              <a:t>SEGUNDO SEMESTRE 2014</a:t>
            </a:r>
            <a:endParaRPr lang="es-ES" b="1" dirty="0">
              <a:effectLst>
                <a:outerShdw blurRad="38100" dist="38100" dir="2700000" algn="tl">
                  <a:srgbClr val="000000">
                    <a:alpha val="43137"/>
                  </a:srgbClr>
                </a:outerShdw>
              </a:effectLst>
            </a:endParaRPr>
          </a:p>
        </p:txBody>
      </p:sp>
      <p:pic>
        <p:nvPicPr>
          <p:cNvPr id="57" name="Picture 6"/>
          <p:cNvPicPr>
            <a:picLocks noChangeAspect="1" noChangeArrowheads="1"/>
          </p:cNvPicPr>
          <p:nvPr/>
        </p:nvPicPr>
        <p:blipFill>
          <a:blip r:embed="rId5" cstate="print"/>
          <a:srcRect/>
          <a:stretch>
            <a:fillRect/>
          </a:stretch>
        </p:blipFill>
        <p:spPr bwMode="auto">
          <a:xfrm>
            <a:off x="5832648" y="2407653"/>
            <a:ext cx="2398232" cy="1957451"/>
          </a:xfrm>
          <a:prstGeom prst="rect">
            <a:avLst/>
          </a:prstGeom>
          <a:noFill/>
          <a:ln w="9525">
            <a:noFill/>
            <a:miter lim="800000"/>
            <a:headEnd/>
            <a:tailEnd/>
          </a:ln>
        </p:spPr>
      </p:pic>
      <p:cxnSp>
        <p:nvCxnSpPr>
          <p:cNvPr id="58" name="57 Conector recto"/>
          <p:cNvCxnSpPr/>
          <p:nvPr/>
        </p:nvCxnSpPr>
        <p:spPr>
          <a:xfrm flipH="1" flipV="1">
            <a:off x="6177911" y="3194173"/>
            <a:ext cx="612809" cy="2854419"/>
          </a:xfrm>
          <a:prstGeom prst="line">
            <a:avLst/>
          </a:prstGeom>
          <a:ln w="63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59" name="58 Conector recto"/>
          <p:cNvCxnSpPr/>
          <p:nvPr/>
        </p:nvCxnSpPr>
        <p:spPr>
          <a:xfrm flipH="1" flipV="1">
            <a:off x="6971730" y="3993017"/>
            <a:ext cx="215777" cy="1597628"/>
          </a:xfrm>
          <a:prstGeom prst="line">
            <a:avLst/>
          </a:prstGeom>
          <a:ln w="63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60" name="59 Conector recto"/>
          <p:cNvCxnSpPr/>
          <p:nvPr/>
        </p:nvCxnSpPr>
        <p:spPr>
          <a:xfrm flipV="1">
            <a:off x="7870841" y="3254463"/>
            <a:ext cx="155966" cy="2722122"/>
          </a:xfrm>
          <a:prstGeom prst="line">
            <a:avLst/>
          </a:prstGeom>
          <a:ln w="63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61" name="60 Conector recto"/>
          <p:cNvCxnSpPr/>
          <p:nvPr/>
        </p:nvCxnSpPr>
        <p:spPr>
          <a:xfrm flipH="1" flipV="1">
            <a:off x="7157625" y="4148767"/>
            <a:ext cx="209159" cy="2331873"/>
          </a:xfrm>
          <a:prstGeom prst="line">
            <a:avLst/>
          </a:prstGeom>
          <a:ln w="6350">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62" name="61 Rectángulo redondeado"/>
          <p:cNvSpPr/>
          <p:nvPr/>
        </p:nvSpPr>
        <p:spPr>
          <a:xfrm>
            <a:off x="6875413" y="3744336"/>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62 Rectángulo redondeado"/>
          <p:cNvSpPr/>
          <p:nvPr/>
        </p:nvSpPr>
        <p:spPr>
          <a:xfrm>
            <a:off x="6371357" y="3456304"/>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63 Rectángulo redondeado"/>
          <p:cNvSpPr/>
          <p:nvPr/>
        </p:nvSpPr>
        <p:spPr>
          <a:xfrm>
            <a:off x="7091437" y="3312288"/>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64 Rectángulo redondeado"/>
          <p:cNvSpPr/>
          <p:nvPr/>
        </p:nvSpPr>
        <p:spPr>
          <a:xfrm>
            <a:off x="6443365" y="3024256"/>
            <a:ext cx="216024" cy="14401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65 Rectángulo redondeado"/>
          <p:cNvSpPr/>
          <p:nvPr/>
        </p:nvSpPr>
        <p:spPr>
          <a:xfrm>
            <a:off x="7235453" y="3960360"/>
            <a:ext cx="216024" cy="135632"/>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66 CuadroTexto"/>
          <p:cNvSpPr txBox="1"/>
          <p:nvPr/>
        </p:nvSpPr>
        <p:spPr>
          <a:xfrm>
            <a:off x="6541821" y="2952248"/>
            <a:ext cx="484428" cy="230832"/>
          </a:xfrm>
          <a:prstGeom prst="rect">
            <a:avLst/>
          </a:prstGeom>
          <a:noFill/>
        </p:spPr>
        <p:txBody>
          <a:bodyPr wrap="none" rtlCol="0">
            <a:spAutoFit/>
          </a:bodyPr>
          <a:lstStyle/>
          <a:p>
            <a:pPr algn="ctr"/>
            <a:r>
              <a:rPr lang="es-MX" sz="900" b="1" u="sng" dirty="0" smtClean="0"/>
              <a:t>Tuxtla</a:t>
            </a:r>
            <a:endParaRPr lang="es-ES" sz="900" b="1" u="sng" dirty="0"/>
          </a:p>
        </p:txBody>
      </p:sp>
      <p:sp>
        <p:nvSpPr>
          <p:cNvPr id="68" name="67 CuadroTexto"/>
          <p:cNvSpPr txBox="1"/>
          <p:nvPr/>
        </p:nvSpPr>
        <p:spPr>
          <a:xfrm>
            <a:off x="7181754" y="3240280"/>
            <a:ext cx="591829" cy="230832"/>
          </a:xfrm>
          <a:prstGeom prst="rect">
            <a:avLst/>
          </a:prstGeom>
          <a:noFill/>
        </p:spPr>
        <p:txBody>
          <a:bodyPr wrap="none" rtlCol="0">
            <a:spAutoFit/>
          </a:bodyPr>
          <a:lstStyle/>
          <a:p>
            <a:pPr algn="ctr"/>
            <a:r>
              <a:rPr lang="es-MX" sz="900" b="1" u="sng" dirty="0" smtClean="0"/>
              <a:t>Comitan</a:t>
            </a:r>
            <a:endParaRPr lang="es-ES" sz="900" b="1" u="sng" dirty="0"/>
          </a:p>
        </p:txBody>
      </p:sp>
      <p:sp>
        <p:nvSpPr>
          <p:cNvPr id="69" name="68 CuadroTexto"/>
          <p:cNvSpPr txBox="1"/>
          <p:nvPr/>
        </p:nvSpPr>
        <p:spPr>
          <a:xfrm>
            <a:off x="6362287" y="3384296"/>
            <a:ext cx="898003" cy="230832"/>
          </a:xfrm>
          <a:prstGeom prst="rect">
            <a:avLst/>
          </a:prstGeom>
          <a:noFill/>
        </p:spPr>
        <p:txBody>
          <a:bodyPr wrap="none" rtlCol="0">
            <a:spAutoFit/>
          </a:bodyPr>
          <a:lstStyle/>
          <a:p>
            <a:pPr algn="ctr"/>
            <a:r>
              <a:rPr lang="es-MX" sz="900" b="1" u="sng" dirty="0" smtClean="0"/>
              <a:t>Ciudad Arriaga</a:t>
            </a:r>
            <a:endParaRPr lang="es-ES" sz="900" b="1" u="sng" dirty="0"/>
          </a:p>
        </p:txBody>
      </p:sp>
      <p:sp>
        <p:nvSpPr>
          <p:cNvPr id="70" name="69 CuadroTexto"/>
          <p:cNvSpPr txBox="1"/>
          <p:nvPr/>
        </p:nvSpPr>
        <p:spPr>
          <a:xfrm>
            <a:off x="7059515" y="3657520"/>
            <a:ext cx="679994" cy="230832"/>
          </a:xfrm>
          <a:prstGeom prst="rect">
            <a:avLst/>
          </a:prstGeom>
          <a:noFill/>
        </p:spPr>
        <p:txBody>
          <a:bodyPr wrap="none" rtlCol="0">
            <a:spAutoFit/>
          </a:bodyPr>
          <a:lstStyle/>
          <a:p>
            <a:pPr algn="ctr"/>
            <a:r>
              <a:rPr lang="es-MX" sz="900" b="1" u="sng" dirty="0" smtClean="0"/>
              <a:t>Tapachula</a:t>
            </a:r>
            <a:endParaRPr lang="es-ES" sz="900" b="1" u="sng" dirty="0"/>
          </a:p>
        </p:txBody>
      </p:sp>
      <p:sp>
        <p:nvSpPr>
          <p:cNvPr id="71" name="70 CuadroTexto"/>
          <p:cNvSpPr txBox="1"/>
          <p:nvPr/>
        </p:nvSpPr>
        <p:spPr>
          <a:xfrm>
            <a:off x="7331135" y="3888352"/>
            <a:ext cx="912430" cy="230832"/>
          </a:xfrm>
          <a:prstGeom prst="rect">
            <a:avLst/>
          </a:prstGeom>
          <a:noFill/>
        </p:spPr>
        <p:txBody>
          <a:bodyPr wrap="none" rtlCol="0">
            <a:spAutoFit/>
          </a:bodyPr>
          <a:lstStyle/>
          <a:p>
            <a:pPr algn="ctr"/>
            <a:r>
              <a:rPr lang="es-MX" sz="900" b="1" u="sng" dirty="0" smtClean="0"/>
              <a:t>Ciudad Hidalgo</a:t>
            </a:r>
            <a:endParaRPr lang="es-ES" sz="900" b="1" u="sng" dirty="0"/>
          </a:p>
        </p:txBody>
      </p:sp>
    </p:spTree>
    <p:extLst>
      <p:ext uri="{BB962C8B-B14F-4D97-AF65-F5344CB8AC3E}">
        <p14:creationId xmlns:p14="http://schemas.microsoft.com/office/powerpoint/2010/main" xmlns="" val="3756342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TotalTime>
  <Words>1698</Words>
  <Application>Microsoft Office PowerPoint</Application>
  <PresentationFormat>Presentación en pantalla (4:3)</PresentationFormat>
  <Paragraphs>409</Paragraphs>
  <Slides>17</Slides>
  <Notes>17</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  AVANCES Y NUEVOS ESFUERZOS EN  MATERIA CONSULAR    </vt:lpstr>
      <vt:lpstr> DOCUMENTACION  DE GUATEMALTECOS EN EL EXTRANJERO</vt:lpstr>
      <vt:lpstr>Diapositiva 3</vt:lpstr>
      <vt:lpstr> FORTALECIMIENTO Y AMPLIACION DE LA  RED CONSULAR</vt:lpstr>
      <vt:lpstr>FORTALECIMIENTO Y AMPLIACION DE LA  RED CONSULAR</vt:lpstr>
      <vt:lpstr>Diapositiva 6</vt:lpstr>
      <vt:lpstr>Diapositiva 7</vt:lpstr>
      <vt:lpstr>Diapositiva 8</vt:lpstr>
      <vt:lpstr>Diapositiva 9</vt:lpstr>
      <vt:lpstr>EN MATERIA DE PROTECCIÓN CONSULAR </vt:lpstr>
      <vt:lpstr>EN MATERIA DE PROTECCIÓN CONSULAR PARA LA NIÑEZ Y ADOLESCENCIA MIGRANTE </vt:lpstr>
      <vt:lpstr>Diapositiva 12</vt:lpstr>
      <vt:lpstr>Diapositiva 13</vt:lpstr>
      <vt:lpstr>Programas de Asistencia y  Protección Consular </vt:lpstr>
      <vt:lpstr>Programa de asistencia humanitaria a guatemaltecos retornados vía aérea desde los estados unidos de  américa </vt:lpstr>
      <vt:lpstr>Guatemaltecos deportados vía aérea en los Estados Unidos de América </vt:lpstr>
      <vt:lpstr>guatemaltecos retornados vía terrestre desde México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Carlos Enrique CECY. Coyote Yos</dc:creator>
  <cp:lastModifiedBy>Valued Acer Customer</cp:lastModifiedBy>
  <cp:revision>62</cp:revision>
  <dcterms:created xsi:type="dcterms:W3CDTF">2014-06-20T19:49:40Z</dcterms:created>
  <dcterms:modified xsi:type="dcterms:W3CDTF">2014-06-24T04:46:47Z</dcterms:modified>
</cp:coreProperties>
</file>