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76" r:id="rId4"/>
    <p:sldId id="288" r:id="rId5"/>
    <p:sldId id="289" r:id="rId6"/>
    <p:sldId id="277" r:id="rId7"/>
    <p:sldId id="279" r:id="rId8"/>
    <p:sldId id="280" r:id="rId9"/>
    <p:sldId id="281" r:id="rId10"/>
    <p:sldId id="282" r:id="rId11"/>
    <p:sldId id="283" r:id="rId12"/>
    <p:sldId id="284" r:id="rId13"/>
    <p:sldId id="285" r:id="rId14"/>
    <p:sldId id="286" r:id="rId15"/>
    <p:sldId id="271"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104" y="-3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97915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3501733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52002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148280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90272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44230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200590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74050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368370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3575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8722625-6275-484E-AA46-F097BA0622FC}" type="datetimeFigureOut">
              <a:rPr lang="es-ES" smtClean="0"/>
              <a:t>12/14/14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B3CEE88-7B68-4FF4-A42F-B57A5B8EDCEE}" type="slidenum">
              <a:rPr lang="es-ES" smtClean="0"/>
              <a:t>‹Nr.›</a:t>
            </a:fld>
            <a:endParaRPr lang="es-ES" dirty="0"/>
          </a:p>
        </p:txBody>
      </p:sp>
    </p:spTree>
    <p:extLst>
      <p:ext uri="{BB962C8B-B14F-4D97-AF65-F5344CB8AC3E}">
        <p14:creationId xmlns:p14="http://schemas.microsoft.com/office/powerpoint/2010/main" val="26724936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22625-6275-484E-AA46-F097BA0622FC}" type="datetimeFigureOut">
              <a:rPr lang="es-ES" smtClean="0"/>
              <a:t>12/14/14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CEE88-7B68-4FF4-A42F-B57A5B8EDCEE}" type="slidenum">
              <a:rPr lang="es-ES" smtClean="0"/>
              <a:t>‹Nr.›</a:t>
            </a:fld>
            <a:endParaRPr lang="es-ES" dirty="0"/>
          </a:p>
        </p:txBody>
      </p:sp>
    </p:spTree>
    <p:extLst>
      <p:ext uri="{BB962C8B-B14F-4D97-AF65-F5344CB8AC3E}">
        <p14:creationId xmlns:p14="http://schemas.microsoft.com/office/powerpoint/2010/main" val="4254764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4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6988"/>
            <a:ext cx="92519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1 Título"/>
          <p:cNvSpPr>
            <a:spLocks noGrp="1"/>
          </p:cNvSpPr>
          <p:nvPr>
            <p:ph type="ctrTitle"/>
          </p:nvPr>
        </p:nvSpPr>
        <p:spPr>
          <a:xfrm>
            <a:off x="611188" y="4652963"/>
            <a:ext cx="7772400" cy="1470025"/>
          </a:xfrm>
        </p:spPr>
        <p:txBody>
          <a:bodyPr>
            <a:noAutofit/>
          </a:bodyPr>
          <a:lstStyle/>
          <a:p>
            <a:pPr algn="r"/>
            <a:r>
              <a:rPr lang="en-GB" sz="2400" b="1" dirty="0" smtClean="0"/>
              <a:t>REGIONAL CONFERENCE ON MIGRATION</a:t>
            </a:r>
            <a:r>
              <a:rPr lang="en-GB" sz="1800" dirty="0" smtClean="0"/>
              <a:t/>
            </a:r>
            <a:br>
              <a:rPr lang="en-GB" sz="1800" dirty="0" smtClean="0"/>
            </a:br>
            <a:r>
              <a:rPr lang="en-GB" sz="1800" dirty="0" smtClean="0"/>
              <a:t/>
            </a:r>
            <a:br>
              <a:rPr lang="en-GB" sz="1800" dirty="0" smtClean="0"/>
            </a:br>
            <a:r>
              <a:rPr lang="en-GB" sz="2000" dirty="0" smtClean="0"/>
              <a:t>The Guatemalan Experience</a:t>
            </a:r>
            <a:br>
              <a:rPr lang="en-GB" sz="2000" dirty="0" smtClean="0"/>
            </a:br>
            <a:r>
              <a:rPr lang="en-GB" sz="2000" dirty="0" smtClean="0"/>
              <a:t> Changes in Legislation</a:t>
            </a:r>
            <a:br>
              <a:rPr lang="en-GB" sz="2000" dirty="0" smtClean="0"/>
            </a:br>
            <a:r>
              <a:rPr lang="en-GB" sz="2000" dirty="0" smtClean="0"/>
              <a:t> Public Awareness-Raising Campaigns</a:t>
            </a:r>
            <a:endParaRPr lang="en-GB" altLang="es-GT" sz="1800" dirty="0" smtClean="0">
              <a:latin typeface="Arial" pitchFamily="34" charset="0"/>
              <a:cs typeface="Arial" pitchFamily="34" charset="0"/>
            </a:endParaRPr>
          </a:p>
        </p:txBody>
      </p:sp>
      <p:sp>
        <p:nvSpPr>
          <p:cNvPr id="4" name="1 Título"/>
          <p:cNvSpPr txBox="1">
            <a:spLocks/>
          </p:cNvSpPr>
          <p:nvPr/>
        </p:nvSpPr>
        <p:spPr>
          <a:xfrm>
            <a:off x="2851820" y="3068960"/>
            <a:ext cx="5320580" cy="576064"/>
          </a:xfrm>
          <a:prstGeom prst="rect">
            <a:avLst/>
          </a:prstGeom>
          <a:solidFill>
            <a:srgbClr val="2B336E"/>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smtClean="0">
                <a:solidFill>
                  <a:schemeClr val="bg1"/>
                </a:solidFill>
                <a:latin typeface="Avenir Heavy"/>
                <a:cs typeface="Avenir Heavy"/>
              </a:rPr>
              <a:t>Government of Guatemala</a:t>
            </a:r>
            <a:endParaRPr lang="en-GB" altLang="es-GT" sz="3200" dirty="0" smtClean="0">
              <a:solidFill>
                <a:schemeClr val="bg1"/>
              </a:solidFill>
              <a:latin typeface="Avenir Heavy"/>
              <a:cs typeface="Avenir Heavy"/>
            </a:endParaRPr>
          </a:p>
        </p:txBody>
      </p:sp>
      <p:sp>
        <p:nvSpPr>
          <p:cNvPr id="5" name="1 Título"/>
          <p:cNvSpPr txBox="1">
            <a:spLocks/>
          </p:cNvSpPr>
          <p:nvPr/>
        </p:nvSpPr>
        <p:spPr>
          <a:xfrm>
            <a:off x="2843808" y="3789040"/>
            <a:ext cx="5320580" cy="648072"/>
          </a:xfrm>
          <a:prstGeom prst="rect">
            <a:avLst/>
          </a:prstGeom>
          <a:solidFill>
            <a:schemeClr val="accent1"/>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dirty="0" smtClean="0">
                <a:solidFill>
                  <a:schemeClr val="bg1"/>
                </a:solidFill>
                <a:latin typeface="Arial"/>
                <a:cs typeface="Arial"/>
              </a:rPr>
              <a:t>Ministry of Labour </a:t>
            </a:r>
          </a:p>
          <a:p>
            <a:r>
              <a:rPr lang="en-GB" sz="2400" dirty="0" smtClean="0">
                <a:solidFill>
                  <a:schemeClr val="bg1"/>
                </a:solidFill>
                <a:latin typeface="Arial"/>
                <a:cs typeface="Arial"/>
              </a:rPr>
              <a:t>and Social Welfare</a:t>
            </a:r>
            <a:endParaRPr lang="en-GB" altLang="es-GT" sz="2400" dirty="0" smtClean="0">
              <a:solidFill>
                <a:schemeClr val="bg1"/>
              </a:solidFill>
              <a:latin typeface="Arial"/>
              <a:cs typeface="Arial"/>
            </a:endParaRPr>
          </a:p>
        </p:txBody>
      </p:sp>
    </p:spTree>
    <p:extLst>
      <p:ext uri="{BB962C8B-B14F-4D97-AF65-F5344CB8AC3E}">
        <p14:creationId xmlns:p14="http://schemas.microsoft.com/office/powerpoint/2010/main" val="37927614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lstStyle/>
          <a:p>
            <a:pPr algn="r"/>
            <a:r>
              <a:rPr lang="en-GB" u="sng" dirty="0" smtClean="0">
                <a:latin typeface="Arial" pitchFamily="34" charset="0"/>
                <a:cs typeface="Arial" pitchFamily="34" charset="0"/>
              </a:rPr>
              <a:t>OBLIGATIONS</a:t>
            </a:r>
            <a:endParaRPr lang="en-GB" dirty="0" smtClean="0"/>
          </a:p>
        </p:txBody>
      </p:sp>
      <p:sp>
        <p:nvSpPr>
          <p:cNvPr id="3076" name="4 Marcador de contenido"/>
          <p:cNvSpPr>
            <a:spLocks noGrp="1"/>
          </p:cNvSpPr>
          <p:nvPr>
            <p:ph idx="1"/>
          </p:nvPr>
        </p:nvSpPr>
        <p:spPr>
          <a:xfrm>
            <a:off x="436562" y="1423317"/>
            <a:ext cx="8229600" cy="4525963"/>
          </a:xfrm>
        </p:spPr>
        <p:txBody>
          <a:bodyPr>
            <a:normAutofit fontScale="25000" lnSpcReduction="20000"/>
          </a:bodyPr>
          <a:lstStyle/>
          <a:p>
            <a:pPr lvl="0">
              <a:lnSpc>
                <a:spcPct val="110000"/>
              </a:lnSpc>
              <a:buFont typeface="Wingdings" pitchFamily="2" charset="2"/>
              <a:buChar char="ü"/>
            </a:pPr>
            <a:r>
              <a:rPr lang="en-GB" sz="7200" dirty="0" smtClean="0">
                <a:latin typeface="Arial" pitchFamily="34" charset="0"/>
                <a:cs typeface="Arial" pitchFamily="34" charset="0"/>
              </a:rPr>
              <a:t>To be truthful in their postings and to provide extensive information to job applicants about the positions offered, specifying the characteristics and exclusively mentioning the skills or expertise required to perform a specific activity;</a:t>
            </a:r>
          </a:p>
          <a:p>
            <a:pPr marL="0" lvl="0" indent="0">
              <a:lnSpc>
                <a:spcPct val="110000"/>
              </a:lnSpc>
              <a:buNone/>
            </a:pPr>
            <a:endParaRPr lang="en-GB" sz="7200" dirty="0" smtClean="0">
              <a:latin typeface="Arial" pitchFamily="34" charset="0"/>
              <a:cs typeface="Arial" pitchFamily="34" charset="0"/>
            </a:endParaRPr>
          </a:p>
          <a:p>
            <a:pPr lvl="0">
              <a:lnSpc>
                <a:spcPct val="110000"/>
              </a:lnSpc>
              <a:buFont typeface="Wingdings" pitchFamily="2" charset="2"/>
              <a:buChar char="ü"/>
            </a:pPr>
            <a:r>
              <a:rPr lang="en-GB" sz="7200" dirty="0" smtClean="0">
                <a:latin typeface="Arial" pitchFamily="34" charset="0"/>
                <a:cs typeface="Arial" pitchFamily="34" charset="0"/>
              </a:rPr>
              <a:t>To include the corporate name, address, telephone number and official authorization number of the recruiting agency’s operations in the postings; </a:t>
            </a:r>
          </a:p>
          <a:p>
            <a:pPr lvl="0">
              <a:lnSpc>
                <a:spcPct val="110000"/>
              </a:lnSpc>
              <a:buFont typeface="Wingdings" pitchFamily="2" charset="2"/>
              <a:buChar char="ü"/>
            </a:pPr>
            <a:endParaRPr lang="en-GB" sz="7200" dirty="0">
              <a:latin typeface="Arial" pitchFamily="34" charset="0"/>
              <a:cs typeface="Arial" pitchFamily="34" charset="0"/>
            </a:endParaRPr>
          </a:p>
          <a:p>
            <a:pPr lvl="0">
              <a:lnSpc>
                <a:spcPct val="110000"/>
              </a:lnSpc>
              <a:buFont typeface="Wingdings" pitchFamily="2" charset="2"/>
              <a:buChar char="ü"/>
            </a:pPr>
            <a:r>
              <a:rPr lang="en-GB" sz="7200" dirty="0" smtClean="0">
                <a:latin typeface="Arial" pitchFamily="34" charset="0"/>
                <a:cs typeface="Arial" pitchFamily="34" charset="0"/>
              </a:rPr>
              <a:t>To keep updated records of the number of Guatemalan workers recruited; </a:t>
            </a:r>
          </a:p>
          <a:p>
            <a:pPr marL="0" lvl="0" indent="0">
              <a:lnSpc>
                <a:spcPct val="110000"/>
              </a:lnSpc>
              <a:buNone/>
            </a:pPr>
            <a:endParaRPr lang="en-GB" sz="7200" dirty="0" smtClean="0">
              <a:latin typeface="Arial" pitchFamily="34" charset="0"/>
              <a:cs typeface="Arial" pitchFamily="34" charset="0"/>
            </a:endParaRPr>
          </a:p>
          <a:p>
            <a:pPr lvl="0">
              <a:lnSpc>
                <a:spcPct val="110000"/>
              </a:lnSpc>
              <a:buFont typeface="Wingdings" pitchFamily="2" charset="2"/>
              <a:buChar char="ü"/>
            </a:pPr>
            <a:r>
              <a:rPr lang="en-GB" sz="7200" dirty="0" smtClean="0">
                <a:latin typeface="Arial" pitchFamily="34" charset="0"/>
                <a:cs typeface="Arial" pitchFamily="34" charset="0"/>
              </a:rPr>
              <a:t>To ensure that the work to be performed does not expose the worker to risks relating to diseases or accidents in the workplace; </a:t>
            </a:r>
          </a:p>
          <a:p>
            <a:pPr marL="0" lvl="0" indent="0">
              <a:lnSpc>
                <a:spcPct val="110000"/>
              </a:lnSpc>
              <a:buNone/>
            </a:pPr>
            <a:endParaRPr lang="en-GB" sz="7200" dirty="0" smtClean="0">
              <a:latin typeface="Arial" pitchFamily="34" charset="0"/>
              <a:cs typeface="Arial" pitchFamily="34" charset="0"/>
            </a:endParaRPr>
          </a:p>
          <a:p>
            <a:pPr lvl="0">
              <a:lnSpc>
                <a:spcPct val="110000"/>
              </a:lnSpc>
              <a:buFont typeface="Wingdings" pitchFamily="2" charset="2"/>
              <a:buChar char="ü"/>
            </a:pPr>
            <a:r>
              <a:rPr lang="en-GB" sz="7200" dirty="0" smtClean="0">
                <a:latin typeface="Arial" pitchFamily="34" charset="0"/>
                <a:cs typeface="Arial" pitchFamily="34" charset="0"/>
              </a:rPr>
              <a:t>To submit a report to the Ministry of Labour and Social Welfare on compliance with the obligations established in the Agreement.</a:t>
            </a:r>
          </a:p>
          <a:p>
            <a:endParaRPr lang="en-GB" sz="7200" dirty="0" smtClean="0"/>
          </a:p>
          <a:p>
            <a:endParaRPr lang="en-GB" dirty="0" smtClean="0"/>
          </a:p>
        </p:txBody>
      </p:sp>
    </p:spTree>
    <p:extLst>
      <p:ext uri="{BB962C8B-B14F-4D97-AF65-F5344CB8AC3E}">
        <p14:creationId xmlns:p14="http://schemas.microsoft.com/office/powerpoint/2010/main" val="216154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a:bodyPr>
          <a:lstStyle/>
          <a:p>
            <a:pPr algn="r"/>
            <a:r>
              <a:rPr lang="en-GB" u="sng" dirty="0" smtClean="0">
                <a:latin typeface="Arial" pitchFamily="34" charset="0"/>
                <a:cs typeface="Arial" pitchFamily="34" charset="0"/>
              </a:rPr>
              <a:t>OBLIGATIONS</a:t>
            </a:r>
            <a:br>
              <a:rPr lang="en-GB" u="sng" dirty="0" smtClean="0">
                <a:latin typeface="Arial" pitchFamily="34" charset="0"/>
                <a:cs typeface="Arial" pitchFamily="34" charset="0"/>
              </a:rPr>
            </a:br>
            <a:r>
              <a:rPr lang="en-GB" sz="2000" i="1" u="sng" dirty="0" smtClean="0">
                <a:latin typeface="Arial" pitchFamily="34" charset="0"/>
                <a:cs typeface="Arial" pitchFamily="34" charset="0"/>
              </a:rPr>
              <a:t>(Recruitment to work abroad)</a:t>
            </a:r>
          </a:p>
        </p:txBody>
      </p:sp>
      <p:sp>
        <p:nvSpPr>
          <p:cNvPr id="3076" name="4 Marcador de contenido"/>
          <p:cNvSpPr>
            <a:spLocks noGrp="1"/>
          </p:cNvSpPr>
          <p:nvPr>
            <p:ph idx="1"/>
          </p:nvPr>
        </p:nvSpPr>
        <p:spPr>
          <a:xfrm>
            <a:off x="457200" y="1412776"/>
            <a:ext cx="8229600" cy="4525963"/>
          </a:xfrm>
        </p:spPr>
        <p:txBody>
          <a:bodyPr>
            <a:normAutofit fontScale="70000" lnSpcReduction="20000"/>
          </a:bodyPr>
          <a:lstStyle/>
          <a:p>
            <a:pPr lvl="0">
              <a:buFont typeface="Wingdings" pitchFamily="2" charset="2"/>
              <a:buChar char="ü"/>
            </a:pPr>
            <a:r>
              <a:rPr lang="en-GB" dirty="0" smtClean="0">
                <a:latin typeface="Arial" pitchFamily="34" charset="0"/>
                <a:cs typeface="Arial" pitchFamily="34" charset="0"/>
              </a:rPr>
              <a:t>To comply especially with Articles 34, 35 &amp; 36 of the Labour Code.</a:t>
            </a:r>
          </a:p>
          <a:p>
            <a:pPr>
              <a:buFont typeface="Wingdings" pitchFamily="2" charset="2"/>
              <a:buChar char="ü"/>
            </a:pPr>
            <a:endParaRPr lang="en-GB" dirty="0" smtClean="0">
              <a:latin typeface="Arial" pitchFamily="34" charset="0"/>
              <a:cs typeface="Arial" pitchFamily="34" charset="0"/>
            </a:endParaRPr>
          </a:p>
          <a:p>
            <a:pPr lvl="0">
              <a:buFont typeface="Wingdings" pitchFamily="2" charset="2"/>
              <a:buChar char="ü"/>
            </a:pPr>
            <a:r>
              <a:rPr lang="en-GB" dirty="0" smtClean="0">
                <a:latin typeface="Arial" pitchFamily="34" charset="0"/>
                <a:cs typeface="Arial" pitchFamily="34" charset="0"/>
              </a:rPr>
              <a:t>To submit an official proof of the employment offer issued by the relevant authority in the country of destination to the Ministry of Labour and Social Welfare, prior to recruitment.</a:t>
            </a:r>
          </a:p>
          <a:p>
            <a:pPr>
              <a:buFont typeface="Wingdings" pitchFamily="2" charset="2"/>
              <a:buChar char="ü"/>
            </a:pPr>
            <a:endParaRPr lang="en-GB" dirty="0" smtClean="0">
              <a:latin typeface="Arial" pitchFamily="34" charset="0"/>
              <a:cs typeface="Arial" pitchFamily="34" charset="0"/>
            </a:endParaRPr>
          </a:p>
          <a:p>
            <a:pPr lvl="0">
              <a:buFont typeface="Wingdings" pitchFamily="2" charset="2"/>
              <a:buChar char="ü"/>
            </a:pPr>
            <a:r>
              <a:rPr lang="en-GB" dirty="0" smtClean="0">
                <a:latin typeface="Arial" pitchFamily="34" charset="0"/>
                <a:cs typeface="Arial" pitchFamily="34" charset="0"/>
              </a:rPr>
              <a:t>Prior to recruitment, to inform the Ministry of Labour and Social Welfare about the date and place where the recruitment will take place.</a:t>
            </a:r>
          </a:p>
          <a:p>
            <a:pPr>
              <a:buFont typeface="Wingdings" pitchFamily="2" charset="2"/>
              <a:buChar char="ü"/>
            </a:pPr>
            <a:endParaRPr lang="en-GB" dirty="0" smtClean="0">
              <a:latin typeface="Arial" pitchFamily="34" charset="0"/>
              <a:cs typeface="Arial" pitchFamily="34" charset="0"/>
            </a:endParaRPr>
          </a:p>
          <a:p>
            <a:pPr lvl="0">
              <a:buFont typeface="Wingdings" pitchFamily="2" charset="2"/>
              <a:buChar char="ü"/>
            </a:pPr>
            <a:r>
              <a:rPr lang="en-GB" dirty="0" smtClean="0">
                <a:latin typeface="Arial" pitchFamily="34" charset="0"/>
                <a:cs typeface="Arial" pitchFamily="34" charset="0"/>
              </a:rPr>
              <a:t>The Ministry of Labour and Social Welfare (MINTRAB) will have the authority to supervise the recruitment process of Guatemalan workers wishing to work abroad.</a:t>
            </a:r>
          </a:p>
          <a:p>
            <a:pPr marL="0" indent="0">
              <a:buNone/>
            </a:pPr>
            <a:endParaRPr lang="en-GB" dirty="0" smtClean="0">
              <a:latin typeface="Arial" pitchFamily="34" charset="0"/>
              <a:cs typeface="Arial" pitchFamily="34" charset="0"/>
            </a:endParaRPr>
          </a:p>
          <a:p>
            <a:endParaRPr lang="en-GB" dirty="0" smtClean="0"/>
          </a:p>
        </p:txBody>
      </p:sp>
    </p:spTree>
    <p:extLst>
      <p:ext uri="{BB962C8B-B14F-4D97-AF65-F5344CB8AC3E}">
        <p14:creationId xmlns:p14="http://schemas.microsoft.com/office/powerpoint/2010/main" val="33076439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lstStyle/>
          <a:p>
            <a:pPr algn="r"/>
            <a:r>
              <a:rPr lang="en-GB" u="sng" dirty="0" smtClean="0">
                <a:latin typeface="Arial" pitchFamily="34" charset="0"/>
                <a:cs typeface="Arial" pitchFamily="34" charset="0"/>
              </a:rPr>
              <a:t>OBLIGATIONS</a:t>
            </a:r>
            <a:endParaRPr lang="en-GB" dirty="0" smtClean="0"/>
          </a:p>
        </p:txBody>
      </p:sp>
      <p:sp>
        <p:nvSpPr>
          <p:cNvPr id="3076" name="4 Marcador de contenido"/>
          <p:cNvSpPr>
            <a:spLocks noGrp="1"/>
          </p:cNvSpPr>
          <p:nvPr>
            <p:ph idx="1"/>
          </p:nvPr>
        </p:nvSpPr>
        <p:spPr>
          <a:xfrm>
            <a:off x="457200" y="1268760"/>
            <a:ext cx="8229600" cy="4525963"/>
          </a:xfrm>
        </p:spPr>
        <p:txBody>
          <a:bodyPr>
            <a:normAutofit fontScale="70000" lnSpcReduction="20000"/>
          </a:bodyPr>
          <a:lstStyle/>
          <a:p>
            <a:pPr lvl="0">
              <a:lnSpc>
                <a:spcPct val="110000"/>
              </a:lnSpc>
              <a:buFont typeface="Wingdings" pitchFamily="2" charset="2"/>
              <a:buChar char="ü"/>
            </a:pPr>
            <a:r>
              <a:rPr lang="en-GB" dirty="0" smtClean="0">
                <a:latin typeface="Arial" pitchFamily="34" charset="0"/>
                <a:cs typeface="Arial" pitchFamily="34" charset="0"/>
              </a:rPr>
              <a:t>To inform the workers, prior to departure, about general living conditions, payment of taxes, the nature of the work to be performed, duties and rights related to the position, customs, holidays, leaves of absence, vacations and health and accident insurance and to provide the street and e-mail addresses and telephone and fax numbers of the consular and diplomatic missions in the country of destination.</a:t>
            </a:r>
          </a:p>
          <a:p>
            <a:pPr>
              <a:lnSpc>
                <a:spcPct val="110000"/>
              </a:lnSpc>
              <a:buFont typeface="Wingdings" pitchFamily="2" charset="2"/>
              <a:buChar char="ü"/>
            </a:pPr>
            <a:endParaRPr lang="en-GB" dirty="0" smtClean="0">
              <a:latin typeface="Arial" pitchFamily="34" charset="0"/>
              <a:cs typeface="Arial" pitchFamily="34" charset="0"/>
            </a:endParaRPr>
          </a:p>
          <a:p>
            <a:pPr lvl="0">
              <a:lnSpc>
                <a:spcPct val="110000"/>
              </a:lnSpc>
              <a:buFont typeface="Wingdings" pitchFamily="2" charset="2"/>
              <a:buChar char="ü"/>
            </a:pPr>
            <a:r>
              <a:rPr lang="en-GB" dirty="0" smtClean="0">
                <a:latin typeface="Arial" pitchFamily="34" charset="0"/>
                <a:cs typeface="Arial" pitchFamily="34" charset="0"/>
              </a:rPr>
              <a:t>To submit an updated record of each worker, including the full name, date of departure and return, exact address in the country of destination, name of the employer and additional information required by relevant authorities to the Ministry of Labour and Social Welfare, within a maximum period of five working days after the date of departure of the worker. </a:t>
            </a:r>
          </a:p>
          <a:p>
            <a:pPr>
              <a:lnSpc>
                <a:spcPct val="110000"/>
              </a:lnSpc>
            </a:pPr>
            <a:endParaRPr lang="en-GB" dirty="0" smtClean="0"/>
          </a:p>
        </p:txBody>
      </p:sp>
    </p:spTree>
    <p:extLst>
      <p:ext uri="{BB962C8B-B14F-4D97-AF65-F5344CB8AC3E}">
        <p14:creationId xmlns:p14="http://schemas.microsoft.com/office/powerpoint/2010/main" val="2992441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latin typeface="Arial" pitchFamily="34" charset="0"/>
                <a:cs typeface="Arial" pitchFamily="34" charset="0"/>
              </a:rPr>
              <a:t/>
            </a:r>
            <a:br>
              <a:rPr lang="en-GB" u="sng" dirty="0" smtClean="0">
                <a:latin typeface="Arial" pitchFamily="34" charset="0"/>
                <a:cs typeface="Arial" pitchFamily="34" charset="0"/>
              </a:rPr>
            </a:br>
            <a:r>
              <a:rPr lang="en-GB" u="sng" dirty="0" smtClean="0">
                <a:latin typeface="Arial" pitchFamily="34" charset="0"/>
                <a:cs typeface="Arial" pitchFamily="34" charset="0"/>
              </a:rPr>
              <a:t>PROHIBITIONS</a:t>
            </a:r>
            <a:r>
              <a:rPr lang="en-GB" dirty="0" smtClean="0">
                <a:latin typeface="Arial" pitchFamily="34" charset="0"/>
                <a:cs typeface="Arial" pitchFamily="34" charset="0"/>
              </a:rPr>
              <a:t/>
            </a:r>
            <a:br>
              <a:rPr lang="en-GB" dirty="0" smtClean="0">
                <a:latin typeface="Arial" pitchFamily="34" charset="0"/>
                <a:cs typeface="Arial" pitchFamily="34" charset="0"/>
              </a:rPr>
            </a:br>
            <a:endParaRPr lang="en-GB" dirty="0" smtClean="0"/>
          </a:p>
        </p:txBody>
      </p:sp>
      <p:sp>
        <p:nvSpPr>
          <p:cNvPr id="3076" name="4 Marcador de contenido"/>
          <p:cNvSpPr>
            <a:spLocks noGrp="1"/>
          </p:cNvSpPr>
          <p:nvPr>
            <p:ph idx="1"/>
          </p:nvPr>
        </p:nvSpPr>
        <p:spPr>
          <a:xfrm>
            <a:off x="457200" y="1484784"/>
            <a:ext cx="8229600" cy="4525963"/>
          </a:xfrm>
        </p:spPr>
        <p:txBody>
          <a:bodyPr>
            <a:normAutofit fontScale="32500" lnSpcReduction="20000"/>
          </a:bodyPr>
          <a:lstStyle/>
          <a:p>
            <a:pPr lvl="0">
              <a:lnSpc>
                <a:spcPct val="120000"/>
              </a:lnSpc>
              <a:buFont typeface="Wingdings" pitchFamily="2" charset="2"/>
              <a:buChar char="ü"/>
            </a:pPr>
            <a:r>
              <a:rPr lang="en-GB" sz="4900" dirty="0" smtClean="0">
                <a:latin typeface="Arial" pitchFamily="34" charset="0"/>
                <a:cs typeface="Arial" pitchFamily="34" charset="0"/>
              </a:rPr>
              <a:t>To charge any kind of fee to individuals applying for a job –</a:t>
            </a:r>
            <a:r>
              <a:rPr lang="en-GB" sz="4900" dirty="0">
                <a:latin typeface="Arial" pitchFamily="34" charset="0"/>
                <a:cs typeface="Arial" pitchFamily="34" charset="0"/>
              </a:rPr>
              <a:t> </a:t>
            </a:r>
            <a:r>
              <a:rPr lang="en-GB" sz="4900" dirty="0" smtClean="0">
                <a:latin typeface="Arial" pitchFamily="34" charset="0"/>
                <a:cs typeface="Arial" pitchFamily="34" charset="0"/>
              </a:rPr>
              <a:t>money, services or in-kind, direct or indirect, including costs related to the dissemination and posting of employment offers, information provided, training or any aspect relating to the recruitment, except for the aspects established in Article 9, </a:t>
            </a:r>
            <a:r>
              <a:rPr lang="en-GB" sz="4900" dirty="0">
                <a:latin typeface="Arial" pitchFamily="34" charset="0"/>
                <a:cs typeface="Arial" pitchFamily="34" charset="0"/>
              </a:rPr>
              <a:t>Paragraphs G and </a:t>
            </a:r>
            <a:r>
              <a:rPr lang="en-GB" sz="4900" dirty="0" smtClean="0">
                <a:latin typeface="Arial" pitchFamily="34" charset="0"/>
                <a:cs typeface="Arial" pitchFamily="34" charset="0"/>
              </a:rPr>
              <a:t>H. </a:t>
            </a:r>
          </a:p>
          <a:p>
            <a:pPr marL="0" lvl="0" indent="0">
              <a:lnSpc>
                <a:spcPct val="120000"/>
              </a:lnSpc>
              <a:buNone/>
            </a:pPr>
            <a:endParaRPr lang="en-GB" sz="4900" dirty="0" smtClean="0">
              <a:latin typeface="Arial" pitchFamily="34" charset="0"/>
              <a:cs typeface="Arial" pitchFamily="34" charset="0"/>
            </a:endParaRPr>
          </a:p>
          <a:p>
            <a:pPr lvl="0">
              <a:lnSpc>
                <a:spcPct val="120000"/>
              </a:lnSpc>
              <a:buFont typeface="Wingdings" pitchFamily="2" charset="2"/>
              <a:buChar char="ü"/>
            </a:pPr>
            <a:r>
              <a:rPr lang="en-GB" sz="4900" dirty="0" smtClean="0">
                <a:latin typeface="Arial" pitchFamily="34" charset="0"/>
                <a:cs typeface="Arial" pitchFamily="34" charset="0"/>
              </a:rPr>
              <a:t>To agree directly or indirectly with the employers who use the recruitment service that the administrative costs of the recruiting agencies will be deducted partially or totally from the salaries of the hired workers. </a:t>
            </a:r>
          </a:p>
          <a:p>
            <a:pPr marL="0" indent="0">
              <a:lnSpc>
                <a:spcPct val="120000"/>
              </a:lnSpc>
              <a:buNone/>
            </a:pPr>
            <a:endParaRPr lang="en-GB" sz="4900" dirty="0" smtClean="0">
              <a:latin typeface="Arial" pitchFamily="34" charset="0"/>
              <a:cs typeface="Arial" pitchFamily="34" charset="0"/>
            </a:endParaRPr>
          </a:p>
          <a:p>
            <a:pPr lvl="0">
              <a:lnSpc>
                <a:spcPct val="120000"/>
              </a:lnSpc>
              <a:buFont typeface="Wingdings" pitchFamily="2" charset="2"/>
              <a:buChar char="ü"/>
            </a:pPr>
            <a:r>
              <a:rPr lang="en-GB" sz="4900" dirty="0" smtClean="0">
                <a:latin typeface="Arial" pitchFamily="34" charset="0"/>
                <a:cs typeface="Arial" pitchFamily="34" charset="0"/>
              </a:rPr>
              <a:t>To offer illegal employment, a non-existent vacant position, false employment characteristics or conditions and in general, any act or omission that deceives the worker violating his or her fundamental rights, and any mode of trafficking in persons. </a:t>
            </a:r>
          </a:p>
          <a:p>
            <a:pPr marL="0" indent="0">
              <a:lnSpc>
                <a:spcPct val="120000"/>
              </a:lnSpc>
              <a:buNone/>
            </a:pPr>
            <a:endParaRPr lang="en-GB" sz="4900" dirty="0" smtClean="0">
              <a:latin typeface="Arial" pitchFamily="34" charset="0"/>
              <a:cs typeface="Arial" pitchFamily="34" charset="0"/>
            </a:endParaRPr>
          </a:p>
          <a:p>
            <a:pPr lvl="0">
              <a:lnSpc>
                <a:spcPct val="120000"/>
              </a:lnSpc>
              <a:buFont typeface="Wingdings" pitchFamily="2" charset="2"/>
              <a:buChar char="ü"/>
            </a:pPr>
            <a:r>
              <a:rPr lang="en-GB" sz="4900" dirty="0" smtClean="0">
                <a:latin typeface="Arial" pitchFamily="34" charset="0"/>
                <a:cs typeface="Arial" pitchFamily="34" charset="0"/>
              </a:rPr>
              <a:t>To make undue or illegal use of the information and documents provided by users and to withhold identity documents or other documents included in the worker’s file. </a:t>
            </a:r>
          </a:p>
          <a:p>
            <a:pPr marL="0" indent="0">
              <a:lnSpc>
                <a:spcPct val="120000"/>
              </a:lnSpc>
              <a:buNone/>
            </a:pPr>
            <a:endParaRPr lang="en-GB" dirty="0">
              <a:latin typeface="Arial" pitchFamily="34" charset="0"/>
              <a:cs typeface="Arial" pitchFamily="34" charset="0"/>
            </a:endParaRPr>
          </a:p>
        </p:txBody>
      </p:sp>
    </p:spTree>
    <p:extLst>
      <p:ext uri="{BB962C8B-B14F-4D97-AF65-F5344CB8AC3E}">
        <p14:creationId xmlns:p14="http://schemas.microsoft.com/office/powerpoint/2010/main" val="2873247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latin typeface="Arial" pitchFamily="34" charset="0"/>
                <a:cs typeface="Arial" pitchFamily="34" charset="0"/>
              </a:rPr>
              <a:t/>
            </a:r>
            <a:br>
              <a:rPr lang="en-GB" u="sng" dirty="0" smtClean="0">
                <a:latin typeface="Arial" pitchFamily="34" charset="0"/>
                <a:cs typeface="Arial" pitchFamily="34" charset="0"/>
              </a:rPr>
            </a:br>
            <a:r>
              <a:rPr lang="en-GB" u="sng" dirty="0" smtClean="0">
                <a:latin typeface="Arial" pitchFamily="34" charset="0"/>
                <a:cs typeface="Arial" pitchFamily="34" charset="0"/>
              </a:rPr>
              <a:t>PROHIBITIONS</a:t>
            </a:r>
            <a:r>
              <a:rPr lang="en-GB" dirty="0" smtClean="0">
                <a:latin typeface="Arial" pitchFamily="34" charset="0"/>
                <a:cs typeface="Arial" pitchFamily="34" charset="0"/>
              </a:rPr>
              <a:t/>
            </a:r>
            <a:br>
              <a:rPr lang="en-GB" dirty="0" smtClean="0">
                <a:latin typeface="Arial" pitchFamily="34" charset="0"/>
                <a:cs typeface="Arial" pitchFamily="34" charset="0"/>
              </a:rPr>
            </a:br>
            <a:endParaRPr lang="en-GB" dirty="0" smtClean="0"/>
          </a:p>
        </p:txBody>
      </p:sp>
      <p:sp>
        <p:nvSpPr>
          <p:cNvPr id="3076" name="4 Marcador de contenido"/>
          <p:cNvSpPr>
            <a:spLocks noGrp="1"/>
          </p:cNvSpPr>
          <p:nvPr>
            <p:ph idx="1"/>
          </p:nvPr>
        </p:nvSpPr>
        <p:spPr>
          <a:xfrm>
            <a:off x="457200" y="1412776"/>
            <a:ext cx="8229600" cy="4525963"/>
          </a:xfrm>
        </p:spPr>
        <p:txBody>
          <a:bodyPr>
            <a:normAutofit fontScale="40000" lnSpcReduction="20000"/>
          </a:bodyPr>
          <a:lstStyle/>
          <a:p>
            <a:pPr lvl="0">
              <a:lnSpc>
                <a:spcPct val="110000"/>
              </a:lnSpc>
              <a:buFont typeface="Wingdings" pitchFamily="2" charset="2"/>
              <a:buChar char="ü"/>
            </a:pPr>
            <a:r>
              <a:rPr lang="en-GB" sz="4000" dirty="0" smtClean="0">
                <a:latin typeface="Arial" pitchFamily="34" charset="0"/>
                <a:cs typeface="Arial" pitchFamily="34" charset="0"/>
              </a:rPr>
              <a:t>To use a corporate name other than that which is registered in the Ministry of Labour and Social Welfare.</a:t>
            </a:r>
          </a:p>
          <a:p>
            <a:pPr marL="0" indent="0">
              <a:lnSpc>
                <a:spcPct val="110000"/>
              </a:lnSpc>
              <a:buNone/>
            </a:pPr>
            <a:endParaRPr lang="en-GB" sz="4000" dirty="0" smtClean="0">
              <a:latin typeface="Arial" pitchFamily="34" charset="0"/>
              <a:cs typeface="Arial" pitchFamily="34" charset="0"/>
            </a:endParaRPr>
          </a:p>
          <a:p>
            <a:pPr lvl="0">
              <a:lnSpc>
                <a:spcPct val="110000"/>
              </a:lnSpc>
              <a:buFont typeface="Wingdings" pitchFamily="2" charset="2"/>
              <a:buChar char="ü"/>
            </a:pPr>
            <a:r>
              <a:rPr lang="en-GB" sz="4000" dirty="0" smtClean="0">
                <a:latin typeface="Arial" pitchFamily="34" charset="0"/>
                <a:cs typeface="Arial" pitchFamily="34" charset="0"/>
              </a:rPr>
              <a:t>To recruit workers if this is not based on the conditions established in the official authorization and as specified in relevant current legislation. </a:t>
            </a:r>
          </a:p>
          <a:p>
            <a:pPr marL="0" indent="0">
              <a:lnSpc>
                <a:spcPct val="110000"/>
              </a:lnSpc>
              <a:buNone/>
            </a:pPr>
            <a:endParaRPr lang="en-GB" sz="4000" dirty="0" smtClean="0">
              <a:latin typeface="Arial" pitchFamily="34" charset="0"/>
              <a:cs typeface="Arial" pitchFamily="34" charset="0"/>
            </a:endParaRPr>
          </a:p>
          <a:p>
            <a:pPr lvl="0">
              <a:lnSpc>
                <a:spcPct val="110000"/>
              </a:lnSpc>
              <a:buFont typeface="Wingdings" pitchFamily="2" charset="2"/>
              <a:buChar char="ü"/>
            </a:pPr>
            <a:r>
              <a:rPr lang="en-GB" sz="4000" dirty="0" smtClean="0">
                <a:latin typeface="Arial" pitchFamily="34" charset="0"/>
                <a:cs typeface="Arial" pitchFamily="34" charset="0"/>
              </a:rPr>
              <a:t>To perform actions involving any type of discrimination during the worker recruitment process.</a:t>
            </a:r>
            <a:br>
              <a:rPr lang="en-GB" sz="4000" dirty="0" smtClean="0">
                <a:latin typeface="Arial" pitchFamily="34" charset="0"/>
                <a:cs typeface="Arial" pitchFamily="34" charset="0"/>
              </a:rPr>
            </a:br>
            <a:r>
              <a:rPr lang="en-GB" sz="4000" dirty="0" smtClean="0">
                <a:latin typeface="Arial" pitchFamily="34" charset="0"/>
                <a:cs typeface="Arial" pitchFamily="34" charset="0"/>
              </a:rPr>
              <a:t> </a:t>
            </a:r>
          </a:p>
          <a:p>
            <a:pPr lvl="0">
              <a:lnSpc>
                <a:spcPct val="110000"/>
              </a:lnSpc>
              <a:buFont typeface="Wingdings" pitchFamily="2" charset="2"/>
              <a:buChar char="ü"/>
            </a:pPr>
            <a:r>
              <a:rPr lang="en-GB" sz="4000" dirty="0" smtClean="0">
                <a:latin typeface="Arial" pitchFamily="34" charset="0"/>
                <a:cs typeface="Arial" pitchFamily="34" charset="0"/>
              </a:rPr>
              <a:t>To fully or partially use emblems, logos and names of government institutions and international organizations in announcements or letterheads without prior written authorization by these entities. </a:t>
            </a:r>
          </a:p>
          <a:p>
            <a:pPr marL="0" lvl="0" indent="0">
              <a:lnSpc>
                <a:spcPct val="110000"/>
              </a:lnSpc>
              <a:buNone/>
            </a:pPr>
            <a:endParaRPr lang="en-GB" sz="4000" dirty="0" smtClean="0">
              <a:latin typeface="Arial" pitchFamily="34" charset="0"/>
              <a:cs typeface="Arial" pitchFamily="34" charset="0"/>
            </a:endParaRPr>
          </a:p>
          <a:p>
            <a:pPr lvl="0">
              <a:lnSpc>
                <a:spcPct val="110000"/>
              </a:lnSpc>
              <a:buFont typeface="Wingdings" pitchFamily="2" charset="2"/>
              <a:buChar char="ü"/>
            </a:pPr>
            <a:r>
              <a:rPr lang="en-GB" sz="4000" dirty="0" smtClean="0">
                <a:latin typeface="Arial" pitchFamily="34" charset="0"/>
                <a:cs typeface="Arial" pitchFamily="34" charset="0"/>
              </a:rPr>
              <a:t>To hire workers under 18 years of age.</a:t>
            </a:r>
          </a:p>
          <a:p>
            <a:pPr>
              <a:lnSpc>
                <a:spcPct val="110000"/>
              </a:lnSpc>
              <a:buFont typeface="Wingdings" pitchFamily="2" charset="2"/>
              <a:buChar char="ü"/>
            </a:pPr>
            <a:endParaRPr lang="en-GB" sz="4000" dirty="0" smtClean="0">
              <a:latin typeface="Arial" pitchFamily="34" charset="0"/>
              <a:cs typeface="Arial" pitchFamily="34" charset="0"/>
            </a:endParaRPr>
          </a:p>
          <a:p>
            <a:pPr lvl="0">
              <a:lnSpc>
                <a:spcPct val="110000"/>
              </a:lnSpc>
              <a:buFont typeface="Wingdings" pitchFamily="2" charset="2"/>
              <a:buChar char="ü"/>
            </a:pPr>
            <a:r>
              <a:rPr lang="en-GB" sz="4000" dirty="0" smtClean="0">
                <a:latin typeface="Arial" pitchFamily="34" charset="0"/>
                <a:cs typeface="Arial" pitchFamily="34" charset="0"/>
              </a:rPr>
              <a:t>To recruit workers to work in countries that are not members of the United Nations (UN).</a:t>
            </a:r>
          </a:p>
          <a:p>
            <a:pPr>
              <a:lnSpc>
                <a:spcPct val="110000"/>
              </a:lnSpc>
            </a:pPr>
            <a:endParaRPr lang="en-GB" dirty="0" smtClean="0"/>
          </a:p>
        </p:txBody>
      </p:sp>
    </p:spTree>
    <p:extLst>
      <p:ext uri="{BB962C8B-B14F-4D97-AF65-F5344CB8AC3E}">
        <p14:creationId xmlns:p14="http://schemas.microsoft.com/office/powerpoint/2010/main" val="24602200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lstStyle/>
          <a:p>
            <a:r>
              <a:rPr lang="en-GB" dirty="0" smtClean="0"/>
              <a:t> </a:t>
            </a:r>
          </a:p>
        </p:txBody>
      </p:sp>
      <p:sp>
        <p:nvSpPr>
          <p:cNvPr id="3076" name="4 Marcador de contenido"/>
          <p:cNvSpPr>
            <a:spLocks noGrp="1"/>
          </p:cNvSpPr>
          <p:nvPr>
            <p:ph idx="1"/>
          </p:nvPr>
        </p:nvSpPr>
        <p:spPr/>
        <p:txBody>
          <a:bodyPr/>
          <a:lstStyle/>
          <a:p>
            <a:pPr marL="0" indent="0" algn="ctr">
              <a:buNone/>
            </a:pPr>
            <a:endParaRPr lang="en-GB" dirty="0" smtClean="0"/>
          </a:p>
          <a:p>
            <a:pPr marL="0" indent="0" algn="ctr">
              <a:buNone/>
            </a:pPr>
            <a:endParaRPr lang="en-GB" dirty="0" smtClean="0"/>
          </a:p>
          <a:p>
            <a:pPr marL="0" indent="0" algn="ctr">
              <a:buNone/>
            </a:pPr>
            <a:r>
              <a:rPr lang="en-GB" sz="4000" dirty="0" smtClean="0"/>
              <a:t>Thank you.</a:t>
            </a:r>
          </a:p>
        </p:txBody>
      </p:sp>
    </p:spTree>
    <p:extLst>
      <p:ext uri="{BB962C8B-B14F-4D97-AF65-F5344CB8AC3E}">
        <p14:creationId xmlns:p14="http://schemas.microsoft.com/office/powerpoint/2010/main" val="33374531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a:xfrm>
            <a:off x="436562" y="244204"/>
            <a:ext cx="8229600" cy="1143000"/>
          </a:xfrm>
        </p:spPr>
        <p:txBody>
          <a:bodyPr>
            <a:noAutofit/>
          </a:bodyPr>
          <a:lstStyle/>
          <a:p>
            <a:pPr algn="r"/>
            <a:r>
              <a:rPr lang="en-GB" sz="5400" u="sng" dirty="0" smtClean="0"/>
              <a:t>Legislation</a:t>
            </a:r>
          </a:p>
        </p:txBody>
      </p:sp>
      <p:sp>
        <p:nvSpPr>
          <p:cNvPr id="3076" name="4 Marcador de contenido"/>
          <p:cNvSpPr>
            <a:spLocks noGrp="1"/>
          </p:cNvSpPr>
          <p:nvPr>
            <p:ph idx="1"/>
          </p:nvPr>
        </p:nvSpPr>
        <p:spPr>
          <a:xfrm>
            <a:off x="457200" y="1340768"/>
            <a:ext cx="8229600" cy="4785395"/>
          </a:xfrm>
        </p:spPr>
        <p:txBody>
          <a:bodyPr>
            <a:normAutofit/>
          </a:bodyPr>
          <a:lstStyle/>
          <a:p>
            <a:pPr marL="0" indent="0">
              <a:buNone/>
            </a:pPr>
            <a:r>
              <a:rPr lang="en-GB" sz="2400" dirty="0" smtClean="0"/>
              <a:t> </a:t>
            </a:r>
          </a:p>
        </p:txBody>
      </p:sp>
      <p:sp>
        <p:nvSpPr>
          <p:cNvPr id="2" name="1 Elipse"/>
          <p:cNvSpPr/>
          <p:nvPr/>
        </p:nvSpPr>
        <p:spPr>
          <a:xfrm>
            <a:off x="219764" y="99187"/>
            <a:ext cx="2624044" cy="2645736"/>
          </a:xfrm>
          <a:prstGeom prst="ellipse">
            <a:avLst/>
          </a:prstGeom>
          <a:ln w="5715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u="sng" dirty="0" smtClean="0">
                <a:latin typeface="Arial" pitchFamily="34" charset="0"/>
                <a:cs typeface="Arial" pitchFamily="34" charset="0"/>
              </a:rPr>
              <a:t>Political Constitution of the Republic</a:t>
            </a:r>
          </a:p>
          <a:p>
            <a:endParaRPr lang="en-GB" sz="1200" b="1" u="sng" dirty="0" smtClean="0">
              <a:latin typeface="Arial" pitchFamily="34" charset="0"/>
              <a:cs typeface="Arial" pitchFamily="34" charset="0"/>
            </a:endParaRPr>
          </a:p>
          <a:p>
            <a:pPr marL="171450" indent="-171450">
              <a:buFont typeface="Wingdings" pitchFamily="2" charset="2"/>
              <a:buChar char="ü"/>
            </a:pPr>
            <a:r>
              <a:rPr lang="en-GB" sz="1400" dirty="0" smtClean="0"/>
              <a:t>Art. 1. Protection for individuals and families.</a:t>
            </a:r>
          </a:p>
          <a:p>
            <a:pPr marL="171450" indent="-171450">
              <a:buFont typeface="Wingdings" pitchFamily="2" charset="2"/>
              <a:buChar char="ü"/>
            </a:pPr>
            <a:r>
              <a:rPr lang="en-GB" sz="1400" dirty="0" smtClean="0"/>
              <a:t>Art. 2. Duties of the State.</a:t>
            </a:r>
          </a:p>
          <a:p>
            <a:pPr marL="171450" indent="-171450">
              <a:buFont typeface="Wingdings" pitchFamily="2" charset="2"/>
              <a:buChar char="ü"/>
            </a:pPr>
            <a:r>
              <a:rPr lang="en-GB" sz="1400" dirty="0" smtClean="0"/>
              <a:t>Art. 101. The right to work.</a:t>
            </a:r>
            <a:endParaRPr lang="en-GB" sz="1600" b="1" u="sng" dirty="0">
              <a:latin typeface="Arial" pitchFamily="34" charset="0"/>
              <a:cs typeface="Arial" pitchFamily="34" charset="0"/>
            </a:endParaRPr>
          </a:p>
        </p:txBody>
      </p:sp>
      <p:sp>
        <p:nvSpPr>
          <p:cNvPr id="6" name="5 Elipse"/>
          <p:cNvSpPr/>
          <p:nvPr/>
        </p:nvSpPr>
        <p:spPr>
          <a:xfrm>
            <a:off x="1847018" y="2476915"/>
            <a:ext cx="1716870" cy="1228672"/>
          </a:xfrm>
          <a:prstGeom prst="ellipse">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u="sng" dirty="0" smtClean="0"/>
              <a:t>Objective</a:t>
            </a:r>
            <a:r>
              <a:rPr lang="en-GB" sz="1200" b="1" dirty="0" smtClean="0"/>
              <a:t> </a:t>
            </a:r>
          </a:p>
          <a:p>
            <a:pPr algn="ctr"/>
            <a:r>
              <a:rPr lang="en-GB" sz="1200" dirty="0" smtClean="0"/>
              <a:t>To establish the fundamental rights and the duty of protection.</a:t>
            </a:r>
            <a:endParaRPr lang="en-GB" sz="1200" dirty="0"/>
          </a:p>
        </p:txBody>
      </p:sp>
      <p:sp>
        <p:nvSpPr>
          <p:cNvPr id="12" name="11 Elipse"/>
          <p:cNvSpPr/>
          <p:nvPr/>
        </p:nvSpPr>
        <p:spPr>
          <a:xfrm>
            <a:off x="5724128" y="1268759"/>
            <a:ext cx="3024337" cy="2952329"/>
          </a:xfrm>
          <a:prstGeom prst="ellipse">
            <a:avLst/>
          </a:prstGeom>
          <a:ln w="5715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200" b="1" u="sng" dirty="0" smtClean="0"/>
          </a:p>
          <a:p>
            <a:pPr algn="ctr"/>
            <a:r>
              <a:rPr lang="en-GB" sz="1600" b="1" u="sng" dirty="0" smtClean="0"/>
              <a:t>Ratified International Conventions</a:t>
            </a:r>
          </a:p>
          <a:p>
            <a:pPr algn="ctr"/>
            <a:endParaRPr lang="en-GB" sz="1100" b="1" u="sng" dirty="0" smtClean="0"/>
          </a:p>
          <a:p>
            <a:pPr marL="171450" indent="-171450">
              <a:buFont typeface="Wingdings" pitchFamily="2" charset="2"/>
              <a:buChar char="ü"/>
            </a:pPr>
            <a:r>
              <a:rPr lang="en-GB" sz="1400" dirty="0" smtClean="0"/>
              <a:t>ILO Convention 96 concerning Fee-Charging Employment Agencies, 1949.</a:t>
            </a:r>
          </a:p>
          <a:p>
            <a:pPr marL="171450" indent="-171450">
              <a:buFont typeface="Wingdings" pitchFamily="2" charset="2"/>
              <a:buChar char="ü"/>
            </a:pPr>
            <a:endParaRPr lang="en-GB" sz="1400" dirty="0" smtClean="0"/>
          </a:p>
          <a:p>
            <a:pPr marL="171450" indent="-171450">
              <a:buFont typeface="Wingdings" pitchFamily="2" charset="2"/>
              <a:buChar char="ü"/>
            </a:pPr>
            <a:r>
              <a:rPr lang="en-GB" sz="1400" dirty="0" smtClean="0"/>
              <a:t>ILO Convention 97 concerning Migrant Workers, 1949.</a:t>
            </a:r>
          </a:p>
          <a:p>
            <a:pPr algn="ctr"/>
            <a:endParaRPr lang="en-GB" dirty="0"/>
          </a:p>
        </p:txBody>
      </p:sp>
      <p:sp>
        <p:nvSpPr>
          <p:cNvPr id="13" name="12 Elipse"/>
          <p:cNvSpPr/>
          <p:nvPr/>
        </p:nvSpPr>
        <p:spPr>
          <a:xfrm>
            <a:off x="4035477" y="2544211"/>
            <a:ext cx="1688651" cy="987474"/>
          </a:xfrm>
          <a:prstGeom prst="ellipse">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u="sng" dirty="0" smtClean="0"/>
              <a:t>Objective</a:t>
            </a:r>
          </a:p>
          <a:p>
            <a:pPr algn="ctr"/>
            <a:r>
              <a:rPr lang="en-GB" sz="1200" dirty="0" smtClean="0"/>
              <a:t>International parameters on the matter</a:t>
            </a:r>
          </a:p>
        </p:txBody>
      </p:sp>
      <p:sp>
        <p:nvSpPr>
          <p:cNvPr id="14" name="13 Elipse"/>
          <p:cNvSpPr/>
          <p:nvPr/>
        </p:nvSpPr>
        <p:spPr>
          <a:xfrm>
            <a:off x="2216484" y="3756132"/>
            <a:ext cx="2401415" cy="2324503"/>
          </a:xfrm>
          <a:prstGeom prst="ellipse">
            <a:avLst/>
          </a:prstGeom>
          <a:ln w="5715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u="sng" dirty="0" smtClean="0">
                <a:latin typeface="Arial" pitchFamily="34" charset="0"/>
                <a:cs typeface="Arial" pitchFamily="34" charset="0"/>
              </a:rPr>
              <a:t>Ordinary Legislation</a:t>
            </a:r>
          </a:p>
          <a:p>
            <a:pPr marL="171450" indent="-171450">
              <a:buFont typeface="Wingdings" pitchFamily="2" charset="2"/>
              <a:buChar char="ü"/>
            </a:pPr>
            <a:endParaRPr lang="en-GB" sz="1200" dirty="0" smtClean="0">
              <a:latin typeface="Arial" pitchFamily="34" charset="0"/>
              <a:cs typeface="Arial" pitchFamily="34" charset="0"/>
            </a:endParaRPr>
          </a:p>
          <a:p>
            <a:pPr marL="171450" indent="-171450">
              <a:buFont typeface="Wingdings" pitchFamily="2" charset="2"/>
              <a:buChar char="ü"/>
            </a:pPr>
            <a:r>
              <a:rPr lang="en-GB" sz="1200" dirty="0" smtClean="0">
                <a:latin typeface="Arial" pitchFamily="34" charset="0"/>
                <a:cs typeface="Arial" pitchFamily="34" charset="0"/>
              </a:rPr>
              <a:t>Guatemala Labour Code (Arts. 34-36)</a:t>
            </a:r>
          </a:p>
          <a:p>
            <a:pPr marL="171450" indent="-171450">
              <a:buFont typeface="Wingdings" pitchFamily="2" charset="2"/>
              <a:buChar char="ü"/>
            </a:pPr>
            <a:r>
              <a:rPr lang="en-GB" sz="1200" dirty="0" smtClean="0">
                <a:latin typeface="Arial" pitchFamily="34" charset="0"/>
                <a:cs typeface="Arial" pitchFamily="34" charset="0"/>
              </a:rPr>
              <a:t>Regulations for Recruiting Agencies</a:t>
            </a:r>
          </a:p>
          <a:p>
            <a:pPr algn="ctr"/>
            <a:r>
              <a:rPr lang="en-GB" sz="1600" b="1" u="sng" dirty="0" smtClean="0">
                <a:latin typeface="Arial" pitchFamily="34" charset="0"/>
                <a:cs typeface="Arial" pitchFamily="34" charset="0"/>
              </a:rPr>
              <a:t> </a:t>
            </a:r>
          </a:p>
        </p:txBody>
      </p:sp>
      <p:sp>
        <p:nvSpPr>
          <p:cNvPr id="15" name="14 Elipse"/>
          <p:cNvSpPr/>
          <p:nvPr/>
        </p:nvSpPr>
        <p:spPr>
          <a:xfrm>
            <a:off x="4570508" y="4725144"/>
            <a:ext cx="2665788" cy="1656184"/>
          </a:xfrm>
          <a:prstGeom prst="ellipse">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u="sng" dirty="0" smtClean="0"/>
              <a:t>Objective</a:t>
            </a:r>
          </a:p>
          <a:p>
            <a:pPr marL="285750" indent="-285750">
              <a:buFont typeface="Arial" pitchFamily="34" charset="0"/>
              <a:buChar char="•"/>
            </a:pPr>
            <a:endParaRPr lang="en-GB" sz="1200" dirty="0" smtClean="0"/>
          </a:p>
          <a:p>
            <a:pPr marL="285750" indent="-285750">
              <a:buFont typeface="Arial" pitchFamily="34" charset="0"/>
              <a:buChar char="•"/>
            </a:pPr>
            <a:r>
              <a:rPr lang="en-GB" sz="1100" dirty="0" smtClean="0"/>
              <a:t>Protection of the rights of workers prior to their departure from Guatemala;</a:t>
            </a:r>
          </a:p>
          <a:p>
            <a:pPr marL="285750" indent="-285750">
              <a:buFont typeface="Arial" pitchFamily="34" charset="0"/>
              <a:buChar char="•"/>
            </a:pPr>
            <a:r>
              <a:rPr lang="en-GB" sz="1100" dirty="0" smtClean="0"/>
              <a:t>Operations, control and registration of recruiting agencies.</a:t>
            </a:r>
          </a:p>
        </p:txBody>
      </p:sp>
    </p:spTree>
    <p:extLst>
      <p:ext uri="{BB962C8B-B14F-4D97-AF65-F5344CB8AC3E}">
        <p14:creationId xmlns:p14="http://schemas.microsoft.com/office/powerpoint/2010/main" val="1424198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latin typeface="Arial" pitchFamily="34" charset="0"/>
                <a:cs typeface="Arial" pitchFamily="34" charset="0"/>
              </a:rPr>
              <a:t/>
            </a:r>
            <a:br>
              <a:rPr lang="en-GB" u="sng" dirty="0" smtClean="0">
                <a:latin typeface="Arial" pitchFamily="34" charset="0"/>
                <a:cs typeface="Arial" pitchFamily="34" charset="0"/>
              </a:rPr>
            </a:br>
            <a:r>
              <a:rPr lang="en-GB" u="sng" dirty="0" smtClean="0">
                <a:latin typeface="Arial" pitchFamily="34" charset="0"/>
                <a:cs typeface="Arial" pitchFamily="34" charset="0"/>
              </a:rPr>
              <a:t>Labour Code</a:t>
            </a:r>
            <a:br>
              <a:rPr lang="en-GB" u="sng" dirty="0" smtClean="0">
                <a:latin typeface="Arial" pitchFamily="34" charset="0"/>
                <a:cs typeface="Arial" pitchFamily="34" charset="0"/>
              </a:rPr>
            </a:br>
            <a:r>
              <a:rPr lang="en-GB" sz="2000" b="1" dirty="0" smtClean="0">
                <a:latin typeface="Arial" pitchFamily="34" charset="0"/>
                <a:cs typeface="Arial" pitchFamily="34" charset="0"/>
              </a:rPr>
              <a:t>Articles 34, 35 &amp; 36</a:t>
            </a:r>
            <a:r>
              <a:rPr lang="en-GB" b="1" dirty="0" smtClean="0">
                <a:latin typeface="Arial" pitchFamily="34" charset="0"/>
                <a:cs typeface="Arial" pitchFamily="34" charset="0"/>
              </a:rPr>
              <a:t/>
            </a:r>
            <a:br>
              <a:rPr lang="en-GB" b="1" dirty="0" smtClean="0">
                <a:latin typeface="Arial" pitchFamily="34" charset="0"/>
                <a:cs typeface="Arial" pitchFamily="34" charset="0"/>
              </a:rPr>
            </a:br>
            <a:endParaRPr lang="en-GB" dirty="0" smtClean="0"/>
          </a:p>
        </p:txBody>
      </p:sp>
      <p:sp>
        <p:nvSpPr>
          <p:cNvPr id="3076" name="4 Marcador de contenido"/>
          <p:cNvSpPr>
            <a:spLocks noGrp="1"/>
          </p:cNvSpPr>
          <p:nvPr>
            <p:ph idx="1"/>
          </p:nvPr>
        </p:nvSpPr>
        <p:spPr>
          <a:xfrm>
            <a:off x="436562" y="1412776"/>
            <a:ext cx="8229600" cy="4525963"/>
          </a:xfrm>
        </p:spPr>
        <p:txBody>
          <a:bodyPr>
            <a:normAutofit/>
          </a:bodyPr>
          <a:lstStyle/>
          <a:p>
            <a:pPr marL="0" indent="0">
              <a:buNone/>
            </a:pPr>
            <a:r>
              <a:rPr lang="en-GB" sz="1200" b="1" dirty="0" smtClean="0">
                <a:latin typeface="Arial" pitchFamily="34" charset="0"/>
                <a:cs typeface="Arial" pitchFamily="34" charset="0"/>
              </a:rPr>
              <a:t/>
            </a:r>
            <a:br>
              <a:rPr lang="en-GB" sz="1200" b="1" dirty="0" smtClean="0">
                <a:latin typeface="Arial" pitchFamily="34" charset="0"/>
                <a:cs typeface="Arial" pitchFamily="34" charset="0"/>
              </a:rPr>
            </a:br>
            <a:r>
              <a:rPr lang="en-GB" sz="2800" dirty="0" smtClean="0"/>
              <a:t>Protection of the rights of workers prior to their departure from Guatemala</a:t>
            </a:r>
          </a:p>
          <a:p>
            <a:pPr marL="0" indent="0">
              <a:buNone/>
            </a:pPr>
            <a:endParaRPr lang="en-GB" sz="1800" dirty="0" smtClean="0"/>
          </a:p>
          <a:p>
            <a:pPr>
              <a:buFont typeface="Wingdings" pitchFamily="2" charset="2"/>
              <a:buChar char="ü"/>
            </a:pPr>
            <a:r>
              <a:rPr lang="en-GB" sz="1600" dirty="0" smtClean="0"/>
              <a:t>Authorization by the Ministry of Labour and Social Welfare; </a:t>
            </a:r>
          </a:p>
          <a:p>
            <a:pPr>
              <a:buFont typeface="Wingdings" pitchFamily="2" charset="2"/>
              <a:buChar char="ü"/>
            </a:pPr>
            <a:r>
              <a:rPr lang="en-GB" sz="1600" dirty="0" smtClean="0"/>
              <a:t>Permanent representative in Guatemala City;</a:t>
            </a:r>
          </a:p>
          <a:p>
            <a:pPr>
              <a:buFont typeface="Wingdings" pitchFamily="2" charset="2"/>
              <a:buChar char="ü"/>
            </a:pPr>
            <a:r>
              <a:rPr lang="en-GB" sz="1600" dirty="0" smtClean="0"/>
              <a:t>Transportation costs abroad;</a:t>
            </a:r>
          </a:p>
          <a:p>
            <a:pPr>
              <a:buFont typeface="Wingdings" pitchFamily="2" charset="2"/>
              <a:buChar char="ü"/>
            </a:pPr>
            <a:r>
              <a:rPr lang="en-GB" sz="1600" dirty="0" smtClean="0"/>
              <a:t>Transportation costs for family members (if necessary);</a:t>
            </a:r>
          </a:p>
          <a:p>
            <a:pPr>
              <a:buFont typeface="Wingdings" pitchFamily="2" charset="2"/>
              <a:buChar char="ü"/>
            </a:pPr>
            <a:r>
              <a:rPr lang="en-GB" sz="1600" dirty="0" smtClean="0"/>
              <a:t>Payment of guarantee insurance (repatriation costs, compensation or benefit claims); </a:t>
            </a:r>
          </a:p>
          <a:p>
            <a:pPr>
              <a:buFont typeface="Wingdings" pitchFamily="2" charset="2"/>
              <a:buChar char="ü"/>
            </a:pPr>
            <a:r>
              <a:rPr lang="en-GB" sz="1600" dirty="0" smtClean="0"/>
              <a:t>Repatriation;</a:t>
            </a:r>
          </a:p>
          <a:p>
            <a:pPr>
              <a:buFont typeface="Wingdings" pitchFamily="2" charset="2"/>
              <a:buChar char="ü"/>
            </a:pPr>
            <a:r>
              <a:rPr lang="en-GB" sz="1600" dirty="0" smtClean="0"/>
              <a:t>A written contract is required;</a:t>
            </a:r>
          </a:p>
          <a:p>
            <a:pPr>
              <a:buFont typeface="Wingdings" pitchFamily="2" charset="2"/>
              <a:buChar char="ü"/>
            </a:pPr>
            <a:r>
              <a:rPr lang="en-GB" sz="1600" dirty="0" smtClean="0"/>
              <a:t>A copy for the diplomatic representative.</a:t>
            </a:r>
          </a:p>
          <a:p>
            <a:pPr>
              <a:buFont typeface="Wingdings" pitchFamily="2" charset="2"/>
              <a:buChar char="ü"/>
            </a:pPr>
            <a:endParaRPr lang="en-GB" dirty="0">
              <a:latin typeface="Arial" pitchFamily="34" charset="0"/>
              <a:cs typeface="Arial" pitchFamily="34" charset="0"/>
            </a:endParaRPr>
          </a:p>
        </p:txBody>
      </p:sp>
    </p:spTree>
    <p:extLst>
      <p:ext uri="{BB962C8B-B14F-4D97-AF65-F5344CB8AC3E}">
        <p14:creationId xmlns:p14="http://schemas.microsoft.com/office/powerpoint/2010/main" val="1060550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a:xfrm>
            <a:off x="436562" y="260648"/>
            <a:ext cx="8229600" cy="1143000"/>
          </a:xfrm>
        </p:spPr>
        <p:txBody>
          <a:bodyPr>
            <a:noAutofit/>
          </a:bodyPr>
          <a:lstStyle/>
          <a:p>
            <a:pPr algn="r"/>
            <a:r>
              <a:rPr lang="en-GB" sz="4800" u="sng" dirty="0" smtClean="0">
                <a:latin typeface="Arial" pitchFamily="34" charset="0"/>
                <a:cs typeface="Arial" pitchFamily="34" charset="0"/>
              </a:rPr>
              <a:t>Case</a:t>
            </a:r>
            <a:endParaRPr lang="en-GB" dirty="0" smtClean="0">
              <a:latin typeface="Arial" pitchFamily="34" charset="0"/>
              <a:cs typeface="Arial" pitchFamily="34" charset="0"/>
            </a:endParaRPr>
          </a:p>
        </p:txBody>
      </p:sp>
      <p:graphicFrame>
        <p:nvGraphicFramePr>
          <p:cNvPr id="2" name="1 Marcador de contenido"/>
          <p:cNvGraphicFramePr>
            <a:graphicFrameLocks noGrp="1"/>
          </p:cNvGraphicFramePr>
          <p:nvPr>
            <p:ph idx="1"/>
            <p:extLst>
              <p:ext uri="{D42A27DB-BD31-4B8C-83A1-F6EECF244321}">
                <p14:modId xmlns:p14="http://schemas.microsoft.com/office/powerpoint/2010/main" val="2229451483"/>
              </p:ext>
            </p:extLst>
          </p:nvPr>
        </p:nvGraphicFramePr>
        <p:xfrm>
          <a:off x="806946" y="2063611"/>
          <a:ext cx="7488832" cy="2689501"/>
        </p:xfrm>
        <a:graphic>
          <a:graphicData uri="http://schemas.openxmlformats.org/drawingml/2006/table">
            <a:tbl>
              <a:tblPr firstRow="1" firstCol="1" bandRow="1">
                <a:tableStyleId>{5C22544A-7EE6-4342-B048-85BDC9FD1C3A}</a:tableStyleId>
              </a:tblPr>
              <a:tblGrid>
                <a:gridCol w="1296144"/>
                <a:gridCol w="1728192"/>
                <a:gridCol w="4464496"/>
              </a:tblGrid>
              <a:tr h="398055">
                <a:tc>
                  <a:txBody>
                    <a:bodyPr/>
                    <a:lstStyle/>
                    <a:p>
                      <a:pPr algn="ctr">
                        <a:lnSpc>
                          <a:spcPct val="115000"/>
                        </a:lnSpc>
                        <a:spcAft>
                          <a:spcPts val="0"/>
                        </a:spcAft>
                        <a:tabLst>
                          <a:tab pos="1260475" algn="l"/>
                        </a:tabLst>
                      </a:pPr>
                      <a:r>
                        <a:rPr lang="cy-GB" sz="1400" noProof="0" dirty="0" smtClean="0">
                          <a:effectLst/>
                          <a:latin typeface="Arial" pitchFamily="34" charset="0"/>
                          <a:cs typeface="Arial" pitchFamily="34" charset="0"/>
                        </a:rPr>
                        <a:t>Name</a:t>
                      </a:r>
                      <a:endParaRPr lang="cy-GB" sz="1400" noProof="0" dirty="0">
                        <a:solidFill>
                          <a:srgbClr val="365F91"/>
                        </a:solidFill>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tabLst>
                          <a:tab pos="1260475" algn="l"/>
                        </a:tabLst>
                      </a:pPr>
                      <a:r>
                        <a:rPr lang="cy-GB" sz="1400" noProof="0" dirty="0" smtClean="0">
                          <a:effectLst/>
                          <a:latin typeface="Arial" pitchFamily="34" charset="0"/>
                          <a:cs typeface="Arial" pitchFamily="34" charset="0"/>
                        </a:rPr>
                        <a:t>Farm/Occupation</a:t>
                      </a:r>
                      <a:endParaRPr lang="cy-GB" sz="1400" noProof="0" dirty="0">
                        <a:solidFill>
                          <a:srgbClr val="365F91"/>
                        </a:solidFill>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tabLst>
                          <a:tab pos="1260475" algn="l"/>
                        </a:tabLst>
                      </a:pPr>
                      <a:r>
                        <a:rPr lang="cy-GB" sz="1400" noProof="0" dirty="0" smtClean="0">
                          <a:effectLst/>
                          <a:latin typeface="Arial" pitchFamily="34" charset="0"/>
                          <a:cs typeface="Arial" pitchFamily="34" charset="0"/>
                        </a:rPr>
                        <a:t>Problem</a:t>
                      </a:r>
                      <a:endParaRPr lang="cy-GB" sz="1400" noProof="0" dirty="0">
                        <a:solidFill>
                          <a:srgbClr val="365F91"/>
                        </a:solidFill>
                        <a:effectLst/>
                        <a:latin typeface="Arial" pitchFamily="34" charset="0"/>
                        <a:ea typeface="Calibri"/>
                        <a:cs typeface="Arial" pitchFamily="34" charset="0"/>
                      </a:endParaRPr>
                    </a:p>
                  </a:txBody>
                  <a:tcPr marL="68580" marR="68580" marT="0" marB="0"/>
                </a:tc>
              </a:tr>
              <a:tr h="2291446">
                <a:tc>
                  <a:txBody>
                    <a:bodyPr/>
                    <a:lstStyle/>
                    <a:p>
                      <a:pPr algn="l">
                        <a:lnSpc>
                          <a:spcPct val="115000"/>
                        </a:lnSpc>
                        <a:spcAft>
                          <a:spcPts val="0"/>
                        </a:spcAft>
                        <a:tabLst>
                          <a:tab pos="1260475" algn="l"/>
                        </a:tabLst>
                      </a:pPr>
                      <a:r>
                        <a:rPr lang="cy-GB" sz="1400" noProof="0" smtClean="0">
                          <a:effectLst/>
                          <a:latin typeface="Arial" pitchFamily="34" charset="0"/>
                          <a:cs typeface="Arial" pitchFamily="34" charset="0"/>
                        </a:rPr>
                        <a:t>Hugo Noe Xicay Xar</a:t>
                      </a:r>
                      <a:endParaRPr lang="cy-GB" sz="1400" noProof="0">
                        <a:solidFill>
                          <a:srgbClr val="365F91"/>
                        </a:solidFill>
                        <a:effectLst/>
                        <a:latin typeface="Arial" pitchFamily="34" charset="0"/>
                        <a:ea typeface="Calibri"/>
                        <a:cs typeface="Arial" pitchFamily="34" charset="0"/>
                      </a:endParaRPr>
                    </a:p>
                  </a:txBody>
                  <a:tcPr marL="68580" marR="68580" marT="0" marB="0"/>
                </a:tc>
                <a:tc>
                  <a:txBody>
                    <a:bodyPr/>
                    <a:lstStyle/>
                    <a:p>
                      <a:pPr algn="l">
                        <a:lnSpc>
                          <a:spcPct val="115000"/>
                        </a:lnSpc>
                        <a:spcAft>
                          <a:spcPts val="0"/>
                        </a:spcAft>
                        <a:tabLst>
                          <a:tab pos="1260475" algn="l"/>
                        </a:tabLst>
                      </a:pPr>
                      <a:r>
                        <a:rPr lang="cy-GB" sz="1400" noProof="0" dirty="0" smtClean="0">
                          <a:effectLst/>
                          <a:latin typeface="Arial" pitchFamily="34" charset="0"/>
                          <a:cs typeface="Arial" pitchFamily="34" charset="0"/>
                        </a:rPr>
                        <a:t>Farm: Le Jardins Sorel, located in San Miguel Quebec</a:t>
                      </a:r>
                    </a:p>
                    <a:p>
                      <a:pPr algn="l">
                        <a:lnSpc>
                          <a:spcPct val="115000"/>
                        </a:lnSpc>
                        <a:spcAft>
                          <a:spcPts val="0"/>
                        </a:spcAft>
                        <a:tabLst>
                          <a:tab pos="1260475" algn="l"/>
                        </a:tabLst>
                      </a:pPr>
                      <a:r>
                        <a:rPr lang="cy-GB" sz="1400" noProof="0" dirty="0" smtClean="0">
                          <a:effectLst/>
                          <a:latin typeface="Arial" pitchFamily="34" charset="0"/>
                          <a:cs typeface="Arial" pitchFamily="34" charset="0"/>
                        </a:rPr>
                        <a:t> </a:t>
                      </a:r>
                    </a:p>
                    <a:p>
                      <a:pPr algn="l">
                        <a:lnSpc>
                          <a:spcPct val="115000"/>
                        </a:lnSpc>
                        <a:spcAft>
                          <a:spcPts val="0"/>
                        </a:spcAft>
                        <a:tabLst>
                          <a:tab pos="1260475" algn="l"/>
                        </a:tabLst>
                      </a:pPr>
                      <a:r>
                        <a:rPr lang="cy-GB" sz="1400" noProof="0" dirty="0" smtClean="0">
                          <a:effectLst/>
                          <a:latin typeface="Arial" pitchFamily="34" charset="0"/>
                          <a:cs typeface="Arial" pitchFamily="34" charset="0"/>
                        </a:rPr>
                        <a:t>Occupation: Agricultural worker;</a:t>
                      </a:r>
                      <a:r>
                        <a:rPr lang="cy-GB" sz="1400" baseline="0" noProof="0" dirty="0" smtClean="0">
                          <a:effectLst/>
                          <a:latin typeface="Arial" pitchFamily="34" charset="0"/>
                          <a:cs typeface="Arial" pitchFamily="34" charset="0"/>
                        </a:rPr>
                        <a:t> task allocated: harvesting broccoli.</a:t>
                      </a:r>
                      <a:endParaRPr lang="cy-GB" sz="1400" noProof="0" dirty="0">
                        <a:solidFill>
                          <a:srgbClr val="365F91"/>
                        </a:solidFill>
                        <a:effectLst/>
                        <a:latin typeface="Arial" pitchFamily="34" charset="0"/>
                        <a:ea typeface="Calibri"/>
                        <a:cs typeface="Arial" pitchFamily="34" charset="0"/>
                      </a:endParaRPr>
                    </a:p>
                  </a:txBody>
                  <a:tcPr marL="68580" marR="68580" marT="0" marB="0"/>
                </a:tc>
                <a:tc>
                  <a:txBody>
                    <a:bodyPr/>
                    <a:lstStyle/>
                    <a:p>
                      <a:pPr marL="342900" lvl="0" indent="-342900" algn="l">
                        <a:lnSpc>
                          <a:spcPct val="115000"/>
                        </a:lnSpc>
                        <a:spcAft>
                          <a:spcPts val="0"/>
                        </a:spcAft>
                        <a:buFont typeface="+mj-lt"/>
                        <a:buAutoNum type="arabicPeriod"/>
                        <a:tabLst>
                          <a:tab pos="1260475" algn="l"/>
                        </a:tabLst>
                      </a:pPr>
                      <a:r>
                        <a:rPr lang="cy-GB" sz="1400" noProof="0" dirty="0" smtClean="0">
                          <a:effectLst/>
                          <a:latin typeface="Arial" pitchFamily="34" charset="0"/>
                          <a:cs typeface="Arial" pitchFamily="34" charset="0"/>
                        </a:rPr>
                        <a:t>Suffered an accident and</a:t>
                      </a:r>
                      <a:r>
                        <a:rPr lang="cy-GB" sz="1400" baseline="0" noProof="0" dirty="0" smtClean="0">
                          <a:effectLst/>
                          <a:latin typeface="Arial" pitchFamily="34" charset="0"/>
                          <a:cs typeface="Arial" pitchFamily="34" charset="0"/>
                        </a:rPr>
                        <a:t> lost phalanges of his right hand. </a:t>
                      </a:r>
                    </a:p>
                    <a:p>
                      <a:pPr marL="342900" lvl="0" indent="-342900" algn="l">
                        <a:lnSpc>
                          <a:spcPct val="115000"/>
                        </a:lnSpc>
                        <a:spcAft>
                          <a:spcPts val="0"/>
                        </a:spcAft>
                        <a:buFont typeface="+mj-lt"/>
                        <a:buAutoNum type="arabicPeriod"/>
                        <a:tabLst>
                          <a:tab pos="1260475" algn="l"/>
                        </a:tabLst>
                      </a:pPr>
                      <a:r>
                        <a:rPr lang="cy-GB" sz="1400" noProof="0" dirty="0" smtClean="0">
                          <a:effectLst/>
                          <a:latin typeface="Arial" pitchFamily="34" charset="0"/>
                          <a:cs typeface="Arial" pitchFamily="34" charset="0"/>
                        </a:rPr>
                        <a:t>The employer deducted the round-trip airfare from his salary.</a:t>
                      </a:r>
                    </a:p>
                    <a:p>
                      <a:pPr marL="342900" lvl="0" indent="-342900" algn="l">
                        <a:lnSpc>
                          <a:spcPct val="115000"/>
                        </a:lnSpc>
                        <a:spcAft>
                          <a:spcPts val="0"/>
                        </a:spcAft>
                        <a:buFont typeface="+mj-lt"/>
                        <a:buAutoNum type="arabicPeriod"/>
                        <a:tabLst>
                          <a:tab pos="1260475" algn="l"/>
                        </a:tabLst>
                      </a:pPr>
                      <a:r>
                        <a:rPr lang="cy-GB" sz="1400" noProof="0" dirty="0" smtClean="0">
                          <a:effectLst/>
                          <a:latin typeface="Arial" pitchFamily="34" charset="0"/>
                          <a:cs typeface="Arial" pitchFamily="34" charset="0"/>
                        </a:rPr>
                        <a:t>The</a:t>
                      </a:r>
                      <a:r>
                        <a:rPr lang="cy-GB" sz="1400" baseline="0" noProof="0" dirty="0" smtClean="0">
                          <a:effectLst/>
                          <a:latin typeface="Arial" pitchFamily="34" charset="0"/>
                          <a:cs typeface="Arial" pitchFamily="34" charset="0"/>
                        </a:rPr>
                        <a:t> workers d</a:t>
                      </a:r>
                      <a:r>
                        <a:rPr lang="cy-GB" sz="1400" noProof="0" dirty="0" smtClean="0">
                          <a:effectLst/>
                          <a:latin typeface="Arial" pitchFamily="34" charset="0"/>
                          <a:cs typeface="Arial" pitchFamily="34" charset="0"/>
                        </a:rPr>
                        <a:t>id not receive prior training on how to use the machines to cut broccoli.</a:t>
                      </a:r>
                      <a:endParaRPr lang="cy-GB" sz="1400" noProof="0" dirty="0">
                        <a:effectLst/>
                        <a:latin typeface="Arial" pitchFamily="34" charset="0"/>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3109455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t>In accordance with current legislation:</a:t>
            </a:r>
          </a:p>
        </p:txBody>
      </p:sp>
      <p:sp>
        <p:nvSpPr>
          <p:cNvPr id="3076" name="4 Marcador de contenido"/>
          <p:cNvSpPr>
            <a:spLocks noGrp="1"/>
          </p:cNvSpPr>
          <p:nvPr>
            <p:ph idx="1"/>
          </p:nvPr>
        </p:nvSpPr>
        <p:spPr/>
        <p:txBody>
          <a:bodyPr/>
          <a:lstStyle/>
          <a:p>
            <a:pPr marL="0" indent="0">
              <a:buNone/>
            </a:pPr>
            <a:r>
              <a:rPr lang="en-GB" dirty="0" smtClean="0">
                <a:latin typeface="Arial" pitchFamily="34" charset="0"/>
                <a:cs typeface="Arial" pitchFamily="34" charset="0"/>
              </a:rPr>
              <a:t>Worker Hugo Noe Xicay Xar would receive:</a:t>
            </a:r>
          </a:p>
          <a:p>
            <a:pPr marL="0" indent="0" algn="ctr">
              <a:buNone/>
            </a:pPr>
            <a:endParaRPr lang="en-GB" dirty="0" smtClean="0">
              <a:latin typeface="Arial" pitchFamily="34" charset="0"/>
              <a:cs typeface="Arial" pitchFamily="34" charset="0"/>
            </a:endParaRPr>
          </a:p>
          <a:p>
            <a:pPr>
              <a:buFont typeface="Wingdings" pitchFamily="2" charset="2"/>
              <a:buChar char="ü"/>
            </a:pPr>
            <a:r>
              <a:rPr lang="en-GB" sz="2400" dirty="0" smtClean="0"/>
              <a:t>Compensation backed up by the guarantee insurance;</a:t>
            </a:r>
          </a:p>
          <a:p>
            <a:pPr>
              <a:buFont typeface="Wingdings" pitchFamily="2" charset="2"/>
              <a:buChar char="ü"/>
            </a:pPr>
            <a:r>
              <a:rPr lang="en-GB" sz="2400" dirty="0" smtClean="0"/>
              <a:t>Repatriation costs covered by the guarantee insurance; </a:t>
            </a:r>
          </a:p>
          <a:p>
            <a:pPr>
              <a:buFont typeface="Wingdings" pitchFamily="2" charset="2"/>
              <a:buChar char="ü"/>
            </a:pPr>
            <a:r>
              <a:rPr lang="en-GB" sz="2400" dirty="0" smtClean="0"/>
              <a:t>Training required for the work to be performed.</a:t>
            </a:r>
          </a:p>
        </p:txBody>
      </p:sp>
    </p:spTree>
    <p:extLst>
      <p:ext uri="{BB962C8B-B14F-4D97-AF65-F5344CB8AC3E}">
        <p14:creationId xmlns:p14="http://schemas.microsoft.com/office/powerpoint/2010/main" val="24458100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a:xfrm>
            <a:off x="0" y="274638"/>
            <a:ext cx="8686800" cy="1143000"/>
          </a:xfrm>
        </p:spPr>
        <p:txBody>
          <a:bodyPr>
            <a:noAutofit/>
          </a:bodyPr>
          <a:lstStyle/>
          <a:p>
            <a:pPr algn="r"/>
            <a:r>
              <a:rPr lang="en-GB" sz="4000" u="sng" dirty="0" smtClean="0">
                <a:latin typeface="Arial" pitchFamily="34" charset="0"/>
                <a:cs typeface="Arial" pitchFamily="34" charset="0"/>
              </a:rPr>
              <a:t/>
            </a:r>
            <a:br>
              <a:rPr lang="en-GB" sz="4000" u="sng" dirty="0" smtClean="0">
                <a:latin typeface="Arial" pitchFamily="34" charset="0"/>
                <a:cs typeface="Arial" pitchFamily="34" charset="0"/>
              </a:rPr>
            </a:br>
            <a:r>
              <a:rPr lang="en-GB" sz="4000" u="sng" dirty="0" smtClean="0">
                <a:latin typeface="Arial" pitchFamily="34" charset="0"/>
                <a:cs typeface="Arial" pitchFamily="34" charset="0"/>
              </a:rPr>
              <a:t>Improvements</a:t>
            </a:r>
            <a:br>
              <a:rPr lang="en-GB" sz="4000" u="sng" dirty="0" smtClean="0">
                <a:latin typeface="Arial" pitchFamily="34" charset="0"/>
                <a:cs typeface="Arial" pitchFamily="34" charset="0"/>
              </a:rPr>
            </a:br>
            <a:r>
              <a:rPr lang="en-GB" sz="2800" u="sng" dirty="0" smtClean="0">
                <a:latin typeface="Arial" pitchFamily="34" charset="0"/>
                <a:cs typeface="Arial" pitchFamily="34" charset="0"/>
              </a:rPr>
              <a:t>Governmental Agreement: </a:t>
            </a:r>
            <a:r>
              <a:rPr lang="en-GB" sz="2000" u="sng" dirty="0" smtClean="0">
                <a:latin typeface="Arial" pitchFamily="34" charset="0"/>
                <a:cs typeface="Arial" pitchFamily="34" charset="0"/>
              </a:rPr>
              <a:t>Regulations for Recruiting Agencies</a:t>
            </a:r>
            <a:br>
              <a:rPr lang="en-GB" sz="2000" u="sng" dirty="0" smtClean="0">
                <a:latin typeface="Arial" pitchFamily="34" charset="0"/>
                <a:cs typeface="Arial" pitchFamily="34" charset="0"/>
              </a:rPr>
            </a:br>
            <a:endParaRPr lang="en-GB" dirty="0" smtClean="0">
              <a:latin typeface="Arial" pitchFamily="34" charset="0"/>
              <a:cs typeface="Arial" pitchFamily="34" charset="0"/>
            </a:endParaRPr>
          </a:p>
        </p:txBody>
      </p:sp>
      <p:sp>
        <p:nvSpPr>
          <p:cNvPr id="3076" name="4 Marcador de contenido"/>
          <p:cNvSpPr>
            <a:spLocks noGrp="1"/>
          </p:cNvSpPr>
          <p:nvPr>
            <p:ph idx="1"/>
          </p:nvPr>
        </p:nvSpPr>
        <p:spPr/>
        <p:txBody>
          <a:bodyPr>
            <a:normAutofit/>
          </a:bodyPr>
          <a:lstStyle/>
          <a:p>
            <a:pPr>
              <a:buFont typeface="Wingdings" pitchFamily="2" charset="2"/>
              <a:buChar char="ü"/>
            </a:pPr>
            <a:endParaRPr lang="en-GB" sz="2800" dirty="0">
              <a:latin typeface="Arial" pitchFamily="34" charset="0"/>
              <a:cs typeface="Arial" pitchFamily="34" charset="0"/>
            </a:endParaRPr>
          </a:p>
          <a:p>
            <a:pPr>
              <a:buFont typeface="Wingdings" pitchFamily="2" charset="2"/>
              <a:buChar char="ü"/>
            </a:pPr>
            <a:r>
              <a:rPr lang="en-GB" sz="2800" dirty="0" smtClean="0">
                <a:latin typeface="Arial" pitchFamily="34" charset="0"/>
                <a:cs typeface="Arial" pitchFamily="34" charset="0"/>
              </a:rPr>
              <a:t>The authorization shall be granted through a Resolution.</a:t>
            </a:r>
          </a:p>
          <a:p>
            <a:pPr marL="0" indent="0">
              <a:buNone/>
            </a:pPr>
            <a:endParaRPr lang="en-GB" sz="2800" dirty="0" smtClean="0">
              <a:latin typeface="Arial" pitchFamily="34" charset="0"/>
              <a:cs typeface="Arial" pitchFamily="34" charset="0"/>
            </a:endParaRPr>
          </a:p>
          <a:p>
            <a:pPr>
              <a:buFont typeface="Wingdings" pitchFamily="2" charset="2"/>
              <a:buChar char="ü"/>
            </a:pPr>
            <a:r>
              <a:rPr lang="en-GB" sz="2800" dirty="0" smtClean="0">
                <a:latin typeface="Arial" pitchFamily="34" charset="0"/>
                <a:cs typeface="Arial" pitchFamily="34" charset="0"/>
              </a:rPr>
              <a:t>Should be renewed annually </a:t>
            </a:r>
            <a:r>
              <a:rPr lang="en-GB" sz="2400" i="1" dirty="0" smtClean="0">
                <a:latin typeface="Arial" pitchFamily="34" charset="0"/>
                <a:cs typeface="Arial" pitchFamily="34" charset="0"/>
              </a:rPr>
              <a:t>(appropriately updating documents as established in Article 6 of the Agreement).</a:t>
            </a:r>
            <a:endParaRPr lang="en-GB" sz="2800" i="1" dirty="0" smtClean="0">
              <a:latin typeface="Arial" pitchFamily="34" charset="0"/>
              <a:cs typeface="Arial" pitchFamily="34" charset="0"/>
            </a:endParaRPr>
          </a:p>
          <a:p>
            <a:endParaRPr lang="en-GB" dirty="0" smtClean="0"/>
          </a:p>
        </p:txBody>
      </p:sp>
    </p:spTree>
    <p:extLst>
      <p:ext uri="{BB962C8B-B14F-4D97-AF65-F5344CB8AC3E}">
        <p14:creationId xmlns:p14="http://schemas.microsoft.com/office/powerpoint/2010/main" val="3746472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latin typeface="Arial" pitchFamily="34" charset="0"/>
                <a:cs typeface="Arial" pitchFamily="34" charset="0"/>
              </a:rPr>
              <a:t/>
            </a:r>
            <a:br>
              <a:rPr lang="en-GB" u="sng" dirty="0" smtClean="0">
                <a:latin typeface="Arial" pitchFamily="34" charset="0"/>
                <a:cs typeface="Arial" pitchFamily="34" charset="0"/>
              </a:rPr>
            </a:br>
            <a:r>
              <a:rPr lang="en-GB" u="sng" dirty="0" smtClean="0">
                <a:latin typeface="Arial" pitchFamily="34" charset="0"/>
                <a:cs typeface="Arial" pitchFamily="34" charset="0"/>
              </a:rPr>
              <a:t>RIGHTS</a:t>
            </a:r>
            <a:r>
              <a:rPr lang="en-GB" dirty="0" smtClean="0">
                <a:latin typeface="Arial" pitchFamily="34" charset="0"/>
                <a:cs typeface="Arial" pitchFamily="34" charset="0"/>
              </a:rPr>
              <a:t/>
            </a:r>
            <a:br>
              <a:rPr lang="en-GB" dirty="0" smtClean="0">
                <a:latin typeface="Arial" pitchFamily="34" charset="0"/>
                <a:cs typeface="Arial" pitchFamily="34" charset="0"/>
              </a:rPr>
            </a:br>
            <a:endParaRPr lang="en-GB" dirty="0" smtClean="0"/>
          </a:p>
        </p:txBody>
      </p:sp>
      <p:sp>
        <p:nvSpPr>
          <p:cNvPr id="3076" name="4 Marcador de contenido"/>
          <p:cNvSpPr>
            <a:spLocks noGrp="1"/>
          </p:cNvSpPr>
          <p:nvPr>
            <p:ph idx="1"/>
          </p:nvPr>
        </p:nvSpPr>
        <p:spPr>
          <a:xfrm>
            <a:off x="436562" y="1412776"/>
            <a:ext cx="8229600" cy="4525963"/>
          </a:xfrm>
        </p:spPr>
        <p:txBody>
          <a:bodyPr>
            <a:normAutofit/>
          </a:bodyPr>
          <a:lstStyle/>
          <a:p>
            <a:pPr>
              <a:buFont typeface="Wingdings" pitchFamily="2" charset="2"/>
              <a:buChar char="ü"/>
            </a:pPr>
            <a:r>
              <a:rPr lang="en-GB" sz="2400" dirty="0" smtClean="0">
                <a:latin typeface="Arial" pitchFamily="34" charset="0"/>
                <a:cs typeface="Arial" pitchFamily="34" charset="0"/>
              </a:rPr>
              <a:t>To freely perform the authorized and registered activity; </a:t>
            </a:r>
            <a:br>
              <a:rPr lang="en-GB" sz="2400" dirty="0" smtClean="0">
                <a:latin typeface="Arial" pitchFamily="34" charset="0"/>
                <a:cs typeface="Arial" pitchFamily="34" charset="0"/>
              </a:rPr>
            </a:br>
            <a:r>
              <a:rPr lang="en-GB" sz="2400" dirty="0" smtClean="0">
                <a:latin typeface="Arial" pitchFamily="34" charset="0"/>
                <a:cs typeface="Arial" pitchFamily="34" charset="0"/>
              </a:rPr>
              <a:t> </a:t>
            </a:r>
          </a:p>
          <a:p>
            <a:pPr lvl="0">
              <a:buFont typeface="Wingdings" pitchFamily="2" charset="2"/>
              <a:buChar char="ü"/>
            </a:pPr>
            <a:r>
              <a:rPr lang="en-GB" sz="2400" dirty="0" smtClean="0">
                <a:latin typeface="Arial" pitchFamily="34" charset="0"/>
                <a:cs typeface="Arial" pitchFamily="34" charset="0"/>
              </a:rPr>
              <a:t>To be registered recruitment agencies included in the records of the Ministry of Labour and Social Welfare (MINTRAB), and to be posted on the website;</a:t>
            </a:r>
          </a:p>
          <a:p>
            <a:pPr marL="0" lvl="0" indent="0">
              <a:buNone/>
            </a:pPr>
            <a:endParaRPr lang="en-GB" sz="2400" dirty="0" smtClean="0">
              <a:latin typeface="Arial" pitchFamily="34" charset="0"/>
              <a:cs typeface="Arial" pitchFamily="34" charset="0"/>
            </a:endParaRPr>
          </a:p>
          <a:p>
            <a:pPr lvl="0">
              <a:buFont typeface="Wingdings" pitchFamily="2" charset="2"/>
              <a:buChar char="ü"/>
            </a:pPr>
            <a:r>
              <a:rPr lang="en-GB" sz="2400" dirty="0" smtClean="0">
                <a:latin typeface="Arial" pitchFamily="34" charset="0"/>
                <a:cs typeface="Arial" pitchFamily="34" charset="0"/>
              </a:rPr>
              <a:t>To register and post employment offers through the electronic portal of the National Employment Service.</a:t>
            </a:r>
            <a:endParaRPr lang="en-GB" dirty="0" smtClean="0"/>
          </a:p>
        </p:txBody>
      </p:sp>
    </p:spTree>
    <p:extLst>
      <p:ext uri="{BB962C8B-B14F-4D97-AF65-F5344CB8AC3E}">
        <p14:creationId xmlns:p14="http://schemas.microsoft.com/office/powerpoint/2010/main" val="1357385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lstStyle/>
          <a:p>
            <a:pPr algn="r"/>
            <a:r>
              <a:rPr lang="en-GB" u="sng" dirty="0" smtClean="0">
                <a:latin typeface="Arial" pitchFamily="34" charset="0"/>
                <a:cs typeface="Arial" pitchFamily="34" charset="0"/>
              </a:rPr>
              <a:t>RIGHTS</a:t>
            </a:r>
            <a:endParaRPr lang="en-GB" dirty="0" smtClean="0"/>
          </a:p>
        </p:txBody>
      </p:sp>
      <p:sp>
        <p:nvSpPr>
          <p:cNvPr id="3076" name="4 Marcador de contenido"/>
          <p:cNvSpPr>
            <a:spLocks noGrp="1"/>
          </p:cNvSpPr>
          <p:nvPr>
            <p:ph idx="1"/>
          </p:nvPr>
        </p:nvSpPr>
        <p:spPr>
          <a:xfrm>
            <a:off x="457200" y="1340768"/>
            <a:ext cx="8229600" cy="4525963"/>
          </a:xfrm>
        </p:spPr>
        <p:txBody>
          <a:bodyPr>
            <a:normAutofit fontScale="70000" lnSpcReduction="20000"/>
          </a:bodyPr>
          <a:lstStyle/>
          <a:p>
            <a:pPr lvl="0">
              <a:lnSpc>
                <a:spcPct val="120000"/>
              </a:lnSpc>
              <a:buFont typeface="Wingdings" pitchFamily="2" charset="2"/>
              <a:buChar char="ü"/>
            </a:pPr>
            <a:r>
              <a:rPr lang="en-GB" dirty="0" smtClean="0">
                <a:latin typeface="Arial" pitchFamily="34" charset="0"/>
                <a:cs typeface="Arial" pitchFamily="34" charset="0"/>
              </a:rPr>
              <a:t>To collect visa issuance and medical examination fees and fees for issuing other documents required for obtaining a visa in the country of destination; the worker should receive the receipts and invoices specifying the expenses incurred.  </a:t>
            </a:r>
          </a:p>
          <a:p>
            <a:pPr marL="0" indent="0">
              <a:lnSpc>
                <a:spcPct val="120000"/>
              </a:lnSpc>
              <a:buNone/>
            </a:pPr>
            <a:endParaRPr lang="en-GB" dirty="0" smtClean="0">
              <a:latin typeface="Arial" pitchFamily="34" charset="0"/>
              <a:cs typeface="Arial" pitchFamily="34" charset="0"/>
            </a:endParaRPr>
          </a:p>
          <a:p>
            <a:pPr lvl="0">
              <a:lnSpc>
                <a:spcPct val="120000"/>
              </a:lnSpc>
              <a:buFont typeface="Wingdings" pitchFamily="2" charset="2"/>
              <a:buChar char="ü"/>
            </a:pPr>
            <a:r>
              <a:rPr lang="en-GB" dirty="0" smtClean="0">
                <a:latin typeface="Arial" pitchFamily="34" charset="0"/>
                <a:cs typeface="Arial" pitchFamily="34" charset="0"/>
              </a:rPr>
              <a:t>Fee-collecting employment agencies may charge service fees to the employer.</a:t>
            </a:r>
          </a:p>
          <a:p>
            <a:pPr lvl="0">
              <a:lnSpc>
                <a:spcPct val="120000"/>
              </a:lnSpc>
              <a:buFont typeface="Wingdings" pitchFamily="2" charset="2"/>
              <a:buChar char="ü"/>
            </a:pPr>
            <a:endParaRPr lang="en-GB" dirty="0" smtClean="0">
              <a:latin typeface="Arial" pitchFamily="34" charset="0"/>
              <a:cs typeface="Arial" pitchFamily="34" charset="0"/>
            </a:endParaRPr>
          </a:p>
          <a:p>
            <a:pPr lvl="0">
              <a:lnSpc>
                <a:spcPct val="120000"/>
              </a:lnSpc>
              <a:buFont typeface="Wingdings" pitchFamily="2" charset="2"/>
              <a:buChar char="ü"/>
            </a:pPr>
            <a:r>
              <a:rPr lang="en-GB" dirty="0" smtClean="0">
                <a:latin typeface="Arial" pitchFamily="34" charset="0"/>
                <a:cs typeface="Arial" pitchFamily="34" charset="0"/>
              </a:rPr>
              <a:t>Not-for-profit employment agencies may only receive, from the employer, reimbursement of administrative costs that do not exceed the equivalent of the current minimum wage for non-agricultural activities in Guatemala.</a:t>
            </a:r>
          </a:p>
          <a:p>
            <a:pPr>
              <a:lnSpc>
                <a:spcPct val="120000"/>
              </a:lnSpc>
            </a:pPr>
            <a:endParaRPr lang="en-GB" dirty="0" smtClean="0"/>
          </a:p>
        </p:txBody>
      </p:sp>
    </p:spTree>
    <p:extLst>
      <p:ext uri="{BB962C8B-B14F-4D97-AF65-F5344CB8AC3E}">
        <p14:creationId xmlns:p14="http://schemas.microsoft.com/office/powerpoint/2010/main" val="3843244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8" y="-2063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3 Título"/>
          <p:cNvSpPr>
            <a:spLocks noGrp="1"/>
          </p:cNvSpPr>
          <p:nvPr>
            <p:ph type="title"/>
          </p:nvPr>
        </p:nvSpPr>
        <p:spPr/>
        <p:txBody>
          <a:bodyPr>
            <a:normAutofit fontScale="90000"/>
          </a:bodyPr>
          <a:lstStyle/>
          <a:p>
            <a:pPr algn="r"/>
            <a:r>
              <a:rPr lang="en-GB" u="sng" dirty="0" smtClean="0">
                <a:latin typeface="Arial" pitchFamily="34" charset="0"/>
                <a:cs typeface="Arial" pitchFamily="34" charset="0"/>
              </a:rPr>
              <a:t/>
            </a:r>
            <a:br>
              <a:rPr lang="en-GB" u="sng" dirty="0" smtClean="0">
                <a:latin typeface="Arial" pitchFamily="34" charset="0"/>
                <a:cs typeface="Arial" pitchFamily="34" charset="0"/>
              </a:rPr>
            </a:br>
            <a:r>
              <a:rPr lang="en-GB" u="sng" dirty="0" smtClean="0">
                <a:latin typeface="Arial" pitchFamily="34" charset="0"/>
                <a:cs typeface="Arial" pitchFamily="34" charset="0"/>
              </a:rPr>
              <a:t>OBLIGATIONS</a:t>
            </a:r>
            <a:r>
              <a:rPr lang="en-GB" dirty="0" smtClean="0">
                <a:latin typeface="Arial" pitchFamily="34" charset="0"/>
                <a:cs typeface="Arial" pitchFamily="34" charset="0"/>
              </a:rPr>
              <a:t/>
            </a:r>
            <a:br>
              <a:rPr lang="en-GB" dirty="0" smtClean="0">
                <a:latin typeface="Arial" pitchFamily="34" charset="0"/>
                <a:cs typeface="Arial" pitchFamily="34" charset="0"/>
              </a:rPr>
            </a:br>
            <a:endParaRPr lang="en-GB" dirty="0" smtClean="0"/>
          </a:p>
        </p:txBody>
      </p:sp>
      <p:sp>
        <p:nvSpPr>
          <p:cNvPr id="3076" name="4 Marcador de contenido"/>
          <p:cNvSpPr>
            <a:spLocks noGrp="1"/>
          </p:cNvSpPr>
          <p:nvPr>
            <p:ph idx="1"/>
          </p:nvPr>
        </p:nvSpPr>
        <p:spPr>
          <a:xfrm>
            <a:off x="457200" y="1423317"/>
            <a:ext cx="8229600" cy="4525963"/>
          </a:xfrm>
        </p:spPr>
        <p:txBody>
          <a:bodyPr>
            <a:normAutofit fontScale="62500" lnSpcReduction="20000"/>
          </a:bodyPr>
          <a:lstStyle/>
          <a:p>
            <a:pPr marL="0" indent="0">
              <a:lnSpc>
                <a:spcPct val="120000"/>
              </a:lnSpc>
              <a:buNone/>
            </a:pPr>
            <a:endParaRPr lang="en-GB" dirty="0" smtClean="0">
              <a:latin typeface="Arial" pitchFamily="34" charset="0"/>
              <a:cs typeface="Arial" pitchFamily="34" charset="0"/>
            </a:endParaRPr>
          </a:p>
          <a:p>
            <a:pPr>
              <a:lnSpc>
                <a:spcPct val="120000"/>
              </a:lnSpc>
              <a:buFont typeface="Wingdings" pitchFamily="2" charset="2"/>
              <a:buChar char="ü"/>
            </a:pPr>
            <a:r>
              <a:rPr lang="en-GB" dirty="0" smtClean="0">
                <a:latin typeface="Arial" pitchFamily="34" charset="0"/>
                <a:cs typeface="Arial" pitchFamily="34" charset="0"/>
              </a:rPr>
              <a:t>To have an official authorization; </a:t>
            </a:r>
          </a:p>
          <a:p>
            <a:pPr marL="0" indent="0">
              <a:lnSpc>
                <a:spcPct val="120000"/>
              </a:lnSpc>
              <a:buNone/>
            </a:pPr>
            <a:endParaRPr lang="en-GB" dirty="0" smtClean="0">
              <a:latin typeface="Arial" pitchFamily="34" charset="0"/>
              <a:cs typeface="Arial" pitchFamily="34" charset="0"/>
            </a:endParaRPr>
          </a:p>
          <a:p>
            <a:pPr>
              <a:lnSpc>
                <a:spcPct val="120000"/>
              </a:lnSpc>
              <a:buFont typeface="Wingdings" pitchFamily="2" charset="2"/>
              <a:buChar char="ü"/>
            </a:pPr>
            <a:r>
              <a:rPr lang="en-GB" dirty="0" smtClean="0">
                <a:latin typeface="Arial" pitchFamily="34" charset="0"/>
                <a:cs typeface="Arial" pitchFamily="34" charset="0"/>
              </a:rPr>
              <a:t>The recruiting agency should notify the Ministry of Labour and Social Welfare in writing, within a period of 30 days, of any changes relating to: </a:t>
            </a:r>
          </a:p>
          <a:p>
            <a:pPr lvl="1">
              <a:lnSpc>
                <a:spcPct val="120000"/>
              </a:lnSpc>
              <a:buFont typeface="Arial" pitchFamily="34" charset="0"/>
              <a:buChar char="•"/>
            </a:pPr>
            <a:r>
              <a:rPr lang="en-GB" sz="2200" i="1" dirty="0" smtClean="0">
                <a:latin typeface="Arial" pitchFamily="34" charset="0"/>
                <a:cs typeface="Arial" pitchFamily="34" charset="0"/>
              </a:rPr>
              <a:t>The name or corporate name of the recruiting agency;</a:t>
            </a:r>
          </a:p>
          <a:p>
            <a:pPr lvl="1">
              <a:lnSpc>
                <a:spcPct val="120000"/>
              </a:lnSpc>
              <a:buFont typeface="Arial" pitchFamily="34" charset="0"/>
              <a:buChar char="•"/>
            </a:pPr>
            <a:r>
              <a:rPr lang="en-GB" sz="2200" i="1" dirty="0" smtClean="0">
                <a:latin typeface="Arial" pitchFamily="34" charset="0"/>
                <a:cs typeface="Arial" pitchFamily="34" charset="0"/>
              </a:rPr>
              <a:t>The address of the headquarters and branches of the recruiting agency;</a:t>
            </a:r>
          </a:p>
          <a:p>
            <a:pPr lvl="1">
              <a:lnSpc>
                <a:spcPct val="120000"/>
              </a:lnSpc>
              <a:buFont typeface="Arial" pitchFamily="34" charset="0"/>
              <a:buChar char="•"/>
            </a:pPr>
            <a:r>
              <a:rPr lang="en-GB" sz="2200" i="1" dirty="0" smtClean="0">
                <a:latin typeface="Arial" pitchFamily="34" charset="0"/>
                <a:cs typeface="Arial" pitchFamily="34" charset="0"/>
              </a:rPr>
              <a:t>Suspension of activities;</a:t>
            </a:r>
          </a:p>
          <a:p>
            <a:pPr lvl="1">
              <a:lnSpc>
                <a:spcPct val="120000"/>
              </a:lnSpc>
              <a:buFont typeface="Arial" pitchFamily="34" charset="0"/>
              <a:buChar char="•"/>
            </a:pPr>
            <a:r>
              <a:rPr lang="en-GB" sz="2200" i="1" dirty="0" smtClean="0">
                <a:latin typeface="Arial" pitchFamily="34" charset="0"/>
                <a:cs typeface="Arial" pitchFamily="34" charset="0"/>
              </a:rPr>
              <a:t>Definite closure of the agency.</a:t>
            </a:r>
          </a:p>
          <a:p>
            <a:pPr marL="0" lvl="0" indent="0">
              <a:lnSpc>
                <a:spcPct val="120000"/>
              </a:lnSpc>
              <a:buNone/>
            </a:pPr>
            <a:endParaRPr lang="en-GB" sz="2600" i="1" dirty="0" smtClean="0">
              <a:latin typeface="Arial" pitchFamily="34" charset="0"/>
              <a:cs typeface="Arial" pitchFamily="34" charset="0"/>
            </a:endParaRPr>
          </a:p>
          <a:p>
            <a:pPr lvl="0">
              <a:lnSpc>
                <a:spcPct val="120000"/>
              </a:lnSpc>
              <a:buFont typeface="Wingdings" pitchFamily="2" charset="2"/>
              <a:buChar char="ü"/>
            </a:pPr>
            <a:r>
              <a:rPr lang="en-GB" dirty="0" smtClean="0">
                <a:latin typeface="Arial" pitchFamily="34" charset="0"/>
                <a:cs typeface="Arial" pitchFamily="34" charset="0"/>
              </a:rPr>
              <a:t>To inform the workers about their rights and duties relating to the work they will perform.</a:t>
            </a:r>
            <a:br>
              <a:rPr lang="en-GB" dirty="0" smtClean="0">
                <a:latin typeface="Arial" pitchFamily="34" charset="0"/>
                <a:cs typeface="Arial" pitchFamily="34" charset="0"/>
              </a:rPr>
            </a:br>
            <a:r>
              <a:rPr lang="en-GB" dirty="0" smtClean="0">
                <a:latin typeface="Arial" pitchFamily="34" charset="0"/>
                <a:cs typeface="Arial" pitchFamily="34" charset="0"/>
              </a:rPr>
              <a:t> </a:t>
            </a:r>
            <a:endParaRPr lang="en-GB" dirty="0">
              <a:latin typeface="Arial" pitchFamily="34" charset="0"/>
              <a:cs typeface="Arial" pitchFamily="34" charset="0"/>
            </a:endParaRPr>
          </a:p>
        </p:txBody>
      </p:sp>
    </p:spTree>
    <p:extLst>
      <p:ext uri="{BB962C8B-B14F-4D97-AF65-F5344CB8AC3E}">
        <p14:creationId xmlns:p14="http://schemas.microsoft.com/office/powerpoint/2010/main" val="87952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1678</TotalTime>
  <Words>982</Words>
  <Application>Microsoft Macintosh PowerPoint</Application>
  <PresentationFormat>Presentación en pantalla (4:3)</PresentationFormat>
  <Paragraphs>130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REGIONAL CONFERENCE ON MIGRATION  The Guatemalan Experience  Changes in Legislation  Public Awareness-Raising Campaigns</vt:lpstr>
      <vt:lpstr>Legislation</vt:lpstr>
      <vt:lpstr> Labour Code Articles 34, 35 &amp; 36 </vt:lpstr>
      <vt:lpstr>Case</vt:lpstr>
      <vt:lpstr>In accordance with current legislation:</vt:lpstr>
      <vt:lpstr> Improvements Governmental Agreement: Regulations for Recruiting Agencies </vt:lpstr>
      <vt:lpstr> RIGHTS </vt:lpstr>
      <vt:lpstr>RIGHTS</vt:lpstr>
      <vt:lpstr> OBLIGATIONS </vt:lpstr>
      <vt:lpstr>OBLIGATIONS</vt:lpstr>
      <vt:lpstr>OBLIGATIONS (Recruitment to work abroad)</vt:lpstr>
      <vt:lpstr>OBLIGATIONS</vt:lpstr>
      <vt:lpstr> PROHIBITIONS </vt:lpstr>
      <vt:lpstr> PROHIBITIONS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Reglamento para las Agencias de Reclutamiento, Contratación y Colocación de Trabajadores(as) Guatemaltecos(as) Dentro y Fuera del Territorio Nacional</dc:title>
  <dc:creator>Fernanda Garnica</dc:creator>
  <cp:lastModifiedBy>Christiane Lehnhoff</cp:lastModifiedBy>
  <cp:revision>90</cp:revision>
  <dcterms:created xsi:type="dcterms:W3CDTF">2014-11-26T18:37:33Z</dcterms:created>
  <dcterms:modified xsi:type="dcterms:W3CDTF">2014-12-14T17:36:57Z</dcterms:modified>
</cp:coreProperties>
</file>