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2.xml" ContentType="application/vnd.openxmlformats-officedocument.themeOverr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90" r:id="rId2"/>
    <p:sldId id="259" r:id="rId3"/>
    <p:sldId id="296" r:id="rId4"/>
    <p:sldId id="302" r:id="rId5"/>
    <p:sldId id="305"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Gonzales" initials="DG" lastIdx="8" clrIdx="0">
    <p:extLst>
      <p:ext uri="{19B8F6BF-5375-455C-9EA6-DF929625EA0E}">
        <p15:presenceInfo xmlns:p15="http://schemas.microsoft.com/office/powerpoint/2012/main" userId="Daniel Gonzal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3366"/>
    <a:srgbClr val="EFF5FB"/>
    <a:srgbClr val="FFD85B"/>
    <a:srgbClr val="73B149"/>
    <a:srgbClr val="009999"/>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1329"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png"/></Relationships>
</file>

<file path=ppt/diagrams/_rels/data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image" Target="../media/image5.jp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564626-1C9E-4E82-9991-E05E28C7C3E6}" type="doc">
      <dgm:prSet loTypeId="urn:microsoft.com/office/officeart/2005/8/layout/vList3" loCatId="list" qsTypeId="urn:microsoft.com/office/officeart/2005/8/quickstyle/simple1" qsCatId="simple" csTypeId="urn:microsoft.com/office/officeart/2005/8/colors/colorful1" csCatId="colorful" phldr="1"/>
      <dgm:spPr/>
      <dgm:t>
        <a:bodyPr/>
        <a:lstStyle/>
        <a:p>
          <a:endParaRPr lang="es-MX"/>
        </a:p>
      </dgm:t>
    </dgm:pt>
    <dgm:pt modelId="{62D65F5D-2E55-4492-A649-ED0F6AC2E4FC}">
      <dgm:prSet/>
      <dgm:spPr/>
      <dgm:t>
        <a:bodyPr/>
        <a:lstStyle/>
        <a:p>
          <a:pPr algn="just"/>
          <a:r>
            <a:rPr lang="es-MX" dirty="0" smtClean="0"/>
            <a:t>Una</a:t>
          </a:r>
          <a:r>
            <a:rPr lang="es-MX" baseline="0" dirty="0" smtClean="0"/>
            <a:t> visión integral de sus derechos, incluyendo el resto de principios de las CDN como ejes rectores de la efectividad de dichos derechos, entre ellos se destaca la no discriminación (niñez acompañada, no acompañada y separada) , </a:t>
          </a:r>
          <a:r>
            <a:rPr lang="es-MX" b="1" u="sng" baseline="0" dirty="0" smtClean="0"/>
            <a:t>la participación </a:t>
          </a:r>
          <a:r>
            <a:rPr lang="es-MX" baseline="0" dirty="0" smtClean="0"/>
            <a:t>y el DIS. </a:t>
          </a:r>
          <a:endParaRPr lang="es-MX" dirty="0"/>
        </a:p>
      </dgm:t>
    </dgm:pt>
    <dgm:pt modelId="{96B6906B-CACD-4B6D-B6D9-1946DA206D43}" type="parTrans" cxnId="{1C626FB1-FC7C-499F-B9F5-58E9A21F095A}">
      <dgm:prSet/>
      <dgm:spPr/>
      <dgm:t>
        <a:bodyPr/>
        <a:lstStyle/>
        <a:p>
          <a:endParaRPr lang="es-MX"/>
        </a:p>
      </dgm:t>
    </dgm:pt>
    <dgm:pt modelId="{62A9062A-FEFC-49F7-8E2F-8AD254B53589}" type="sibTrans" cxnId="{1C626FB1-FC7C-499F-B9F5-58E9A21F095A}">
      <dgm:prSet/>
      <dgm:spPr/>
      <dgm:t>
        <a:bodyPr/>
        <a:lstStyle/>
        <a:p>
          <a:endParaRPr lang="es-MX"/>
        </a:p>
      </dgm:t>
    </dgm:pt>
    <dgm:pt modelId="{F7B422B2-D6A7-4353-9D74-6690A56D7AFA}">
      <dgm:prSet/>
      <dgm:spPr/>
      <dgm:t>
        <a:bodyPr/>
        <a:lstStyle/>
        <a:p>
          <a:pPr algn="just"/>
          <a:r>
            <a:rPr lang="es-MX" dirty="0" smtClean="0"/>
            <a:t>La creación y/o fortalecimiento de una institución en materia de derechos de infancia que sea el ente coordinador de la administración pública para realizar dicha evaluación y posteriormente la determinación del DIS. Las autoridades migratorias solo les corresponde ver una parte de un procedimiento más integral, en su parte administrativa, pero no corresponde a ellas realizarlo. </a:t>
          </a:r>
          <a:endParaRPr lang="es-MX" dirty="0"/>
        </a:p>
      </dgm:t>
    </dgm:pt>
    <dgm:pt modelId="{671DFD7D-10FB-4539-B974-3070F8A9C848}" type="parTrans" cxnId="{C67FA2D8-1A22-4689-BED3-84C8028982E1}">
      <dgm:prSet/>
      <dgm:spPr/>
      <dgm:t>
        <a:bodyPr/>
        <a:lstStyle/>
        <a:p>
          <a:endParaRPr lang="es-MX"/>
        </a:p>
      </dgm:t>
    </dgm:pt>
    <dgm:pt modelId="{3402547F-EDC7-4EA5-B301-4AE5B171DDAD}" type="sibTrans" cxnId="{C67FA2D8-1A22-4689-BED3-84C8028982E1}">
      <dgm:prSet/>
      <dgm:spPr/>
      <dgm:t>
        <a:bodyPr/>
        <a:lstStyle/>
        <a:p>
          <a:endParaRPr lang="es-MX"/>
        </a:p>
      </dgm:t>
    </dgm:pt>
    <dgm:pt modelId="{55D368DA-44EC-40FF-B622-89B141485DB8}">
      <dgm:prSet/>
      <dgm:spPr/>
      <dgm:t>
        <a:bodyPr/>
        <a:lstStyle/>
        <a:p>
          <a:pPr algn="just"/>
          <a:r>
            <a:rPr lang="es-MX" dirty="0" smtClean="0"/>
            <a:t>Marcos normativos en materia de derechos de infancia donde se incluya a la niñez y adolescencia en contexto de la movilidad humana, primando su condición de NNA sobre el estatus migratorio.  (Estándares de DDHH como la OC21, OG y otras)</a:t>
          </a:r>
          <a:endParaRPr lang="es-MX" dirty="0"/>
        </a:p>
      </dgm:t>
    </dgm:pt>
    <dgm:pt modelId="{4B3327AD-41F9-4774-9F14-320E036AD780}" type="parTrans" cxnId="{232F0D39-5AA2-47EA-9728-6BDC6C107146}">
      <dgm:prSet/>
      <dgm:spPr/>
      <dgm:t>
        <a:bodyPr/>
        <a:lstStyle/>
        <a:p>
          <a:endParaRPr lang="es-MX"/>
        </a:p>
      </dgm:t>
    </dgm:pt>
    <dgm:pt modelId="{70D30D14-CDA6-48D8-AFDA-E334464AF70F}" type="sibTrans" cxnId="{232F0D39-5AA2-47EA-9728-6BDC6C107146}">
      <dgm:prSet/>
      <dgm:spPr/>
      <dgm:t>
        <a:bodyPr/>
        <a:lstStyle/>
        <a:p>
          <a:endParaRPr lang="es-MX"/>
        </a:p>
      </dgm:t>
    </dgm:pt>
    <dgm:pt modelId="{73D41453-6B16-4A7A-A6C0-4BB33C27ED06}" type="pres">
      <dgm:prSet presAssocID="{C4564626-1C9E-4E82-9991-E05E28C7C3E6}" presName="linearFlow" presStyleCnt="0">
        <dgm:presLayoutVars>
          <dgm:dir/>
          <dgm:resizeHandles val="exact"/>
        </dgm:presLayoutVars>
      </dgm:prSet>
      <dgm:spPr/>
      <dgm:t>
        <a:bodyPr/>
        <a:lstStyle/>
        <a:p>
          <a:endParaRPr lang="es-MX"/>
        </a:p>
      </dgm:t>
    </dgm:pt>
    <dgm:pt modelId="{4DDEF052-EAE2-446C-A4FC-ABA5FF1E837C}" type="pres">
      <dgm:prSet presAssocID="{62D65F5D-2E55-4492-A649-ED0F6AC2E4FC}" presName="composite" presStyleCnt="0"/>
      <dgm:spPr/>
    </dgm:pt>
    <dgm:pt modelId="{252FACE2-9576-4F86-97C0-F1619FC866F6}" type="pres">
      <dgm:prSet presAssocID="{62D65F5D-2E55-4492-A649-ED0F6AC2E4FC}" presName="imgShp" presStyleLbl="fgImgPlace1" presStyleIdx="0" presStyleCnt="3" custLinFactNeighborX="-78863" custLinFactNeighborY="225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6000" r="-16000"/>
          </a:stretch>
        </a:blipFill>
      </dgm:spPr>
      <dgm:t>
        <a:bodyPr/>
        <a:lstStyle/>
        <a:p>
          <a:endParaRPr lang="es-MX"/>
        </a:p>
      </dgm:t>
    </dgm:pt>
    <dgm:pt modelId="{402802B3-9447-47F0-B5E0-392F769FE76C}" type="pres">
      <dgm:prSet presAssocID="{62D65F5D-2E55-4492-A649-ED0F6AC2E4FC}" presName="txShp" presStyleLbl="node1" presStyleIdx="0" presStyleCnt="3" custScaleX="124335" custLinFactNeighborX="6493" custLinFactNeighborY="7894">
        <dgm:presLayoutVars>
          <dgm:bulletEnabled val="1"/>
        </dgm:presLayoutVars>
      </dgm:prSet>
      <dgm:spPr/>
      <dgm:t>
        <a:bodyPr/>
        <a:lstStyle/>
        <a:p>
          <a:endParaRPr lang="es-MX"/>
        </a:p>
      </dgm:t>
    </dgm:pt>
    <dgm:pt modelId="{D20B33B4-52AB-415E-8CCD-D1A2B377E169}" type="pres">
      <dgm:prSet presAssocID="{62A9062A-FEFC-49F7-8E2F-8AD254B53589}" presName="spacing" presStyleCnt="0"/>
      <dgm:spPr/>
    </dgm:pt>
    <dgm:pt modelId="{392FFF05-8266-4B47-BB71-A026E0F00A2E}" type="pres">
      <dgm:prSet presAssocID="{F7B422B2-D6A7-4353-9D74-6690A56D7AFA}" presName="composite" presStyleCnt="0"/>
      <dgm:spPr/>
    </dgm:pt>
    <dgm:pt modelId="{59510A2C-BC7A-42F8-A545-8CF5F3F5E882}" type="pres">
      <dgm:prSet presAssocID="{F7B422B2-D6A7-4353-9D74-6690A56D7AFA}" presName="imgShp" presStyleLbl="fgImgPlace1" presStyleIdx="1" presStyleCnt="3" custLinFactNeighborX="-75777" custLinFactNeighborY="1129"/>
      <dgm:spPr>
        <a:blipFill>
          <a:blip xmlns:r="http://schemas.openxmlformats.org/officeDocument/2006/relationships" r:embed="rId2">
            <a:extLst>
              <a:ext uri="{28A0092B-C50C-407E-A947-70E740481C1C}">
                <a14:useLocalDpi xmlns:a14="http://schemas.microsoft.com/office/drawing/2010/main" val="0"/>
              </a:ext>
            </a:extLst>
          </a:blip>
          <a:srcRect/>
          <a:stretch>
            <a:fillRect l="-19000" r="-19000"/>
          </a:stretch>
        </a:blipFill>
      </dgm:spPr>
      <dgm:t>
        <a:bodyPr/>
        <a:lstStyle/>
        <a:p>
          <a:endParaRPr lang="es-MX"/>
        </a:p>
      </dgm:t>
    </dgm:pt>
    <dgm:pt modelId="{65437816-5CA9-4060-BFBF-C3D84EC5AD15}" type="pres">
      <dgm:prSet presAssocID="{F7B422B2-D6A7-4353-9D74-6690A56D7AFA}" presName="txShp" presStyleLbl="node1" presStyleIdx="1" presStyleCnt="3" custScaleX="124092" custLinFactNeighborX="7382" custLinFactNeighborY="5640">
        <dgm:presLayoutVars>
          <dgm:bulletEnabled val="1"/>
        </dgm:presLayoutVars>
      </dgm:prSet>
      <dgm:spPr/>
      <dgm:t>
        <a:bodyPr/>
        <a:lstStyle/>
        <a:p>
          <a:endParaRPr lang="es-MX"/>
        </a:p>
      </dgm:t>
    </dgm:pt>
    <dgm:pt modelId="{FD1FAE63-41C1-42F0-9E86-1E7756E8D731}" type="pres">
      <dgm:prSet presAssocID="{3402547F-EDC7-4EA5-B301-4AE5B171DDAD}" presName="spacing" presStyleCnt="0"/>
      <dgm:spPr/>
    </dgm:pt>
    <dgm:pt modelId="{0505F458-B4DF-4ECF-99B7-9420EAB3A030}" type="pres">
      <dgm:prSet presAssocID="{55D368DA-44EC-40FF-B622-89B141485DB8}" presName="composite" presStyleCnt="0"/>
      <dgm:spPr/>
    </dgm:pt>
    <dgm:pt modelId="{E36A35B3-9A2A-4DA6-8908-AEE2B2D9DB1C}" type="pres">
      <dgm:prSet presAssocID="{55D368DA-44EC-40FF-B622-89B141485DB8}" presName="imgShp" presStyleLbl="fgImgPlace1" presStyleIdx="2" presStyleCnt="3" custLinFactNeighborX="-73520" custLinFactNeighborY="-3386"/>
      <dgm:spPr>
        <a:blipFill>
          <a:blip xmlns:r="http://schemas.openxmlformats.org/officeDocument/2006/relationships" r:embed="rId3">
            <a:extLst>
              <a:ext uri="{28A0092B-C50C-407E-A947-70E740481C1C}">
                <a14:useLocalDpi xmlns:a14="http://schemas.microsoft.com/office/drawing/2010/main" val="0"/>
              </a:ext>
            </a:extLst>
          </a:blip>
          <a:srcRect/>
          <a:stretch>
            <a:fillRect t="-11000" b="-11000"/>
          </a:stretch>
        </a:blipFill>
      </dgm:spPr>
      <dgm:t>
        <a:bodyPr/>
        <a:lstStyle/>
        <a:p>
          <a:endParaRPr lang="es-MX"/>
        </a:p>
      </dgm:t>
    </dgm:pt>
    <dgm:pt modelId="{C92C2B74-4996-4456-9874-FE717F286996}" type="pres">
      <dgm:prSet presAssocID="{55D368DA-44EC-40FF-B622-89B141485DB8}" presName="txShp" presStyleLbl="node1" presStyleIdx="2" presStyleCnt="3" custScaleX="123076" custLinFactNeighborX="7406" custLinFactNeighborY="-2257">
        <dgm:presLayoutVars>
          <dgm:bulletEnabled val="1"/>
        </dgm:presLayoutVars>
      </dgm:prSet>
      <dgm:spPr/>
      <dgm:t>
        <a:bodyPr/>
        <a:lstStyle/>
        <a:p>
          <a:endParaRPr lang="es-MX"/>
        </a:p>
      </dgm:t>
    </dgm:pt>
  </dgm:ptLst>
  <dgm:cxnLst>
    <dgm:cxn modelId="{C67FA2D8-1A22-4689-BED3-84C8028982E1}" srcId="{C4564626-1C9E-4E82-9991-E05E28C7C3E6}" destId="{F7B422B2-D6A7-4353-9D74-6690A56D7AFA}" srcOrd="1" destOrd="0" parTransId="{671DFD7D-10FB-4539-B974-3070F8A9C848}" sibTransId="{3402547F-EDC7-4EA5-B301-4AE5B171DDAD}"/>
    <dgm:cxn modelId="{98EF6A3E-8E25-4208-BBFC-B0C742C18B04}" type="presOf" srcId="{F7B422B2-D6A7-4353-9D74-6690A56D7AFA}" destId="{65437816-5CA9-4060-BFBF-C3D84EC5AD15}" srcOrd="0" destOrd="0" presId="urn:microsoft.com/office/officeart/2005/8/layout/vList3"/>
    <dgm:cxn modelId="{91A64105-AE35-41E4-AFFD-53A2D3A06B9E}" type="presOf" srcId="{55D368DA-44EC-40FF-B622-89B141485DB8}" destId="{C92C2B74-4996-4456-9874-FE717F286996}" srcOrd="0" destOrd="0" presId="urn:microsoft.com/office/officeart/2005/8/layout/vList3"/>
    <dgm:cxn modelId="{232F0D39-5AA2-47EA-9728-6BDC6C107146}" srcId="{C4564626-1C9E-4E82-9991-E05E28C7C3E6}" destId="{55D368DA-44EC-40FF-B622-89B141485DB8}" srcOrd="2" destOrd="0" parTransId="{4B3327AD-41F9-4774-9F14-320E036AD780}" sibTransId="{70D30D14-CDA6-48D8-AFDA-E334464AF70F}"/>
    <dgm:cxn modelId="{3F614BF8-4935-4BC8-9724-E0BE64588EAF}" type="presOf" srcId="{62D65F5D-2E55-4492-A649-ED0F6AC2E4FC}" destId="{402802B3-9447-47F0-B5E0-392F769FE76C}" srcOrd="0" destOrd="0" presId="urn:microsoft.com/office/officeart/2005/8/layout/vList3"/>
    <dgm:cxn modelId="{9FFE2B49-E8FD-479D-A546-1A83F60A5744}" type="presOf" srcId="{C4564626-1C9E-4E82-9991-E05E28C7C3E6}" destId="{73D41453-6B16-4A7A-A6C0-4BB33C27ED06}" srcOrd="0" destOrd="0" presId="urn:microsoft.com/office/officeart/2005/8/layout/vList3"/>
    <dgm:cxn modelId="{1C626FB1-FC7C-499F-B9F5-58E9A21F095A}" srcId="{C4564626-1C9E-4E82-9991-E05E28C7C3E6}" destId="{62D65F5D-2E55-4492-A649-ED0F6AC2E4FC}" srcOrd="0" destOrd="0" parTransId="{96B6906B-CACD-4B6D-B6D9-1946DA206D43}" sibTransId="{62A9062A-FEFC-49F7-8E2F-8AD254B53589}"/>
    <dgm:cxn modelId="{AF46785E-7A78-4C44-BF43-1A22860D9032}" type="presParOf" srcId="{73D41453-6B16-4A7A-A6C0-4BB33C27ED06}" destId="{4DDEF052-EAE2-446C-A4FC-ABA5FF1E837C}" srcOrd="0" destOrd="0" presId="urn:microsoft.com/office/officeart/2005/8/layout/vList3"/>
    <dgm:cxn modelId="{9D4C287B-62FE-458E-B43E-736BF51C54C0}" type="presParOf" srcId="{4DDEF052-EAE2-446C-A4FC-ABA5FF1E837C}" destId="{252FACE2-9576-4F86-97C0-F1619FC866F6}" srcOrd="0" destOrd="0" presId="urn:microsoft.com/office/officeart/2005/8/layout/vList3"/>
    <dgm:cxn modelId="{0C141572-37BE-447F-B9DA-D62BAA9F5607}" type="presParOf" srcId="{4DDEF052-EAE2-446C-A4FC-ABA5FF1E837C}" destId="{402802B3-9447-47F0-B5E0-392F769FE76C}" srcOrd="1" destOrd="0" presId="urn:microsoft.com/office/officeart/2005/8/layout/vList3"/>
    <dgm:cxn modelId="{CAC06ABE-4FD6-436F-9C37-C3A4C6D1CEE1}" type="presParOf" srcId="{73D41453-6B16-4A7A-A6C0-4BB33C27ED06}" destId="{D20B33B4-52AB-415E-8CCD-D1A2B377E169}" srcOrd="1" destOrd="0" presId="urn:microsoft.com/office/officeart/2005/8/layout/vList3"/>
    <dgm:cxn modelId="{88037827-5049-45DF-A213-1E5019E9265C}" type="presParOf" srcId="{73D41453-6B16-4A7A-A6C0-4BB33C27ED06}" destId="{392FFF05-8266-4B47-BB71-A026E0F00A2E}" srcOrd="2" destOrd="0" presId="urn:microsoft.com/office/officeart/2005/8/layout/vList3"/>
    <dgm:cxn modelId="{66ED060C-B0FC-4C87-AE18-7CD70A686957}" type="presParOf" srcId="{392FFF05-8266-4B47-BB71-A026E0F00A2E}" destId="{59510A2C-BC7A-42F8-A545-8CF5F3F5E882}" srcOrd="0" destOrd="0" presId="urn:microsoft.com/office/officeart/2005/8/layout/vList3"/>
    <dgm:cxn modelId="{5F4D98A3-C111-4D66-BB76-4F987AE07357}" type="presParOf" srcId="{392FFF05-8266-4B47-BB71-A026E0F00A2E}" destId="{65437816-5CA9-4060-BFBF-C3D84EC5AD15}" srcOrd="1" destOrd="0" presId="urn:microsoft.com/office/officeart/2005/8/layout/vList3"/>
    <dgm:cxn modelId="{C7913E5C-5EEE-473B-AE08-EF9BD5866F8A}" type="presParOf" srcId="{73D41453-6B16-4A7A-A6C0-4BB33C27ED06}" destId="{FD1FAE63-41C1-42F0-9E86-1E7756E8D731}" srcOrd="3" destOrd="0" presId="urn:microsoft.com/office/officeart/2005/8/layout/vList3"/>
    <dgm:cxn modelId="{53AF1764-1A5D-4B3E-AAF5-2C93FEE3EB35}" type="presParOf" srcId="{73D41453-6B16-4A7A-A6C0-4BB33C27ED06}" destId="{0505F458-B4DF-4ECF-99B7-9420EAB3A030}" srcOrd="4" destOrd="0" presId="urn:microsoft.com/office/officeart/2005/8/layout/vList3"/>
    <dgm:cxn modelId="{2EAB95DD-177E-485A-A274-E9E1994F0259}" type="presParOf" srcId="{0505F458-B4DF-4ECF-99B7-9420EAB3A030}" destId="{E36A35B3-9A2A-4DA6-8908-AEE2B2D9DB1C}" srcOrd="0" destOrd="0" presId="urn:microsoft.com/office/officeart/2005/8/layout/vList3"/>
    <dgm:cxn modelId="{70C66E63-4A28-4254-AB9E-DA446F80131E}" type="presParOf" srcId="{0505F458-B4DF-4ECF-99B7-9420EAB3A030}" destId="{C92C2B74-4996-4456-9874-FE717F286996}"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C5632D-8715-4ECB-A169-C69C1BE36794}" type="doc">
      <dgm:prSet loTypeId="urn:microsoft.com/office/officeart/2008/layout/PictureAccentList" loCatId="list" qsTypeId="urn:microsoft.com/office/officeart/2005/8/quickstyle/simple1" qsCatId="simple" csTypeId="urn:microsoft.com/office/officeart/2005/8/colors/colorful4" csCatId="colorful" phldr="1"/>
      <dgm:spPr/>
      <dgm:t>
        <a:bodyPr/>
        <a:lstStyle/>
        <a:p>
          <a:endParaRPr lang="es-MX"/>
        </a:p>
      </dgm:t>
    </dgm:pt>
    <dgm:pt modelId="{EB4EE3B0-9AC6-4062-9177-0ADA23778830}">
      <dgm:prSet phldrT="[Texto]"/>
      <dgm:spPr/>
      <dgm:t>
        <a:bodyPr/>
        <a:lstStyle/>
        <a:p>
          <a:pPr algn="just"/>
          <a:r>
            <a:rPr lang="es-MX" dirty="0" smtClean="0"/>
            <a:t>Garantizar el derecho a una vida digna y al desarrollo integral de la infancia en contexto de movilidad humana a través de un plan de vida, no solo en la repatriación y/o deportación en conjunto con los Sistemas Nacionales de Protección a la Infancia o sus equivalentes en cada país. </a:t>
          </a:r>
          <a:endParaRPr lang="es-MX" dirty="0"/>
        </a:p>
      </dgm:t>
    </dgm:pt>
    <dgm:pt modelId="{04EF65FC-49E7-4D44-99E8-3C0D0E0D788B}" type="sibTrans" cxnId="{CEE6C606-2934-4AD3-A4C7-6CFDC0AFE6C9}">
      <dgm:prSet/>
      <dgm:spPr/>
      <dgm:t>
        <a:bodyPr/>
        <a:lstStyle/>
        <a:p>
          <a:endParaRPr lang="es-MX"/>
        </a:p>
      </dgm:t>
    </dgm:pt>
    <dgm:pt modelId="{D49A7FF1-743D-436E-81C1-559A26842AAC}" type="parTrans" cxnId="{CEE6C606-2934-4AD3-A4C7-6CFDC0AFE6C9}">
      <dgm:prSet/>
      <dgm:spPr/>
      <dgm:t>
        <a:bodyPr/>
        <a:lstStyle/>
        <a:p>
          <a:endParaRPr lang="es-MX"/>
        </a:p>
      </dgm:t>
    </dgm:pt>
    <dgm:pt modelId="{0C87F6ED-5664-4A5A-8104-58E28D8CCB17}">
      <dgm:prSet custT="1"/>
      <dgm:spPr/>
      <dgm:t>
        <a:bodyPr/>
        <a:lstStyle/>
        <a:p>
          <a:pPr algn="just"/>
          <a:r>
            <a:rPr lang="es-MX" sz="1600" dirty="0" smtClean="0"/>
            <a:t>Propuestas: El trabajo coordinado entre las instituciones encargadas de protección a la infancia.</a:t>
          </a:r>
        </a:p>
        <a:p>
          <a:pPr algn="just"/>
          <a:r>
            <a:rPr lang="es-MX" sz="1600" dirty="0" smtClean="0"/>
            <a:t>Cambio del abordaje del tema desde la perspectiva de los derechos de infancia y sin la mirada adultocentrista. </a:t>
          </a:r>
        </a:p>
      </dgm:t>
    </dgm:pt>
    <dgm:pt modelId="{A862CB04-81B7-46FE-B658-2069B804CF8F}" type="parTrans" cxnId="{A5B0C9D3-48C9-4E77-802C-52B6A31482AD}">
      <dgm:prSet/>
      <dgm:spPr/>
      <dgm:t>
        <a:bodyPr/>
        <a:lstStyle/>
        <a:p>
          <a:endParaRPr lang="es-MX"/>
        </a:p>
      </dgm:t>
    </dgm:pt>
    <dgm:pt modelId="{86CF9C5F-72C6-4BBD-BFB7-97185E74BBDF}" type="sibTrans" cxnId="{A5B0C9D3-48C9-4E77-802C-52B6A31482AD}">
      <dgm:prSet/>
      <dgm:spPr/>
      <dgm:t>
        <a:bodyPr/>
        <a:lstStyle/>
        <a:p>
          <a:endParaRPr lang="es-MX"/>
        </a:p>
      </dgm:t>
    </dgm:pt>
    <dgm:pt modelId="{F10A23DC-7085-4552-AEBC-00ECC32541D1}">
      <dgm:prSet custT="1"/>
      <dgm:spPr/>
      <dgm:t>
        <a:bodyPr/>
        <a:lstStyle/>
        <a:p>
          <a:pPr algn="just"/>
          <a:r>
            <a:rPr lang="es-MX" sz="1600" dirty="0" smtClean="0"/>
            <a:t>Trabajo con una sociedad civil diversificada y especializada en los derechos de la infancia.</a:t>
          </a:r>
        </a:p>
        <a:p>
          <a:pPr algn="just"/>
          <a:r>
            <a:rPr lang="es-MX" sz="1600" dirty="0" smtClean="0"/>
            <a:t>Presupuesto asignado para implementar políticas públicas que hagan efectivos esos derechos y protección de los mismos.</a:t>
          </a:r>
        </a:p>
        <a:p>
          <a:pPr algn="just"/>
          <a:r>
            <a:rPr lang="es-MX" sz="1600" dirty="0" smtClean="0"/>
            <a:t>Fortalecimiento de la institucionalidad que va a determinar el DIS (Sistemas Nacionales de Protección o sus equivalentes).</a:t>
          </a:r>
          <a:endParaRPr lang="es-MX" sz="1600" dirty="0"/>
        </a:p>
      </dgm:t>
    </dgm:pt>
    <dgm:pt modelId="{A03DA5FA-51A5-445A-BA91-8A44ECCA9373}" type="parTrans" cxnId="{5132E4C6-F749-47BC-B2A4-672571D60199}">
      <dgm:prSet/>
      <dgm:spPr/>
      <dgm:t>
        <a:bodyPr/>
        <a:lstStyle/>
        <a:p>
          <a:endParaRPr lang="es-MX"/>
        </a:p>
      </dgm:t>
    </dgm:pt>
    <dgm:pt modelId="{193BBF0E-4FB0-4363-A2FE-A4CD2FCE7815}" type="sibTrans" cxnId="{5132E4C6-F749-47BC-B2A4-672571D60199}">
      <dgm:prSet/>
      <dgm:spPr/>
      <dgm:t>
        <a:bodyPr/>
        <a:lstStyle/>
        <a:p>
          <a:endParaRPr lang="es-MX"/>
        </a:p>
      </dgm:t>
    </dgm:pt>
    <dgm:pt modelId="{DC8E8279-3F8B-4B07-AD30-2FE69F5AAD02}" type="pres">
      <dgm:prSet presAssocID="{50C5632D-8715-4ECB-A169-C69C1BE36794}" presName="layout" presStyleCnt="0">
        <dgm:presLayoutVars>
          <dgm:chMax/>
          <dgm:chPref/>
          <dgm:dir/>
          <dgm:animOne val="branch"/>
          <dgm:animLvl val="lvl"/>
          <dgm:resizeHandles/>
        </dgm:presLayoutVars>
      </dgm:prSet>
      <dgm:spPr/>
      <dgm:t>
        <a:bodyPr/>
        <a:lstStyle/>
        <a:p>
          <a:endParaRPr lang="es-MX"/>
        </a:p>
      </dgm:t>
    </dgm:pt>
    <dgm:pt modelId="{209B1A31-B82E-4A8E-8B4E-66CC77D126C1}" type="pres">
      <dgm:prSet presAssocID="{EB4EE3B0-9AC6-4062-9177-0ADA23778830}" presName="root" presStyleCnt="0">
        <dgm:presLayoutVars>
          <dgm:chMax/>
          <dgm:chPref val="4"/>
        </dgm:presLayoutVars>
      </dgm:prSet>
      <dgm:spPr/>
    </dgm:pt>
    <dgm:pt modelId="{D44F3EA0-B13A-40D1-9E3F-CD0EF75DDADA}" type="pres">
      <dgm:prSet presAssocID="{EB4EE3B0-9AC6-4062-9177-0ADA23778830}" presName="rootComposite" presStyleCnt="0">
        <dgm:presLayoutVars/>
      </dgm:prSet>
      <dgm:spPr/>
    </dgm:pt>
    <dgm:pt modelId="{7CBEBD2A-CD0F-49BC-AB32-9FADAE38159B}" type="pres">
      <dgm:prSet presAssocID="{EB4EE3B0-9AC6-4062-9177-0ADA23778830}" presName="rootText" presStyleLbl="node0" presStyleIdx="0" presStyleCnt="1">
        <dgm:presLayoutVars>
          <dgm:chMax/>
          <dgm:chPref val="4"/>
        </dgm:presLayoutVars>
      </dgm:prSet>
      <dgm:spPr/>
      <dgm:t>
        <a:bodyPr/>
        <a:lstStyle/>
        <a:p>
          <a:endParaRPr lang="es-MX"/>
        </a:p>
      </dgm:t>
    </dgm:pt>
    <dgm:pt modelId="{40AF2B4C-82FA-4496-9F83-6065EFC8592D}" type="pres">
      <dgm:prSet presAssocID="{EB4EE3B0-9AC6-4062-9177-0ADA23778830}" presName="childShape" presStyleCnt="0">
        <dgm:presLayoutVars>
          <dgm:chMax val="0"/>
          <dgm:chPref val="0"/>
        </dgm:presLayoutVars>
      </dgm:prSet>
      <dgm:spPr/>
    </dgm:pt>
    <dgm:pt modelId="{BAEDA8DD-5169-41ED-87A3-54B5A0C8BEDA}" type="pres">
      <dgm:prSet presAssocID="{0C87F6ED-5664-4A5A-8104-58E28D8CCB17}" presName="childComposite" presStyleCnt="0">
        <dgm:presLayoutVars>
          <dgm:chMax val="0"/>
          <dgm:chPref val="0"/>
        </dgm:presLayoutVars>
      </dgm:prSet>
      <dgm:spPr/>
    </dgm:pt>
    <dgm:pt modelId="{136183FE-9CB5-452F-805A-A105066C1040}" type="pres">
      <dgm:prSet presAssocID="{0C87F6ED-5664-4A5A-8104-58E28D8CCB17}" presName="Image" presStyleLbl="nod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46000" r="-46000"/>
          </a:stretch>
        </a:blipFill>
      </dgm:spPr>
      <dgm:t>
        <a:bodyPr/>
        <a:lstStyle/>
        <a:p>
          <a:endParaRPr lang="es-MX"/>
        </a:p>
      </dgm:t>
    </dgm:pt>
    <dgm:pt modelId="{DB6C8975-64A5-47D3-8314-043EFA231E89}" type="pres">
      <dgm:prSet presAssocID="{0C87F6ED-5664-4A5A-8104-58E28D8CCB17}" presName="childText" presStyleLbl="lnNode1" presStyleIdx="0" presStyleCnt="2">
        <dgm:presLayoutVars>
          <dgm:chMax val="0"/>
          <dgm:chPref val="0"/>
          <dgm:bulletEnabled val="1"/>
        </dgm:presLayoutVars>
      </dgm:prSet>
      <dgm:spPr/>
      <dgm:t>
        <a:bodyPr/>
        <a:lstStyle/>
        <a:p>
          <a:endParaRPr lang="es-MX"/>
        </a:p>
      </dgm:t>
    </dgm:pt>
    <dgm:pt modelId="{1412AD85-4476-4B7C-B179-BD175128857E}" type="pres">
      <dgm:prSet presAssocID="{F10A23DC-7085-4552-AEBC-00ECC32541D1}" presName="childComposite" presStyleCnt="0">
        <dgm:presLayoutVars>
          <dgm:chMax val="0"/>
          <dgm:chPref val="0"/>
        </dgm:presLayoutVars>
      </dgm:prSet>
      <dgm:spPr/>
    </dgm:pt>
    <dgm:pt modelId="{D7292678-FDBF-40AE-804E-389B24F3053C}" type="pres">
      <dgm:prSet presAssocID="{F10A23DC-7085-4552-AEBC-00ECC32541D1}" presName="Image" presStyleLbl="nod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t>
        <a:bodyPr/>
        <a:lstStyle/>
        <a:p>
          <a:endParaRPr lang="es-MX"/>
        </a:p>
      </dgm:t>
    </dgm:pt>
    <dgm:pt modelId="{59665E3E-3A22-4391-AA27-7E70F735C22A}" type="pres">
      <dgm:prSet presAssocID="{F10A23DC-7085-4552-AEBC-00ECC32541D1}" presName="childText" presStyleLbl="lnNode1" presStyleIdx="1" presStyleCnt="2">
        <dgm:presLayoutVars>
          <dgm:chMax val="0"/>
          <dgm:chPref val="0"/>
          <dgm:bulletEnabled val="1"/>
        </dgm:presLayoutVars>
      </dgm:prSet>
      <dgm:spPr/>
      <dgm:t>
        <a:bodyPr/>
        <a:lstStyle/>
        <a:p>
          <a:endParaRPr lang="es-MX"/>
        </a:p>
      </dgm:t>
    </dgm:pt>
  </dgm:ptLst>
  <dgm:cxnLst>
    <dgm:cxn modelId="{CEE6C606-2934-4AD3-A4C7-6CFDC0AFE6C9}" srcId="{50C5632D-8715-4ECB-A169-C69C1BE36794}" destId="{EB4EE3B0-9AC6-4062-9177-0ADA23778830}" srcOrd="0" destOrd="0" parTransId="{D49A7FF1-743D-436E-81C1-559A26842AAC}" sibTransId="{04EF65FC-49E7-4D44-99E8-3C0D0E0D788B}"/>
    <dgm:cxn modelId="{A5B0C9D3-48C9-4E77-802C-52B6A31482AD}" srcId="{EB4EE3B0-9AC6-4062-9177-0ADA23778830}" destId="{0C87F6ED-5664-4A5A-8104-58E28D8CCB17}" srcOrd="0" destOrd="0" parTransId="{A862CB04-81B7-46FE-B658-2069B804CF8F}" sibTransId="{86CF9C5F-72C6-4BBD-BFB7-97185E74BBDF}"/>
    <dgm:cxn modelId="{5132E4C6-F749-47BC-B2A4-672571D60199}" srcId="{EB4EE3B0-9AC6-4062-9177-0ADA23778830}" destId="{F10A23DC-7085-4552-AEBC-00ECC32541D1}" srcOrd="1" destOrd="0" parTransId="{A03DA5FA-51A5-445A-BA91-8A44ECCA9373}" sibTransId="{193BBF0E-4FB0-4363-A2FE-A4CD2FCE7815}"/>
    <dgm:cxn modelId="{7F15BE8A-3648-43E4-8FBC-1DA7A2A0B184}" type="presOf" srcId="{50C5632D-8715-4ECB-A169-C69C1BE36794}" destId="{DC8E8279-3F8B-4B07-AD30-2FE69F5AAD02}" srcOrd="0" destOrd="0" presId="urn:microsoft.com/office/officeart/2008/layout/PictureAccentList"/>
    <dgm:cxn modelId="{0FCBBABA-1A2E-4D48-B0C3-6682ED138ECA}" type="presOf" srcId="{F10A23DC-7085-4552-AEBC-00ECC32541D1}" destId="{59665E3E-3A22-4391-AA27-7E70F735C22A}" srcOrd="0" destOrd="0" presId="urn:microsoft.com/office/officeart/2008/layout/PictureAccentList"/>
    <dgm:cxn modelId="{771DAF3C-2CCE-43A7-90E7-B2771DC835F8}" type="presOf" srcId="{0C87F6ED-5664-4A5A-8104-58E28D8CCB17}" destId="{DB6C8975-64A5-47D3-8314-043EFA231E89}" srcOrd="0" destOrd="0" presId="urn:microsoft.com/office/officeart/2008/layout/PictureAccentList"/>
    <dgm:cxn modelId="{D308A98D-EF6B-4433-9588-21A991C5BC26}" type="presOf" srcId="{EB4EE3B0-9AC6-4062-9177-0ADA23778830}" destId="{7CBEBD2A-CD0F-49BC-AB32-9FADAE38159B}" srcOrd="0" destOrd="0" presId="urn:microsoft.com/office/officeart/2008/layout/PictureAccentList"/>
    <dgm:cxn modelId="{A8AE490E-B29C-4730-B74E-EF1A5A887E59}" type="presParOf" srcId="{DC8E8279-3F8B-4B07-AD30-2FE69F5AAD02}" destId="{209B1A31-B82E-4A8E-8B4E-66CC77D126C1}" srcOrd="0" destOrd="0" presId="urn:microsoft.com/office/officeart/2008/layout/PictureAccentList"/>
    <dgm:cxn modelId="{6CCC5C0B-D38B-4600-B752-C07A5FADFFE5}" type="presParOf" srcId="{209B1A31-B82E-4A8E-8B4E-66CC77D126C1}" destId="{D44F3EA0-B13A-40D1-9E3F-CD0EF75DDADA}" srcOrd="0" destOrd="0" presId="urn:microsoft.com/office/officeart/2008/layout/PictureAccentList"/>
    <dgm:cxn modelId="{4654CD1C-9930-4D57-AF32-01A10436325E}" type="presParOf" srcId="{D44F3EA0-B13A-40D1-9E3F-CD0EF75DDADA}" destId="{7CBEBD2A-CD0F-49BC-AB32-9FADAE38159B}" srcOrd="0" destOrd="0" presId="urn:microsoft.com/office/officeart/2008/layout/PictureAccentList"/>
    <dgm:cxn modelId="{740592B8-B10B-4A64-BB55-0F71AFB6F87F}" type="presParOf" srcId="{209B1A31-B82E-4A8E-8B4E-66CC77D126C1}" destId="{40AF2B4C-82FA-4496-9F83-6065EFC8592D}" srcOrd="1" destOrd="0" presId="urn:microsoft.com/office/officeart/2008/layout/PictureAccentList"/>
    <dgm:cxn modelId="{89D37367-4FF6-4957-BF4F-3B612C31CC80}" type="presParOf" srcId="{40AF2B4C-82FA-4496-9F83-6065EFC8592D}" destId="{BAEDA8DD-5169-41ED-87A3-54B5A0C8BEDA}" srcOrd="0" destOrd="0" presId="urn:microsoft.com/office/officeart/2008/layout/PictureAccentList"/>
    <dgm:cxn modelId="{6E260FA8-3578-4D04-B3FE-F14975860E63}" type="presParOf" srcId="{BAEDA8DD-5169-41ED-87A3-54B5A0C8BEDA}" destId="{136183FE-9CB5-452F-805A-A105066C1040}" srcOrd="0" destOrd="0" presId="urn:microsoft.com/office/officeart/2008/layout/PictureAccentList"/>
    <dgm:cxn modelId="{D7BB0096-699C-4AC8-97BB-6E0E4BFCD01D}" type="presParOf" srcId="{BAEDA8DD-5169-41ED-87A3-54B5A0C8BEDA}" destId="{DB6C8975-64A5-47D3-8314-043EFA231E89}" srcOrd="1" destOrd="0" presId="urn:microsoft.com/office/officeart/2008/layout/PictureAccentList"/>
    <dgm:cxn modelId="{CA970E64-1470-45D2-91DD-6FE2C1F04FDE}" type="presParOf" srcId="{40AF2B4C-82FA-4496-9F83-6065EFC8592D}" destId="{1412AD85-4476-4B7C-B179-BD175128857E}" srcOrd="1" destOrd="0" presId="urn:microsoft.com/office/officeart/2008/layout/PictureAccentList"/>
    <dgm:cxn modelId="{CB3EB3EE-7C82-4307-86F7-A272EC991647}" type="presParOf" srcId="{1412AD85-4476-4B7C-B179-BD175128857E}" destId="{D7292678-FDBF-40AE-804E-389B24F3053C}" srcOrd="0" destOrd="0" presId="urn:microsoft.com/office/officeart/2008/layout/PictureAccentList"/>
    <dgm:cxn modelId="{CB982638-53AF-4243-8249-AF44C729092F}" type="presParOf" srcId="{1412AD85-4476-4B7C-B179-BD175128857E}" destId="{59665E3E-3A22-4391-AA27-7E70F735C22A}" srcOrd="1" destOrd="0" presId="urn:microsoft.com/office/officeart/2008/layout/PictureAccent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0AC10E-FE53-47AB-91BE-67D1E2070F98}"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MX"/>
        </a:p>
      </dgm:t>
    </dgm:pt>
    <dgm:pt modelId="{504DE4EA-2BF4-4A43-B98C-B2F58677F311}">
      <dgm:prSet custT="1"/>
      <dgm:spPr/>
      <dgm:t>
        <a:bodyPr/>
        <a:lstStyle/>
        <a:p>
          <a:pPr algn="just"/>
          <a:r>
            <a:rPr lang="es-MX" sz="1800" dirty="0" smtClean="0"/>
            <a:t>Asesoría técnica y trabajo en conjunto con las instituciones en materia de derechos de infancia para encontrar la mejor hoja de ruta de cumplimiento de sus derechos a partir del DIS, incluyendo su participación en sus procedimientos. </a:t>
          </a:r>
          <a:endParaRPr lang="es-MX" sz="1800" dirty="0"/>
        </a:p>
      </dgm:t>
    </dgm:pt>
    <dgm:pt modelId="{BFE0DA4D-6319-42E0-A338-84AC72F25322}" type="parTrans" cxnId="{4E7159F0-6AAA-4BF7-8FA2-52116110E3C6}">
      <dgm:prSet/>
      <dgm:spPr/>
      <dgm:t>
        <a:bodyPr/>
        <a:lstStyle/>
        <a:p>
          <a:endParaRPr lang="es-MX"/>
        </a:p>
      </dgm:t>
    </dgm:pt>
    <dgm:pt modelId="{4BA95A39-2919-4B01-81F9-E4E6499BF41F}" type="sibTrans" cxnId="{4E7159F0-6AAA-4BF7-8FA2-52116110E3C6}">
      <dgm:prSet/>
      <dgm:spPr/>
      <dgm:t>
        <a:bodyPr/>
        <a:lstStyle/>
        <a:p>
          <a:endParaRPr lang="es-MX"/>
        </a:p>
      </dgm:t>
    </dgm:pt>
    <dgm:pt modelId="{751D90AD-3499-471C-8C0F-4011E4497813}">
      <dgm:prSet custT="1"/>
      <dgm:spPr/>
      <dgm:t>
        <a:bodyPr/>
        <a:lstStyle/>
        <a:p>
          <a:pPr algn="just"/>
          <a:r>
            <a:rPr lang="es-MX" sz="1800" dirty="0" smtClean="0"/>
            <a:t>Participación en el monitoreo, evaluación y generación de propuestas en torno a los procedimientos de evaluación y determinación del DIS. </a:t>
          </a:r>
          <a:endParaRPr lang="es-MX" sz="1800" dirty="0"/>
        </a:p>
      </dgm:t>
    </dgm:pt>
    <dgm:pt modelId="{E2746788-BC0C-445C-A6F9-E56614A95899}" type="parTrans" cxnId="{94A0CA27-6ABA-480F-9341-4EDFB06E10D8}">
      <dgm:prSet/>
      <dgm:spPr/>
      <dgm:t>
        <a:bodyPr/>
        <a:lstStyle/>
        <a:p>
          <a:endParaRPr lang="es-MX"/>
        </a:p>
      </dgm:t>
    </dgm:pt>
    <dgm:pt modelId="{D518D582-6748-4350-AF86-801246C741D8}" type="sibTrans" cxnId="{94A0CA27-6ABA-480F-9341-4EDFB06E10D8}">
      <dgm:prSet/>
      <dgm:spPr/>
      <dgm:t>
        <a:bodyPr/>
        <a:lstStyle/>
        <a:p>
          <a:endParaRPr lang="es-MX"/>
        </a:p>
      </dgm:t>
    </dgm:pt>
    <dgm:pt modelId="{E978D16D-90F2-4E43-92FD-51540DCBD6EA}">
      <dgm:prSet custT="1"/>
      <dgm:spPr/>
      <dgm:t>
        <a:bodyPr/>
        <a:lstStyle/>
        <a:p>
          <a:pPr algn="just"/>
          <a:r>
            <a:rPr lang="es-MX" sz="1800" dirty="0" smtClean="0"/>
            <a:t>Inclusión en los procesos de armonización del marco normativo y/o su implementación para garantizar la aplicación del DIS. </a:t>
          </a:r>
          <a:endParaRPr lang="es-MX" sz="1800" dirty="0"/>
        </a:p>
      </dgm:t>
    </dgm:pt>
    <dgm:pt modelId="{4C37C9C7-C06F-400D-BE9F-11CEE7CA88DE}" type="parTrans" cxnId="{CD81A99F-99B9-4EC2-99FF-A08780532E71}">
      <dgm:prSet/>
      <dgm:spPr/>
      <dgm:t>
        <a:bodyPr/>
        <a:lstStyle/>
        <a:p>
          <a:endParaRPr lang="es-MX"/>
        </a:p>
      </dgm:t>
    </dgm:pt>
    <dgm:pt modelId="{8A7B70EE-26DF-42F7-9340-4C809D518A46}" type="sibTrans" cxnId="{CD81A99F-99B9-4EC2-99FF-A08780532E71}">
      <dgm:prSet/>
      <dgm:spPr/>
      <dgm:t>
        <a:bodyPr/>
        <a:lstStyle/>
        <a:p>
          <a:endParaRPr lang="es-MX"/>
        </a:p>
      </dgm:t>
    </dgm:pt>
    <dgm:pt modelId="{FA5BA044-7980-4C94-88F0-CE5C268E262B}" type="pres">
      <dgm:prSet presAssocID="{CB0AC10E-FE53-47AB-91BE-67D1E2070F98}" presName="linear" presStyleCnt="0">
        <dgm:presLayoutVars>
          <dgm:dir/>
          <dgm:animLvl val="lvl"/>
          <dgm:resizeHandles val="exact"/>
        </dgm:presLayoutVars>
      </dgm:prSet>
      <dgm:spPr/>
      <dgm:t>
        <a:bodyPr/>
        <a:lstStyle/>
        <a:p>
          <a:endParaRPr lang="es-MX"/>
        </a:p>
      </dgm:t>
    </dgm:pt>
    <dgm:pt modelId="{89858072-31AF-471D-A81C-A38D8FC3E9D9}" type="pres">
      <dgm:prSet presAssocID="{504DE4EA-2BF4-4A43-B98C-B2F58677F311}" presName="parentLin" presStyleCnt="0"/>
      <dgm:spPr/>
    </dgm:pt>
    <dgm:pt modelId="{EF790132-61A2-4634-8DD4-F106E4AFE2A5}" type="pres">
      <dgm:prSet presAssocID="{504DE4EA-2BF4-4A43-B98C-B2F58677F311}" presName="parentLeftMargin" presStyleLbl="node1" presStyleIdx="0" presStyleCnt="3"/>
      <dgm:spPr/>
      <dgm:t>
        <a:bodyPr/>
        <a:lstStyle/>
        <a:p>
          <a:endParaRPr lang="es-MX"/>
        </a:p>
      </dgm:t>
    </dgm:pt>
    <dgm:pt modelId="{2E46B90A-83F7-4E93-B5FB-8B3B58865E94}" type="pres">
      <dgm:prSet presAssocID="{504DE4EA-2BF4-4A43-B98C-B2F58677F311}" presName="parentText" presStyleLbl="node1" presStyleIdx="0" presStyleCnt="3" custScaleX="114755" custScaleY="544167">
        <dgm:presLayoutVars>
          <dgm:chMax val="0"/>
          <dgm:bulletEnabled val="1"/>
        </dgm:presLayoutVars>
      </dgm:prSet>
      <dgm:spPr/>
      <dgm:t>
        <a:bodyPr/>
        <a:lstStyle/>
        <a:p>
          <a:endParaRPr lang="es-MX"/>
        </a:p>
      </dgm:t>
    </dgm:pt>
    <dgm:pt modelId="{D611E9CB-B6A0-4C3B-9CFD-7C1E3D1659F6}" type="pres">
      <dgm:prSet presAssocID="{504DE4EA-2BF4-4A43-B98C-B2F58677F311}" presName="negativeSpace" presStyleCnt="0"/>
      <dgm:spPr/>
    </dgm:pt>
    <dgm:pt modelId="{8B2861C2-AF0C-4E59-A0D0-614E54AEB06B}" type="pres">
      <dgm:prSet presAssocID="{504DE4EA-2BF4-4A43-B98C-B2F58677F311}" presName="childText" presStyleLbl="conFgAcc1" presStyleIdx="0" presStyleCnt="3">
        <dgm:presLayoutVars>
          <dgm:bulletEnabled val="1"/>
        </dgm:presLayoutVars>
      </dgm:prSet>
      <dgm:spPr/>
    </dgm:pt>
    <dgm:pt modelId="{DCE00AE4-893E-49A7-A4B6-2B50D72A2BB2}" type="pres">
      <dgm:prSet presAssocID="{4BA95A39-2919-4B01-81F9-E4E6499BF41F}" presName="spaceBetweenRectangles" presStyleCnt="0"/>
      <dgm:spPr/>
    </dgm:pt>
    <dgm:pt modelId="{BD3FA2AD-AC19-4C4A-8560-3046B8C8A756}" type="pres">
      <dgm:prSet presAssocID="{751D90AD-3499-471C-8C0F-4011E4497813}" presName="parentLin" presStyleCnt="0"/>
      <dgm:spPr/>
    </dgm:pt>
    <dgm:pt modelId="{0D9CF235-5AE1-4AA4-9B90-0E97AFEB31D4}" type="pres">
      <dgm:prSet presAssocID="{751D90AD-3499-471C-8C0F-4011E4497813}" presName="parentLeftMargin" presStyleLbl="node1" presStyleIdx="0" presStyleCnt="3"/>
      <dgm:spPr/>
      <dgm:t>
        <a:bodyPr/>
        <a:lstStyle/>
        <a:p>
          <a:endParaRPr lang="es-MX"/>
        </a:p>
      </dgm:t>
    </dgm:pt>
    <dgm:pt modelId="{69063B61-F0E2-4CE8-9423-D5244AEB4415}" type="pres">
      <dgm:prSet presAssocID="{751D90AD-3499-471C-8C0F-4011E4497813}" presName="parentText" presStyleLbl="node1" presStyleIdx="1" presStyleCnt="3" custScaleX="114429" custScaleY="490712">
        <dgm:presLayoutVars>
          <dgm:chMax val="0"/>
          <dgm:bulletEnabled val="1"/>
        </dgm:presLayoutVars>
      </dgm:prSet>
      <dgm:spPr/>
      <dgm:t>
        <a:bodyPr/>
        <a:lstStyle/>
        <a:p>
          <a:endParaRPr lang="es-MX"/>
        </a:p>
      </dgm:t>
    </dgm:pt>
    <dgm:pt modelId="{A6BD2EAC-CEC9-434A-80D4-B06517E15216}" type="pres">
      <dgm:prSet presAssocID="{751D90AD-3499-471C-8C0F-4011E4497813}" presName="negativeSpace" presStyleCnt="0"/>
      <dgm:spPr/>
    </dgm:pt>
    <dgm:pt modelId="{FA32FCF7-5547-421E-91BF-EF379227FBF0}" type="pres">
      <dgm:prSet presAssocID="{751D90AD-3499-471C-8C0F-4011E4497813}" presName="childText" presStyleLbl="conFgAcc1" presStyleIdx="1" presStyleCnt="3">
        <dgm:presLayoutVars>
          <dgm:bulletEnabled val="1"/>
        </dgm:presLayoutVars>
      </dgm:prSet>
      <dgm:spPr/>
    </dgm:pt>
    <dgm:pt modelId="{37C859F5-5067-4BCD-8FE2-6CC474548585}" type="pres">
      <dgm:prSet presAssocID="{D518D582-6748-4350-AF86-801246C741D8}" presName="spaceBetweenRectangles" presStyleCnt="0"/>
      <dgm:spPr/>
    </dgm:pt>
    <dgm:pt modelId="{D4AAA2B3-178A-4BEE-B278-1B6CE77C10EA}" type="pres">
      <dgm:prSet presAssocID="{E978D16D-90F2-4E43-92FD-51540DCBD6EA}" presName="parentLin" presStyleCnt="0"/>
      <dgm:spPr/>
    </dgm:pt>
    <dgm:pt modelId="{FDA31103-C85D-4BDE-959F-88A52C1C7988}" type="pres">
      <dgm:prSet presAssocID="{E978D16D-90F2-4E43-92FD-51540DCBD6EA}" presName="parentLeftMargin" presStyleLbl="node1" presStyleIdx="1" presStyleCnt="3"/>
      <dgm:spPr/>
      <dgm:t>
        <a:bodyPr/>
        <a:lstStyle/>
        <a:p>
          <a:endParaRPr lang="es-MX"/>
        </a:p>
      </dgm:t>
    </dgm:pt>
    <dgm:pt modelId="{9AEA45D2-3F94-4CB4-B6CE-C7BCB0CD1874}" type="pres">
      <dgm:prSet presAssocID="{E978D16D-90F2-4E43-92FD-51540DCBD6EA}" presName="parentText" presStyleLbl="node1" presStyleIdx="2" presStyleCnt="3" custScaleX="113588" custScaleY="429929" custLinFactNeighborX="-2735" custLinFactNeighborY="-15645">
        <dgm:presLayoutVars>
          <dgm:chMax val="0"/>
          <dgm:bulletEnabled val="1"/>
        </dgm:presLayoutVars>
      </dgm:prSet>
      <dgm:spPr/>
      <dgm:t>
        <a:bodyPr/>
        <a:lstStyle/>
        <a:p>
          <a:endParaRPr lang="es-MX"/>
        </a:p>
      </dgm:t>
    </dgm:pt>
    <dgm:pt modelId="{F1D24BA5-2B2F-40AE-A147-5B8242C74040}" type="pres">
      <dgm:prSet presAssocID="{E978D16D-90F2-4E43-92FD-51540DCBD6EA}" presName="negativeSpace" presStyleCnt="0"/>
      <dgm:spPr/>
    </dgm:pt>
    <dgm:pt modelId="{E8069F4B-8F40-4D8F-B3D1-F663DD935D90}" type="pres">
      <dgm:prSet presAssocID="{E978D16D-90F2-4E43-92FD-51540DCBD6EA}" presName="childText" presStyleLbl="conFgAcc1" presStyleIdx="2" presStyleCnt="3">
        <dgm:presLayoutVars>
          <dgm:bulletEnabled val="1"/>
        </dgm:presLayoutVars>
      </dgm:prSet>
      <dgm:spPr/>
    </dgm:pt>
  </dgm:ptLst>
  <dgm:cxnLst>
    <dgm:cxn modelId="{BDB6A5EF-B072-454C-AB98-7062C29CB8C7}" type="presOf" srcId="{751D90AD-3499-471C-8C0F-4011E4497813}" destId="{69063B61-F0E2-4CE8-9423-D5244AEB4415}" srcOrd="1" destOrd="0" presId="urn:microsoft.com/office/officeart/2005/8/layout/list1"/>
    <dgm:cxn modelId="{4E7159F0-6AAA-4BF7-8FA2-52116110E3C6}" srcId="{CB0AC10E-FE53-47AB-91BE-67D1E2070F98}" destId="{504DE4EA-2BF4-4A43-B98C-B2F58677F311}" srcOrd="0" destOrd="0" parTransId="{BFE0DA4D-6319-42E0-A338-84AC72F25322}" sibTransId="{4BA95A39-2919-4B01-81F9-E4E6499BF41F}"/>
    <dgm:cxn modelId="{94A0CA27-6ABA-480F-9341-4EDFB06E10D8}" srcId="{CB0AC10E-FE53-47AB-91BE-67D1E2070F98}" destId="{751D90AD-3499-471C-8C0F-4011E4497813}" srcOrd="1" destOrd="0" parTransId="{E2746788-BC0C-445C-A6F9-E56614A95899}" sibTransId="{D518D582-6748-4350-AF86-801246C741D8}"/>
    <dgm:cxn modelId="{DD3469F1-25B8-4C31-9E41-82AECA22A7CC}" type="presOf" srcId="{E978D16D-90F2-4E43-92FD-51540DCBD6EA}" destId="{FDA31103-C85D-4BDE-959F-88A52C1C7988}" srcOrd="0" destOrd="0" presId="urn:microsoft.com/office/officeart/2005/8/layout/list1"/>
    <dgm:cxn modelId="{616341B5-04C4-41CF-A7EB-CCC048C8D909}" type="presOf" srcId="{751D90AD-3499-471C-8C0F-4011E4497813}" destId="{0D9CF235-5AE1-4AA4-9B90-0E97AFEB31D4}" srcOrd="0" destOrd="0" presId="urn:microsoft.com/office/officeart/2005/8/layout/list1"/>
    <dgm:cxn modelId="{E279D086-E594-4445-905E-D035336B4826}" type="presOf" srcId="{CB0AC10E-FE53-47AB-91BE-67D1E2070F98}" destId="{FA5BA044-7980-4C94-88F0-CE5C268E262B}" srcOrd="0" destOrd="0" presId="urn:microsoft.com/office/officeart/2005/8/layout/list1"/>
    <dgm:cxn modelId="{E09439DA-A181-45C8-9EB1-EC68250D8371}" type="presOf" srcId="{E978D16D-90F2-4E43-92FD-51540DCBD6EA}" destId="{9AEA45D2-3F94-4CB4-B6CE-C7BCB0CD1874}" srcOrd="1" destOrd="0" presId="urn:microsoft.com/office/officeart/2005/8/layout/list1"/>
    <dgm:cxn modelId="{B02AC62E-4E7C-4D08-B799-93726EDCFE75}" type="presOf" srcId="{504DE4EA-2BF4-4A43-B98C-B2F58677F311}" destId="{2E46B90A-83F7-4E93-B5FB-8B3B58865E94}" srcOrd="1" destOrd="0" presId="urn:microsoft.com/office/officeart/2005/8/layout/list1"/>
    <dgm:cxn modelId="{CD81A99F-99B9-4EC2-99FF-A08780532E71}" srcId="{CB0AC10E-FE53-47AB-91BE-67D1E2070F98}" destId="{E978D16D-90F2-4E43-92FD-51540DCBD6EA}" srcOrd="2" destOrd="0" parTransId="{4C37C9C7-C06F-400D-BE9F-11CEE7CA88DE}" sibTransId="{8A7B70EE-26DF-42F7-9340-4C809D518A46}"/>
    <dgm:cxn modelId="{A325E153-9AE4-4333-B987-91E8805F4525}" type="presOf" srcId="{504DE4EA-2BF4-4A43-B98C-B2F58677F311}" destId="{EF790132-61A2-4634-8DD4-F106E4AFE2A5}" srcOrd="0" destOrd="0" presId="urn:microsoft.com/office/officeart/2005/8/layout/list1"/>
    <dgm:cxn modelId="{3BA46806-F69B-426F-840C-9526C41D3E66}" type="presParOf" srcId="{FA5BA044-7980-4C94-88F0-CE5C268E262B}" destId="{89858072-31AF-471D-A81C-A38D8FC3E9D9}" srcOrd="0" destOrd="0" presId="urn:microsoft.com/office/officeart/2005/8/layout/list1"/>
    <dgm:cxn modelId="{2D445473-ED23-4A67-ACC5-B00941102A80}" type="presParOf" srcId="{89858072-31AF-471D-A81C-A38D8FC3E9D9}" destId="{EF790132-61A2-4634-8DD4-F106E4AFE2A5}" srcOrd="0" destOrd="0" presId="urn:microsoft.com/office/officeart/2005/8/layout/list1"/>
    <dgm:cxn modelId="{4627209D-EE94-4616-BCE2-E8F24D0717DF}" type="presParOf" srcId="{89858072-31AF-471D-A81C-A38D8FC3E9D9}" destId="{2E46B90A-83F7-4E93-B5FB-8B3B58865E94}" srcOrd="1" destOrd="0" presId="urn:microsoft.com/office/officeart/2005/8/layout/list1"/>
    <dgm:cxn modelId="{B02CDF55-EE0A-477D-99CD-A88EE65D6742}" type="presParOf" srcId="{FA5BA044-7980-4C94-88F0-CE5C268E262B}" destId="{D611E9CB-B6A0-4C3B-9CFD-7C1E3D1659F6}" srcOrd="1" destOrd="0" presId="urn:microsoft.com/office/officeart/2005/8/layout/list1"/>
    <dgm:cxn modelId="{B4B76DC2-6E86-44C1-B6DD-D4421EDE88E5}" type="presParOf" srcId="{FA5BA044-7980-4C94-88F0-CE5C268E262B}" destId="{8B2861C2-AF0C-4E59-A0D0-614E54AEB06B}" srcOrd="2" destOrd="0" presId="urn:microsoft.com/office/officeart/2005/8/layout/list1"/>
    <dgm:cxn modelId="{88940A0A-0845-4D0F-BBE2-B385C177DD45}" type="presParOf" srcId="{FA5BA044-7980-4C94-88F0-CE5C268E262B}" destId="{DCE00AE4-893E-49A7-A4B6-2B50D72A2BB2}" srcOrd="3" destOrd="0" presId="urn:microsoft.com/office/officeart/2005/8/layout/list1"/>
    <dgm:cxn modelId="{A997B7E0-1B2C-41BA-8E79-FA28A64E47BF}" type="presParOf" srcId="{FA5BA044-7980-4C94-88F0-CE5C268E262B}" destId="{BD3FA2AD-AC19-4C4A-8560-3046B8C8A756}" srcOrd="4" destOrd="0" presId="urn:microsoft.com/office/officeart/2005/8/layout/list1"/>
    <dgm:cxn modelId="{ABC54CF9-0F47-4314-84A5-5FBC8995D8E1}" type="presParOf" srcId="{BD3FA2AD-AC19-4C4A-8560-3046B8C8A756}" destId="{0D9CF235-5AE1-4AA4-9B90-0E97AFEB31D4}" srcOrd="0" destOrd="0" presId="urn:microsoft.com/office/officeart/2005/8/layout/list1"/>
    <dgm:cxn modelId="{BB2A000E-4038-4C6E-A811-E4D8C3F40521}" type="presParOf" srcId="{BD3FA2AD-AC19-4C4A-8560-3046B8C8A756}" destId="{69063B61-F0E2-4CE8-9423-D5244AEB4415}" srcOrd="1" destOrd="0" presId="urn:microsoft.com/office/officeart/2005/8/layout/list1"/>
    <dgm:cxn modelId="{3E0E9185-1D03-4C8D-913A-51F3ABE28AA8}" type="presParOf" srcId="{FA5BA044-7980-4C94-88F0-CE5C268E262B}" destId="{A6BD2EAC-CEC9-434A-80D4-B06517E15216}" srcOrd="5" destOrd="0" presId="urn:microsoft.com/office/officeart/2005/8/layout/list1"/>
    <dgm:cxn modelId="{8DFF0290-9D10-448A-BB03-7D956184DABA}" type="presParOf" srcId="{FA5BA044-7980-4C94-88F0-CE5C268E262B}" destId="{FA32FCF7-5547-421E-91BF-EF379227FBF0}" srcOrd="6" destOrd="0" presId="urn:microsoft.com/office/officeart/2005/8/layout/list1"/>
    <dgm:cxn modelId="{0850C36E-60B2-4D53-877D-4EC225234C73}" type="presParOf" srcId="{FA5BA044-7980-4C94-88F0-CE5C268E262B}" destId="{37C859F5-5067-4BCD-8FE2-6CC474548585}" srcOrd="7" destOrd="0" presId="urn:microsoft.com/office/officeart/2005/8/layout/list1"/>
    <dgm:cxn modelId="{4F808CB7-0346-464B-9B99-06A6F7A60B45}" type="presParOf" srcId="{FA5BA044-7980-4C94-88F0-CE5C268E262B}" destId="{D4AAA2B3-178A-4BEE-B278-1B6CE77C10EA}" srcOrd="8" destOrd="0" presId="urn:microsoft.com/office/officeart/2005/8/layout/list1"/>
    <dgm:cxn modelId="{4E35B538-1407-439E-9D04-2331FA5EADE7}" type="presParOf" srcId="{D4AAA2B3-178A-4BEE-B278-1B6CE77C10EA}" destId="{FDA31103-C85D-4BDE-959F-88A52C1C7988}" srcOrd="0" destOrd="0" presId="urn:microsoft.com/office/officeart/2005/8/layout/list1"/>
    <dgm:cxn modelId="{5FB21740-6733-4E10-8E9C-670039B8A7A3}" type="presParOf" srcId="{D4AAA2B3-178A-4BEE-B278-1B6CE77C10EA}" destId="{9AEA45D2-3F94-4CB4-B6CE-C7BCB0CD1874}" srcOrd="1" destOrd="0" presId="urn:microsoft.com/office/officeart/2005/8/layout/list1"/>
    <dgm:cxn modelId="{A55362C7-E3BC-42D5-9C58-A1B047EE0FE0}" type="presParOf" srcId="{FA5BA044-7980-4C94-88F0-CE5C268E262B}" destId="{F1D24BA5-2B2F-40AE-A147-5B8242C74040}" srcOrd="9" destOrd="0" presId="urn:microsoft.com/office/officeart/2005/8/layout/list1"/>
    <dgm:cxn modelId="{6F3BC915-114B-4650-9808-8D442F81C2FA}" type="presParOf" srcId="{FA5BA044-7980-4C94-88F0-CE5C268E262B}" destId="{E8069F4B-8F40-4D8F-B3D1-F663DD935D90}"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752335-0455-4A05-8F9B-61135273C705}"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s-MX"/>
        </a:p>
      </dgm:t>
    </dgm:pt>
    <dgm:pt modelId="{6A3ECF3D-645B-40E8-B00D-5CE0ED6E9D7B}">
      <dgm:prSet phldrT="[Texto]"/>
      <dgm:spPr/>
      <dgm:t>
        <a:bodyPr/>
        <a:lstStyle/>
        <a:p>
          <a:r>
            <a:rPr lang="es-MX" dirty="0" smtClean="0"/>
            <a:t>Inclusión de actores expertos en materia de infancia en conjunto con quienes trabajan el tema migratorio.</a:t>
          </a:r>
          <a:endParaRPr lang="es-MX" dirty="0"/>
        </a:p>
      </dgm:t>
    </dgm:pt>
    <dgm:pt modelId="{6F9828DC-CE38-46F8-B132-D56B8796D99E}" type="parTrans" cxnId="{A27B023D-0ACB-4228-85F8-CD42423434C0}">
      <dgm:prSet/>
      <dgm:spPr/>
      <dgm:t>
        <a:bodyPr/>
        <a:lstStyle/>
        <a:p>
          <a:endParaRPr lang="es-MX"/>
        </a:p>
      </dgm:t>
    </dgm:pt>
    <dgm:pt modelId="{9D4F7A5F-F86E-4D01-87D8-7FDE058119E4}" type="sibTrans" cxnId="{A27B023D-0ACB-4228-85F8-CD42423434C0}">
      <dgm:prSet/>
      <dgm:spPr/>
      <dgm:t>
        <a:bodyPr/>
        <a:lstStyle/>
        <a:p>
          <a:endParaRPr lang="es-MX"/>
        </a:p>
      </dgm:t>
    </dgm:pt>
    <dgm:pt modelId="{1E8065D0-B727-44E1-8BE3-20F45CDBDD17}">
      <dgm:prSet phldrT="[Texto]"/>
      <dgm:spPr/>
      <dgm:t>
        <a:bodyPr/>
        <a:lstStyle/>
        <a:p>
          <a:r>
            <a:rPr lang="es-MX" dirty="0" smtClean="0"/>
            <a:t>Un mecanismo regional de coordinación sobre los sistemas nacionales de protección a la infancia.</a:t>
          </a:r>
          <a:endParaRPr lang="es-MX" dirty="0"/>
        </a:p>
      </dgm:t>
    </dgm:pt>
    <dgm:pt modelId="{E2D8A865-0921-485B-A67C-ABC65148A23A}" type="parTrans" cxnId="{2C0CC105-4CE9-4B7D-B359-C60237AA4E31}">
      <dgm:prSet/>
      <dgm:spPr/>
      <dgm:t>
        <a:bodyPr/>
        <a:lstStyle/>
        <a:p>
          <a:endParaRPr lang="es-MX"/>
        </a:p>
      </dgm:t>
    </dgm:pt>
    <dgm:pt modelId="{911D8BEE-9F5A-45A5-9136-D91EECA1BAAA}" type="sibTrans" cxnId="{2C0CC105-4CE9-4B7D-B359-C60237AA4E31}">
      <dgm:prSet/>
      <dgm:spPr/>
      <dgm:t>
        <a:bodyPr/>
        <a:lstStyle/>
        <a:p>
          <a:endParaRPr lang="es-MX"/>
        </a:p>
      </dgm:t>
    </dgm:pt>
    <dgm:pt modelId="{82F9BF27-EB52-4817-B622-52B3FA39244F}">
      <dgm:prSet/>
      <dgm:spPr/>
      <dgm:t>
        <a:bodyPr/>
        <a:lstStyle/>
        <a:p>
          <a:r>
            <a:rPr lang="es-MX" dirty="0" smtClean="0"/>
            <a:t>Marcos normativos desde la perspectiva de derechos de infancia y no desde la óptica migratoria. </a:t>
          </a:r>
          <a:endParaRPr lang="es-MX" dirty="0"/>
        </a:p>
      </dgm:t>
    </dgm:pt>
    <dgm:pt modelId="{22DC73EF-638C-4CD6-A764-8627DD06F1E5}" type="parTrans" cxnId="{85AED34C-EC11-4534-88A3-6DEE69E87A82}">
      <dgm:prSet/>
      <dgm:spPr/>
      <dgm:t>
        <a:bodyPr/>
        <a:lstStyle/>
        <a:p>
          <a:endParaRPr lang="es-MX"/>
        </a:p>
      </dgm:t>
    </dgm:pt>
    <dgm:pt modelId="{CC128FFC-85EB-42F3-BFCF-DE690D4C2B33}" type="sibTrans" cxnId="{85AED34C-EC11-4534-88A3-6DEE69E87A82}">
      <dgm:prSet/>
      <dgm:spPr/>
      <dgm:t>
        <a:bodyPr/>
        <a:lstStyle/>
        <a:p>
          <a:endParaRPr lang="es-MX"/>
        </a:p>
      </dgm:t>
    </dgm:pt>
    <dgm:pt modelId="{FEF50A53-52BA-4B73-8EB5-D5C767E65D2A}">
      <dgm:prSet/>
      <dgm:spPr/>
      <dgm:t>
        <a:bodyPr/>
        <a:lstStyle/>
        <a:p>
          <a:r>
            <a:rPr lang="es-MX" dirty="0" smtClean="0"/>
            <a:t>Sumar la participación de NNA a los procesos. </a:t>
          </a:r>
          <a:endParaRPr lang="es-MX" dirty="0"/>
        </a:p>
      </dgm:t>
    </dgm:pt>
    <dgm:pt modelId="{A8D93F73-3452-47CD-BEBF-A28BCF1981B3}" type="parTrans" cxnId="{4A1E2734-B296-406F-9952-86E74EC6FAF7}">
      <dgm:prSet/>
      <dgm:spPr/>
      <dgm:t>
        <a:bodyPr/>
        <a:lstStyle/>
        <a:p>
          <a:endParaRPr lang="es-MX"/>
        </a:p>
      </dgm:t>
    </dgm:pt>
    <dgm:pt modelId="{A4F2A5B0-1F7B-4E56-BE91-01D8BBE53703}" type="sibTrans" cxnId="{4A1E2734-B296-406F-9952-86E74EC6FAF7}">
      <dgm:prSet/>
      <dgm:spPr/>
      <dgm:t>
        <a:bodyPr/>
        <a:lstStyle/>
        <a:p>
          <a:endParaRPr lang="es-MX"/>
        </a:p>
      </dgm:t>
    </dgm:pt>
    <dgm:pt modelId="{58945A0E-1EF2-45F1-8DB1-885DDD401422}" type="pres">
      <dgm:prSet presAssocID="{C1752335-0455-4A05-8F9B-61135273C705}" presName="cycle" presStyleCnt="0">
        <dgm:presLayoutVars>
          <dgm:dir/>
          <dgm:resizeHandles val="exact"/>
        </dgm:presLayoutVars>
      </dgm:prSet>
      <dgm:spPr/>
      <dgm:t>
        <a:bodyPr/>
        <a:lstStyle/>
        <a:p>
          <a:endParaRPr lang="es-MX"/>
        </a:p>
      </dgm:t>
    </dgm:pt>
    <dgm:pt modelId="{33B67FB5-86FD-455B-BCD4-58321AB1ED17}" type="pres">
      <dgm:prSet presAssocID="{6A3ECF3D-645B-40E8-B00D-5CE0ED6E9D7B}" presName="node" presStyleLbl="node1" presStyleIdx="0" presStyleCnt="4" custScaleX="168774" custScaleY="166101" custRadScaleRad="93674" custRadScaleInc="41894">
        <dgm:presLayoutVars>
          <dgm:bulletEnabled val="1"/>
        </dgm:presLayoutVars>
      </dgm:prSet>
      <dgm:spPr/>
      <dgm:t>
        <a:bodyPr/>
        <a:lstStyle/>
        <a:p>
          <a:endParaRPr lang="es-MX"/>
        </a:p>
      </dgm:t>
    </dgm:pt>
    <dgm:pt modelId="{71E25777-DF46-4CD6-9CD1-BA4AD0C79A8D}" type="pres">
      <dgm:prSet presAssocID="{9D4F7A5F-F86E-4D01-87D8-7FDE058119E4}" presName="sibTrans" presStyleLbl="sibTrans2D1" presStyleIdx="0" presStyleCnt="4"/>
      <dgm:spPr/>
      <dgm:t>
        <a:bodyPr/>
        <a:lstStyle/>
        <a:p>
          <a:endParaRPr lang="es-MX"/>
        </a:p>
      </dgm:t>
    </dgm:pt>
    <dgm:pt modelId="{D62DCB0F-4A00-436A-AA00-B745341A121E}" type="pres">
      <dgm:prSet presAssocID="{9D4F7A5F-F86E-4D01-87D8-7FDE058119E4}" presName="connectorText" presStyleLbl="sibTrans2D1" presStyleIdx="0" presStyleCnt="4"/>
      <dgm:spPr/>
      <dgm:t>
        <a:bodyPr/>
        <a:lstStyle/>
        <a:p>
          <a:endParaRPr lang="es-MX"/>
        </a:p>
      </dgm:t>
    </dgm:pt>
    <dgm:pt modelId="{42DB17C6-FB9F-4087-AEC9-05D381DFAC58}" type="pres">
      <dgm:prSet presAssocID="{1E8065D0-B727-44E1-8BE3-20F45CDBDD17}" presName="node" presStyleLbl="node1" presStyleIdx="1" presStyleCnt="4" custScaleX="122379" custScaleY="115192" custRadScaleRad="117212" custRadScaleInc="21473">
        <dgm:presLayoutVars>
          <dgm:bulletEnabled val="1"/>
        </dgm:presLayoutVars>
      </dgm:prSet>
      <dgm:spPr/>
      <dgm:t>
        <a:bodyPr/>
        <a:lstStyle/>
        <a:p>
          <a:endParaRPr lang="es-MX"/>
        </a:p>
      </dgm:t>
    </dgm:pt>
    <dgm:pt modelId="{F8D523AD-EDC5-42BE-9ADA-B2ADE5B18E68}" type="pres">
      <dgm:prSet presAssocID="{911D8BEE-9F5A-45A5-9136-D91EECA1BAAA}" presName="sibTrans" presStyleLbl="sibTrans2D1" presStyleIdx="1" presStyleCnt="4"/>
      <dgm:spPr/>
      <dgm:t>
        <a:bodyPr/>
        <a:lstStyle/>
        <a:p>
          <a:endParaRPr lang="es-MX"/>
        </a:p>
      </dgm:t>
    </dgm:pt>
    <dgm:pt modelId="{88DE00FF-2583-49B1-A147-67EF84C555DA}" type="pres">
      <dgm:prSet presAssocID="{911D8BEE-9F5A-45A5-9136-D91EECA1BAAA}" presName="connectorText" presStyleLbl="sibTrans2D1" presStyleIdx="1" presStyleCnt="4"/>
      <dgm:spPr/>
      <dgm:t>
        <a:bodyPr/>
        <a:lstStyle/>
        <a:p>
          <a:endParaRPr lang="es-MX"/>
        </a:p>
      </dgm:t>
    </dgm:pt>
    <dgm:pt modelId="{722E3B27-E566-4D88-8976-532C2A2D6960}" type="pres">
      <dgm:prSet presAssocID="{82F9BF27-EB52-4817-B622-52B3FA39244F}" presName="node" presStyleLbl="node1" presStyleIdx="2" presStyleCnt="4" custScaleX="133888" custScaleY="116747" custRadScaleRad="81170" custRadScaleInc="-5937">
        <dgm:presLayoutVars>
          <dgm:bulletEnabled val="1"/>
        </dgm:presLayoutVars>
      </dgm:prSet>
      <dgm:spPr/>
      <dgm:t>
        <a:bodyPr/>
        <a:lstStyle/>
        <a:p>
          <a:endParaRPr lang="es-MX"/>
        </a:p>
      </dgm:t>
    </dgm:pt>
    <dgm:pt modelId="{1AAE2FCF-0FBF-4579-A0CE-27C46C90744E}" type="pres">
      <dgm:prSet presAssocID="{CC128FFC-85EB-42F3-BFCF-DE690D4C2B33}" presName="sibTrans" presStyleLbl="sibTrans2D1" presStyleIdx="2" presStyleCnt="4"/>
      <dgm:spPr/>
      <dgm:t>
        <a:bodyPr/>
        <a:lstStyle/>
        <a:p>
          <a:endParaRPr lang="es-MX"/>
        </a:p>
      </dgm:t>
    </dgm:pt>
    <dgm:pt modelId="{7DABB17E-CCB6-42DC-8D35-C1BF161284BA}" type="pres">
      <dgm:prSet presAssocID="{CC128FFC-85EB-42F3-BFCF-DE690D4C2B33}" presName="connectorText" presStyleLbl="sibTrans2D1" presStyleIdx="2" presStyleCnt="4"/>
      <dgm:spPr/>
      <dgm:t>
        <a:bodyPr/>
        <a:lstStyle/>
        <a:p>
          <a:endParaRPr lang="es-MX"/>
        </a:p>
      </dgm:t>
    </dgm:pt>
    <dgm:pt modelId="{83D71733-EB41-4078-ADBB-79802A8CE0EE}" type="pres">
      <dgm:prSet presAssocID="{FEF50A53-52BA-4B73-8EB5-D5C767E65D2A}" presName="node" presStyleLbl="node1" presStyleIdx="3" presStyleCnt="4" custScaleX="171202" custScaleY="148423">
        <dgm:presLayoutVars>
          <dgm:bulletEnabled val="1"/>
        </dgm:presLayoutVars>
      </dgm:prSet>
      <dgm:spPr/>
      <dgm:t>
        <a:bodyPr/>
        <a:lstStyle/>
        <a:p>
          <a:endParaRPr lang="es-MX"/>
        </a:p>
      </dgm:t>
    </dgm:pt>
    <dgm:pt modelId="{03644548-FE48-4220-86E1-1CC987D0465F}" type="pres">
      <dgm:prSet presAssocID="{A4F2A5B0-1F7B-4E56-BE91-01D8BBE53703}" presName="sibTrans" presStyleLbl="sibTrans2D1" presStyleIdx="3" presStyleCnt="4"/>
      <dgm:spPr/>
      <dgm:t>
        <a:bodyPr/>
        <a:lstStyle/>
        <a:p>
          <a:endParaRPr lang="es-MX"/>
        </a:p>
      </dgm:t>
    </dgm:pt>
    <dgm:pt modelId="{0BEE08F7-4EFD-4D79-9015-47D4A4AE1C75}" type="pres">
      <dgm:prSet presAssocID="{A4F2A5B0-1F7B-4E56-BE91-01D8BBE53703}" presName="connectorText" presStyleLbl="sibTrans2D1" presStyleIdx="3" presStyleCnt="4"/>
      <dgm:spPr/>
      <dgm:t>
        <a:bodyPr/>
        <a:lstStyle/>
        <a:p>
          <a:endParaRPr lang="es-MX"/>
        </a:p>
      </dgm:t>
    </dgm:pt>
  </dgm:ptLst>
  <dgm:cxnLst>
    <dgm:cxn modelId="{EA61D374-0583-4129-A770-CFB5DB0231E3}" type="presOf" srcId="{CC128FFC-85EB-42F3-BFCF-DE690D4C2B33}" destId="{1AAE2FCF-0FBF-4579-A0CE-27C46C90744E}" srcOrd="0" destOrd="0" presId="urn:microsoft.com/office/officeart/2005/8/layout/cycle2"/>
    <dgm:cxn modelId="{719BBE5B-6AB6-4B16-A44E-C2949A73D1FD}" type="presOf" srcId="{C1752335-0455-4A05-8F9B-61135273C705}" destId="{58945A0E-1EF2-45F1-8DB1-885DDD401422}" srcOrd="0" destOrd="0" presId="urn:microsoft.com/office/officeart/2005/8/layout/cycle2"/>
    <dgm:cxn modelId="{AA11E681-2D51-4C9C-ACF3-0C4AD6404761}" type="presOf" srcId="{911D8BEE-9F5A-45A5-9136-D91EECA1BAAA}" destId="{F8D523AD-EDC5-42BE-9ADA-B2ADE5B18E68}" srcOrd="0" destOrd="0" presId="urn:microsoft.com/office/officeart/2005/8/layout/cycle2"/>
    <dgm:cxn modelId="{DA1AD1B2-7EBF-42BC-AA01-4A1E760DB538}" type="presOf" srcId="{CC128FFC-85EB-42F3-BFCF-DE690D4C2B33}" destId="{7DABB17E-CCB6-42DC-8D35-C1BF161284BA}" srcOrd="1" destOrd="0" presId="urn:microsoft.com/office/officeart/2005/8/layout/cycle2"/>
    <dgm:cxn modelId="{85AED34C-EC11-4534-88A3-6DEE69E87A82}" srcId="{C1752335-0455-4A05-8F9B-61135273C705}" destId="{82F9BF27-EB52-4817-B622-52B3FA39244F}" srcOrd="2" destOrd="0" parTransId="{22DC73EF-638C-4CD6-A764-8627DD06F1E5}" sibTransId="{CC128FFC-85EB-42F3-BFCF-DE690D4C2B33}"/>
    <dgm:cxn modelId="{916B526B-089D-4979-8807-82D302F2675D}" type="presOf" srcId="{82F9BF27-EB52-4817-B622-52B3FA39244F}" destId="{722E3B27-E566-4D88-8976-532C2A2D6960}" srcOrd="0" destOrd="0" presId="urn:microsoft.com/office/officeart/2005/8/layout/cycle2"/>
    <dgm:cxn modelId="{D46D51E9-117C-43F8-93A3-D82CE517D875}" type="presOf" srcId="{A4F2A5B0-1F7B-4E56-BE91-01D8BBE53703}" destId="{03644548-FE48-4220-86E1-1CC987D0465F}" srcOrd="0" destOrd="0" presId="urn:microsoft.com/office/officeart/2005/8/layout/cycle2"/>
    <dgm:cxn modelId="{4A1E2734-B296-406F-9952-86E74EC6FAF7}" srcId="{C1752335-0455-4A05-8F9B-61135273C705}" destId="{FEF50A53-52BA-4B73-8EB5-D5C767E65D2A}" srcOrd="3" destOrd="0" parTransId="{A8D93F73-3452-47CD-BEBF-A28BCF1981B3}" sibTransId="{A4F2A5B0-1F7B-4E56-BE91-01D8BBE53703}"/>
    <dgm:cxn modelId="{2C0CC105-4CE9-4B7D-B359-C60237AA4E31}" srcId="{C1752335-0455-4A05-8F9B-61135273C705}" destId="{1E8065D0-B727-44E1-8BE3-20F45CDBDD17}" srcOrd="1" destOrd="0" parTransId="{E2D8A865-0921-485B-A67C-ABC65148A23A}" sibTransId="{911D8BEE-9F5A-45A5-9136-D91EECA1BAAA}"/>
    <dgm:cxn modelId="{A27B023D-0ACB-4228-85F8-CD42423434C0}" srcId="{C1752335-0455-4A05-8F9B-61135273C705}" destId="{6A3ECF3D-645B-40E8-B00D-5CE0ED6E9D7B}" srcOrd="0" destOrd="0" parTransId="{6F9828DC-CE38-46F8-B132-D56B8796D99E}" sibTransId="{9D4F7A5F-F86E-4D01-87D8-7FDE058119E4}"/>
    <dgm:cxn modelId="{AD87EBC7-4ABD-4F7F-83FD-F7A7E2A837A7}" type="presOf" srcId="{6A3ECF3D-645B-40E8-B00D-5CE0ED6E9D7B}" destId="{33B67FB5-86FD-455B-BCD4-58321AB1ED17}" srcOrd="0" destOrd="0" presId="urn:microsoft.com/office/officeart/2005/8/layout/cycle2"/>
    <dgm:cxn modelId="{170FA8C0-211B-4FBF-8355-FB78E8ECBDE3}" type="presOf" srcId="{A4F2A5B0-1F7B-4E56-BE91-01D8BBE53703}" destId="{0BEE08F7-4EFD-4D79-9015-47D4A4AE1C75}" srcOrd="1" destOrd="0" presId="urn:microsoft.com/office/officeart/2005/8/layout/cycle2"/>
    <dgm:cxn modelId="{32A2FD29-4639-43B8-9D42-C082A805F000}" type="presOf" srcId="{FEF50A53-52BA-4B73-8EB5-D5C767E65D2A}" destId="{83D71733-EB41-4078-ADBB-79802A8CE0EE}" srcOrd="0" destOrd="0" presId="urn:microsoft.com/office/officeart/2005/8/layout/cycle2"/>
    <dgm:cxn modelId="{7BE16DA8-CD8F-41EE-9BE6-8B4675DB40CF}" type="presOf" srcId="{9D4F7A5F-F86E-4D01-87D8-7FDE058119E4}" destId="{71E25777-DF46-4CD6-9CD1-BA4AD0C79A8D}" srcOrd="0" destOrd="0" presId="urn:microsoft.com/office/officeart/2005/8/layout/cycle2"/>
    <dgm:cxn modelId="{A79CC493-94D3-45B6-B787-C52FFF3EFB3A}" type="presOf" srcId="{1E8065D0-B727-44E1-8BE3-20F45CDBDD17}" destId="{42DB17C6-FB9F-4087-AEC9-05D381DFAC58}" srcOrd="0" destOrd="0" presId="urn:microsoft.com/office/officeart/2005/8/layout/cycle2"/>
    <dgm:cxn modelId="{A93E9C08-F82B-43F3-A4BF-4E180F138A31}" type="presOf" srcId="{9D4F7A5F-F86E-4D01-87D8-7FDE058119E4}" destId="{D62DCB0F-4A00-436A-AA00-B745341A121E}" srcOrd="1" destOrd="0" presId="urn:microsoft.com/office/officeart/2005/8/layout/cycle2"/>
    <dgm:cxn modelId="{1AAA5A03-904C-41AC-B4C4-B45B706423B1}" type="presOf" srcId="{911D8BEE-9F5A-45A5-9136-D91EECA1BAAA}" destId="{88DE00FF-2583-49B1-A147-67EF84C555DA}" srcOrd="1" destOrd="0" presId="urn:microsoft.com/office/officeart/2005/8/layout/cycle2"/>
    <dgm:cxn modelId="{2E094EDC-0457-4684-967A-21D7A9CAE176}" type="presParOf" srcId="{58945A0E-1EF2-45F1-8DB1-885DDD401422}" destId="{33B67FB5-86FD-455B-BCD4-58321AB1ED17}" srcOrd="0" destOrd="0" presId="urn:microsoft.com/office/officeart/2005/8/layout/cycle2"/>
    <dgm:cxn modelId="{211DAE2C-151C-4E99-93B3-6BDD7EF0048C}" type="presParOf" srcId="{58945A0E-1EF2-45F1-8DB1-885DDD401422}" destId="{71E25777-DF46-4CD6-9CD1-BA4AD0C79A8D}" srcOrd="1" destOrd="0" presId="urn:microsoft.com/office/officeart/2005/8/layout/cycle2"/>
    <dgm:cxn modelId="{ED99E8FE-3D43-452E-8DEB-00F04642253C}" type="presParOf" srcId="{71E25777-DF46-4CD6-9CD1-BA4AD0C79A8D}" destId="{D62DCB0F-4A00-436A-AA00-B745341A121E}" srcOrd="0" destOrd="0" presId="urn:microsoft.com/office/officeart/2005/8/layout/cycle2"/>
    <dgm:cxn modelId="{7C3FA2DE-DE93-4057-9E96-365EF28912F4}" type="presParOf" srcId="{58945A0E-1EF2-45F1-8DB1-885DDD401422}" destId="{42DB17C6-FB9F-4087-AEC9-05D381DFAC58}" srcOrd="2" destOrd="0" presId="urn:microsoft.com/office/officeart/2005/8/layout/cycle2"/>
    <dgm:cxn modelId="{635D4F06-F78C-4561-870A-B4CC1814C11E}" type="presParOf" srcId="{58945A0E-1EF2-45F1-8DB1-885DDD401422}" destId="{F8D523AD-EDC5-42BE-9ADA-B2ADE5B18E68}" srcOrd="3" destOrd="0" presId="urn:microsoft.com/office/officeart/2005/8/layout/cycle2"/>
    <dgm:cxn modelId="{2EBE8010-3A54-4702-B48E-EA82177ACD58}" type="presParOf" srcId="{F8D523AD-EDC5-42BE-9ADA-B2ADE5B18E68}" destId="{88DE00FF-2583-49B1-A147-67EF84C555DA}" srcOrd="0" destOrd="0" presId="urn:microsoft.com/office/officeart/2005/8/layout/cycle2"/>
    <dgm:cxn modelId="{4286FDF1-9E5A-4D73-9EDB-221D78F47E28}" type="presParOf" srcId="{58945A0E-1EF2-45F1-8DB1-885DDD401422}" destId="{722E3B27-E566-4D88-8976-532C2A2D6960}" srcOrd="4" destOrd="0" presId="urn:microsoft.com/office/officeart/2005/8/layout/cycle2"/>
    <dgm:cxn modelId="{F1572625-E6FE-4C91-A194-8C9300C87C5A}" type="presParOf" srcId="{58945A0E-1EF2-45F1-8DB1-885DDD401422}" destId="{1AAE2FCF-0FBF-4579-A0CE-27C46C90744E}" srcOrd="5" destOrd="0" presId="urn:microsoft.com/office/officeart/2005/8/layout/cycle2"/>
    <dgm:cxn modelId="{7F8832D8-EF3A-4845-B627-62F7F91712BA}" type="presParOf" srcId="{1AAE2FCF-0FBF-4579-A0CE-27C46C90744E}" destId="{7DABB17E-CCB6-42DC-8D35-C1BF161284BA}" srcOrd="0" destOrd="0" presId="urn:microsoft.com/office/officeart/2005/8/layout/cycle2"/>
    <dgm:cxn modelId="{78CDD28A-0B3F-4009-82CB-490FF69D4427}" type="presParOf" srcId="{58945A0E-1EF2-45F1-8DB1-885DDD401422}" destId="{83D71733-EB41-4078-ADBB-79802A8CE0EE}" srcOrd="6" destOrd="0" presId="urn:microsoft.com/office/officeart/2005/8/layout/cycle2"/>
    <dgm:cxn modelId="{B30007E2-778B-40FC-A9D3-A4CBCB591010}" type="presParOf" srcId="{58945A0E-1EF2-45F1-8DB1-885DDD401422}" destId="{03644548-FE48-4220-86E1-1CC987D0465F}" srcOrd="7" destOrd="0" presId="urn:microsoft.com/office/officeart/2005/8/layout/cycle2"/>
    <dgm:cxn modelId="{2968554F-2EF0-46C8-9392-A267A08A6DA1}" type="presParOf" srcId="{03644548-FE48-4220-86E1-1CC987D0465F}" destId="{0BEE08F7-4EFD-4D79-9015-47D4A4AE1C75}"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802B3-9447-47F0-B5E0-392F769FE76C}">
      <dsp:nvSpPr>
        <dsp:cNvPr id="0" name=""/>
        <dsp:cNvSpPr/>
      </dsp:nvSpPr>
      <dsp:spPr>
        <a:xfrm rot="10800000">
          <a:off x="1470136" y="110665"/>
          <a:ext cx="9367347" cy="1373202"/>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5544" tIns="64770" rIns="120904" bIns="64770" numCol="1" spcCol="1270" anchor="ctr" anchorCtr="0">
          <a:noAutofit/>
        </a:bodyPr>
        <a:lstStyle/>
        <a:p>
          <a:pPr lvl="0" algn="just" defTabSz="755650">
            <a:lnSpc>
              <a:spcPct val="90000"/>
            </a:lnSpc>
            <a:spcBef>
              <a:spcPct val="0"/>
            </a:spcBef>
            <a:spcAft>
              <a:spcPct val="35000"/>
            </a:spcAft>
          </a:pPr>
          <a:r>
            <a:rPr lang="es-MX" sz="1700" kern="1200" dirty="0" smtClean="0"/>
            <a:t>Una</a:t>
          </a:r>
          <a:r>
            <a:rPr lang="es-MX" sz="1700" kern="1200" baseline="0" dirty="0" smtClean="0"/>
            <a:t> visión integral de sus derechos, incluyendo el resto de principios de las CDN como ejes rectores de la efectividad de dichos derechos, entre ellos se destaca la no discriminación (niñez acompañada, no acompañada y separada) , </a:t>
          </a:r>
          <a:r>
            <a:rPr lang="es-MX" sz="1700" b="1" u="sng" kern="1200" baseline="0" dirty="0" smtClean="0"/>
            <a:t>la participación </a:t>
          </a:r>
          <a:r>
            <a:rPr lang="es-MX" sz="1700" kern="1200" baseline="0" dirty="0" smtClean="0"/>
            <a:t>y el DIS. </a:t>
          </a:r>
          <a:endParaRPr lang="es-MX" sz="1700" kern="1200" dirty="0"/>
        </a:p>
      </dsp:txBody>
      <dsp:txXfrm rot="10800000">
        <a:off x="1813436" y="110665"/>
        <a:ext cx="9024047" cy="1373202"/>
      </dsp:txXfrm>
    </dsp:sp>
    <dsp:sp modelId="{252FACE2-9576-4F86-97C0-F1619FC866F6}">
      <dsp:nvSpPr>
        <dsp:cNvPr id="0" name=""/>
        <dsp:cNvSpPr/>
      </dsp:nvSpPr>
      <dsp:spPr>
        <a:xfrm>
          <a:off x="128101" y="33244"/>
          <a:ext cx="1373202" cy="137320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6000" r="-1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437816-5CA9-4060-BFBF-C3D84EC5AD15}">
      <dsp:nvSpPr>
        <dsp:cNvPr id="0" name=""/>
        <dsp:cNvSpPr/>
      </dsp:nvSpPr>
      <dsp:spPr>
        <a:xfrm rot="10800000">
          <a:off x="1546267" y="1862827"/>
          <a:ext cx="9349039" cy="1373202"/>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5544" tIns="64770" rIns="120904" bIns="64770" numCol="1" spcCol="1270" anchor="ctr" anchorCtr="0">
          <a:noAutofit/>
        </a:bodyPr>
        <a:lstStyle/>
        <a:p>
          <a:pPr lvl="0" algn="just" defTabSz="755650">
            <a:lnSpc>
              <a:spcPct val="90000"/>
            </a:lnSpc>
            <a:spcBef>
              <a:spcPct val="0"/>
            </a:spcBef>
            <a:spcAft>
              <a:spcPct val="35000"/>
            </a:spcAft>
          </a:pPr>
          <a:r>
            <a:rPr lang="es-MX" sz="1700" kern="1200" dirty="0" smtClean="0"/>
            <a:t>La creación y/o fortalecimiento de una institución en materia de derechos de infancia que sea el ente coordinador de la administración pública para realizar dicha evaluación y posteriormente la determinación del DIS. Las autoridades migratorias solo les corresponde ver una parte de un procedimiento más integral, en su parte administrativa, pero no corresponde a ellas realizarlo. </a:t>
          </a:r>
          <a:endParaRPr lang="es-MX" sz="1700" kern="1200" dirty="0"/>
        </a:p>
      </dsp:txBody>
      <dsp:txXfrm rot="10800000">
        <a:off x="1889567" y="1862827"/>
        <a:ext cx="9005739" cy="1373202"/>
      </dsp:txXfrm>
    </dsp:sp>
    <dsp:sp modelId="{59510A2C-BC7A-42F8-A545-8CF5F3F5E882}">
      <dsp:nvSpPr>
        <dsp:cNvPr id="0" name=""/>
        <dsp:cNvSpPr/>
      </dsp:nvSpPr>
      <dsp:spPr>
        <a:xfrm>
          <a:off x="170478" y="1800882"/>
          <a:ext cx="1373202" cy="1373202"/>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9000" r="-1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2C2B74-4996-4456-9874-FE717F286996}">
      <dsp:nvSpPr>
        <dsp:cNvPr id="0" name=""/>
        <dsp:cNvSpPr/>
      </dsp:nvSpPr>
      <dsp:spPr>
        <a:xfrm rot="10800000">
          <a:off x="1586348" y="3537499"/>
          <a:ext cx="9272494" cy="1373202"/>
        </a:xfrm>
        <a:prstGeom prst="homePlat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5544" tIns="64770" rIns="120904" bIns="64770" numCol="1" spcCol="1270" anchor="ctr" anchorCtr="0">
          <a:noAutofit/>
        </a:bodyPr>
        <a:lstStyle/>
        <a:p>
          <a:pPr lvl="0" algn="just" defTabSz="755650">
            <a:lnSpc>
              <a:spcPct val="90000"/>
            </a:lnSpc>
            <a:spcBef>
              <a:spcPct val="0"/>
            </a:spcBef>
            <a:spcAft>
              <a:spcPct val="35000"/>
            </a:spcAft>
          </a:pPr>
          <a:r>
            <a:rPr lang="es-MX" sz="1700" kern="1200" dirty="0" smtClean="0"/>
            <a:t>Marcos normativos en materia de derechos de infancia donde se incluya a la niñez y adolescencia en contexto de la movilidad humana, primando su condición de NNA sobre el estatus migratorio.  (Estándares de DDHH como la OC21, OG y otras)</a:t>
          </a:r>
          <a:endParaRPr lang="es-MX" sz="1700" kern="1200" dirty="0"/>
        </a:p>
      </dsp:txBody>
      <dsp:txXfrm rot="10800000">
        <a:off x="1929648" y="3537499"/>
        <a:ext cx="8929194" cy="1373202"/>
      </dsp:txXfrm>
    </dsp:sp>
    <dsp:sp modelId="{E36A35B3-9A2A-4DA6-8908-AEE2B2D9DB1C}">
      <dsp:nvSpPr>
        <dsp:cNvPr id="0" name=""/>
        <dsp:cNvSpPr/>
      </dsp:nvSpPr>
      <dsp:spPr>
        <a:xfrm>
          <a:off x="201471" y="3521995"/>
          <a:ext cx="1373202" cy="1373202"/>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1000" b="-1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BEBD2A-CD0F-49BC-AB32-9FADAE38159B}">
      <dsp:nvSpPr>
        <dsp:cNvPr id="0" name=""/>
        <dsp:cNvSpPr/>
      </dsp:nvSpPr>
      <dsp:spPr>
        <a:xfrm>
          <a:off x="0" y="474133"/>
          <a:ext cx="9731213" cy="135466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just" defTabSz="933450">
            <a:lnSpc>
              <a:spcPct val="90000"/>
            </a:lnSpc>
            <a:spcBef>
              <a:spcPct val="0"/>
            </a:spcBef>
            <a:spcAft>
              <a:spcPct val="35000"/>
            </a:spcAft>
          </a:pPr>
          <a:r>
            <a:rPr lang="es-MX" sz="2100" kern="1200" dirty="0" smtClean="0"/>
            <a:t>Garantizar el derecho a una vida digna y al desarrollo integral de la infancia en contexto de movilidad humana a través de un plan de vida, no solo en la repatriación y/o deportación en conjunto con los Sistemas Nacionales de Protección a la Infancia o sus equivalentes en cada país. </a:t>
          </a:r>
          <a:endParaRPr lang="es-MX" sz="2100" kern="1200" dirty="0"/>
        </a:p>
      </dsp:txBody>
      <dsp:txXfrm>
        <a:off x="39677" y="513810"/>
        <a:ext cx="9651859" cy="1275312"/>
      </dsp:txXfrm>
    </dsp:sp>
    <dsp:sp modelId="{136183FE-9CB5-452F-805A-A105066C1040}">
      <dsp:nvSpPr>
        <dsp:cNvPr id="0" name=""/>
        <dsp:cNvSpPr/>
      </dsp:nvSpPr>
      <dsp:spPr>
        <a:xfrm>
          <a:off x="0" y="2072640"/>
          <a:ext cx="1354666" cy="1354666"/>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46000" r="-4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6C8975-64A5-47D3-8314-043EFA231E89}">
      <dsp:nvSpPr>
        <dsp:cNvPr id="0" name=""/>
        <dsp:cNvSpPr/>
      </dsp:nvSpPr>
      <dsp:spPr>
        <a:xfrm>
          <a:off x="1435946" y="2072640"/>
          <a:ext cx="8295267" cy="1354666"/>
        </a:xfrm>
        <a:prstGeom prst="roundRect">
          <a:avLst>
            <a:gd name="adj" fmla="val 166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s-MX" sz="1600" kern="1200" dirty="0" smtClean="0"/>
            <a:t>Propuestas: El trabajo coordinado entre las instituciones encargadas de protección a la infancia.</a:t>
          </a:r>
        </a:p>
        <a:p>
          <a:pPr lvl="0" algn="just" defTabSz="711200">
            <a:lnSpc>
              <a:spcPct val="90000"/>
            </a:lnSpc>
            <a:spcBef>
              <a:spcPct val="0"/>
            </a:spcBef>
            <a:spcAft>
              <a:spcPct val="35000"/>
            </a:spcAft>
          </a:pPr>
          <a:r>
            <a:rPr lang="es-MX" sz="1600" kern="1200" dirty="0" smtClean="0"/>
            <a:t>Cambio del abordaje del tema desde la perspectiva de los derechos de infancia y sin la mirada adultocentrista. </a:t>
          </a:r>
        </a:p>
      </dsp:txBody>
      <dsp:txXfrm>
        <a:off x="1502087" y="2138781"/>
        <a:ext cx="8162985" cy="1222384"/>
      </dsp:txXfrm>
    </dsp:sp>
    <dsp:sp modelId="{D7292678-FDBF-40AE-804E-389B24F3053C}">
      <dsp:nvSpPr>
        <dsp:cNvPr id="0" name=""/>
        <dsp:cNvSpPr/>
      </dsp:nvSpPr>
      <dsp:spPr>
        <a:xfrm>
          <a:off x="0" y="3589866"/>
          <a:ext cx="1354666" cy="1354666"/>
        </a:xfrm>
        <a:prstGeom prst="roundRect">
          <a:avLst>
            <a:gd name="adj" fmla="val 166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665E3E-3A22-4391-AA27-7E70F735C22A}">
      <dsp:nvSpPr>
        <dsp:cNvPr id="0" name=""/>
        <dsp:cNvSpPr/>
      </dsp:nvSpPr>
      <dsp:spPr>
        <a:xfrm>
          <a:off x="1435946" y="3589866"/>
          <a:ext cx="8295267" cy="1354666"/>
        </a:xfrm>
        <a:prstGeom prst="roundRect">
          <a:avLst>
            <a:gd name="adj" fmla="val 1667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s-MX" sz="1600" kern="1200" dirty="0" smtClean="0"/>
            <a:t>Trabajo con una sociedad civil diversificada y especializada en los derechos de la infancia.</a:t>
          </a:r>
        </a:p>
        <a:p>
          <a:pPr lvl="0" algn="just" defTabSz="711200">
            <a:lnSpc>
              <a:spcPct val="90000"/>
            </a:lnSpc>
            <a:spcBef>
              <a:spcPct val="0"/>
            </a:spcBef>
            <a:spcAft>
              <a:spcPct val="35000"/>
            </a:spcAft>
          </a:pPr>
          <a:r>
            <a:rPr lang="es-MX" sz="1600" kern="1200" dirty="0" smtClean="0"/>
            <a:t>Presupuesto asignado para implementar políticas públicas que hagan efectivos esos derechos y protección de los mismos.</a:t>
          </a:r>
        </a:p>
        <a:p>
          <a:pPr lvl="0" algn="just" defTabSz="711200">
            <a:lnSpc>
              <a:spcPct val="90000"/>
            </a:lnSpc>
            <a:spcBef>
              <a:spcPct val="0"/>
            </a:spcBef>
            <a:spcAft>
              <a:spcPct val="35000"/>
            </a:spcAft>
          </a:pPr>
          <a:r>
            <a:rPr lang="es-MX" sz="1600" kern="1200" dirty="0" smtClean="0"/>
            <a:t>Fortalecimiento de la institucionalidad que va a determinar el DIS (Sistemas Nacionales de Protección o sus equivalentes).</a:t>
          </a:r>
          <a:endParaRPr lang="es-MX" sz="1600" kern="1200" dirty="0"/>
        </a:p>
      </dsp:txBody>
      <dsp:txXfrm>
        <a:off x="1502087" y="3656007"/>
        <a:ext cx="8162985" cy="12223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861C2-AF0C-4E59-A0D0-614E54AEB06B}">
      <dsp:nvSpPr>
        <dsp:cNvPr id="0" name=""/>
        <dsp:cNvSpPr/>
      </dsp:nvSpPr>
      <dsp:spPr>
        <a:xfrm>
          <a:off x="0" y="1606318"/>
          <a:ext cx="10640291" cy="277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46B90A-83F7-4E93-B5FB-8B3B58865E94}">
      <dsp:nvSpPr>
        <dsp:cNvPr id="0" name=""/>
        <dsp:cNvSpPr/>
      </dsp:nvSpPr>
      <dsp:spPr>
        <a:xfrm>
          <a:off x="531495" y="1659"/>
          <a:ext cx="8538839" cy="17670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24" tIns="0" rIns="281524" bIns="0" numCol="1" spcCol="1270" anchor="ctr" anchorCtr="0">
          <a:noAutofit/>
        </a:bodyPr>
        <a:lstStyle/>
        <a:p>
          <a:pPr lvl="0" algn="just" defTabSz="800100">
            <a:lnSpc>
              <a:spcPct val="90000"/>
            </a:lnSpc>
            <a:spcBef>
              <a:spcPct val="0"/>
            </a:spcBef>
            <a:spcAft>
              <a:spcPct val="35000"/>
            </a:spcAft>
          </a:pPr>
          <a:r>
            <a:rPr lang="es-MX" sz="1800" kern="1200" dirty="0" smtClean="0"/>
            <a:t>Asesoría técnica y trabajo en conjunto con las instituciones en materia de derechos de infancia para encontrar la mejor hoja de ruta de cumplimiento de sus derechos a partir del DIS, incluyendo su participación en sus procedimientos. </a:t>
          </a:r>
          <a:endParaRPr lang="es-MX" sz="1800" kern="1200" dirty="0"/>
        </a:p>
      </dsp:txBody>
      <dsp:txXfrm>
        <a:off x="617754" y="87918"/>
        <a:ext cx="8366321" cy="1594501"/>
      </dsp:txXfrm>
    </dsp:sp>
    <dsp:sp modelId="{FA32FCF7-5547-421E-91BF-EF379227FBF0}">
      <dsp:nvSpPr>
        <dsp:cNvPr id="0" name=""/>
        <dsp:cNvSpPr/>
      </dsp:nvSpPr>
      <dsp:spPr>
        <a:xfrm>
          <a:off x="0" y="3373998"/>
          <a:ext cx="10640291" cy="2772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063B61-F0E2-4CE8-9423-D5244AEB4415}">
      <dsp:nvSpPr>
        <dsp:cNvPr id="0" name=""/>
        <dsp:cNvSpPr/>
      </dsp:nvSpPr>
      <dsp:spPr>
        <a:xfrm>
          <a:off x="531495" y="1942918"/>
          <a:ext cx="8514581" cy="1593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24" tIns="0" rIns="281524" bIns="0" numCol="1" spcCol="1270" anchor="ctr" anchorCtr="0">
          <a:noAutofit/>
        </a:bodyPr>
        <a:lstStyle/>
        <a:p>
          <a:pPr lvl="0" algn="just" defTabSz="800100">
            <a:lnSpc>
              <a:spcPct val="90000"/>
            </a:lnSpc>
            <a:spcBef>
              <a:spcPct val="0"/>
            </a:spcBef>
            <a:spcAft>
              <a:spcPct val="35000"/>
            </a:spcAft>
          </a:pPr>
          <a:r>
            <a:rPr lang="es-MX" sz="1800" kern="1200" dirty="0" smtClean="0"/>
            <a:t>Participación en el monitoreo, evaluación y generación de propuestas en torno a los procedimientos de evaluación y determinación del DIS. </a:t>
          </a:r>
          <a:endParaRPr lang="es-MX" sz="1800" kern="1200" dirty="0"/>
        </a:p>
      </dsp:txBody>
      <dsp:txXfrm>
        <a:off x="609280" y="2020703"/>
        <a:ext cx="8359011" cy="1437870"/>
      </dsp:txXfrm>
    </dsp:sp>
    <dsp:sp modelId="{E8069F4B-8F40-4D8F-B3D1-F663DD935D90}">
      <dsp:nvSpPr>
        <dsp:cNvPr id="0" name=""/>
        <dsp:cNvSpPr/>
      </dsp:nvSpPr>
      <dsp:spPr>
        <a:xfrm>
          <a:off x="0" y="4944304"/>
          <a:ext cx="10640291" cy="2772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EA45D2-3F94-4CB4-B6CE-C7BCB0CD1874}">
      <dsp:nvSpPr>
        <dsp:cNvPr id="0" name=""/>
        <dsp:cNvSpPr/>
      </dsp:nvSpPr>
      <dsp:spPr>
        <a:xfrm>
          <a:off x="516958" y="3659796"/>
          <a:ext cx="8452003" cy="139606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24" tIns="0" rIns="281524" bIns="0" numCol="1" spcCol="1270" anchor="ctr" anchorCtr="0">
          <a:noAutofit/>
        </a:bodyPr>
        <a:lstStyle/>
        <a:p>
          <a:pPr lvl="0" algn="just" defTabSz="800100">
            <a:lnSpc>
              <a:spcPct val="90000"/>
            </a:lnSpc>
            <a:spcBef>
              <a:spcPct val="0"/>
            </a:spcBef>
            <a:spcAft>
              <a:spcPct val="35000"/>
            </a:spcAft>
          </a:pPr>
          <a:r>
            <a:rPr lang="es-MX" sz="1800" kern="1200" dirty="0" smtClean="0"/>
            <a:t>Inclusión en los procesos de armonización del marco normativo y/o su implementación para garantizar la aplicación del DIS. </a:t>
          </a:r>
          <a:endParaRPr lang="es-MX" sz="1800" kern="1200" dirty="0"/>
        </a:p>
      </dsp:txBody>
      <dsp:txXfrm>
        <a:off x="585108" y="3727946"/>
        <a:ext cx="8315703" cy="12597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67FB5-86FD-455B-BCD4-58321AB1ED17}">
      <dsp:nvSpPr>
        <dsp:cNvPr id="0" name=""/>
        <dsp:cNvSpPr/>
      </dsp:nvSpPr>
      <dsp:spPr>
        <a:xfrm>
          <a:off x="4806959" y="-138079"/>
          <a:ext cx="2702599" cy="265979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Inclusión de actores expertos en materia de infancia en conjunto con quienes trabajan el tema migratorio.</a:t>
          </a:r>
          <a:endParaRPr lang="es-MX" sz="1300" kern="1200" dirty="0"/>
        </a:p>
      </dsp:txBody>
      <dsp:txXfrm>
        <a:off x="5202745" y="251439"/>
        <a:ext cx="1911027" cy="1880760"/>
      </dsp:txXfrm>
    </dsp:sp>
    <dsp:sp modelId="{71E25777-DF46-4CD6-9CD1-BA4AD0C79A8D}">
      <dsp:nvSpPr>
        <dsp:cNvPr id="0" name=""/>
        <dsp:cNvSpPr/>
      </dsp:nvSpPr>
      <dsp:spPr>
        <a:xfrm rot="3107246">
          <a:off x="6988185" y="1997745"/>
          <a:ext cx="34602" cy="54044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a:off x="6990165" y="2101755"/>
        <a:ext cx="24221" cy="324266"/>
      </dsp:txXfrm>
    </dsp:sp>
    <dsp:sp modelId="{42DB17C6-FB9F-4087-AEC9-05D381DFAC58}">
      <dsp:nvSpPr>
        <dsp:cNvPr id="0" name=""/>
        <dsp:cNvSpPr/>
      </dsp:nvSpPr>
      <dsp:spPr>
        <a:xfrm>
          <a:off x="6629828" y="2113100"/>
          <a:ext cx="1959670" cy="184458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Un mecanismo regional de coordinación sobre los sistemas nacionales de protección a la infancia.</a:t>
          </a:r>
          <a:endParaRPr lang="es-MX" sz="1300" kern="1200" dirty="0"/>
        </a:p>
      </dsp:txBody>
      <dsp:txXfrm>
        <a:off x="6916815" y="2383233"/>
        <a:ext cx="1385696" cy="1304317"/>
      </dsp:txXfrm>
    </dsp:sp>
    <dsp:sp modelId="{F8D523AD-EDC5-42BE-9ADA-B2ADE5B18E68}">
      <dsp:nvSpPr>
        <dsp:cNvPr id="0" name=""/>
        <dsp:cNvSpPr/>
      </dsp:nvSpPr>
      <dsp:spPr>
        <a:xfrm rot="9072848">
          <a:off x="6646133" y="3269814"/>
          <a:ext cx="90098" cy="54044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0800000">
        <a:off x="6671492" y="3371394"/>
        <a:ext cx="63069" cy="324266"/>
      </dsp:txXfrm>
    </dsp:sp>
    <dsp:sp modelId="{722E3B27-E566-4D88-8976-532C2A2D6960}">
      <dsp:nvSpPr>
        <dsp:cNvPr id="0" name=""/>
        <dsp:cNvSpPr/>
      </dsp:nvSpPr>
      <dsp:spPr>
        <a:xfrm>
          <a:off x="4635516" y="3145762"/>
          <a:ext cx="2143965" cy="186948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Marcos normativos desde la perspectiva de derechos de infancia y no desde la óptica migratoria. </a:t>
          </a:r>
          <a:endParaRPr lang="es-MX" sz="1300" kern="1200" dirty="0"/>
        </a:p>
      </dsp:txBody>
      <dsp:txXfrm>
        <a:off x="4949492" y="3419542"/>
        <a:ext cx="1516013" cy="1321924"/>
      </dsp:txXfrm>
    </dsp:sp>
    <dsp:sp modelId="{1AAE2FCF-0FBF-4579-A0CE-27C46C90744E}">
      <dsp:nvSpPr>
        <dsp:cNvPr id="0" name=""/>
        <dsp:cNvSpPr/>
      </dsp:nvSpPr>
      <dsp:spPr>
        <a:xfrm rot="2279943">
          <a:off x="4916589" y="3205607"/>
          <a:ext cx="33868" cy="54044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a:off x="4917666" y="3310568"/>
        <a:ext cx="23708" cy="324266"/>
      </dsp:txXfrm>
    </dsp:sp>
    <dsp:sp modelId="{83D71733-EB41-4078-ADBB-79802A8CE0EE}">
      <dsp:nvSpPr>
        <dsp:cNvPr id="0" name=""/>
        <dsp:cNvSpPr/>
      </dsp:nvSpPr>
      <dsp:spPr>
        <a:xfrm>
          <a:off x="2570443" y="1512196"/>
          <a:ext cx="2741479" cy="237671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Sumar la participación de NNA a los procesos. </a:t>
          </a:r>
          <a:endParaRPr lang="es-MX" sz="1300" kern="1200" dirty="0"/>
        </a:p>
      </dsp:txBody>
      <dsp:txXfrm>
        <a:off x="2971923" y="1860258"/>
        <a:ext cx="1938519" cy="1680592"/>
      </dsp:txXfrm>
    </dsp:sp>
    <dsp:sp modelId="{03644548-FE48-4220-86E1-1CC987D0465F}">
      <dsp:nvSpPr>
        <dsp:cNvPr id="0" name=""/>
        <dsp:cNvSpPr/>
      </dsp:nvSpPr>
      <dsp:spPr>
        <a:xfrm rot="19545867">
          <a:off x="5023923" y="1687551"/>
          <a:ext cx="17544" cy="540442"/>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a:off x="5024379" y="1797119"/>
        <a:ext cx="12281" cy="324266"/>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07933-E6B3-4645-8021-36F9D827A22E}" type="datetimeFigureOut">
              <a:rPr lang="es-MX" smtClean="0"/>
              <a:t>28/10/2016</a:t>
            </a:fld>
            <a:endParaRPr lang="es-MX"/>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83CA85-18E6-42E0-A84E-4E4E441771B7}" type="slidenum">
              <a:rPr lang="es-MX" smtClean="0"/>
              <a:t>‹Nº›</a:t>
            </a:fld>
            <a:endParaRPr lang="es-MX"/>
          </a:p>
        </p:txBody>
      </p:sp>
    </p:spTree>
    <p:extLst>
      <p:ext uri="{BB962C8B-B14F-4D97-AF65-F5344CB8AC3E}">
        <p14:creationId xmlns:p14="http://schemas.microsoft.com/office/powerpoint/2010/main" val="21517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31C33-18D4-4C38-85ED-D2275B05216B}" type="datetimeFigureOut">
              <a:rPr lang="es-CO" smtClean="0"/>
              <a:t>28/10/2016</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5C3929-3323-4D5F-9189-DB490093A40A}" type="slidenum">
              <a:rPr lang="es-CO" smtClean="0"/>
              <a:t>‹Nº›</a:t>
            </a:fld>
            <a:endParaRPr lang="es-CO"/>
          </a:p>
        </p:txBody>
      </p:sp>
    </p:spTree>
    <p:extLst>
      <p:ext uri="{BB962C8B-B14F-4D97-AF65-F5344CB8AC3E}">
        <p14:creationId xmlns:p14="http://schemas.microsoft.com/office/powerpoint/2010/main" val="138425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C5C3929-3323-4D5F-9189-DB490093A40A}" type="slidenum">
              <a:rPr lang="es-CO" smtClean="0"/>
              <a:t>2</a:t>
            </a:fld>
            <a:endParaRPr lang="es-CO"/>
          </a:p>
        </p:txBody>
      </p:sp>
    </p:spTree>
    <p:extLst>
      <p:ext uri="{BB962C8B-B14F-4D97-AF65-F5344CB8AC3E}">
        <p14:creationId xmlns:p14="http://schemas.microsoft.com/office/powerpoint/2010/main" val="4257184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C5C3929-3323-4D5F-9189-DB490093A40A}" type="slidenum">
              <a:rPr lang="es-CO" smtClean="0">
                <a:solidFill>
                  <a:prstClr val="black"/>
                </a:solidFill>
              </a:rPr>
              <a:pPr/>
              <a:t>3</a:t>
            </a:fld>
            <a:endParaRPr lang="es-CO">
              <a:solidFill>
                <a:prstClr val="black"/>
              </a:solidFill>
            </a:endParaRPr>
          </a:p>
        </p:txBody>
      </p:sp>
    </p:spTree>
    <p:extLst>
      <p:ext uri="{BB962C8B-B14F-4D97-AF65-F5344CB8AC3E}">
        <p14:creationId xmlns:p14="http://schemas.microsoft.com/office/powerpoint/2010/main" val="66586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C5C3929-3323-4D5F-9189-DB490093A40A}" type="slidenum">
              <a:rPr lang="es-CO" smtClean="0">
                <a:solidFill>
                  <a:prstClr val="black"/>
                </a:solidFill>
              </a:rPr>
              <a:pPr/>
              <a:t>4</a:t>
            </a:fld>
            <a:endParaRPr lang="es-CO">
              <a:solidFill>
                <a:prstClr val="black"/>
              </a:solidFill>
            </a:endParaRPr>
          </a:p>
        </p:txBody>
      </p:sp>
    </p:spTree>
    <p:extLst>
      <p:ext uri="{BB962C8B-B14F-4D97-AF65-F5344CB8AC3E}">
        <p14:creationId xmlns:p14="http://schemas.microsoft.com/office/powerpoint/2010/main" val="186789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C5C3929-3323-4D5F-9189-DB490093A40A}" type="slidenum">
              <a:rPr lang="es-CO" smtClean="0">
                <a:solidFill>
                  <a:prstClr val="black"/>
                </a:solidFill>
              </a:rPr>
              <a:pPr/>
              <a:t>5</a:t>
            </a:fld>
            <a:endParaRPr lang="es-CO">
              <a:solidFill>
                <a:prstClr val="black"/>
              </a:solidFill>
            </a:endParaRPr>
          </a:p>
        </p:txBody>
      </p:sp>
    </p:spTree>
    <p:extLst>
      <p:ext uri="{BB962C8B-B14F-4D97-AF65-F5344CB8AC3E}">
        <p14:creationId xmlns:p14="http://schemas.microsoft.com/office/powerpoint/2010/main" val="1587293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74E79744-832F-4761-BD88-848202EA36D8}" type="datetimeFigureOut">
              <a:rPr lang="es-CO" smtClean="0"/>
              <a:t>28/10/2016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106636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74E79744-832F-4761-BD88-848202EA36D8}" type="datetimeFigureOut">
              <a:rPr lang="es-CO" smtClean="0"/>
              <a:t>28/10/2016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379149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74E79744-832F-4761-BD88-848202EA36D8}" type="datetimeFigureOut">
              <a:rPr lang="es-CO" smtClean="0"/>
              <a:t>28/10/2016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125383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74E79744-832F-4761-BD88-848202EA36D8}" type="datetimeFigureOut">
              <a:rPr lang="es-CO" smtClean="0"/>
              <a:t>28/10/2016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124945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4E79744-832F-4761-BD88-848202EA36D8}" type="datetimeFigureOut">
              <a:rPr lang="es-CO" smtClean="0"/>
              <a:t>28/10/2016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380359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74E79744-832F-4761-BD88-848202EA36D8}" type="datetimeFigureOut">
              <a:rPr lang="es-CO" smtClean="0"/>
              <a:t>28/10/2016</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3178811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74E79744-832F-4761-BD88-848202EA36D8}" type="datetimeFigureOut">
              <a:rPr lang="es-CO" smtClean="0"/>
              <a:t>28/10/2016</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1402078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74E79744-832F-4761-BD88-848202EA36D8}" type="datetimeFigureOut">
              <a:rPr lang="es-CO" smtClean="0"/>
              <a:t>28/10/2016</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134774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4E79744-832F-4761-BD88-848202EA36D8}" type="datetimeFigureOut">
              <a:rPr lang="es-CO" smtClean="0"/>
              <a:t>28/10/2016</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147221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4E79744-832F-4761-BD88-848202EA36D8}" type="datetimeFigureOut">
              <a:rPr lang="es-CO" smtClean="0"/>
              <a:t>28/10/2016</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378425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4E79744-832F-4761-BD88-848202EA36D8}" type="datetimeFigureOut">
              <a:rPr lang="es-CO" smtClean="0"/>
              <a:t>28/10/2016</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41214ED-1785-4387-9CB0-D2199EA1AF67}" type="slidenum">
              <a:rPr lang="es-CO" smtClean="0"/>
              <a:t>‹Nº›</a:t>
            </a:fld>
            <a:endParaRPr lang="es-CO"/>
          </a:p>
        </p:txBody>
      </p:sp>
    </p:spTree>
    <p:extLst>
      <p:ext uri="{BB962C8B-B14F-4D97-AF65-F5344CB8AC3E}">
        <p14:creationId xmlns:p14="http://schemas.microsoft.com/office/powerpoint/2010/main" val="4029794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79744-832F-4761-BD88-848202EA36D8}" type="datetimeFigureOut">
              <a:rPr lang="es-CO" smtClean="0"/>
              <a:t>28/10/2016</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214ED-1785-4387-9CB0-D2199EA1AF67}" type="slidenum">
              <a:rPr lang="es-CO" smtClean="0"/>
              <a:t>‹Nº›</a:t>
            </a:fld>
            <a:endParaRPr lang="es-CO"/>
          </a:p>
        </p:txBody>
      </p:sp>
    </p:spTree>
    <p:extLst>
      <p:ext uri="{BB962C8B-B14F-4D97-AF65-F5344CB8AC3E}">
        <p14:creationId xmlns:p14="http://schemas.microsoft.com/office/powerpoint/2010/main" val="78676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notesSlide" Target="../notesSlides/notesSlide1.xml"/><Relationship Id="rId7" Type="http://schemas.openxmlformats.org/officeDocument/2006/relationships/diagramQuickStyle" Target="../diagrams/quickStyle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jpe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notesSlide" Target="../notesSlides/notesSlide2.xml"/><Relationship Id="rId7" Type="http://schemas.openxmlformats.org/officeDocument/2006/relationships/diagramQuickStyle" Target="../diagrams/quickStyle2.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1.jpe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Daniella\Documents\AVINA Migration Collaborative Docs\Collaborative\Communication materials\camminaLogos\Color-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79889" y="6217820"/>
            <a:ext cx="1636059" cy="540251"/>
          </a:xfrm>
          <a:prstGeom prst="rect">
            <a:avLst/>
          </a:prstGeom>
          <a:noFill/>
          <a:extLst>
            <a:ext uri="{909E8E84-426E-40DD-AFC4-6F175D3DCCD1}">
              <a14:hiddenFill xmlns:a14="http://schemas.microsoft.com/office/drawing/2010/main">
                <a:solidFill>
                  <a:srgbClr val="FFFFFF"/>
                </a:solidFill>
              </a14:hiddenFill>
            </a:ext>
          </a:extLst>
        </p:spPr>
      </p:pic>
      <p:sp>
        <p:nvSpPr>
          <p:cNvPr id="6" name="22 Rectángulo"/>
          <p:cNvSpPr/>
          <p:nvPr/>
        </p:nvSpPr>
        <p:spPr>
          <a:xfrm flipV="1">
            <a:off x="7213581" y="4198928"/>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23 Rectángulo"/>
          <p:cNvSpPr/>
          <p:nvPr/>
        </p:nvSpPr>
        <p:spPr>
          <a:xfrm flipV="1">
            <a:off x="7213599" y="4285939"/>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24 Rectángulo"/>
          <p:cNvSpPr/>
          <p:nvPr/>
        </p:nvSpPr>
        <p:spPr>
          <a:xfrm flipV="1">
            <a:off x="7213599" y="4504096"/>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25 Rectángulo"/>
          <p:cNvSpPr/>
          <p:nvPr/>
        </p:nvSpPr>
        <p:spPr>
          <a:xfrm flipV="1">
            <a:off x="7213599" y="4553332"/>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26 Rectángulo"/>
          <p:cNvSpPr/>
          <p:nvPr/>
        </p:nvSpPr>
        <p:spPr>
          <a:xfrm flipV="1">
            <a:off x="7213599" y="4588501"/>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11" name="29 Rectángulo redondeado"/>
          <p:cNvSpPr/>
          <p:nvPr/>
        </p:nvSpPr>
        <p:spPr bwMode="white">
          <a:xfrm>
            <a:off x="7213599" y="4351329"/>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12" name="30 Rectángulo redondeado"/>
          <p:cNvSpPr/>
          <p:nvPr/>
        </p:nvSpPr>
        <p:spPr bwMode="white">
          <a:xfrm>
            <a:off x="9179906" y="4449912"/>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0 Rectángulo"/>
          <p:cNvSpPr/>
          <p:nvPr/>
        </p:nvSpPr>
        <p:spPr>
          <a:xfrm flipV="1">
            <a:off x="8217449" y="4098366"/>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8 Rectángulo"/>
          <p:cNvSpPr/>
          <p:nvPr/>
        </p:nvSpPr>
        <p:spPr>
          <a:xfrm>
            <a:off x="108488" y="2344901"/>
            <a:ext cx="12192000" cy="1841836"/>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CuadroTexto"/>
          <p:cNvSpPr txBox="1"/>
          <p:nvPr/>
        </p:nvSpPr>
        <p:spPr>
          <a:xfrm>
            <a:off x="2061275" y="2494347"/>
            <a:ext cx="8136610" cy="1477328"/>
          </a:xfrm>
          <a:prstGeom prst="rect">
            <a:avLst/>
          </a:prstGeom>
          <a:noFill/>
        </p:spPr>
        <p:txBody>
          <a:bodyPr wrap="square" rtlCol="0">
            <a:spAutoFit/>
          </a:bodyPr>
          <a:lstStyle/>
          <a:p>
            <a:pPr algn="just"/>
            <a:r>
              <a:rPr lang="es-MX" b="1" dirty="0">
                <a:solidFill>
                  <a:schemeClr val="bg1"/>
                </a:solidFill>
              </a:rPr>
              <a:t>PROCEDIMIENTOS Y PRÁCTICAS EN LA INTERPRETACIÓN DEL INTERÉS SUPERIOR DEL NIÑO, DESDE UN ENFOQUE DE RESPONSABILIDAD COMPARTIDA: LA VISIÓN DEL GOBIERNO, LA VISIÓN DE LA SOCIEDAD CIVIL Y LA VISIÓN DE LOS ORGANISMOS INTERNACIONALES</a:t>
            </a:r>
            <a:r>
              <a:rPr lang="es-MX" b="1" dirty="0" smtClean="0">
                <a:solidFill>
                  <a:schemeClr val="bg1"/>
                </a:solidFill>
              </a:rPr>
              <a:t>.</a:t>
            </a:r>
          </a:p>
          <a:p>
            <a:pPr algn="r"/>
            <a:r>
              <a:rPr lang="es-MX" b="1" dirty="0" smtClean="0">
                <a:solidFill>
                  <a:schemeClr val="bg1"/>
                </a:solidFill>
              </a:rPr>
              <a:t>Gabriela Morales Gracia</a:t>
            </a:r>
            <a:endParaRPr lang="es-MX" dirty="0">
              <a:solidFill>
                <a:schemeClr val="bg1"/>
              </a:solidFill>
            </a:endParaRPr>
          </a:p>
        </p:txBody>
      </p:sp>
      <p:sp>
        <p:nvSpPr>
          <p:cNvPr id="13" name="6 Rectángulo"/>
          <p:cNvSpPr/>
          <p:nvPr/>
        </p:nvSpPr>
        <p:spPr>
          <a:xfrm>
            <a:off x="1" y="4026178"/>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000" dirty="0">
              <a:solidFill>
                <a:schemeClr val="bg1"/>
              </a:solidFill>
            </a:endParaRPr>
          </a:p>
        </p:txBody>
      </p:sp>
      <p:sp>
        <p:nvSpPr>
          <p:cNvPr id="14" name="9 Rectángulo"/>
          <p:cNvSpPr/>
          <p:nvPr/>
        </p:nvSpPr>
        <p:spPr>
          <a:xfrm>
            <a:off x="0" y="4052043"/>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000" dirty="0">
              <a:solidFill>
                <a:schemeClr val="bg1"/>
              </a:solidFill>
            </a:endParaRPr>
          </a:p>
        </p:txBody>
      </p:sp>
    </p:spTree>
    <p:extLst>
      <p:ext uri="{BB962C8B-B14F-4D97-AF65-F5344CB8AC3E}">
        <p14:creationId xmlns:p14="http://schemas.microsoft.com/office/powerpoint/2010/main" val="495480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0" y="782825"/>
            <a:ext cx="8229600" cy="1066800"/>
          </a:xfrm>
        </p:spPr>
        <p:txBody>
          <a:bodyPr>
            <a:normAutofit fontScale="90000"/>
          </a:bodyPr>
          <a:lstStyle/>
          <a:p>
            <a:r>
              <a:rPr lang="es-MX" sz="2700" b="1" dirty="0"/>
              <a:t>¿Qué debería contemplar todo proceso para la determinación y aplicación del interés superior del niño?</a:t>
            </a:r>
            <a:r>
              <a:rPr lang="es-MX" sz="3200" dirty="0"/>
              <a:t/>
            </a:r>
            <a:br>
              <a:rPr lang="es-MX" sz="3200" dirty="0"/>
            </a:br>
            <a:endParaRPr lang="es-MX" sz="3200" dirty="0"/>
          </a:p>
        </p:txBody>
      </p:sp>
      <p:grpSp>
        <p:nvGrpSpPr>
          <p:cNvPr id="6" name="Grupo 5"/>
          <p:cNvGrpSpPr/>
          <p:nvPr/>
        </p:nvGrpSpPr>
        <p:grpSpPr>
          <a:xfrm>
            <a:off x="0" y="-13764"/>
            <a:ext cx="12192001" cy="806824"/>
            <a:chOff x="0" y="0"/>
            <a:chExt cx="12192001" cy="453227"/>
          </a:xfrm>
        </p:grpSpPr>
        <p:sp>
          <p:nvSpPr>
            <p:cNvPr id="7" name="27 Rectángulo"/>
            <p:cNvSpPr/>
            <p:nvPr/>
          </p:nvSpPr>
          <p:spPr>
            <a:xfrm>
              <a:off x="1" y="368277"/>
              <a:ext cx="12191999" cy="8495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mj-lt"/>
              </a:endParaRPr>
            </a:p>
          </p:txBody>
        </p:sp>
        <p:sp>
          <p:nvSpPr>
            <p:cNvPr id="8" name="28 Rectángulo"/>
            <p:cNvSpPr/>
            <p:nvPr/>
          </p:nvSpPr>
          <p:spPr>
            <a:xfrm>
              <a:off x="0" y="0"/>
              <a:ext cx="12191999" cy="312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mj-lt"/>
              </a:endParaRPr>
            </a:p>
          </p:txBody>
        </p:sp>
        <p:sp>
          <p:nvSpPr>
            <p:cNvPr id="9" name="29 Rectángulo"/>
            <p:cNvSpPr/>
            <p:nvPr/>
          </p:nvSpPr>
          <p:spPr>
            <a:xfrm>
              <a:off x="1" y="309689"/>
              <a:ext cx="12192000" cy="9203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mj-lt"/>
              </a:endParaRPr>
            </a:p>
          </p:txBody>
        </p:sp>
      </p:grpSp>
      <p:pic>
        <p:nvPicPr>
          <p:cNvPr id="13" name="Picture 2" descr="C:\Users\Daniella\Documents\AVINA Migration Collaborative Docs\Collaborative\Communication materials\camminaLogos\Color-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46575" y="44041"/>
            <a:ext cx="2145425" cy="7955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p:cNvGraphicFramePr/>
          <p:nvPr>
            <p:extLst>
              <p:ext uri="{D42A27DB-BD31-4B8C-83A1-F6EECF244321}">
                <p14:modId xmlns:p14="http://schemas.microsoft.com/office/powerpoint/2010/main" val="95057631"/>
              </p:ext>
            </p:extLst>
          </p:nvPr>
        </p:nvGraphicFramePr>
        <p:xfrm>
          <a:off x="604433" y="1534332"/>
          <a:ext cx="11329261" cy="494396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682469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0" y="782825"/>
            <a:ext cx="8229600" cy="1066800"/>
          </a:xfrm>
        </p:spPr>
        <p:txBody>
          <a:bodyPr>
            <a:normAutofit fontScale="90000"/>
          </a:bodyPr>
          <a:lstStyle/>
          <a:p>
            <a:pPr algn="just"/>
            <a:r>
              <a:rPr lang="es-MX" sz="2700" b="1" dirty="0" smtClean="0"/>
              <a:t>¿</a:t>
            </a:r>
            <a:r>
              <a:rPr lang="es-MX" sz="2700" b="1" dirty="0"/>
              <a:t>Cuáles son los vacíos y desafíos actuales para la implementación y cumplimiento del principio del interés superior del niño? ¿Propuestas y soluciones? </a:t>
            </a:r>
          </a:p>
        </p:txBody>
      </p:sp>
      <p:grpSp>
        <p:nvGrpSpPr>
          <p:cNvPr id="6" name="Grupo 5"/>
          <p:cNvGrpSpPr/>
          <p:nvPr/>
        </p:nvGrpSpPr>
        <p:grpSpPr>
          <a:xfrm>
            <a:off x="0" y="-13764"/>
            <a:ext cx="12192001" cy="806824"/>
            <a:chOff x="0" y="0"/>
            <a:chExt cx="12192001" cy="453227"/>
          </a:xfrm>
        </p:grpSpPr>
        <p:sp>
          <p:nvSpPr>
            <p:cNvPr id="7" name="27 Rectángulo"/>
            <p:cNvSpPr/>
            <p:nvPr/>
          </p:nvSpPr>
          <p:spPr>
            <a:xfrm>
              <a:off x="1" y="368277"/>
              <a:ext cx="12191999" cy="8495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sp>
          <p:nvSpPr>
            <p:cNvPr id="8" name="28 Rectángulo"/>
            <p:cNvSpPr/>
            <p:nvPr/>
          </p:nvSpPr>
          <p:spPr>
            <a:xfrm>
              <a:off x="0" y="0"/>
              <a:ext cx="12191999" cy="312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sp>
          <p:nvSpPr>
            <p:cNvPr id="9" name="29 Rectángulo"/>
            <p:cNvSpPr/>
            <p:nvPr/>
          </p:nvSpPr>
          <p:spPr>
            <a:xfrm>
              <a:off x="1" y="309689"/>
              <a:ext cx="12192000" cy="9203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grpSp>
      <p:pic>
        <p:nvPicPr>
          <p:cNvPr id="13" name="Picture 2" descr="C:\Users\Daniella\Documents\AVINA Migration Collaborative Docs\Collaborative\Communication materials\camminaLogos\Color-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46575" y="44041"/>
            <a:ext cx="2145425" cy="7955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a 4"/>
          <p:cNvGraphicFramePr/>
          <p:nvPr>
            <p:extLst>
              <p:ext uri="{D42A27DB-BD31-4B8C-83A1-F6EECF244321}">
                <p14:modId xmlns:p14="http://schemas.microsoft.com/office/powerpoint/2010/main" val="3475084281"/>
              </p:ext>
            </p:extLst>
          </p:nvPr>
        </p:nvGraphicFramePr>
        <p:xfrm>
          <a:off x="1226088" y="1439333"/>
          <a:ext cx="9731214" cy="541866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026276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82825"/>
            <a:ext cx="8229600" cy="1066800"/>
          </a:xfrm>
        </p:spPr>
        <p:txBody>
          <a:bodyPr>
            <a:normAutofit fontScale="90000"/>
          </a:bodyPr>
          <a:lstStyle/>
          <a:p>
            <a:r>
              <a:rPr lang="es-MX" sz="2700" b="1" dirty="0"/>
              <a:t>¿Cuál podría ser el rol de la sociedad civil en apoyo de los gobiernos para la determinación del interés superior del niño?</a:t>
            </a:r>
            <a:r>
              <a:rPr lang="es-MX" sz="3200" dirty="0"/>
              <a:t/>
            </a:r>
            <a:br>
              <a:rPr lang="es-MX" sz="3200" dirty="0"/>
            </a:br>
            <a:endParaRPr lang="es-MX" sz="3200" dirty="0"/>
          </a:p>
        </p:txBody>
      </p:sp>
      <p:grpSp>
        <p:nvGrpSpPr>
          <p:cNvPr id="6" name="Grupo 5"/>
          <p:cNvGrpSpPr/>
          <p:nvPr/>
        </p:nvGrpSpPr>
        <p:grpSpPr>
          <a:xfrm>
            <a:off x="0" y="-13764"/>
            <a:ext cx="12192001" cy="806824"/>
            <a:chOff x="0" y="0"/>
            <a:chExt cx="12192001" cy="453227"/>
          </a:xfrm>
        </p:grpSpPr>
        <p:sp>
          <p:nvSpPr>
            <p:cNvPr id="7" name="27 Rectángulo"/>
            <p:cNvSpPr/>
            <p:nvPr/>
          </p:nvSpPr>
          <p:spPr>
            <a:xfrm>
              <a:off x="1" y="368277"/>
              <a:ext cx="12191999" cy="8495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sp>
          <p:nvSpPr>
            <p:cNvPr id="8" name="28 Rectángulo"/>
            <p:cNvSpPr/>
            <p:nvPr/>
          </p:nvSpPr>
          <p:spPr>
            <a:xfrm>
              <a:off x="0" y="0"/>
              <a:ext cx="12191999" cy="312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sp>
          <p:nvSpPr>
            <p:cNvPr id="9" name="29 Rectángulo"/>
            <p:cNvSpPr/>
            <p:nvPr/>
          </p:nvSpPr>
          <p:spPr>
            <a:xfrm>
              <a:off x="1" y="309689"/>
              <a:ext cx="12192000" cy="9203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grpSp>
      <p:pic>
        <p:nvPicPr>
          <p:cNvPr id="13" name="Picture 2" descr="C:\Users\Daniella\Documents\AVINA Migration Collaborative Docs\Collaborative\Communication materials\camminaLogos\Color-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46575" y="44041"/>
            <a:ext cx="2145425" cy="7955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p:cNvGraphicFramePr/>
          <p:nvPr>
            <p:extLst>
              <p:ext uri="{D42A27DB-BD31-4B8C-83A1-F6EECF244321}">
                <p14:modId xmlns:p14="http://schemas.microsoft.com/office/powerpoint/2010/main" val="3106390540"/>
              </p:ext>
            </p:extLst>
          </p:nvPr>
        </p:nvGraphicFramePr>
        <p:xfrm>
          <a:off x="401782" y="1482436"/>
          <a:ext cx="10640291" cy="52231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27735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82825"/>
            <a:ext cx="8229600" cy="1066800"/>
          </a:xfrm>
        </p:spPr>
        <p:txBody>
          <a:bodyPr>
            <a:noAutofit/>
          </a:bodyPr>
          <a:lstStyle/>
          <a:p>
            <a:pPr algn="just"/>
            <a:r>
              <a:rPr lang="es-MX" sz="2400" b="1" dirty="0"/>
              <a:t>¿Cómo podría desarrollarse una estrategia regional CRM-OSC en materia de promoción y aplicación efectiva del principio del interés superior del niño</a:t>
            </a:r>
            <a:r>
              <a:rPr lang="es-MX" sz="2400" b="1" dirty="0" smtClean="0"/>
              <a:t>?</a:t>
            </a:r>
            <a:endParaRPr lang="es-MX" sz="2400" b="1" dirty="0"/>
          </a:p>
        </p:txBody>
      </p:sp>
      <p:grpSp>
        <p:nvGrpSpPr>
          <p:cNvPr id="6" name="Grupo 5"/>
          <p:cNvGrpSpPr/>
          <p:nvPr/>
        </p:nvGrpSpPr>
        <p:grpSpPr>
          <a:xfrm>
            <a:off x="0" y="-13764"/>
            <a:ext cx="12192001" cy="806824"/>
            <a:chOff x="0" y="0"/>
            <a:chExt cx="12192001" cy="453227"/>
          </a:xfrm>
        </p:grpSpPr>
        <p:sp>
          <p:nvSpPr>
            <p:cNvPr id="7" name="27 Rectángulo"/>
            <p:cNvSpPr/>
            <p:nvPr/>
          </p:nvSpPr>
          <p:spPr>
            <a:xfrm>
              <a:off x="1" y="368277"/>
              <a:ext cx="12191999" cy="8495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sp>
          <p:nvSpPr>
            <p:cNvPr id="8" name="28 Rectángulo"/>
            <p:cNvSpPr/>
            <p:nvPr/>
          </p:nvSpPr>
          <p:spPr>
            <a:xfrm>
              <a:off x="0" y="0"/>
              <a:ext cx="12191999" cy="312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sp>
          <p:nvSpPr>
            <p:cNvPr id="9" name="29 Rectángulo"/>
            <p:cNvSpPr/>
            <p:nvPr/>
          </p:nvSpPr>
          <p:spPr>
            <a:xfrm>
              <a:off x="1" y="309689"/>
              <a:ext cx="12192000" cy="9203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alibri Light" panose="020F0302020204030204"/>
              </a:endParaRPr>
            </a:p>
          </p:txBody>
        </p:sp>
      </p:grpSp>
      <p:pic>
        <p:nvPicPr>
          <p:cNvPr id="13" name="Picture 2" descr="C:\Users\Daniella\Documents\AVINA Migration Collaborative Docs\Collaborative\Communication materials\camminaLogos\Color-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46575" y="44041"/>
            <a:ext cx="2145425" cy="7955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a 2"/>
          <p:cNvGraphicFramePr/>
          <p:nvPr>
            <p:extLst>
              <p:ext uri="{D42A27DB-BD31-4B8C-83A1-F6EECF244321}">
                <p14:modId xmlns:p14="http://schemas.microsoft.com/office/powerpoint/2010/main" val="186960855"/>
              </p:ext>
            </p:extLst>
          </p:nvPr>
        </p:nvGraphicFramePr>
        <p:xfrm>
          <a:off x="619931" y="1642820"/>
          <a:ext cx="10895309" cy="50059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83987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8458</TotalTime>
  <Words>562</Words>
  <Application>Microsoft Office PowerPoint</Application>
  <PresentationFormat>Panorámica</PresentationFormat>
  <Paragraphs>26</Paragraphs>
  <Slides>5</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Presentación de PowerPoint</vt:lpstr>
      <vt:lpstr>¿Qué debería contemplar todo proceso para la determinación y aplicación del interés superior del niño? </vt:lpstr>
      <vt:lpstr>¿Cuáles son los vacíos y desafíos actuales para la implementación y cumplimiento del principio del interés superior del niño? ¿Propuestas y soluciones? </vt:lpstr>
      <vt:lpstr>¿Cuál podría ser el rol de la sociedad civil en apoyo de los gobiernos para la determinación del interés superior del niño? </vt:lpstr>
      <vt:lpstr>¿Cómo podría desarrollarse una estrategia regional CRM-OSC en materia de promoción y aplicación efectiva del principio del interés superior del niño?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 Gonzales</dc:creator>
  <cp:lastModifiedBy>GABRIELA MG</cp:lastModifiedBy>
  <cp:revision>213</cp:revision>
  <cp:lastPrinted>2015-09-30T16:00:17Z</cp:lastPrinted>
  <dcterms:created xsi:type="dcterms:W3CDTF">2015-04-17T10:53:54Z</dcterms:created>
  <dcterms:modified xsi:type="dcterms:W3CDTF">2016-10-28T13:07:19Z</dcterms:modified>
</cp:coreProperties>
</file>