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16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819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8A2AA4-C386-437C-A237-4805562047C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C0E69D-8805-4B6B-9B25-DBC05AEE7F0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1E64B1-15A7-4982-B7F1-47FE07A0075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3E9E97-C13E-44E8-AFEF-41F83D0430A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53FFB1-85A2-4CB2-BD2B-AF7F7D6C10C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5FB919-0FDF-46D1-9FFB-DA23049C7EB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25FD91-D5BE-4949-A8AC-63B80A9E09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027379-C3FA-473E-98C3-73E4E013D02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A4DF78-33C6-4AFC-B14E-48896E953E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5774A5-E724-4D3A-A9A1-6B673FF0842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EE05EA-F45A-4832-9DB8-FB058B6234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A3183D-3DDC-481B-8A4C-F9A40C4AD7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6D265-8409-4600-9218-86832ACB247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71A1A6-A8AF-40A8-961E-1E7A78E6025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E54628-6D25-4FF8-95FB-40B8D2151F5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67638" cy="1311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6477000" y="6416675"/>
            <a:ext cx="2128838" cy="3603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>
          <a:xfrm>
            <a:off x="8610600" y="6416675"/>
            <a:ext cx="452438" cy="360363"/>
          </a:xfrm>
        </p:spPr>
        <p:txBody>
          <a:bodyPr/>
          <a:lstStyle>
            <a:lvl1pPr>
              <a:defRPr/>
            </a:lvl1pPr>
          </a:lstStyle>
          <a:p>
            <a:fld id="{5BDAE5FA-8303-4AC0-A34F-3BFA1A48D6D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D1DA91-2E32-406F-B1FB-FEA37D14F7A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EF2A6F-06AF-4D55-891A-B37FA05CA6A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D5E891-3C20-45FA-BF4D-55BC888E49E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EE5CEB-6B80-4C60-A587-879C9764891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EB5502-8FAF-46CB-B124-AC7959BA61E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2B5299-F63A-4501-B0E3-A20296131AF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F9375A-0E58-4011-A692-C3B6E925963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2C8310-4EC8-4BA8-926E-1E506F1F327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72EE35-7F66-4C59-A7E8-435EB0B26FF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298BB1-8B68-4216-8F9D-A50A1E89D40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10FFC6-0E1F-4BDD-8629-25141C1E48C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D3AEDA-C5D0-4A2E-9E6F-569FFCF5421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F89E40-E209-4DA7-88BB-9FF00A6F14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0FF2AC-9B22-425C-9AF3-C8D3CDB2948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9FBC7E-4197-47AC-9CC9-1ABE83CE05A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CA4B0F-09CC-4654-AB63-5AF8CD51AAB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C8FB84-66FC-42B6-AF38-CFD213D0CCF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2307FC-7FA2-4DCC-8A53-676F2236E05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D343D8-F3A4-4AF7-BE84-CD569FEA963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FD6812-846B-4D2A-B9D4-435025869AC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A8834D-1478-4A8E-A49C-24BF58CAD97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8E92FD-0CB3-4630-A5DE-467CAD0A2CD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D5DF29-F7FF-40C4-9BC5-62DE9D78A84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1B4011-0972-4F44-BFAA-556EA4AFD18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35466E-5F05-4002-88AA-985821D7811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20C3F7-588C-438B-ADCB-AE715CC5359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153464-3AAB-41B5-8637-8691E8E76E6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0AF81C-7033-489C-B3FC-A1A5DC4CB89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47FBF6-E0E3-4F14-82FB-EBA7F74DCF2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732F04-7089-4C3E-A98F-C24DD57F83C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8D77F7-4DAD-4A13-A00A-DE0F8FCBC58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2CC9A1-6F47-450D-A43A-6BE7F8F89D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F87231-EBBE-42B3-8A8C-154146A0A2A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250025-0131-44BA-B1C3-814DC9DCBDE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B44AD8-A5A9-4223-B5F6-31DF30B060E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41829A-B0F2-41FA-AD8F-8B29217D584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92C4A2-8EFB-4326-B795-F02929B7227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A5909C-2529-4C7F-9352-A8C4D181207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1A60D0-2C0C-40EF-829E-4AE811FC396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06627C-76DD-43E9-8463-1A26AC7CEB3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841C08-EF7C-46D3-BCE6-B13959AAFE4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260BA1-431F-4C5E-9CE3-5E6AE6B5740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DC9A36-3741-43B3-B4E6-6D3BFAD792D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8ACEE2-FB89-4693-BAF6-35DA9E33A61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89D36B-2390-4A03-8D57-0CEDD0F67E9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92C9D7-9ADB-4C12-9B79-D3947C285A5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56AA9B-9F46-42D9-B7C1-F28FE6EFDCA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6C511C-D2AB-444D-BE48-26379A39D4A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9DE7A4-17B5-4CCC-A5C0-69320565F66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647CD1-71D1-414A-B945-3E679DC956E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59672C-B599-42C9-B317-0714E4A875D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E3E883-AA72-45F6-8337-FC987359C09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3EA232-6B63-41FA-8B7C-40817E6FF1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F5657D-CC98-41BA-B3DE-5C1128663CD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CB0C28-9231-4F7D-A8A6-A65F1BA6F05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2F98CD-03FC-48E5-9261-7A4C88CA8BE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84569B-A67C-4B5A-8963-061A1B3A1B0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5139B7-3BB9-47B3-BA44-B440970F340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1104A0-91FA-4E4D-85DF-B4AA3587510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ACF239-0E61-4C34-9596-D10A23E478E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217BAA-41D5-4A21-B200-55650B312E0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A7B6F3-D2F1-44ED-8E07-39189EAE56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rgbClr val="EA157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5588" y="4797425"/>
            <a:ext cx="73025" cy="228600"/>
          </a:xfrm>
          <a:prstGeom prst="rect">
            <a:avLst/>
          </a:prstGeom>
          <a:solidFill>
            <a:srgbClr val="FEB80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rgbClr val="EA157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6410325"/>
            <a:ext cx="2128838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914400" y="6413500"/>
            <a:ext cx="55626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0325"/>
            <a:ext cx="452438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7A119980-DEA1-4DB0-9505-B1128361ABE6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rgbClr val="EA157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5588" y="4797425"/>
            <a:ext cx="73025" cy="228600"/>
          </a:xfrm>
          <a:prstGeom prst="rect">
            <a:avLst/>
          </a:prstGeom>
          <a:solidFill>
            <a:srgbClr val="FEB80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rgbClr val="EA157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6416675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1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fld id="{13E8412F-3906-4D47-8037-60C4644E749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3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rgbClr val="EA157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5588" y="4797425"/>
            <a:ext cx="73025" cy="228600"/>
          </a:xfrm>
          <a:prstGeom prst="rect">
            <a:avLst/>
          </a:prstGeom>
          <a:solidFill>
            <a:srgbClr val="FEB80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rgbClr val="EA157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Freeform 10"/>
          <p:cNvSpPr>
            <a:spLocks noChangeArrowheads="1"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G0" fmla="+- 2352 0 0"/>
              <a:gd name="G1" fmla="+- 1 0 0"/>
              <a:gd name="G2" fmla="+- 1 0 0"/>
              <a:gd name="G3" fmla="+- 1 0 0"/>
              <a:gd name="G4" fmla="+- 2 0 0"/>
              <a:gd name="G5" fmla="cos 12 G4"/>
              <a:gd name="G6" fmla="+- 1 0 0"/>
              <a:gd name="G7" fmla="*/ 1 1773 45696"/>
              <a:gd name="G8" fmla="+- 1 0 0"/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w 2736"/>
              <a:gd name="T15" fmla="*/ 0 h 3648"/>
              <a:gd name="T16" fmla="*/ 2736 w 2736"/>
              <a:gd name="T17" fmla="*/ 3648 h 3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240" cap="flat">
            <a:solidFill>
              <a:srgbClr val="EA15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Freeform 11"/>
          <p:cNvSpPr>
            <a:spLocks noChangeArrowheads="1"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G0" fmla="+- 65488 0 0"/>
              <a:gd name="G1" fmla="+- 1 0 0"/>
              <a:gd name="G2" fmla="*/ 1 0 51712"/>
              <a:gd name="G3" fmla="+- 4077 0 0"/>
              <a:gd name="G4" fmla="*/ 1 16385 2"/>
              <a:gd name="G5" fmla="+- 1 0 0"/>
              <a:gd name="G6" fmla="+- 1 0 0"/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w 3504"/>
              <a:gd name="T15" fmla="*/ 0 h 4128"/>
              <a:gd name="T16" fmla="*/ 3504 w 3504"/>
              <a:gd name="T17" fmla="*/ 4128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240" cap="flat">
            <a:solidFill>
              <a:srgbClr val="EA15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Freeform 12"/>
          <p:cNvSpPr>
            <a:spLocks noChangeArrowheads="1"/>
          </p:cNvSpPr>
          <p:nvPr/>
        </p:nvSpPr>
        <p:spPr bwMode="auto">
          <a:xfrm rot="5220000">
            <a:off x="4471194" y="1480344"/>
            <a:ext cx="4114800" cy="1189038"/>
          </a:xfrm>
          <a:custGeom>
            <a:avLst/>
            <a:gdLst>
              <a:gd name="G0" fmla="+- 2208 0 0"/>
              <a:gd name="G1" fmla="+- 48 0 0"/>
              <a:gd name="G2" fmla="+- 2 0 0"/>
              <a:gd name="G3" fmla="*/ 1 1773 45696"/>
              <a:gd name="T0" fmla="*/ 0 w 3552"/>
              <a:gd name="T1" fmla="*/ 0 h 1344"/>
              <a:gd name="T2" fmla="*/ 3552 w 3552"/>
              <a:gd name="T3" fmla="*/ 1344 h 1344"/>
              <a:gd name="T4" fmla="*/ 0 w 3552"/>
              <a:gd name="T5" fmla="*/ 48 h 1344"/>
              <a:gd name="T6" fmla="*/ 0 w 3552"/>
              <a:gd name="T7" fmla="*/ 0 h 1344"/>
              <a:gd name="T8" fmla="*/ 0 w 3552"/>
              <a:gd name="T9" fmla="*/ 0 h 1344"/>
              <a:gd name="T10" fmla="*/ 3552 w 3552"/>
              <a:gd name="T11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86986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Freeform 13"/>
          <p:cNvSpPr>
            <a:spLocks noChangeArrowheads="1"/>
          </p:cNvSpPr>
          <p:nvPr/>
        </p:nvSpPr>
        <p:spPr bwMode="auto">
          <a:xfrm>
            <a:off x="5943600" y="0"/>
            <a:ext cx="2743200" cy="4267200"/>
          </a:xfrm>
          <a:custGeom>
            <a:avLst/>
            <a:gdLst>
              <a:gd name="G0" fmla="+- 1 0 0"/>
              <a:gd name="G1" fmla="+- 3792 0 0"/>
              <a:gd name="G2" fmla="+- 2 0 0"/>
              <a:gd name="G3" fmla="*/ 1 1773 45696"/>
              <a:gd name="T0" fmla="*/ 1104 w 1728"/>
              <a:gd name="T1" fmla="*/ 0 h 2688"/>
              <a:gd name="T2" fmla="*/ 1728 w 1728"/>
              <a:gd name="T3" fmla="*/ 0 h 2688"/>
              <a:gd name="T4" fmla="*/ 0 w 1728"/>
              <a:gd name="T5" fmla="*/ 2688 h 2688"/>
              <a:gd name="T6" fmla="*/ 1104 w 1728"/>
              <a:gd name="T7" fmla="*/ 0 h 2688"/>
              <a:gd name="T8" fmla="*/ 0 w 1728"/>
              <a:gd name="T9" fmla="*/ 0 h 2688"/>
              <a:gd name="T10" fmla="*/ 1728 w 1728"/>
              <a:gd name="T11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Freeform 14"/>
          <p:cNvSpPr>
            <a:spLocks noChangeArrowheads="1"/>
          </p:cNvSpPr>
          <p:nvPr/>
        </p:nvSpPr>
        <p:spPr bwMode="auto">
          <a:xfrm>
            <a:off x="5943600" y="4267200"/>
            <a:ext cx="3200400" cy="1143000"/>
          </a:xfrm>
          <a:custGeom>
            <a:avLst/>
            <a:gdLst>
              <a:gd name="G0" fmla="+- 1776 0 0"/>
              <a:gd name="G1" fmla="+- 1 0 0"/>
              <a:gd name="G2" fmla="+- 2 0 0"/>
              <a:gd name="G3" fmla="*/ 1 1773 45696"/>
              <a:gd name="T0" fmla="*/ 0 w 2016"/>
              <a:gd name="T1" fmla="*/ 0 h 720"/>
              <a:gd name="T2" fmla="*/ 2016 w 2016"/>
              <a:gd name="T3" fmla="*/ 240 h 720"/>
              <a:gd name="T4" fmla="*/ 2016 w 2016"/>
              <a:gd name="T5" fmla="*/ 720 h 720"/>
              <a:gd name="T6" fmla="*/ 0 w 2016"/>
              <a:gd name="T7" fmla="*/ 0 h 720"/>
              <a:gd name="T8" fmla="*/ 0 w 2016"/>
              <a:gd name="T9" fmla="*/ 0 h 720"/>
              <a:gd name="T10" fmla="*/ 2016 w 2016"/>
              <a:gd name="T11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Freeform 15"/>
          <p:cNvSpPr>
            <a:spLocks noChangeArrowheads="1"/>
          </p:cNvSpPr>
          <p:nvPr/>
        </p:nvSpPr>
        <p:spPr bwMode="auto">
          <a:xfrm>
            <a:off x="5943600" y="0"/>
            <a:ext cx="1371600" cy="4267200"/>
          </a:xfrm>
          <a:custGeom>
            <a:avLst/>
            <a:gdLst>
              <a:gd name="G0" fmla="+- 1 0 0"/>
              <a:gd name="G1" fmla="+- 864 0 0"/>
              <a:gd name="G2" fmla="+- 2 0 0"/>
              <a:gd name="G3" fmla="*/ 1 1773 45696"/>
              <a:gd name="T0" fmla="*/ 864 w 864"/>
              <a:gd name="T1" fmla="*/ 0 h 2688"/>
              <a:gd name="T2" fmla="*/ 0 w 864"/>
              <a:gd name="T3" fmla="*/ 2688 h 2688"/>
              <a:gd name="T4" fmla="*/ 768 w 864"/>
              <a:gd name="T5" fmla="*/ 0 h 2688"/>
              <a:gd name="T6" fmla="*/ 864 w 864"/>
              <a:gd name="T7" fmla="*/ 0 h 2688"/>
              <a:gd name="T8" fmla="*/ 0 w 864"/>
              <a:gd name="T9" fmla="*/ 0 h 2688"/>
              <a:gd name="T10" fmla="*/ 864 w 864"/>
              <a:gd name="T11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Freeform 16"/>
          <p:cNvSpPr>
            <a:spLocks noChangeArrowheads="1"/>
          </p:cNvSpPr>
          <p:nvPr/>
        </p:nvSpPr>
        <p:spPr bwMode="auto">
          <a:xfrm>
            <a:off x="5948363" y="4246563"/>
            <a:ext cx="2090737" cy="2611437"/>
          </a:xfrm>
          <a:custGeom>
            <a:avLst/>
            <a:gdLst>
              <a:gd name="G0" fmla="+- 1 0 0"/>
              <a:gd name="G1" fmla="+- 64962 0 0"/>
              <a:gd name="G2" fmla="+- 2 0 0"/>
              <a:gd name="G3" fmla="*/ 1 1773 45696"/>
              <a:gd name="T0" fmla="*/ 1071 w 1317"/>
              <a:gd name="T1" fmla="*/ 1645 h 1645"/>
              <a:gd name="T2" fmla="*/ 1317 w 1317"/>
              <a:gd name="T3" fmla="*/ 1645 h 1645"/>
              <a:gd name="T4" fmla="*/ 0 w 1317"/>
              <a:gd name="T5" fmla="*/ 0 h 1645"/>
              <a:gd name="T6" fmla="*/ 1071 w 1317"/>
              <a:gd name="T7" fmla="*/ 1645 h 1645"/>
              <a:gd name="T8" fmla="*/ 0 w 1317"/>
              <a:gd name="T9" fmla="*/ 0 h 1645"/>
              <a:gd name="T10" fmla="*/ 1317 w 1317"/>
              <a:gd name="T11" fmla="*/ 1645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Freeform 17"/>
          <p:cNvSpPr>
            <a:spLocks noChangeArrowheads="1"/>
          </p:cNvSpPr>
          <p:nvPr/>
        </p:nvSpPr>
        <p:spPr bwMode="auto">
          <a:xfrm>
            <a:off x="5943600" y="4267200"/>
            <a:ext cx="1600200" cy="2590800"/>
          </a:xfrm>
          <a:custGeom>
            <a:avLst/>
            <a:gdLst>
              <a:gd name="G0" fmla="+- 1 0 0"/>
              <a:gd name="G1" fmla="+- 1 0 0"/>
              <a:gd name="G2" fmla="+- 2 0 0"/>
              <a:gd name="G3" fmla="*/ 1 1773 45696"/>
              <a:gd name="T0" fmla="*/ 1008 w 1008"/>
              <a:gd name="T1" fmla="*/ 1632 h 1632"/>
              <a:gd name="T2" fmla="*/ 0 w 1008"/>
              <a:gd name="T3" fmla="*/ 0 h 1632"/>
              <a:gd name="T4" fmla="*/ 960 w 1008"/>
              <a:gd name="T5" fmla="*/ 1632 h 1632"/>
              <a:gd name="T6" fmla="*/ 1008 w 1008"/>
              <a:gd name="T7" fmla="*/ 1632 h 1632"/>
              <a:gd name="T8" fmla="*/ 0 w 1008"/>
              <a:gd name="T9" fmla="*/ 0 h 1632"/>
              <a:gd name="T10" fmla="*/ 1008 w 1008"/>
              <a:gd name="T11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Freeform 18"/>
          <p:cNvSpPr>
            <a:spLocks noChangeArrowheads="1"/>
          </p:cNvSpPr>
          <p:nvPr/>
        </p:nvSpPr>
        <p:spPr bwMode="auto">
          <a:xfrm>
            <a:off x="5943600" y="1371600"/>
            <a:ext cx="3200400" cy="2895600"/>
          </a:xfrm>
          <a:custGeom>
            <a:avLst/>
            <a:gdLst>
              <a:gd name="G0" fmla="+- 1 0 0"/>
              <a:gd name="G1" fmla="+- 3840 0 0"/>
              <a:gd name="G2" fmla="+- 2 0 0"/>
              <a:gd name="G3" fmla="*/ 1 1773 45696"/>
              <a:gd name="T0" fmla="*/ 2016 w 2016"/>
              <a:gd name="T1" fmla="*/ 0 h 1824"/>
              <a:gd name="T2" fmla="*/ 2016 w 2016"/>
              <a:gd name="T3" fmla="*/ 144 h 1824"/>
              <a:gd name="T4" fmla="*/ 0 w 2016"/>
              <a:gd name="T5" fmla="*/ 1824 h 1824"/>
              <a:gd name="T6" fmla="*/ 2016 w 2016"/>
              <a:gd name="T7" fmla="*/ 0 h 1824"/>
              <a:gd name="T8" fmla="*/ 0 w 2016"/>
              <a:gd name="T9" fmla="*/ 0 h 1824"/>
              <a:gd name="T10" fmla="*/ 2016 w 2016"/>
              <a:gd name="T11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Freeform 19"/>
          <p:cNvSpPr>
            <a:spLocks noChangeArrowheads="1"/>
          </p:cNvSpPr>
          <p:nvPr/>
        </p:nvSpPr>
        <p:spPr bwMode="auto">
          <a:xfrm>
            <a:off x="5943600" y="1752600"/>
            <a:ext cx="3200400" cy="2514600"/>
          </a:xfrm>
          <a:custGeom>
            <a:avLst/>
            <a:gdLst>
              <a:gd name="G0" fmla="+- 1 0 0"/>
              <a:gd name="G1" fmla="+- 1 0 0"/>
              <a:gd name="G2" fmla="+- 2 0 0"/>
              <a:gd name="G3" fmla="*/ 1 1773 45696"/>
              <a:gd name="T0" fmla="*/ 2016 w 2016"/>
              <a:gd name="T1" fmla="*/ 0 h 1584"/>
              <a:gd name="T2" fmla="*/ 0 w 2016"/>
              <a:gd name="T3" fmla="*/ 1584 h 1584"/>
              <a:gd name="T4" fmla="*/ 2016 w 2016"/>
              <a:gd name="T5" fmla="*/ 48 h 1584"/>
              <a:gd name="T6" fmla="*/ 2016 w 2016"/>
              <a:gd name="T7" fmla="*/ 0 h 1584"/>
              <a:gd name="T8" fmla="*/ 0 w 2016"/>
              <a:gd name="T9" fmla="*/ 0 h 1584"/>
              <a:gd name="T10" fmla="*/ 2016 w 2016"/>
              <a:gd name="T11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20"/>
          <p:cNvSpPr>
            <a:spLocks noChangeArrowheads="1"/>
          </p:cNvSpPr>
          <p:nvPr/>
        </p:nvSpPr>
        <p:spPr bwMode="auto">
          <a:xfrm>
            <a:off x="990600" y="4267200"/>
            <a:ext cx="4953000" cy="2590800"/>
          </a:xfrm>
          <a:custGeom>
            <a:avLst/>
            <a:gdLst>
              <a:gd name="G0" fmla="+- 4752 0 0"/>
              <a:gd name="G1" fmla="+- 1 0 0"/>
              <a:gd name="G2" fmla="+- 2 0 0"/>
              <a:gd name="G3" fmla="*/ 1 1773 45696"/>
              <a:gd name="T0" fmla="*/ 0 w 3120"/>
              <a:gd name="T1" fmla="*/ 1632 h 1632"/>
              <a:gd name="T2" fmla="*/ 3120 w 3120"/>
              <a:gd name="T3" fmla="*/ 0 h 1632"/>
              <a:gd name="T4" fmla="*/ 1056 w 3120"/>
              <a:gd name="T5" fmla="*/ 1632 h 1632"/>
              <a:gd name="T6" fmla="*/ 0 w 3120"/>
              <a:gd name="T7" fmla="*/ 1632 h 1632"/>
              <a:gd name="T8" fmla="*/ 0 w 3120"/>
              <a:gd name="T9" fmla="*/ 0 h 1632"/>
              <a:gd name="T10" fmla="*/ 3120 w 3120"/>
              <a:gd name="T11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Freeform 21"/>
          <p:cNvSpPr>
            <a:spLocks noChangeArrowheads="1"/>
          </p:cNvSpPr>
          <p:nvPr/>
        </p:nvSpPr>
        <p:spPr bwMode="auto">
          <a:xfrm>
            <a:off x="533400" y="4267200"/>
            <a:ext cx="5334000" cy="2590800"/>
          </a:xfrm>
          <a:custGeom>
            <a:avLst/>
            <a:gdLst>
              <a:gd name="G0" fmla="+- 4992 0 0"/>
              <a:gd name="G1" fmla="+- 1 0 0"/>
              <a:gd name="G2" fmla="+- 2 0 0"/>
              <a:gd name="G3" fmla="*/ 1 1773 45696"/>
              <a:gd name="T0" fmla="*/ 0 w 3360"/>
              <a:gd name="T1" fmla="*/ 1632 h 1632"/>
              <a:gd name="T2" fmla="*/ 3360 w 3360"/>
              <a:gd name="T3" fmla="*/ 0 h 1632"/>
              <a:gd name="T4" fmla="*/ 144 w 3360"/>
              <a:gd name="T5" fmla="*/ 1632 h 1632"/>
              <a:gd name="T6" fmla="*/ 0 w 3360"/>
              <a:gd name="T7" fmla="*/ 1632 h 1632"/>
              <a:gd name="T8" fmla="*/ 0 w 3360"/>
              <a:gd name="T9" fmla="*/ 0 h 1632"/>
              <a:gd name="T10" fmla="*/ 3360 w 3360"/>
              <a:gd name="T11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Freeform 22"/>
          <p:cNvSpPr>
            <a:spLocks noChangeArrowheads="1"/>
          </p:cNvSpPr>
          <p:nvPr/>
        </p:nvSpPr>
        <p:spPr bwMode="auto">
          <a:xfrm>
            <a:off x="366713" y="2438400"/>
            <a:ext cx="5638800" cy="1828800"/>
          </a:xfrm>
          <a:custGeom>
            <a:avLst/>
            <a:gdLst>
              <a:gd name="G0" fmla="+- 2352 0 0"/>
              <a:gd name="G1" fmla="+- 384 0 0"/>
              <a:gd name="G2" fmla="+- 2 0 0"/>
              <a:gd name="G3" fmla="*/ 1 1773 45696"/>
              <a:gd name="T0" fmla="*/ 0 w 3552"/>
              <a:gd name="T1" fmla="*/ 0 h 1152"/>
              <a:gd name="T2" fmla="*/ 3552 w 3552"/>
              <a:gd name="T3" fmla="*/ 1152 h 1152"/>
              <a:gd name="T4" fmla="*/ 0 w 3552"/>
              <a:gd name="T5" fmla="*/ 384 h 1152"/>
              <a:gd name="T6" fmla="*/ 0 w 3552"/>
              <a:gd name="T7" fmla="*/ 0 h 1152"/>
              <a:gd name="T8" fmla="*/ 0 w 3552"/>
              <a:gd name="T9" fmla="*/ 0 h 1152"/>
              <a:gd name="T10" fmla="*/ 3552 w 3552"/>
              <a:gd name="T11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Freeform 23"/>
          <p:cNvSpPr>
            <a:spLocks noChangeArrowheads="1"/>
          </p:cNvSpPr>
          <p:nvPr/>
        </p:nvSpPr>
        <p:spPr bwMode="auto">
          <a:xfrm>
            <a:off x="366713" y="2133600"/>
            <a:ext cx="5638800" cy="2133600"/>
          </a:xfrm>
          <a:custGeom>
            <a:avLst/>
            <a:gdLst>
              <a:gd name="G0" fmla="+- 2208 0 0"/>
              <a:gd name="G1" fmla="+- 48 0 0"/>
              <a:gd name="G2" fmla="+- 2 0 0"/>
              <a:gd name="G3" fmla="*/ 1 1773 45696"/>
              <a:gd name="T0" fmla="*/ 0 w 3552"/>
              <a:gd name="T1" fmla="*/ 0 h 1344"/>
              <a:gd name="T2" fmla="*/ 3552 w 3552"/>
              <a:gd name="T3" fmla="*/ 1344 h 1344"/>
              <a:gd name="T4" fmla="*/ 0 w 3552"/>
              <a:gd name="T5" fmla="*/ 48 h 1344"/>
              <a:gd name="T6" fmla="*/ 0 w 3552"/>
              <a:gd name="T7" fmla="*/ 0 h 1344"/>
              <a:gd name="T8" fmla="*/ 0 w 3552"/>
              <a:gd name="T9" fmla="*/ 0 h 1344"/>
              <a:gd name="T10" fmla="*/ 3552 w 3552"/>
              <a:gd name="T11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Freeform 24"/>
          <p:cNvSpPr>
            <a:spLocks noChangeArrowheads="1"/>
          </p:cNvSpPr>
          <p:nvPr/>
        </p:nvSpPr>
        <p:spPr bwMode="auto">
          <a:xfrm>
            <a:off x="4572000" y="4267200"/>
            <a:ext cx="1371600" cy="2590800"/>
          </a:xfrm>
          <a:custGeom>
            <a:avLst/>
            <a:gdLst>
              <a:gd name="G0" fmla="+- 96 0 0"/>
              <a:gd name="G1" fmla="+- 1 0 0"/>
              <a:gd name="G2" fmla="+- 2 0 0"/>
              <a:gd name="G3" fmla="*/ 1 1773 45696"/>
              <a:gd name="T0" fmla="*/ 0 w 864"/>
              <a:gd name="T1" fmla="*/ 1632 h 1632"/>
              <a:gd name="T2" fmla="*/ 96 w 864"/>
              <a:gd name="T3" fmla="*/ 1632 h 1632"/>
              <a:gd name="T4" fmla="*/ 864 w 864"/>
              <a:gd name="T5" fmla="*/ 0 h 1632"/>
              <a:gd name="T6" fmla="*/ 0 w 864"/>
              <a:gd name="T7" fmla="*/ 1632 h 1632"/>
              <a:gd name="T8" fmla="*/ 0 w 864"/>
              <a:gd name="T9" fmla="*/ 0 h 1632"/>
              <a:gd name="T10" fmla="*/ 864 w 864"/>
              <a:gd name="T11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586986">
              <a:alpha val="2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363538" y="401638"/>
            <a:ext cx="8504237" cy="887412"/>
          </a:xfrm>
          <a:prstGeom prst="rect">
            <a:avLst/>
          </a:prstGeom>
          <a:solidFill>
            <a:srgbClr val="586986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6416675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1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fld id="{6B75214A-868B-48A1-BF8A-9C8411AEF344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6416675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1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fld id="{B2752CD4-8F67-4E5E-B803-99ACDB923945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01638"/>
            <a:ext cx="8867775" cy="887412"/>
          </a:xfrm>
          <a:prstGeom prst="rect">
            <a:avLst/>
          </a:prstGeom>
          <a:solidFill>
            <a:srgbClr val="586986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7313" y="681038"/>
            <a:ext cx="46037" cy="365125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7625" y="681038"/>
            <a:ext cx="26988" cy="365125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575" y="681038"/>
            <a:ext cx="9525" cy="365125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681038"/>
            <a:ext cx="9525" cy="365125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flipH="1">
            <a:off x="149225" y="681038"/>
            <a:ext cx="28575" cy="365125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 flipH="1">
            <a:off x="188913" y="681038"/>
            <a:ext cx="28575" cy="365125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 flipH="1">
            <a:off x="227013" y="681038"/>
            <a:ext cx="9525" cy="365125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 flipH="1">
            <a:off x="255588" y="681038"/>
            <a:ext cx="7937" cy="365125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79400" y="681038"/>
            <a:ext cx="36513" cy="365125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6416675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1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fld id="{9EBF7046-4EDA-44ED-BBE9-FD202BB45655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6416675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1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fld id="{0B5D21D0-63EE-43C3-BB92-9C5EA412667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rgbClr val="EA157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5588" y="4797425"/>
            <a:ext cx="73025" cy="228600"/>
          </a:xfrm>
          <a:prstGeom prst="rect">
            <a:avLst/>
          </a:prstGeom>
          <a:solidFill>
            <a:srgbClr val="FEB80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rgbClr val="4E5B6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rgbClr val="EA157A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68300" y="0"/>
            <a:ext cx="8777288" cy="1878013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63538" y="1884363"/>
            <a:ext cx="8782050" cy="1587"/>
          </a:xfrm>
          <a:prstGeom prst="line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8516938" y="1217613"/>
            <a:ext cx="123825" cy="127000"/>
            <a:chOff x="5365" y="767"/>
            <a:chExt cx="78" cy="80"/>
          </a:xfrm>
        </p:grpSpPr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5401" y="767"/>
              <a:ext cx="42" cy="37"/>
            </a:xfrm>
            <a:prstGeom prst="line">
              <a:avLst/>
            </a:prstGeom>
            <a:noFill/>
            <a:ln w="25560" cap="rnd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5365" y="807"/>
              <a:ext cx="63" cy="0"/>
            </a:xfrm>
            <a:prstGeom prst="line">
              <a:avLst/>
            </a:prstGeom>
            <a:noFill/>
            <a:ln w="25560" cap="rnd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V="1">
              <a:off x="5401" y="804"/>
              <a:ext cx="42" cy="43"/>
            </a:xfrm>
            <a:prstGeom prst="line">
              <a:avLst/>
            </a:prstGeom>
            <a:noFill/>
            <a:ln w="25560" cap="rnd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8669338" y="1370013"/>
            <a:ext cx="123825" cy="125412"/>
            <a:chOff x="5461" y="863"/>
            <a:chExt cx="78" cy="79"/>
          </a:xfrm>
        </p:grpSpPr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5496" y="863"/>
              <a:ext cx="42" cy="36"/>
            </a:xfrm>
            <a:prstGeom prst="line">
              <a:avLst/>
            </a:prstGeom>
            <a:noFill/>
            <a:ln w="25560" cap="rnd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5461" y="902"/>
              <a:ext cx="61" cy="0"/>
            </a:xfrm>
            <a:prstGeom prst="line">
              <a:avLst/>
            </a:prstGeom>
            <a:noFill/>
            <a:ln w="25560" cap="rnd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 flipV="1">
              <a:off x="5496" y="900"/>
              <a:ext cx="42" cy="43"/>
            </a:xfrm>
            <a:prstGeom prst="line">
              <a:avLst/>
            </a:prstGeom>
            <a:noFill/>
            <a:ln w="25560" cap="rnd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8321675" y="1473200"/>
            <a:ext cx="123825" cy="127000"/>
            <a:chOff x="5242" y="928"/>
            <a:chExt cx="78" cy="80"/>
          </a:xfrm>
        </p:grpSpPr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5277" y="928"/>
              <a:ext cx="43" cy="37"/>
            </a:xfrm>
            <a:prstGeom prst="line">
              <a:avLst/>
            </a:prstGeom>
            <a:noFill/>
            <a:ln w="25560" cap="rnd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5242" y="968"/>
              <a:ext cx="63" cy="0"/>
            </a:xfrm>
            <a:prstGeom prst="line">
              <a:avLst/>
            </a:prstGeom>
            <a:noFill/>
            <a:ln w="25560" cap="rnd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 flipV="1">
              <a:off x="5277" y="965"/>
              <a:ext cx="43" cy="43"/>
            </a:xfrm>
            <a:prstGeom prst="line">
              <a:avLst/>
            </a:prstGeom>
            <a:noFill/>
            <a:ln w="25560" cap="rnd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53975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1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914400" y="53975"/>
            <a:ext cx="5562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53975"/>
            <a:ext cx="4524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rgbClr val="D6ECFF"/>
                </a:solidFill>
                <a:latin typeface="+mn-lt"/>
                <a:cs typeface="Lucida Sans Unicode" charset="0"/>
              </a:defRPr>
            </a:lvl1pPr>
          </a:lstStyle>
          <a:p>
            <a:fld id="{AC5C7A4E-27AD-4AC4-AC40-F717E0DBF64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12763"/>
            <a:ext cx="7770813" cy="13128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PROTECCION CONSULAR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823913"/>
            <a:ext cx="7770813" cy="4570412"/>
          </a:xfrm>
          <a:ln/>
        </p:spPr>
        <p:txBody>
          <a:bodyPr lIns="0" tIns="0" rIns="0" bIns="0" anchor="ctr"/>
          <a:lstStyle/>
          <a:p>
            <a:pPr indent="-341313" algn="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DERECHOS LABORALES SALVADORENOS EN EL EXTRANJERO Y VICTIMAS DEL DELITO DE TRATA CON FINES DE EXPLOTACION LABORAL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549275" y="4297363"/>
            <a:ext cx="8347075" cy="1919287"/>
            <a:chOff x="346" y="2707"/>
            <a:chExt cx="5258" cy="1209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6" y="2707"/>
              <a:ext cx="5258" cy="120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346" y="2707"/>
              <a:ext cx="5258" cy="120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236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2500">
                <a:solidFill>
                  <a:srgbClr val="C1EEFF"/>
                </a:solidFill>
                <a:latin typeface="Consolas" pitchFamily="49" charset="0"/>
                <a:ea typeface="Microsoft YaHei" charset="0"/>
                <a:cs typeface="Microsoft YaHei" charset="0"/>
              </a:rPr>
              <a:t>La Protección de Derechos Humanos desde </a:t>
            </a:r>
            <a:br>
              <a:rPr lang="es-SV" sz="2500">
                <a:solidFill>
                  <a:srgbClr val="C1EEFF"/>
                </a:solidFill>
                <a:latin typeface="Consolas" pitchFamily="49" charset="0"/>
                <a:ea typeface="Microsoft YaHei" charset="0"/>
                <a:cs typeface="Microsoft YaHei" charset="0"/>
              </a:rPr>
            </a:br>
            <a:r>
              <a:rPr lang="es-SV" sz="2500">
                <a:solidFill>
                  <a:srgbClr val="C1EEFF"/>
                </a:solidFill>
                <a:latin typeface="Consolas" pitchFamily="49" charset="0"/>
                <a:ea typeface="Microsoft YaHei" charset="0"/>
                <a:cs typeface="Microsoft YaHei" charset="0"/>
              </a:rPr>
              <a:t>Viceministerio para Salvadoreños en el Exterior</a:t>
            </a:r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33388" y="1243013"/>
            <a:ext cx="8456612" cy="5208587"/>
            <a:chOff x="273" y="783"/>
            <a:chExt cx="5327" cy="3281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3" y="783"/>
              <a:ext cx="5327" cy="328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273" y="783"/>
              <a:ext cx="5327" cy="328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665163" y="706438"/>
            <a:ext cx="7931150" cy="898525"/>
            <a:chOff x="419" y="445"/>
            <a:chExt cx="4996" cy="56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19" y="445"/>
              <a:ext cx="4996" cy="56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419" y="445"/>
              <a:ext cx="4996" cy="56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55650" y="1000125"/>
            <a:ext cx="7704138" cy="4857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440" anchor="b"/>
          <a:lstStyle/>
          <a:p>
            <a:pPr algn="just">
              <a:buClrTx/>
              <a:buSzPct val="9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2400">
                <a:solidFill>
                  <a:srgbClr val="FFFFFF"/>
                </a:solidFill>
                <a:latin typeface="Corbel" pitchFamily="32" charset="0"/>
                <a:ea typeface="Microsoft YaHei" charset="0"/>
                <a:cs typeface="Microsoft YaHei" charset="0"/>
              </a:rPr>
              <a:t>El Ministerio RREE, ha impulsado la construcción de una política de protección consular a salvadoreños en el exterior, expresada en los siguientes ámbitos:</a:t>
            </a:r>
          </a:p>
          <a:p>
            <a:pPr algn="just">
              <a:buClrTx/>
              <a:buSzPct val="9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SV" sz="2400">
              <a:solidFill>
                <a:srgbClr val="FFFFFF"/>
              </a:solidFill>
              <a:latin typeface="Corbel" pitchFamily="32" charset="0"/>
              <a:ea typeface="Microsoft YaHei" charset="0"/>
              <a:cs typeface="Microsoft YaHei" charset="0"/>
            </a:endParaRPr>
          </a:p>
          <a:p>
            <a:pPr algn="just">
              <a:buClr>
                <a:srgbClr val="D6ECFF"/>
              </a:buClr>
              <a:buSzPct val="95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2400">
                <a:solidFill>
                  <a:srgbClr val="FFFFFF"/>
                </a:solidFill>
                <a:latin typeface="Corbel" pitchFamily="32" charset="0"/>
                <a:ea typeface="Microsoft YaHei" charset="0"/>
                <a:cs typeface="Microsoft YaHei" charset="0"/>
              </a:rPr>
              <a:t>Plan estratégico Institucional 2009-2014.</a:t>
            </a:r>
          </a:p>
          <a:p>
            <a:pPr algn="just">
              <a:buClr>
                <a:srgbClr val="D6ECFF"/>
              </a:buClr>
              <a:buSzPct val="95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2400">
                <a:solidFill>
                  <a:srgbClr val="FFFFFF"/>
                </a:solidFill>
                <a:latin typeface="Corbel" pitchFamily="32" charset="0"/>
                <a:ea typeface="Microsoft YaHei" charset="0"/>
                <a:cs typeface="Microsoft YaHei" charset="0"/>
              </a:rPr>
              <a:t>Reforma Institucional: creación DGDH, DGMD y construcción de una Red Consular de Protección.</a:t>
            </a:r>
          </a:p>
          <a:p>
            <a:pPr algn="just">
              <a:buClr>
                <a:srgbClr val="D6ECFF"/>
              </a:buClr>
              <a:buSzPct val="95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2400">
                <a:solidFill>
                  <a:srgbClr val="FFFFFF"/>
                </a:solidFill>
                <a:latin typeface="Corbel" pitchFamily="32" charset="0"/>
                <a:ea typeface="Microsoft YaHei" charset="0"/>
                <a:cs typeface="Microsoft YaHei" charset="0"/>
              </a:rPr>
              <a:t>Construcción de un Observatorio de las Migraciones.</a:t>
            </a:r>
          </a:p>
          <a:p>
            <a:pPr algn="just">
              <a:buClr>
                <a:srgbClr val="D6ECFF"/>
              </a:buClr>
              <a:buSzPct val="95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2400">
                <a:solidFill>
                  <a:srgbClr val="FFFFFF"/>
                </a:solidFill>
                <a:latin typeface="Corbel" pitchFamily="32" charset="0"/>
                <a:ea typeface="Microsoft YaHei" charset="0"/>
                <a:cs typeface="Microsoft YaHei" charset="0"/>
              </a:rPr>
              <a:t>Institucionalización de Procedimientos de Protección Consular (formalizados en protocolos de actuación).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068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3200">
                <a:solidFill>
                  <a:srgbClr val="C1EEFF"/>
                </a:solidFill>
                <a:latin typeface="Consolas" pitchFamily="49" charset="0"/>
                <a:ea typeface="Microsoft YaHei" charset="0"/>
                <a:cs typeface="Microsoft YaHei" charset="0"/>
              </a:rPr>
              <a:t>Componentes de la protección consular</a:t>
            </a:r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50850" y="1127125"/>
            <a:ext cx="8243888" cy="4994275"/>
            <a:chOff x="284" y="710"/>
            <a:chExt cx="5193" cy="3146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4" y="710"/>
              <a:ext cx="5193" cy="31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284" y="710"/>
              <a:ext cx="5193" cy="31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365125" y="182563"/>
            <a:ext cx="8686800" cy="2560637"/>
          </a:xfrm>
          <a:prstGeom prst="downArrowCallout">
            <a:avLst>
              <a:gd name="adj1" fmla="val 67912"/>
              <a:gd name="adj2" fmla="val 84811"/>
              <a:gd name="adj3" fmla="val 24755"/>
              <a:gd name="adj4" fmla="val 6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950E"/>
                </a:solidFill>
                <a:ea typeface="Microsoft YaHei" charset="0"/>
                <a:cs typeface="Microsoft YaHei" charset="0"/>
              </a:rPr>
              <a:t>POLITICA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950E"/>
                </a:solidFill>
                <a:ea typeface="Microsoft YaHei" charset="0"/>
                <a:cs typeface="Microsoft YaHei" charset="0"/>
              </a:rPr>
              <a:t>PARA SALVADORENOS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950E"/>
                </a:solidFill>
                <a:ea typeface="Microsoft YaHei" charset="0"/>
                <a:cs typeface="Microsoft YaHei" charset="0"/>
              </a:rPr>
              <a:t>EN EL EXTERIOR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457200" y="0"/>
            <a:ext cx="3200400" cy="822325"/>
          </a:xfrm>
          <a:prstGeom prst="rightArrow">
            <a:avLst>
              <a:gd name="adj1" fmla="val 50000"/>
              <a:gd name="adj2" fmla="val 97297"/>
            </a:avLst>
          </a:prstGeom>
          <a:solidFill>
            <a:srgbClr val="FFFF99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Microsoft YaHei" charset="0"/>
                <a:cs typeface="Microsoft YaHei" charset="0"/>
              </a:rPr>
              <a:t>Convencion de Viena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65125" y="549275"/>
            <a:ext cx="3205163" cy="1646238"/>
          </a:xfrm>
          <a:prstGeom prst="rightArrow">
            <a:avLst>
              <a:gd name="adj1" fmla="val 50000"/>
              <a:gd name="adj2" fmla="val 48674"/>
            </a:avLst>
          </a:prstGeom>
          <a:solidFill>
            <a:srgbClr val="FFFF99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1400" b="1">
                <a:solidFill>
                  <a:srgbClr val="FF0000"/>
                </a:solidFill>
                <a:latin typeface="Calibri" pitchFamily="16" charset="0"/>
                <a:cs typeface="Times New Roman" pitchFamily="16" charset="0"/>
              </a:rPr>
              <a:t>Ley Especial para la Protección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1400" b="1">
                <a:solidFill>
                  <a:srgbClr val="FF0000"/>
                </a:solidFill>
                <a:latin typeface="Calibri" pitchFamily="16" charset="0"/>
                <a:cs typeface="Times New Roman" pitchFamily="16" charset="0"/>
              </a:rPr>
              <a:t> y Desarrollo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1400" b="1">
                <a:solidFill>
                  <a:srgbClr val="FF0000"/>
                </a:solidFill>
                <a:latin typeface="Calibri" pitchFamily="16" charset="0"/>
                <a:cs typeface="Times New Roman" pitchFamily="16" charset="0"/>
              </a:rPr>
              <a:t>de la persona </a:t>
            </a:r>
            <a:r>
              <a:rPr lang="es-SV" sz="800" b="1">
                <a:solidFill>
                  <a:srgbClr val="FF0000"/>
                </a:solidFill>
                <a:latin typeface="Calibri" pitchFamily="16" charset="0"/>
                <a:cs typeface="Times New Roman" pitchFamily="16" charset="0"/>
              </a:rPr>
              <a:t> </a:t>
            </a:r>
            <a:r>
              <a:rPr lang="es-SV" sz="1100" b="1">
                <a:solidFill>
                  <a:srgbClr val="FF0000"/>
                </a:solidFill>
                <a:latin typeface="Calibri" pitchFamily="16" charset="0"/>
                <a:cs typeface="Times New Roman" pitchFamily="16" charset="0"/>
              </a:rPr>
              <a:t>Migrante</a:t>
            </a:r>
            <a:r>
              <a:rPr lang="es-SV" sz="1400" b="1">
                <a:solidFill>
                  <a:srgbClr val="FF0000"/>
                </a:solidFill>
                <a:latin typeface="Calibri" pitchFamily="16" charset="0"/>
                <a:cs typeface="Times New Roman" pitchFamily="16" charset="0"/>
              </a:rPr>
              <a:t> Salvadoreña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1400" b="1">
                <a:solidFill>
                  <a:srgbClr val="FF0000"/>
                </a:solidFill>
                <a:latin typeface="Calibri" pitchFamily="16" charset="0"/>
                <a:cs typeface="Times New Roman" pitchFamily="16" charset="0"/>
              </a:rPr>
              <a:t> y su Familia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4325" y="0"/>
            <a:ext cx="3749675" cy="1096963"/>
          </a:xfrm>
          <a:prstGeom prst="leftArrow">
            <a:avLst>
              <a:gd name="adj1" fmla="val 50000"/>
              <a:gd name="adj2" fmla="val 85456"/>
            </a:avLst>
          </a:prstGeom>
          <a:solidFill>
            <a:srgbClr val="FFFF99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Microsoft YaHei" charset="0"/>
                <a:cs typeface="Microsoft YaHei" charset="0"/>
              </a:rPr>
              <a:t>Politica nacional contra la trata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Microsoft YaHei" charset="0"/>
                <a:cs typeface="Microsoft YaHei" charset="0"/>
              </a:rPr>
              <a:t>De personas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578475" y="1096963"/>
            <a:ext cx="3475038" cy="914400"/>
          </a:xfrm>
          <a:prstGeom prst="leftArrow">
            <a:avLst>
              <a:gd name="adj1" fmla="val 50000"/>
              <a:gd name="adj2" fmla="val 95009"/>
            </a:avLst>
          </a:prstGeom>
          <a:solidFill>
            <a:srgbClr val="FFFF99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1500" b="1">
                <a:solidFill>
                  <a:srgbClr val="FF0000"/>
                </a:solidFill>
                <a:latin typeface="Calibri" pitchFamily="16" charset="0"/>
                <a:cs typeface="Times New Roman" pitchFamily="16" charset="0"/>
              </a:rPr>
              <a:t>Proteccion poblacion en condiciones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1500" b="1">
                <a:solidFill>
                  <a:srgbClr val="FF0000"/>
                </a:solidFill>
                <a:latin typeface="Calibri" pitchFamily="16" charset="0"/>
                <a:cs typeface="Times New Roman" pitchFamily="16" charset="0"/>
              </a:rPr>
              <a:t> de vulnerabilidad  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664075" y="5486400"/>
            <a:ext cx="2103438" cy="1189038"/>
          </a:xfrm>
          <a:prstGeom prst="upArrowCallout">
            <a:avLst>
              <a:gd name="adj1" fmla="val 44226"/>
              <a:gd name="adj2" fmla="val 44226"/>
              <a:gd name="adj3" fmla="val 16667"/>
              <a:gd name="adj4" fmla="val 66667"/>
            </a:avLst>
          </a:prstGeom>
          <a:solidFill>
            <a:srgbClr val="FFFF99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CONNA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2468563" y="5486400"/>
            <a:ext cx="2103437" cy="1189038"/>
          </a:xfrm>
          <a:prstGeom prst="upArrowCallout">
            <a:avLst>
              <a:gd name="adj1" fmla="val 44226"/>
              <a:gd name="adj2" fmla="val 44226"/>
              <a:gd name="adj3" fmla="val 16667"/>
              <a:gd name="adj4" fmla="val 66667"/>
            </a:avLst>
          </a:prstGeom>
          <a:solidFill>
            <a:srgbClr val="FFFF99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CONMIGRANTES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858000" y="5486400"/>
            <a:ext cx="2103438" cy="1189038"/>
          </a:xfrm>
          <a:prstGeom prst="upArrowCallout">
            <a:avLst>
              <a:gd name="adj1" fmla="val 44226"/>
              <a:gd name="adj2" fmla="val 44226"/>
              <a:gd name="adj3" fmla="val 16667"/>
              <a:gd name="adj4" fmla="val 66667"/>
            </a:avLst>
          </a:prstGeom>
          <a:solidFill>
            <a:srgbClr val="FFFF99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CONSEJO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CONTRA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LA TRATA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57200" y="2103438"/>
            <a:ext cx="2103438" cy="4479925"/>
          </a:xfrm>
          <a:prstGeom prst="homePlate">
            <a:avLst>
              <a:gd name="adj" fmla="val 25000"/>
            </a:avLst>
          </a:prstGeom>
          <a:solidFill>
            <a:srgbClr val="FF950E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66"/>
                </a:solidFill>
                <a:ea typeface="Microsoft YaHei" charset="0"/>
                <a:cs typeface="Microsoft YaHei" charset="0"/>
              </a:rPr>
              <a:t>MRREE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>
              <a:solidFill>
                <a:srgbClr val="FFFF66"/>
              </a:solidFill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66"/>
                </a:solidFill>
                <a:ea typeface="Microsoft YaHei" charset="0"/>
                <a:cs typeface="Microsoft YaHei" charset="0"/>
              </a:rPr>
              <a:t>DGME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>
              <a:solidFill>
                <a:srgbClr val="FFFF66"/>
              </a:solidFill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66"/>
                </a:solidFill>
                <a:ea typeface="Microsoft YaHei" charset="0"/>
                <a:cs typeface="Microsoft YaHei" charset="0"/>
              </a:rPr>
              <a:t>ISDEMU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>
              <a:solidFill>
                <a:srgbClr val="FFFF66"/>
              </a:solidFill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66"/>
                </a:solidFill>
                <a:ea typeface="Microsoft YaHei" charset="0"/>
                <a:cs typeface="Microsoft YaHei" charset="0"/>
              </a:rPr>
              <a:t>PDDH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>
              <a:solidFill>
                <a:srgbClr val="FFFF66"/>
              </a:solidFill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66"/>
                </a:solidFill>
                <a:ea typeface="Microsoft YaHei" charset="0"/>
                <a:cs typeface="Microsoft YaHei" charset="0"/>
              </a:rPr>
              <a:t>PGR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>
              <a:solidFill>
                <a:srgbClr val="FFFF66"/>
              </a:solidFill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66"/>
                </a:solidFill>
                <a:ea typeface="Microsoft YaHei" charset="0"/>
                <a:cs typeface="Microsoft YaHei" charset="0"/>
              </a:rPr>
              <a:t>FGR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66"/>
                </a:solidFill>
                <a:ea typeface="Microsoft YaHei" charset="0"/>
                <a:cs typeface="Microsoft YaHei" charset="0"/>
              </a:rPr>
              <a:t>PNC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66"/>
                </a:solidFill>
                <a:ea typeface="Microsoft YaHei" charset="0"/>
                <a:cs typeface="Microsoft YaHei" charset="0"/>
              </a:rPr>
              <a:t>ISDEMU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66"/>
                </a:solidFill>
                <a:ea typeface="Microsoft YaHei" charset="0"/>
                <a:cs typeface="Microsoft YaHei" charset="0"/>
              </a:rPr>
              <a:t>SIS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925763" y="2925763"/>
            <a:ext cx="2743200" cy="1006475"/>
          </a:xfrm>
          <a:prstGeom prst="chevron">
            <a:avLst>
              <a:gd name="adj" fmla="val 68139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     MANUAL DH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035675" y="2925763"/>
            <a:ext cx="2743200" cy="914400"/>
          </a:xfrm>
          <a:prstGeom prst="chevron">
            <a:avLst>
              <a:gd name="adj" fmla="val 75000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Microsoft YaHei" charset="0"/>
                <a:cs typeface="Microsoft YaHei" charset="0"/>
              </a:rPr>
              <a:t>    </a:t>
            </a: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MECANISMO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   COMUNITARIO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017838" y="4206875"/>
            <a:ext cx="2743200" cy="1006475"/>
          </a:xfrm>
          <a:prstGeom prst="chevron">
            <a:avLst>
              <a:gd name="adj" fmla="val 68139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MODELO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DE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GESTION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6126163" y="4206875"/>
            <a:ext cx="2743200" cy="1006475"/>
          </a:xfrm>
          <a:prstGeom prst="chevron">
            <a:avLst>
              <a:gd name="adj" fmla="val 68139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Microsoft YaHei" charset="0"/>
                <a:cs typeface="Microsoft YaHei" charset="0"/>
              </a:rPr>
              <a:t>      </a:t>
            </a:r>
            <a:r>
              <a:rPr lang="en-US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PROGRAMAS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396875" y="622300"/>
            <a:ext cx="8345488" cy="5621338"/>
            <a:chOff x="250" y="392"/>
            <a:chExt cx="5257" cy="354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" y="392"/>
              <a:ext cx="5257" cy="354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250" y="392"/>
              <a:ext cx="5257" cy="354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19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sz="3600">
                <a:solidFill>
                  <a:srgbClr val="C1EEFF"/>
                </a:solidFill>
                <a:latin typeface="Consolas" pitchFamily="49" charset="0"/>
                <a:ea typeface="Microsoft YaHei" charset="0"/>
                <a:cs typeface="Microsoft YaHei" charset="0"/>
              </a:rPr>
              <a:t>¿Cómo se activa la protección de derechos humanos? </a:t>
            </a: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914400" y="2998788"/>
            <a:ext cx="7773988" cy="3354387"/>
            <a:chOff x="576" y="1889"/>
            <a:chExt cx="4897" cy="2113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6" y="1889"/>
              <a:ext cx="4897" cy="211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576" y="1889"/>
              <a:ext cx="4897" cy="211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5763" y="2139950"/>
            <a:ext cx="3030537" cy="1577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77A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31838" y="784225"/>
            <a:ext cx="8137525" cy="5646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40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200">
                <a:solidFill>
                  <a:srgbClr val="FFFFFF"/>
                </a:solidFill>
                <a:latin typeface="Albertus MT Lt" pitchFamily="16" charset="0"/>
                <a:ea typeface="Microsoft YaHei" charset="0"/>
                <a:cs typeface="Microsoft YaHei" charset="0"/>
              </a:rPr>
              <a:t>Acceso a la seguridad social (seguro medico, negociarlo)</a:t>
            </a:r>
          </a:p>
          <a:p>
            <a:pPr algn="just">
              <a:spcBef>
                <a:spcPts val="40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sz="2400">
              <a:solidFill>
                <a:srgbClr val="FFFFFF"/>
              </a:solidFill>
              <a:latin typeface="Albertus MT Lt" pitchFamily="16" charset="0"/>
              <a:ea typeface="Microsoft YaHei" charset="0"/>
              <a:cs typeface="Microsoft YaHei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200">
                <a:solidFill>
                  <a:srgbClr val="FFFFFF"/>
                </a:solidFill>
                <a:latin typeface="Albertus MT Lt" pitchFamily="16" charset="0"/>
                <a:ea typeface="Microsoft YaHei" charset="0"/>
                <a:cs typeface="Microsoft YaHei" charset="0"/>
              </a:rPr>
              <a:t>Posicionar el Modelo de Gestión entre los Cónsules para optar a nuevas oportunidades laborales en los distintos países del mundo. </a:t>
            </a:r>
          </a:p>
          <a:p>
            <a:pPr algn="just">
              <a:spcBef>
                <a:spcPts val="40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sz="2400">
              <a:solidFill>
                <a:srgbClr val="FFFFFF"/>
              </a:solidFill>
              <a:latin typeface="Albertus MT Lt" pitchFamily="16" charset="0"/>
              <a:ea typeface="Microsoft YaHei" charset="0"/>
              <a:cs typeface="Microsoft YaHei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200">
                <a:solidFill>
                  <a:srgbClr val="FFFFFF"/>
                </a:solidFill>
                <a:latin typeface="Albertus MT Lt" pitchFamily="16" charset="0"/>
                <a:ea typeface="Microsoft YaHei" charset="0"/>
                <a:cs typeface="Microsoft YaHei" charset="0"/>
              </a:rPr>
              <a:t>Existencia de un protocolo oficial para la articulación interinstitucional en atención a las personas víctimas de trata.</a:t>
            </a:r>
          </a:p>
          <a:p>
            <a:pPr algn="just">
              <a:spcBef>
                <a:spcPts val="40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sz="2400">
              <a:solidFill>
                <a:srgbClr val="FFFFFF"/>
              </a:solidFill>
              <a:latin typeface="Albertus MT Lt" pitchFamily="16" charset="0"/>
              <a:ea typeface="Microsoft YaHei" charset="0"/>
              <a:cs typeface="Microsoft YaHei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200">
                <a:solidFill>
                  <a:srgbClr val="FFFFFF"/>
                </a:solidFill>
                <a:latin typeface="Albertus MT Lt" pitchFamily="16" charset="0"/>
                <a:ea typeface="Microsoft YaHei" charset="0"/>
                <a:cs typeface="Microsoft YaHei" charset="0"/>
              </a:rPr>
              <a:t>Monitoreo de las condiciones de salud, desempeño laboral para contar con un mecanismo.</a:t>
            </a:r>
          </a:p>
          <a:p>
            <a:pPr algn="just">
              <a:spcBef>
                <a:spcPts val="40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sz="2400">
              <a:solidFill>
                <a:srgbClr val="FFFFFF"/>
              </a:solidFill>
              <a:latin typeface="Albertus MT Lt" pitchFamily="16" charset="0"/>
              <a:ea typeface="Microsoft YaHei" charset="0"/>
              <a:cs typeface="Microsoft YaHei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200">
                <a:solidFill>
                  <a:srgbClr val="FFFFFF"/>
                </a:solidFill>
                <a:latin typeface="Albertus MT Lt" pitchFamily="16" charset="0"/>
                <a:ea typeface="Microsoft YaHei" charset="0"/>
                <a:cs typeface="Microsoft YaHei" charset="0"/>
              </a:rPr>
              <a:t>Que los funcionarios del Ministerio de Trabajo y Previsión Social, Migración y Extranjería, identifiquen casos de trata laboral (promover reuniones para conocer los casos y ver de que manera se están manejando).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92075"/>
            <a:ext cx="7769225" cy="13128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DESAFIOS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onsolas"/>
        <a:ea typeface="Microsoft YaHei"/>
        <a:cs typeface="Microsoft YaHei"/>
      </a:majorFont>
      <a:minorFont>
        <a:latin typeface="Corbe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onsolas"/>
        <a:ea typeface="Microsoft YaHei"/>
        <a:cs typeface="Microsoft YaHei"/>
      </a:majorFont>
      <a:minorFont>
        <a:latin typeface="Corbe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onsolas"/>
        <a:ea typeface="Microsoft YaHei"/>
        <a:cs typeface="Microsoft YaHei"/>
      </a:majorFont>
      <a:minorFont>
        <a:latin typeface="Corbe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onsolas"/>
        <a:ea typeface="Microsoft YaHei"/>
        <a:cs typeface="Microsoft YaHei"/>
      </a:majorFont>
      <a:minorFont>
        <a:latin typeface="Corbe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onsolas"/>
        <a:ea typeface="Microsoft YaHei"/>
        <a:cs typeface="Microsoft YaHei"/>
      </a:majorFont>
      <a:minorFont>
        <a:latin typeface="Corbe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onsolas"/>
        <a:ea typeface="Microsoft YaHei"/>
        <a:cs typeface="Microsoft YaHei"/>
      </a:majorFont>
      <a:minorFont>
        <a:latin typeface="Corbe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onsolas"/>
        <a:ea typeface="Microsoft YaHei"/>
        <a:cs typeface="Microsoft YaHei"/>
      </a:majorFont>
      <a:minorFont>
        <a:latin typeface="Corbe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277</Words>
  <Application>Microsoft Office PowerPoint</Application>
  <PresentationFormat>Presentación en pantalla (4:3)</PresentationFormat>
  <Paragraphs>59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PROTECCION CONSULAR</vt:lpstr>
      <vt:lpstr>Diapositiva 2</vt:lpstr>
      <vt:lpstr>Diapositiva 3</vt:lpstr>
      <vt:lpstr>Diapositiva 4</vt:lpstr>
      <vt:lpstr>Diapositiva 5</vt:lpstr>
      <vt:lpstr>Diapositiva 6</vt:lpstr>
      <vt:lpstr>Diapositiva 7</vt:lpstr>
      <vt:lpstr>DESAFIOS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dmorales</dc:creator>
  <cp:lastModifiedBy>IT</cp:lastModifiedBy>
  <cp:revision>54</cp:revision>
  <cp:lastPrinted>1601-01-01T00:00:00Z</cp:lastPrinted>
  <dcterms:created xsi:type="dcterms:W3CDTF">2013-02-01T17:13:44Z</dcterms:created>
  <dcterms:modified xsi:type="dcterms:W3CDTF">2013-11-06T21:58:11Z</dcterms:modified>
</cp:coreProperties>
</file>