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6" r:id="rId2"/>
    <p:sldId id="278" r:id="rId3"/>
    <p:sldId id="257" r:id="rId4"/>
    <p:sldId id="286" r:id="rId5"/>
    <p:sldId id="281" r:id="rId6"/>
    <p:sldId id="282" r:id="rId7"/>
    <p:sldId id="284" r:id="rId8"/>
    <p:sldId id="287" r:id="rId9"/>
    <p:sldId id="288" r:id="rId10"/>
    <p:sldId id="289" r:id="rId11"/>
    <p:sldId id="290" r:id="rId12"/>
    <p:sldId id="291" r:id="rId13"/>
    <p:sldId id="285" r:id="rId14"/>
    <p:sldId id="269" r:id="rId15"/>
    <p:sldId id="258" r:id="rId16"/>
    <p:sldId id="277" r:id="rId17"/>
  </p:sldIdLst>
  <p:sldSz cx="9144000" cy="6858000" type="screen4x3"/>
  <p:notesSz cx="7010400" cy="9236075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18" autoAdjust="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dh\My%20Documents\INFORMES%20ESTADITCAS%20DATOS%20RETORNADOS\ESTADISTICAS%20DEPORTADOS\2013\GRAFICOS%20CRITERIOS%20INFORMES\LUCIA%20SILVA\DEPARTAMENTOS%202012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Sheet1!$A$64</c:f>
              <c:strCache>
                <c:ptCount val="1"/>
                <c:pt idx="0">
                  <c:v>MASCULINO</c:v>
                </c:pt>
              </c:strCache>
            </c:strRef>
          </c:tx>
          <c:cat>
            <c:strRef>
              <c:f>Sheet1!$B$63:$E$63</c:f>
              <c:strCache>
                <c:ptCount val="4"/>
                <c:pt idx="0">
                  <c:v>AEREA AÑO 2012</c:v>
                </c:pt>
                <c:pt idx="1">
                  <c:v>AEREA AÑO 2013</c:v>
                </c:pt>
                <c:pt idx="2">
                  <c:v>TERRESTRE AÑO 2012</c:v>
                </c:pt>
                <c:pt idx="3">
                  <c:v> TERRESTRE AÑO 2013</c:v>
                </c:pt>
              </c:strCache>
            </c:strRef>
          </c:cat>
          <c:val>
            <c:numRef>
              <c:f>Sheet1!$B$64:$E$64</c:f>
              <c:numCache>
                <c:formatCode>#,##0</c:formatCode>
                <c:ptCount val="4"/>
                <c:pt idx="0">
                  <c:v>18130</c:v>
                </c:pt>
                <c:pt idx="1">
                  <c:v>8365</c:v>
                </c:pt>
                <c:pt idx="2">
                  <c:v>10180</c:v>
                </c:pt>
                <c:pt idx="3">
                  <c:v>6093</c:v>
                </c:pt>
              </c:numCache>
            </c:numRef>
          </c:val>
        </c:ser>
        <c:ser>
          <c:idx val="1"/>
          <c:order val="1"/>
          <c:tx>
            <c:strRef>
              <c:f>Sheet1!$A$65</c:f>
              <c:strCache>
                <c:ptCount val="1"/>
                <c:pt idx="0">
                  <c:v>FEMENINO </c:v>
                </c:pt>
              </c:strCache>
            </c:strRef>
          </c:tx>
          <c:cat>
            <c:strRef>
              <c:f>Sheet1!$B$63:$E$63</c:f>
              <c:strCache>
                <c:ptCount val="4"/>
                <c:pt idx="0">
                  <c:v>AEREA AÑO 2012</c:v>
                </c:pt>
                <c:pt idx="1">
                  <c:v>AEREA AÑO 2013</c:v>
                </c:pt>
                <c:pt idx="2">
                  <c:v>TERRESTRE AÑO 2012</c:v>
                </c:pt>
                <c:pt idx="3">
                  <c:v> TERRESTRE AÑO 2013</c:v>
                </c:pt>
              </c:strCache>
            </c:strRef>
          </c:cat>
          <c:val>
            <c:numRef>
              <c:f>Sheet1!$B$65:$E$65</c:f>
              <c:numCache>
                <c:formatCode>General</c:formatCode>
                <c:ptCount val="4"/>
                <c:pt idx="0" formatCode="#,##0">
                  <c:v>1555</c:v>
                </c:pt>
                <c:pt idx="1">
                  <c:v>701</c:v>
                </c:pt>
                <c:pt idx="2" formatCode="#,##0">
                  <c:v>1948</c:v>
                </c:pt>
                <c:pt idx="3" formatCode="#,##0">
                  <c:v>1252</c:v>
                </c:pt>
              </c:numCache>
            </c:numRef>
          </c:val>
        </c:ser>
        <c:ser>
          <c:idx val="2"/>
          <c:order val="2"/>
          <c:tx>
            <c:strRef>
              <c:f>Sheet1!$A$66</c:f>
              <c:strCache>
                <c:ptCount val="1"/>
                <c:pt idx="0">
                  <c:v>NIÑO, NIÑA Y ADOLESCENTE</c:v>
                </c:pt>
              </c:strCache>
            </c:strRef>
          </c:tx>
          <c:cat>
            <c:strRef>
              <c:f>Sheet1!$B$63:$E$63</c:f>
              <c:strCache>
                <c:ptCount val="4"/>
                <c:pt idx="0">
                  <c:v>AEREA AÑO 2012</c:v>
                </c:pt>
                <c:pt idx="1">
                  <c:v>AEREA AÑO 2013</c:v>
                </c:pt>
                <c:pt idx="2">
                  <c:v>TERRESTRE AÑO 2012</c:v>
                </c:pt>
                <c:pt idx="3">
                  <c:v> TERRESTRE AÑO 2013</c:v>
                </c:pt>
              </c:strCache>
            </c:strRef>
          </c:cat>
          <c:val>
            <c:numRef>
              <c:f>Sheet1!$B$66:$E$66</c:f>
              <c:numCache>
                <c:formatCode>General</c:formatCode>
                <c:ptCount val="4"/>
                <c:pt idx="0">
                  <c:v>164</c:v>
                </c:pt>
                <c:pt idx="1">
                  <c:v>111</c:v>
                </c:pt>
                <c:pt idx="2" formatCode="#,##0">
                  <c:v>1058</c:v>
                </c:pt>
                <c:pt idx="3">
                  <c:v>685</c:v>
                </c:pt>
              </c:numCache>
            </c:numRef>
          </c:val>
        </c:ser>
        <c:axId val="51213824"/>
        <c:axId val="51215360"/>
      </c:barChart>
      <c:catAx>
        <c:axId val="51213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SV"/>
            </a:pPr>
            <a:endParaRPr lang="es-ES"/>
          </a:p>
        </c:txPr>
        <c:crossAx val="51215360"/>
        <c:crosses val="autoZero"/>
        <c:auto val="1"/>
        <c:lblAlgn val="ctr"/>
        <c:lblOffset val="100"/>
      </c:catAx>
      <c:valAx>
        <c:axId val="51215360"/>
        <c:scaling>
          <c:orientation val="minMax"/>
        </c:scaling>
        <c:delete val="1"/>
        <c:axPos val="l"/>
        <c:majorGridlines/>
        <c:numFmt formatCode="#,##0" sourceLinked="1"/>
        <c:majorTickMark val="none"/>
        <c:tickLblPos val="none"/>
        <c:crossAx val="512138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SV" sz="1400"/>
            </a:pPr>
            <a:endParaRPr lang="es-ES"/>
          </a:p>
        </c:txPr>
      </c:dTable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60CD7-356B-409C-BCAC-DAFB48BA5B1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F0E4FC1-206B-49D0-9D23-B0D284AC4839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ES" sz="1600" b="1" baseline="0" dirty="0" smtClean="0">
              <a:solidFill>
                <a:schemeClr val="bg1"/>
              </a:solidFill>
            </a:rPr>
            <a:t>ATENCION SICOLOGICA</a:t>
          </a:r>
          <a:endParaRPr lang="es-ES" sz="1600" b="1" baseline="0" dirty="0">
            <a:solidFill>
              <a:schemeClr val="bg1"/>
            </a:solidFill>
          </a:endParaRPr>
        </a:p>
      </dgm:t>
    </dgm:pt>
    <dgm:pt modelId="{1C665788-A060-46E2-AA44-53F9978504ED}" type="parTrans" cxnId="{CA6E54D9-8474-402C-B409-9087186630B3}">
      <dgm:prSet/>
      <dgm:spPr/>
      <dgm:t>
        <a:bodyPr/>
        <a:lstStyle/>
        <a:p>
          <a:endParaRPr lang="es-ES"/>
        </a:p>
      </dgm:t>
    </dgm:pt>
    <dgm:pt modelId="{1B501AD9-DB7C-44FD-ACCE-286CD1BC8D13}" type="sibTrans" cxnId="{CA6E54D9-8474-402C-B409-9087186630B3}">
      <dgm:prSet/>
      <dgm:spPr/>
      <dgm:t>
        <a:bodyPr/>
        <a:lstStyle/>
        <a:p>
          <a:endParaRPr lang="es-ES"/>
        </a:p>
      </dgm:t>
    </dgm:pt>
    <dgm:pt modelId="{3B048B76-F452-470C-B780-B873663E115E}">
      <dgm:prSet phldrT="[Texto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s-ES" sz="1600" b="1" dirty="0" smtClean="0">
              <a:solidFill>
                <a:schemeClr val="bg1"/>
              </a:solidFill>
            </a:rPr>
            <a:t>Terapias a nivel grupal e individual</a:t>
          </a:r>
          <a:endParaRPr lang="es-ES" sz="1600" b="1" dirty="0">
            <a:solidFill>
              <a:schemeClr val="bg1"/>
            </a:solidFill>
          </a:endParaRPr>
        </a:p>
      </dgm:t>
    </dgm:pt>
    <dgm:pt modelId="{3763E31C-29ED-488E-B7C8-CF9A9D8D1496}" type="parTrans" cxnId="{923AFF3F-B711-4D50-A410-884924356C2A}">
      <dgm:prSet/>
      <dgm:spPr/>
      <dgm:t>
        <a:bodyPr/>
        <a:lstStyle/>
        <a:p>
          <a:endParaRPr lang="es-ES"/>
        </a:p>
      </dgm:t>
    </dgm:pt>
    <dgm:pt modelId="{20D22B85-DF6F-4CDB-B438-D06BA87A06D5}" type="sibTrans" cxnId="{923AFF3F-B711-4D50-A410-884924356C2A}">
      <dgm:prSet/>
      <dgm:spPr/>
      <dgm:t>
        <a:bodyPr/>
        <a:lstStyle/>
        <a:p>
          <a:endParaRPr lang="es-ES"/>
        </a:p>
      </dgm:t>
    </dgm:pt>
    <dgm:pt modelId="{1C86102D-60AB-418A-AC37-C4C76924A2FA}">
      <dgm:prSet phldrT="[Tex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chemeClr val="bg1"/>
              </a:solidFill>
            </a:rPr>
            <a:t>ATENCION LEGAL</a:t>
          </a:r>
          <a:endParaRPr lang="es-ES" sz="1600" b="1" dirty="0">
            <a:solidFill>
              <a:schemeClr val="bg1"/>
            </a:solidFill>
          </a:endParaRPr>
        </a:p>
      </dgm:t>
    </dgm:pt>
    <dgm:pt modelId="{68C023DF-08FC-4432-885D-B9820F7C6F27}" type="parTrans" cxnId="{E3D04C56-D8BB-41A4-AC2F-6A849E88A2CC}">
      <dgm:prSet/>
      <dgm:spPr/>
      <dgm:t>
        <a:bodyPr/>
        <a:lstStyle/>
        <a:p>
          <a:endParaRPr lang="es-ES"/>
        </a:p>
      </dgm:t>
    </dgm:pt>
    <dgm:pt modelId="{885831F6-C03D-4403-8D02-459EBDFFBF42}" type="sibTrans" cxnId="{E3D04C56-D8BB-41A4-AC2F-6A849E88A2CC}">
      <dgm:prSet/>
      <dgm:spPr/>
      <dgm:t>
        <a:bodyPr/>
        <a:lstStyle/>
        <a:p>
          <a:endParaRPr lang="es-ES"/>
        </a:p>
      </dgm:t>
    </dgm:pt>
    <dgm:pt modelId="{8815319A-9BE6-492B-950E-CBF2F6D5D819}">
      <dgm:prSet phldrT="[Texto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s-ES" b="1" dirty="0" smtClean="0">
              <a:solidFill>
                <a:schemeClr val="bg1"/>
              </a:solidFill>
            </a:rPr>
            <a:t>Asistencia en problemas legales de retornados y de violaciones de derechos humanos</a:t>
          </a:r>
          <a:endParaRPr lang="es-ES" b="1" dirty="0">
            <a:solidFill>
              <a:schemeClr val="bg1"/>
            </a:solidFill>
          </a:endParaRPr>
        </a:p>
      </dgm:t>
    </dgm:pt>
    <dgm:pt modelId="{CD7D8027-1566-4D11-A80E-D902CA5BB9C4}" type="parTrans" cxnId="{873B52AC-C68F-409C-A6A9-9C1A018119B7}">
      <dgm:prSet/>
      <dgm:spPr/>
      <dgm:t>
        <a:bodyPr/>
        <a:lstStyle/>
        <a:p>
          <a:endParaRPr lang="es-ES"/>
        </a:p>
      </dgm:t>
    </dgm:pt>
    <dgm:pt modelId="{EAC4ED6D-94D0-4097-B916-EC6E75B92D1A}" type="sibTrans" cxnId="{873B52AC-C68F-409C-A6A9-9C1A018119B7}">
      <dgm:prSet/>
      <dgm:spPr/>
      <dgm:t>
        <a:bodyPr/>
        <a:lstStyle/>
        <a:p>
          <a:endParaRPr lang="es-ES"/>
        </a:p>
      </dgm:t>
    </dgm:pt>
    <dgm:pt modelId="{19EDC922-0680-428D-8402-2CF659620614}">
      <dgm:prSet phldrT="[Tex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chemeClr val="bg1"/>
              </a:solidFill>
            </a:rPr>
            <a:t>ATENCION LABORAL</a:t>
          </a:r>
        </a:p>
      </dgm:t>
    </dgm:pt>
    <dgm:pt modelId="{552475B6-B7E4-4C44-BB60-FA8D5A0EB528}" type="parTrans" cxnId="{22C183C0-3DD9-4A43-BB19-39D17ED711A0}">
      <dgm:prSet/>
      <dgm:spPr/>
      <dgm:t>
        <a:bodyPr/>
        <a:lstStyle/>
        <a:p>
          <a:endParaRPr lang="es-ES"/>
        </a:p>
      </dgm:t>
    </dgm:pt>
    <dgm:pt modelId="{577938C0-BAEC-4880-A165-ED7BABE2E52E}" type="sibTrans" cxnId="{22C183C0-3DD9-4A43-BB19-39D17ED711A0}">
      <dgm:prSet/>
      <dgm:spPr/>
      <dgm:t>
        <a:bodyPr/>
        <a:lstStyle/>
        <a:p>
          <a:endParaRPr lang="es-ES"/>
        </a:p>
      </dgm:t>
    </dgm:pt>
    <dgm:pt modelId="{34821F65-1351-4708-A64E-73214FF64DA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chemeClr val="bg1"/>
              </a:solidFill>
            </a:rPr>
            <a:t>ATENCION EDUCATIVA</a:t>
          </a:r>
          <a:endParaRPr lang="es-ES" sz="1600" b="1" dirty="0">
            <a:solidFill>
              <a:schemeClr val="bg1"/>
            </a:solidFill>
          </a:endParaRPr>
        </a:p>
      </dgm:t>
    </dgm:pt>
    <dgm:pt modelId="{81468B7D-1C70-472E-8584-8FF2EB788211}" type="parTrans" cxnId="{B1ABBC89-F99F-4A87-88E0-94582CF8041E}">
      <dgm:prSet/>
      <dgm:spPr/>
      <dgm:t>
        <a:bodyPr/>
        <a:lstStyle/>
        <a:p>
          <a:endParaRPr lang="es-ES"/>
        </a:p>
      </dgm:t>
    </dgm:pt>
    <dgm:pt modelId="{AE42D15C-FE02-4276-89DA-50CB7FBDFA1D}" type="sibTrans" cxnId="{B1ABBC89-F99F-4A87-88E0-94582CF8041E}">
      <dgm:prSet/>
      <dgm:spPr/>
      <dgm:t>
        <a:bodyPr/>
        <a:lstStyle/>
        <a:p>
          <a:endParaRPr lang="es-ES"/>
        </a:p>
      </dgm:t>
    </dgm:pt>
    <dgm:pt modelId="{DA28D39B-DB61-462D-9652-48026CDC51AB}">
      <dgm:prSet phldrT="[Tex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ES" sz="1600" b="1" dirty="0" smtClean="0">
              <a:solidFill>
                <a:schemeClr val="bg1"/>
              </a:solidFill>
            </a:rPr>
            <a:t>APOYO FAMILIAR Y COMUNITARIO</a:t>
          </a:r>
        </a:p>
      </dgm:t>
    </dgm:pt>
    <dgm:pt modelId="{9257C4B6-55BD-4277-AE39-D04B2CA72A3B}" type="parTrans" cxnId="{C487C92F-BEED-45CD-A500-01312FB53676}">
      <dgm:prSet/>
      <dgm:spPr/>
      <dgm:t>
        <a:bodyPr/>
        <a:lstStyle/>
        <a:p>
          <a:endParaRPr lang="es-ES"/>
        </a:p>
      </dgm:t>
    </dgm:pt>
    <dgm:pt modelId="{8E35B4DB-7BF8-47B2-8B56-E56D3D311B0A}" type="sibTrans" cxnId="{C487C92F-BEED-45CD-A500-01312FB53676}">
      <dgm:prSet/>
      <dgm:spPr/>
      <dgm:t>
        <a:bodyPr/>
        <a:lstStyle/>
        <a:p>
          <a:endParaRPr lang="es-ES"/>
        </a:p>
      </dgm:t>
    </dgm:pt>
    <dgm:pt modelId="{D0997B8A-1140-4995-8682-606FEACA1100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s-ES" sz="1600" b="1" dirty="0" smtClean="0">
              <a:solidFill>
                <a:schemeClr val="bg1"/>
              </a:solidFill>
            </a:rPr>
            <a:t>Homologación de capacidades y títulos / Oportunidades de Capacitación, Cursos vocacionales.</a:t>
          </a:r>
          <a:endParaRPr lang="es-ES" sz="1600" b="1" dirty="0">
            <a:solidFill>
              <a:schemeClr val="bg1"/>
            </a:solidFill>
          </a:endParaRPr>
        </a:p>
      </dgm:t>
    </dgm:pt>
    <dgm:pt modelId="{7D126779-7982-41FD-BD50-9C2DFEE1229B}" type="parTrans" cxnId="{A97FC561-7577-44A5-976C-9C5BF2E72503}">
      <dgm:prSet/>
      <dgm:spPr/>
      <dgm:t>
        <a:bodyPr/>
        <a:lstStyle/>
        <a:p>
          <a:endParaRPr lang="es-SV"/>
        </a:p>
      </dgm:t>
    </dgm:pt>
    <dgm:pt modelId="{10AD16B1-D626-4E8C-9162-2DCB0CFE7528}" type="sibTrans" cxnId="{A97FC561-7577-44A5-976C-9C5BF2E72503}">
      <dgm:prSet/>
      <dgm:spPr/>
      <dgm:t>
        <a:bodyPr/>
        <a:lstStyle/>
        <a:p>
          <a:endParaRPr lang="es-SV"/>
        </a:p>
      </dgm:t>
    </dgm:pt>
    <dgm:pt modelId="{A076AB8B-560E-4E20-9AFC-8ECA4FF5650E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s-ES" sz="1600" b="1" dirty="0" smtClean="0">
              <a:solidFill>
                <a:schemeClr val="bg1"/>
              </a:solidFill>
            </a:rPr>
            <a:t>Coordinación con Empresa Privadas, Autoridades locales, Planes de Financiamiento, etc.	 </a:t>
          </a:r>
        </a:p>
      </dgm:t>
    </dgm:pt>
    <dgm:pt modelId="{2CA60FD0-DA40-4DA0-AF94-5434011358EF}" type="parTrans" cxnId="{2555CB32-6181-4833-BC98-D4057F2CE815}">
      <dgm:prSet/>
      <dgm:spPr/>
      <dgm:t>
        <a:bodyPr/>
        <a:lstStyle/>
        <a:p>
          <a:endParaRPr lang="es-SV"/>
        </a:p>
      </dgm:t>
    </dgm:pt>
    <dgm:pt modelId="{51995CE6-A495-4EEA-978B-01C8B62071AA}" type="sibTrans" cxnId="{2555CB32-6181-4833-BC98-D4057F2CE815}">
      <dgm:prSet/>
      <dgm:spPr/>
      <dgm:t>
        <a:bodyPr/>
        <a:lstStyle/>
        <a:p>
          <a:endParaRPr lang="es-SV"/>
        </a:p>
      </dgm:t>
    </dgm:pt>
    <dgm:pt modelId="{55242521-748D-4C04-B565-6C72B3D40339}">
      <dgm:prSet phldrT="[Tex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ctr"/>
          <a:r>
            <a:rPr lang="es-ES" sz="1600" b="1" dirty="0" smtClean="0">
              <a:solidFill>
                <a:schemeClr val="bg1"/>
              </a:solidFill>
            </a:rPr>
            <a:t>Asistencia al retornado y su familia para lograr su reintegración</a:t>
          </a:r>
        </a:p>
      </dgm:t>
    </dgm:pt>
    <dgm:pt modelId="{21084CCC-C7A6-4B1C-BB7F-5FE01CF09C3E}" type="parTrans" cxnId="{9340EFBB-5616-4DC0-8607-73EE5D277BCB}">
      <dgm:prSet/>
      <dgm:spPr/>
      <dgm:t>
        <a:bodyPr/>
        <a:lstStyle/>
        <a:p>
          <a:endParaRPr lang="es-SV"/>
        </a:p>
      </dgm:t>
    </dgm:pt>
    <dgm:pt modelId="{0606E80F-496B-49AC-91A5-5C71755BE700}" type="sibTrans" cxnId="{9340EFBB-5616-4DC0-8607-73EE5D277BCB}">
      <dgm:prSet/>
      <dgm:spPr/>
      <dgm:t>
        <a:bodyPr/>
        <a:lstStyle/>
        <a:p>
          <a:endParaRPr lang="es-SV"/>
        </a:p>
      </dgm:t>
    </dgm:pt>
    <dgm:pt modelId="{1C1D084A-B6CA-4D74-91AE-F36A1A299AF9}" type="pres">
      <dgm:prSet presAssocID="{3F760CD7-356B-409C-BCAC-DAFB48BA5B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0E9C69-3DB6-4C53-BA3F-612A99FA91D1}" type="pres">
      <dgm:prSet presAssocID="{2F0E4FC1-206B-49D0-9D23-B0D284AC4839}" presName="linNode" presStyleCnt="0"/>
      <dgm:spPr/>
    </dgm:pt>
    <dgm:pt modelId="{661E4314-4312-4100-BF3D-AE1D01796E9F}" type="pres">
      <dgm:prSet presAssocID="{2F0E4FC1-206B-49D0-9D23-B0D284AC4839}" presName="parentText" presStyleLbl="node1" presStyleIdx="0" presStyleCnt="5" custLinFactNeighborX="0" custLinFactNeighborY="188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B3A921-3F87-48B0-A975-6AD6C42F69E2}" type="pres">
      <dgm:prSet presAssocID="{2F0E4FC1-206B-49D0-9D23-B0D284AC4839}" presName="descendantText" presStyleLbl="alignAccFollowNode1" presStyleIdx="0" presStyleCnt="5" custLinFactNeighborX="-794" custLinFactNeighborY="-20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B2BCE9-FE91-4CDB-8842-12A7EBE85B3A}" type="pres">
      <dgm:prSet presAssocID="{1B501AD9-DB7C-44FD-ACCE-286CD1BC8D13}" presName="sp" presStyleCnt="0"/>
      <dgm:spPr/>
    </dgm:pt>
    <dgm:pt modelId="{D0F8740B-491D-4000-BACC-E6FD844A91FF}" type="pres">
      <dgm:prSet presAssocID="{1C86102D-60AB-418A-AC37-C4C76924A2FA}" presName="linNode" presStyleCnt="0"/>
      <dgm:spPr/>
    </dgm:pt>
    <dgm:pt modelId="{D60CCD33-6A12-4E0D-9253-12C90BF49D36}" type="pres">
      <dgm:prSet presAssocID="{1C86102D-60AB-418A-AC37-C4C76924A2FA}" presName="parentText" presStyleLbl="node1" presStyleIdx="1" presStyleCnt="5" custScaleY="90909" custLinFactNeighborY="-77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032CC4-8DCA-49E0-B46B-E86FED70DB5C}" type="pres">
      <dgm:prSet presAssocID="{1C86102D-60AB-418A-AC37-C4C76924A2F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EA6166-CDBD-4455-9C0B-7244BCFA79C7}" type="pres">
      <dgm:prSet presAssocID="{885831F6-C03D-4403-8D02-459EBDFFBF42}" presName="sp" presStyleCnt="0"/>
      <dgm:spPr/>
    </dgm:pt>
    <dgm:pt modelId="{3D07A5DA-4B65-4079-B162-C8A30298D1FF}" type="pres">
      <dgm:prSet presAssocID="{34821F65-1351-4708-A64E-73214FF64DAC}" presName="linNode" presStyleCnt="0"/>
      <dgm:spPr/>
    </dgm:pt>
    <dgm:pt modelId="{D06F9466-46F3-4C29-A2CB-86CC4655BA23}" type="pres">
      <dgm:prSet presAssocID="{34821F65-1351-4708-A64E-73214FF64DA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DD9D4D-4711-4F8D-B762-2BF419764D38}" type="pres">
      <dgm:prSet presAssocID="{34821F65-1351-4708-A64E-73214FF64DA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8B1F36-2C59-44AF-BF7F-0B8EDFC1170C}" type="pres">
      <dgm:prSet presAssocID="{AE42D15C-FE02-4276-89DA-50CB7FBDFA1D}" presName="sp" presStyleCnt="0"/>
      <dgm:spPr/>
    </dgm:pt>
    <dgm:pt modelId="{16021F45-F157-43BD-8450-521AFCE59707}" type="pres">
      <dgm:prSet presAssocID="{19EDC922-0680-428D-8402-2CF659620614}" presName="linNode" presStyleCnt="0"/>
      <dgm:spPr/>
    </dgm:pt>
    <dgm:pt modelId="{94EEDA63-B4C4-41EA-AD13-EB4C311CB77A}" type="pres">
      <dgm:prSet presAssocID="{19EDC922-0680-428D-8402-2CF659620614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E397E6-DC9A-4569-BF5D-A62F8C3C4BF1}" type="pres">
      <dgm:prSet presAssocID="{19EDC922-0680-428D-8402-2CF659620614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2D7CDE-0DF3-4154-BB0E-C36ACE87F677}" type="pres">
      <dgm:prSet presAssocID="{577938C0-BAEC-4880-A165-ED7BABE2E52E}" presName="sp" presStyleCnt="0"/>
      <dgm:spPr/>
    </dgm:pt>
    <dgm:pt modelId="{C9B1838F-60B3-4AA1-9104-DA11796CB47A}" type="pres">
      <dgm:prSet presAssocID="{DA28D39B-DB61-462D-9652-48026CDC51AB}" presName="linNode" presStyleCnt="0"/>
      <dgm:spPr/>
    </dgm:pt>
    <dgm:pt modelId="{B2A1DD18-AC59-45DA-A255-C268E9C5CBF1}" type="pres">
      <dgm:prSet presAssocID="{DA28D39B-DB61-462D-9652-48026CDC51AB}" presName="parentText" presStyleLbl="node1" presStyleIdx="4" presStyleCnt="5" custLinFactNeighborX="-1086" custLinFactNeighborY="24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DD0FB-0D03-46E8-8443-AAF406F40A8F}" type="pres">
      <dgm:prSet presAssocID="{DA28D39B-DB61-462D-9652-48026CDC51A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1D5099-421F-485D-899A-CBA76D62810B}" type="presOf" srcId="{55242521-748D-4C04-B565-6C72B3D40339}" destId="{269DD0FB-0D03-46E8-8443-AAF406F40A8F}" srcOrd="0" destOrd="0" presId="urn:microsoft.com/office/officeart/2005/8/layout/vList5"/>
    <dgm:cxn modelId="{A97FC561-7577-44A5-976C-9C5BF2E72503}" srcId="{34821F65-1351-4708-A64E-73214FF64DAC}" destId="{D0997B8A-1140-4995-8682-606FEACA1100}" srcOrd="0" destOrd="0" parTransId="{7D126779-7982-41FD-BD50-9C2DFEE1229B}" sibTransId="{10AD16B1-D626-4E8C-9162-2DCB0CFE7528}"/>
    <dgm:cxn modelId="{923AFF3F-B711-4D50-A410-884924356C2A}" srcId="{2F0E4FC1-206B-49D0-9D23-B0D284AC4839}" destId="{3B048B76-F452-470C-B780-B873663E115E}" srcOrd="0" destOrd="0" parTransId="{3763E31C-29ED-488E-B7C8-CF9A9D8D1496}" sibTransId="{20D22B85-DF6F-4CDB-B438-D06BA87A06D5}"/>
    <dgm:cxn modelId="{7F9D3D9F-2DC7-4241-A1DD-AE86E7AB94D8}" type="presOf" srcId="{3F760CD7-356B-409C-BCAC-DAFB48BA5B1D}" destId="{1C1D084A-B6CA-4D74-91AE-F36A1A299AF9}" srcOrd="0" destOrd="0" presId="urn:microsoft.com/office/officeart/2005/8/layout/vList5"/>
    <dgm:cxn modelId="{9340EFBB-5616-4DC0-8607-73EE5D277BCB}" srcId="{DA28D39B-DB61-462D-9652-48026CDC51AB}" destId="{55242521-748D-4C04-B565-6C72B3D40339}" srcOrd="0" destOrd="0" parTransId="{21084CCC-C7A6-4B1C-BB7F-5FE01CF09C3E}" sibTransId="{0606E80F-496B-49AC-91A5-5C71755BE700}"/>
    <dgm:cxn modelId="{682F5D63-765B-4039-BADC-58D82EBAB010}" type="presOf" srcId="{8815319A-9BE6-492B-950E-CBF2F6D5D819}" destId="{D7032CC4-8DCA-49E0-B46B-E86FED70DB5C}" srcOrd="0" destOrd="0" presId="urn:microsoft.com/office/officeart/2005/8/layout/vList5"/>
    <dgm:cxn modelId="{B1ABBC89-F99F-4A87-88E0-94582CF8041E}" srcId="{3F760CD7-356B-409C-BCAC-DAFB48BA5B1D}" destId="{34821F65-1351-4708-A64E-73214FF64DAC}" srcOrd="2" destOrd="0" parTransId="{81468B7D-1C70-472E-8584-8FF2EB788211}" sibTransId="{AE42D15C-FE02-4276-89DA-50CB7FBDFA1D}"/>
    <dgm:cxn modelId="{AD32F48B-F21B-4B1E-87C8-109EE7B98833}" type="presOf" srcId="{34821F65-1351-4708-A64E-73214FF64DAC}" destId="{D06F9466-46F3-4C29-A2CB-86CC4655BA23}" srcOrd="0" destOrd="0" presId="urn:microsoft.com/office/officeart/2005/8/layout/vList5"/>
    <dgm:cxn modelId="{EAB74A6F-2FE2-4569-A52A-68883B70D831}" type="presOf" srcId="{D0997B8A-1140-4995-8682-606FEACA1100}" destId="{B5DD9D4D-4711-4F8D-B762-2BF419764D38}" srcOrd="0" destOrd="0" presId="urn:microsoft.com/office/officeart/2005/8/layout/vList5"/>
    <dgm:cxn modelId="{2555CB32-6181-4833-BC98-D4057F2CE815}" srcId="{19EDC922-0680-428D-8402-2CF659620614}" destId="{A076AB8B-560E-4E20-9AFC-8ECA4FF5650E}" srcOrd="0" destOrd="0" parTransId="{2CA60FD0-DA40-4DA0-AF94-5434011358EF}" sibTransId="{51995CE6-A495-4EEA-978B-01C8B62071AA}"/>
    <dgm:cxn modelId="{E3D04C56-D8BB-41A4-AC2F-6A849E88A2CC}" srcId="{3F760CD7-356B-409C-BCAC-DAFB48BA5B1D}" destId="{1C86102D-60AB-418A-AC37-C4C76924A2FA}" srcOrd="1" destOrd="0" parTransId="{68C023DF-08FC-4432-885D-B9820F7C6F27}" sibTransId="{885831F6-C03D-4403-8D02-459EBDFFBF42}"/>
    <dgm:cxn modelId="{623BD0EB-8350-4F97-94F6-6F14B9084B4E}" type="presOf" srcId="{19EDC922-0680-428D-8402-2CF659620614}" destId="{94EEDA63-B4C4-41EA-AD13-EB4C311CB77A}" srcOrd="0" destOrd="0" presId="urn:microsoft.com/office/officeart/2005/8/layout/vList5"/>
    <dgm:cxn modelId="{22C183C0-3DD9-4A43-BB19-39D17ED711A0}" srcId="{3F760CD7-356B-409C-BCAC-DAFB48BA5B1D}" destId="{19EDC922-0680-428D-8402-2CF659620614}" srcOrd="3" destOrd="0" parTransId="{552475B6-B7E4-4C44-BB60-FA8D5A0EB528}" sibTransId="{577938C0-BAEC-4880-A165-ED7BABE2E52E}"/>
    <dgm:cxn modelId="{5E9D534B-1EF0-4AD6-96D0-9342A9996BD4}" type="presOf" srcId="{1C86102D-60AB-418A-AC37-C4C76924A2FA}" destId="{D60CCD33-6A12-4E0D-9253-12C90BF49D36}" srcOrd="0" destOrd="0" presId="urn:microsoft.com/office/officeart/2005/8/layout/vList5"/>
    <dgm:cxn modelId="{E620BB36-CC1E-4AB2-8E6A-D7129F2C236A}" type="presOf" srcId="{3B048B76-F452-470C-B780-B873663E115E}" destId="{B1B3A921-3F87-48B0-A975-6AD6C42F69E2}" srcOrd="0" destOrd="0" presId="urn:microsoft.com/office/officeart/2005/8/layout/vList5"/>
    <dgm:cxn modelId="{ABE22572-699E-47B3-87E2-8B17AB56488C}" type="presOf" srcId="{A076AB8B-560E-4E20-9AFC-8ECA4FF5650E}" destId="{70E397E6-DC9A-4569-BF5D-A62F8C3C4BF1}" srcOrd="0" destOrd="0" presId="urn:microsoft.com/office/officeart/2005/8/layout/vList5"/>
    <dgm:cxn modelId="{873B52AC-C68F-409C-A6A9-9C1A018119B7}" srcId="{1C86102D-60AB-418A-AC37-C4C76924A2FA}" destId="{8815319A-9BE6-492B-950E-CBF2F6D5D819}" srcOrd="0" destOrd="0" parTransId="{CD7D8027-1566-4D11-A80E-D902CA5BB9C4}" sibTransId="{EAC4ED6D-94D0-4097-B916-EC6E75B92D1A}"/>
    <dgm:cxn modelId="{2D9ABF7E-7E39-4701-8B23-D6A4ED002B27}" type="presOf" srcId="{DA28D39B-DB61-462D-9652-48026CDC51AB}" destId="{B2A1DD18-AC59-45DA-A255-C268E9C5CBF1}" srcOrd="0" destOrd="0" presId="urn:microsoft.com/office/officeart/2005/8/layout/vList5"/>
    <dgm:cxn modelId="{8A5DB085-67FB-4448-A731-4731DE1972C6}" type="presOf" srcId="{2F0E4FC1-206B-49D0-9D23-B0D284AC4839}" destId="{661E4314-4312-4100-BF3D-AE1D01796E9F}" srcOrd="0" destOrd="0" presId="urn:microsoft.com/office/officeart/2005/8/layout/vList5"/>
    <dgm:cxn modelId="{CA6E54D9-8474-402C-B409-9087186630B3}" srcId="{3F760CD7-356B-409C-BCAC-DAFB48BA5B1D}" destId="{2F0E4FC1-206B-49D0-9D23-B0D284AC4839}" srcOrd="0" destOrd="0" parTransId="{1C665788-A060-46E2-AA44-53F9978504ED}" sibTransId="{1B501AD9-DB7C-44FD-ACCE-286CD1BC8D13}"/>
    <dgm:cxn modelId="{C487C92F-BEED-45CD-A500-01312FB53676}" srcId="{3F760CD7-356B-409C-BCAC-DAFB48BA5B1D}" destId="{DA28D39B-DB61-462D-9652-48026CDC51AB}" srcOrd="4" destOrd="0" parTransId="{9257C4B6-55BD-4277-AE39-D04B2CA72A3B}" sibTransId="{8E35B4DB-7BF8-47B2-8B56-E56D3D311B0A}"/>
    <dgm:cxn modelId="{C2F750CD-390A-4409-8324-0CC7A354FEDB}" type="presParOf" srcId="{1C1D084A-B6CA-4D74-91AE-F36A1A299AF9}" destId="{900E9C69-3DB6-4C53-BA3F-612A99FA91D1}" srcOrd="0" destOrd="0" presId="urn:microsoft.com/office/officeart/2005/8/layout/vList5"/>
    <dgm:cxn modelId="{DDCEDF15-F4AE-4EBC-B7D4-0FB435DA96C8}" type="presParOf" srcId="{900E9C69-3DB6-4C53-BA3F-612A99FA91D1}" destId="{661E4314-4312-4100-BF3D-AE1D01796E9F}" srcOrd="0" destOrd="0" presId="urn:microsoft.com/office/officeart/2005/8/layout/vList5"/>
    <dgm:cxn modelId="{2997FAAC-19D9-43BB-884D-1DF10DF9E31E}" type="presParOf" srcId="{900E9C69-3DB6-4C53-BA3F-612A99FA91D1}" destId="{B1B3A921-3F87-48B0-A975-6AD6C42F69E2}" srcOrd="1" destOrd="0" presId="urn:microsoft.com/office/officeart/2005/8/layout/vList5"/>
    <dgm:cxn modelId="{49A0119B-59EC-4819-8AD5-471958436D24}" type="presParOf" srcId="{1C1D084A-B6CA-4D74-91AE-F36A1A299AF9}" destId="{3FB2BCE9-FE91-4CDB-8842-12A7EBE85B3A}" srcOrd="1" destOrd="0" presId="urn:microsoft.com/office/officeart/2005/8/layout/vList5"/>
    <dgm:cxn modelId="{9D8AE63A-5CE6-4CAE-AE92-453F3D31D93E}" type="presParOf" srcId="{1C1D084A-B6CA-4D74-91AE-F36A1A299AF9}" destId="{D0F8740B-491D-4000-BACC-E6FD844A91FF}" srcOrd="2" destOrd="0" presId="urn:microsoft.com/office/officeart/2005/8/layout/vList5"/>
    <dgm:cxn modelId="{2CC7087D-6F81-42A6-B84C-E3C325BBD2FA}" type="presParOf" srcId="{D0F8740B-491D-4000-BACC-E6FD844A91FF}" destId="{D60CCD33-6A12-4E0D-9253-12C90BF49D36}" srcOrd="0" destOrd="0" presId="urn:microsoft.com/office/officeart/2005/8/layout/vList5"/>
    <dgm:cxn modelId="{757F6332-7352-4AF9-9A9D-E8A8993DA3B1}" type="presParOf" srcId="{D0F8740B-491D-4000-BACC-E6FD844A91FF}" destId="{D7032CC4-8DCA-49E0-B46B-E86FED70DB5C}" srcOrd="1" destOrd="0" presId="urn:microsoft.com/office/officeart/2005/8/layout/vList5"/>
    <dgm:cxn modelId="{BD9410EE-E696-4C8A-B648-628137FC916F}" type="presParOf" srcId="{1C1D084A-B6CA-4D74-91AE-F36A1A299AF9}" destId="{38EA6166-CDBD-4455-9C0B-7244BCFA79C7}" srcOrd="3" destOrd="0" presId="urn:microsoft.com/office/officeart/2005/8/layout/vList5"/>
    <dgm:cxn modelId="{04E06A98-A7CE-436F-8AEF-3D2468955E08}" type="presParOf" srcId="{1C1D084A-B6CA-4D74-91AE-F36A1A299AF9}" destId="{3D07A5DA-4B65-4079-B162-C8A30298D1FF}" srcOrd="4" destOrd="0" presId="urn:microsoft.com/office/officeart/2005/8/layout/vList5"/>
    <dgm:cxn modelId="{353EBC42-E9D8-4117-8301-E2A07DD3B0A6}" type="presParOf" srcId="{3D07A5DA-4B65-4079-B162-C8A30298D1FF}" destId="{D06F9466-46F3-4C29-A2CB-86CC4655BA23}" srcOrd="0" destOrd="0" presId="urn:microsoft.com/office/officeart/2005/8/layout/vList5"/>
    <dgm:cxn modelId="{80DB68A1-32C6-4077-95EF-5C13989D0A89}" type="presParOf" srcId="{3D07A5DA-4B65-4079-B162-C8A30298D1FF}" destId="{B5DD9D4D-4711-4F8D-B762-2BF419764D38}" srcOrd="1" destOrd="0" presId="urn:microsoft.com/office/officeart/2005/8/layout/vList5"/>
    <dgm:cxn modelId="{395F44FD-4750-45E1-83EB-4FF829EBD6BB}" type="presParOf" srcId="{1C1D084A-B6CA-4D74-91AE-F36A1A299AF9}" destId="{C18B1F36-2C59-44AF-BF7F-0B8EDFC1170C}" srcOrd="5" destOrd="0" presId="urn:microsoft.com/office/officeart/2005/8/layout/vList5"/>
    <dgm:cxn modelId="{2C1076CA-395F-447F-B94E-4EC6F9E2FEC2}" type="presParOf" srcId="{1C1D084A-B6CA-4D74-91AE-F36A1A299AF9}" destId="{16021F45-F157-43BD-8450-521AFCE59707}" srcOrd="6" destOrd="0" presId="urn:microsoft.com/office/officeart/2005/8/layout/vList5"/>
    <dgm:cxn modelId="{DF3B3E01-5402-4822-9ABA-8F0829027F9A}" type="presParOf" srcId="{16021F45-F157-43BD-8450-521AFCE59707}" destId="{94EEDA63-B4C4-41EA-AD13-EB4C311CB77A}" srcOrd="0" destOrd="0" presId="urn:microsoft.com/office/officeart/2005/8/layout/vList5"/>
    <dgm:cxn modelId="{891CD487-E7AF-4459-951A-D63809164140}" type="presParOf" srcId="{16021F45-F157-43BD-8450-521AFCE59707}" destId="{70E397E6-DC9A-4569-BF5D-A62F8C3C4BF1}" srcOrd="1" destOrd="0" presId="urn:microsoft.com/office/officeart/2005/8/layout/vList5"/>
    <dgm:cxn modelId="{9E9A9846-FE37-4666-9D9F-680E0A9DC7C4}" type="presParOf" srcId="{1C1D084A-B6CA-4D74-91AE-F36A1A299AF9}" destId="{A52D7CDE-0DF3-4154-BB0E-C36ACE87F677}" srcOrd="7" destOrd="0" presId="urn:microsoft.com/office/officeart/2005/8/layout/vList5"/>
    <dgm:cxn modelId="{B3F31867-86CE-42EF-BE64-A2B77FE10565}" type="presParOf" srcId="{1C1D084A-B6CA-4D74-91AE-F36A1A299AF9}" destId="{C9B1838F-60B3-4AA1-9104-DA11796CB47A}" srcOrd="8" destOrd="0" presId="urn:microsoft.com/office/officeart/2005/8/layout/vList5"/>
    <dgm:cxn modelId="{15E72520-4A70-4FC2-905B-A5E3DAEDAB31}" type="presParOf" srcId="{C9B1838F-60B3-4AA1-9104-DA11796CB47A}" destId="{B2A1DD18-AC59-45DA-A255-C268E9C5CBF1}" srcOrd="0" destOrd="0" presId="urn:microsoft.com/office/officeart/2005/8/layout/vList5"/>
    <dgm:cxn modelId="{0F6A3523-16DD-4F1F-B8D3-40536697902F}" type="presParOf" srcId="{C9B1838F-60B3-4AA1-9104-DA11796CB47A}" destId="{269DD0FB-0D03-46E8-8443-AAF406F40A8F}" srcOrd="1" destOrd="0" presId="urn:microsoft.com/office/officeart/2005/8/layout/vList5"/>
  </dgm:cxnLst>
  <dgm:bg>
    <a:effectLst>
      <a:outerShdw blurRad="50800" dist="50800" dir="5400000" algn="ctr" rotWithShape="0">
        <a:schemeClr val="accent2">
          <a:lumMod val="20000"/>
          <a:lumOff val="8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3A921-3F87-48B0-A975-6AD6C42F69E2}">
      <dsp:nvSpPr>
        <dsp:cNvPr id="0" name=""/>
        <dsp:cNvSpPr/>
      </dsp:nvSpPr>
      <dsp:spPr>
        <a:xfrm rot="5400000">
          <a:off x="5204291" y="-2185887"/>
          <a:ext cx="736626" cy="5266944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solidFill>
                <a:schemeClr val="bg1"/>
              </a:solidFill>
            </a:rPr>
            <a:t>Terapias a nivel grupal e individual</a:t>
          </a:r>
          <a:endParaRPr lang="es-ES" sz="1600" b="1" kern="1200" dirty="0">
            <a:solidFill>
              <a:schemeClr val="bg1"/>
            </a:solidFill>
          </a:endParaRPr>
        </a:p>
      </dsp:txBody>
      <dsp:txXfrm rot="5400000">
        <a:off x="5204291" y="-2185887"/>
        <a:ext cx="736626" cy="5266944"/>
      </dsp:txXfrm>
    </dsp:sp>
    <dsp:sp modelId="{661E4314-4312-4100-BF3D-AE1D01796E9F}">
      <dsp:nvSpPr>
        <dsp:cNvPr id="0" name=""/>
        <dsp:cNvSpPr/>
      </dsp:nvSpPr>
      <dsp:spPr>
        <a:xfrm>
          <a:off x="0" y="19409"/>
          <a:ext cx="2962656" cy="92078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baseline="0" dirty="0" smtClean="0">
              <a:solidFill>
                <a:schemeClr val="bg1"/>
              </a:solidFill>
            </a:rPr>
            <a:t>ATENCION SICOLOGICA</a:t>
          </a:r>
          <a:endParaRPr lang="es-ES" sz="1600" b="1" kern="1200" baseline="0" dirty="0">
            <a:solidFill>
              <a:schemeClr val="bg1"/>
            </a:solidFill>
          </a:endParaRPr>
        </a:p>
      </dsp:txBody>
      <dsp:txXfrm>
        <a:off x="0" y="19409"/>
        <a:ext cx="2962656" cy="920783"/>
      </dsp:txXfrm>
    </dsp:sp>
    <dsp:sp modelId="{D7032CC4-8DCA-49E0-B46B-E86FED70DB5C}">
      <dsp:nvSpPr>
        <dsp:cNvPr id="0" name=""/>
        <dsp:cNvSpPr/>
      </dsp:nvSpPr>
      <dsp:spPr>
        <a:xfrm rot="5400000">
          <a:off x="5227814" y="-1246031"/>
          <a:ext cx="736626" cy="5266944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bg1"/>
              </a:solidFill>
            </a:rPr>
            <a:t>Asistencia en problemas legales de retornados y de violaciones de derechos humanos</a:t>
          </a:r>
          <a:endParaRPr lang="es-ES" sz="1800" b="1" kern="1200" dirty="0">
            <a:solidFill>
              <a:schemeClr val="bg1"/>
            </a:solidFill>
          </a:endParaRPr>
        </a:p>
      </dsp:txBody>
      <dsp:txXfrm rot="5400000">
        <a:off x="5227814" y="-1246031"/>
        <a:ext cx="736626" cy="5266944"/>
      </dsp:txXfrm>
    </dsp:sp>
    <dsp:sp modelId="{D60CCD33-6A12-4E0D-9253-12C90BF49D36}">
      <dsp:nvSpPr>
        <dsp:cNvPr id="0" name=""/>
        <dsp:cNvSpPr/>
      </dsp:nvSpPr>
      <dsp:spPr>
        <a:xfrm>
          <a:off x="0" y="961729"/>
          <a:ext cx="2962656" cy="83707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ATENCION LEGAL</a:t>
          </a:r>
          <a:endParaRPr lang="es-ES" sz="1600" b="1" kern="1200" dirty="0">
            <a:solidFill>
              <a:schemeClr val="bg1"/>
            </a:solidFill>
          </a:endParaRPr>
        </a:p>
      </dsp:txBody>
      <dsp:txXfrm>
        <a:off x="0" y="961729"/>
        <a:ext cx="2962656" cy="837074"/>
      </dsp:txXfrm>
    </dsp:sp>
    <dsp:sp modelId="{B5DD9D4D-4711-4F8D-B762-2BF419764D38}">
      <dsp:nvSpPr>
        <dsp:cNvPr id="0" name=""/>
        <dsp:cNvSpPr/>
      </dsp:nvSpPr>
      <dsp:spPr>
        <a:xfrm rot="5400000">
          <a:off x="5227814" y="-321063"/>
          <a:ext cx="736626" cy="5266944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solidFill>
                <a:schemeClr val="bg1"/>
              </a:solidFill>
            </a:rPr>
            <a:t>Homologación de capacidades y títulos / Oportunidades de Capacitación, Cursos vocacionales.</a:t>
          </a:r>
          <a:endParaRPr lang="es-ES" sz="1600" b="1" kern="1200" dirty="0">
            <a:solidFill>
              <a:schemeClr val="bg1"/>
            </a:solidFill>
          </a:endParaRPr>
        </a:p>
      </dsp:txBody>
      <dsp:txXfrm rot="5400000">
        <a:off x="5227814" y="-321063"/>
        <a:ext cx="736626" cy="5266944"/>
      </dsp:txXfrm>
    </dsp:sp>
    <dsp:sp modelId="{D06F9466-46F3-4C29-A2CB-86CC4655BA23}">
      <dsp:nvSpPr>
        <dsp:cNvPr id="0" name=""/>
        <dsp:cNvSpPr/>
      </dsp:nvSpPr>
      <dsp:spPr>
        <a:xfrm>
          <a:off x="0" y="1852016"/>
          <a:ext cx="2962656" cy="92078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ATENCION EDUCATIVA</a:t>
          </a:r>
          <a:endParaRPr lang="es-ES" sz="1600" b="1" kern="1200" dirty="0">
            <a:solidFill>
              <a:schemeClr val="bg1"/>
            </a:solidFill>
          </a:endParaRPr>
        </a:p>
      </dsp:txBody>
      <dsp:txXfrm>
        <a:off x="0" y="1852016"/>
        <a:ext cx="2962656" cy="920783"/>
      </dsp:txXfrm>
    </dsp:sp>
    <dsp:sp modelId="{70E397E6-DC9A-4569-BF5D-A62F8C3C4BF1}">
      <dsp:nvSpPr>
        <dsp:cNvPr id="0" name=""/>
        <dsp:cNvSpPr/>
      </dsp:nvSpPr>
      <dsp:spPr>
        <a:xfrm rot="5400000">
          <a:off x="5227814" y="645758"/>
          <a:ext cx="736626" cy="5266944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solidFill>
                <a:schemeClr val="bg1"/>
              </a:solidFill>
            </a:rPr>
            <a:t>Coordinación con Empresa Privadas, Autoridades locales, Planes de Financiamiento, etc.	 </a:t>
          </a:r>
        </a:p>
      </dsp:txBody>
      <dsp:txXfrm rot="5400000">
        <a:off x="5227814" y="645758"/>
        <a:ext cx="736626" cy="5266944"/>
      </dsp:txXfrm>
    </dsp:sp>
    <dsp:sp modelId="{94EEDA63-B4C4-41EA-AD13-EB4C311CB77A}">
      <dsp:nvSpPr>
        <dsp:cNvPr id="0" name=""/>
        <dsp:cNvSpPr/>
      </dsp:nvSpPr>
      <dsp:spPr>
        <a:xfrm>
          <a:off x="0" y="2818839"/>
          <a:ext cx="2962656" cy="92078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ATENCION LABORAL</a:t>
          </a:r>
        </a:p>
      </dsp:txBody>
      <dsp:txXfrm>
        <a:off x="0" y="2818839"/>
        <a:ext cx="2962656" cy="920783"/>
      </dsp:txXfrm>
    </dsp:sp>
    <dsp:sp modelId="{269DD0FB-0D03-46E8-8443-AAF406F40A8F}">
      <dsp:nvSpPr>
        <dsp:cNvPr id="0" name=""/>
        <dsp:cNvSpPr/>
      </dsp:nvSpPr>
      <dsp:spPr>
        <a:xfrm rot="5400000">
          <a:off x="5227814" y="1612581"/>
          <a:ext cx="736626" cy="5266944"/>
        </a:xfrm>
        <a:prstGeom prst="round2Same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>
              <a:solidFill>
                <a:schemeClr val="bg1"/>
              </a:solidFill>
            </a:rPr>
            <a:t>Asistencia al retornado y su familia para lograr su reintegración</a:t>
          </a:r>
        </a:p>
      </dsp:txBody>
      <dsp:txXfrm rot="5400000">
        <a:off x="5227814" y="1612581"/>
        <a:ext cx="736626" cy="5266944"/>
      </dsp:txXfrm>
    </dsp:sp>
    <dsp:sp modelId="{B2A1DD18-AC59-45DA-A255-C268E9C5CBF1}">
      <dsp:nvSpPr>
        <dsp:cNvPr id="0" name=""/>
        <dsp:cNvSpPr/>
      </dsp:nvSpPr>
      <dsp:spPr>
        <a:xfrm>
          <a:off x="0" y="3787741"/>
          <a:ext cx="2962656" cy="92078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dk1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APOYO FAMILIAR Y COMUNITARIO</a:t>
          </a:r>
        </a:p>
      </dsp:txBody>
      <dsp:txXfrm>
        <a:off x="0" y="3787741"/>
        <a:ext cx="2962656" cy="920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pPr>
              <a:defRPr/>
            </a:pPr>
            <a:fld id="{6A12F195-4F83-40BF-A348-7F505E0D8E54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s-SV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pPr>
              <a:defRPr/>
            </a:pPr>
            <a:fld id="{530627EB-D72D-42EE-9979-24026E28E4CD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0486F3-245C-4674-9724-DAB880429D52}" type="slidenum">
              <a:rPr lang="es-SV" smtClean="0"/>
              <a:pPr/>
              <a:t>2</a:t>
            </a:fld>
            <a:endParaRPr lang="es-SV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0627EB-D72D-42EE-9979-24026E28E4CD}" type="slidenum">
              <a:rPr lang="es-SV" smtClean="0"/>
              <a:pPr>
                <a:defRPr/>
              </a:pPr>
              <a:t>15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BDFB-24AE-4368-9731-B883ECF55516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286C-6FD6-465D-ADF2-4D90A0BA132F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14EE-FAE9-4409-93A0-AC18F0B8BE85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B3AF-A9D0-4C00-852B-F4AD108B48FD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007A-2B7F-467F-9928-80A197AD6FF9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DEFF-4F97-4FD0-9D44-1F3987B8BB4E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57F1-5623-46A4-80FD-B8ECCB97BB0C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982D5-BB82-4515-A79D-1D43D47E3317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23012-1E3D-4BC6-B5F7-B43718894758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3B48-C88C-4568-AD6F-0E0955570091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EF03E-FC3C-4E37-BF88-E038B13EB5DC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55334-6C51-43BC-B96B-9D1949582C95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14C9F-EF96-4F40-86C4-FFA5201AF292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B717C-B1B1-4F05-8C44-417834F48A80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50F5-63E6-4134-B924-183FF92A92F8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7D609-8F1C-443C-A914-71491439A021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7E87-167E-4A44-A2A0-8935E8F7F1D5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7BE6-5B26-49F9-8B50-9EF282D27119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BA10-2B45-4233-9D7D-7E4E40F97092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9BC63-D081-4AD3-BD3E-74B6F6FA635E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9B64-8025-4ECA-8B1E-7EEC71332974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AF742-2338-4548-9291-656F5D56BF05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DD66410-E595-4E92-BE97-D5BE4117AF35}" type="datetimeFigureOut">
              <a:rPr lang="es-SV"/>
              <a:pPr>
                <a:defRPr/>
              </a:pPr>
              <a:t>17/09/2013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DDB8DC5-EA7C-4789-BBFB-A840098E57D2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9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4 Marcador de contenido"/>
          <p:cNvSpPr>
            <a:spLocks noGrp="1"/>
          </p:cNvSpPr>
          <p:nvPr>
            <p:ph idx="1"/>
          </p:nvPr>
        </p:nvSpPr>
        <p:spPr>
          <a:xfrm>
            <a:off x="611188" y="333375"/>
            <a:ext cx="7777162" cy="58324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endParaRPr lang="es-SV" sz="800" b="1" dirty="0" smtClean="0"/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r>
              <a:rPr lang="es-SV" sz="2400" b="1" dirty="0" smtClean="0"/>
              <a:t>República de El Salvador </a:t>
            </a:r>
          </a:p>
          <a:p>
            <a:pPr algn="ctr" eaLnBrk="1" hangingPunct="1">
              <a:buFont typeface="Arial" charset="0"/>
              <a:buNone/>
            </a:pPr>
            <a:r>
              <a:rPr lang="es-SV" sz="2400" b="1" dirty="0" smtClean="0"/>
              <a:t> </a:t>
            </a:r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r>
              <a:rPr lang="es-CR" sz="2400" b="1" dirty="0" smtClean="0"/>
              <a:t>Reintegración de niños, niñas y adolescentes, víctimas de trata y otros migrantes en condiciones de vulnerabilidad.</a:t>
            </a: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ctr" eaLnBrk="1" hangingPunct="1">
              <a:buFont typeface="Arial" charset="0"/>
              <a:buNone/>
            </a:pPr>
            <a:endParaRPr lang="es-SV" sz="2400" b="1" dirty="0" smtClean="0"/>
          </a:p>
          <a:p>
            <a:pPr algn="r" eaLnBrk="1" hangingPunct="1">
              <a:buFont typeface="Arial" charset="0"/>
              <a:buNone/>
            </a:pPr>
            <a:r>
              <a:rPr lang="es-SV" sz="2400" b="1" dirty="0" smtClean="0"/>
              <a:t> San José, Costa Rica. Septiembre 2013</a:t>
            </a:r>
          </a:p>
        </p:txBody>
      </p:sp>
      <p:pic>
        <p:nvPicPr>
          <p:cNvPr id="3075" name="Picture 8" descr="images[10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431800"/>
            <a:ext cx="1477962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PROCESO DE INSERCION A PERSONA RETORNADA</a:t>
            </a:r>
            <a:endParaRPr lang="es-ES" sz="3600" dirty="0"/>
          </a:p>
        </p:txBody>
      </p:sp>
      <p:graphicFrame>
        <p:nvGraphicFramePr>
          <p:cNvPr id="7" name="10 Diagrama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Procesos de inserción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s-ES_tradnl" sz="2000" b="1" dirty="0" smtClean="0"/>
              <a:t>Capital semilla, negocio de venta de ropa,  está generando ingresos para subsistir.</a:t>
            </a:r>
            <a:endParaRPr lang="es-SV" sz="2000" b="1" dirty="0" smtClean="0"/>
          </a:p>
          <a:p>
            <a:pPr eaLnBrk="1" fontAlgn="t" hangingPunct="1"/>
            <a:r>
              <a:rPr lang="es-ES_tradnl" sz="2000" dirty="0" smtClean="0"/>
              <a:t>Capital semilla para una crianza de pollos, el cual es auto sostenible, le está dando seguimiento la esposa del fallecido. </a:t>
            </a:r>
            <a:endParaRPr lang="es-SV" sz="2000" dirty="0" smtClean="0"/>
          </a:p>
          <a:p>
            <a:pPr eaLnBrk="1" fontAlgn="t" hangingPunct="1"/>
            <a:r>
              <a:rPr lang="es-ES_tradnl" sz="2000" dirty="0" smtClean="0"/>
              <a:t>Se coordinó con el Ministerio de Salud, recibió terapias para tener movilidad en su antebrazo y muñecas.</a:t>
            </a:r>
            <a:endParaRPr lang="es-SV" sz="2000" dirty="0" smtClean="0"/>
          </a:p>
          <a:p>
            <a:pPr eaLnBrk="1" fontAlgn="t" hangingPunct="1"/>
            <a:r>
              <a:rPr lang="es-ES_tradnl" sz="2000" dirty="0" smtClean="0"/>
              <a:t>Tratamiento y seguimiento en el Ministerio de Salud para atender su situación. Se gestionó una canasta básica, se la apoyó con equipo u materia prima para poner una pupuseria. </a:t>
            </a:r>
            <a:endParaRPr lang="es-SV" sz="2000" dirty="0" smtClean="0"/>
          </a:p>
          <a:p>
            <a:pPr eaLnBrk="1" fontAlgn="t" hangingPunct="1"/>
            <a:r>
              <a:rPr lang="es-ES_tradnl" sz="2000" dirty="0" smtClean="0"/>
              <a:t>Atención en el Ministerio de Salud, (control de embarazo), terapia sicológica. Adquisición de canasta básica, materia prima y equipo para poner pupuseria.</a:t>
            </a:r>
            <a:endParaRPr lang="es-SV" sz="2000" dirty="0" smtClean="0"/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Procesos de inserción y seguimiento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pPr eaLnBrk="1" fontAlgn="auto" hangingPunct="1"/>
            <a:r>
              <a:rPr lang="es-ES_tradnl" sz="2000" b="1" dirty="0" smtClean="0"/>
              <a:t>Pago de alquiler de vivienda por seis meses, de igual forma se le proporcionó una lavadora a fin de generar ingresó, ya que dará el servicio de lavandería.</a:t>
            </a:r>
            <a:endParaRPr lang="es-SV" sz="2000" b="1" dirty="0" smtClean="0"/>
          </a:p>
          <a:p>
            <a:pPr eaLnBrk="1" fontAlgn="auto" hangingPunct="1"/>
            <a:r>
              <a:rPr lang="es-ES_tradnl" sz="2000" dirty="0" smtClean="0"/>
              <a:t>La Universidad Don Bosco, apoyó con la prótesis de su pierna, se gestionó apoyo con materia prima y capital semilla para una pupuseria.</a:t>
            </a:r>
            <a:endParaRPr lang="es-SV" sz="2000" dirty="0" smtClean="0"/>
          </a:p>
          <a:p>
            <a:pPr eaLnBrk="1" fontAlgn="auto" hangingPunct="1"/>
            <a:r>
              <a:rPr lang="es-ES_tradnl" sz="2000" dirty="0" smtClean="0"/>
              <a:t>Se está coordinando con el Ministerio de Educación, ha planteado querer finalizar sus estudios académicos, para poder tener una mejor calidad de vida, y tener un trabajo digno.</a:t>
            </a:r>
            <a:endParaRPr lang="es-SV" sz="2000" dirty="0" smtClean="0"/>
          </a:p>
          <a:p>
            <a:pPr eaLnBrk="1" fontAlgn="auto" hangingPunct="1"/>
            <a:r>
              <a:rPr lang="es-ES_tradnl" sz="2000" dirty="0" smtClean="0"/>
              <a:t>Está recibiendo apoyo psicológico en el Ministerio de Salud, igualmente  tratamiento para remoción de tatuajes en su cuerpo. </a:t>
            </a:r>
            <a:endParaRPr lang="es-SV" sz="2000" dirty="0" smtClean="0"/>
          </a:p>
          <a:p>
            <a:pPr eaLnBrk="1" fontAlgn="auto" hangingPunct="1"/>
            <a:r>
              <a:rPr lang="es-ES_tradnl" sz="2000" dirty="0" smtClean="0"/>
              <a:t>Apoyo de prótesis en la Universidad Don Bosco, igualmente en EDUCAME, para continuar con sus estudios, Ministerio de Salud asistencia psicológica.</a:t>
            </a:r>
            <a:endParaRPr lang="es-SV" sz="2000" dirty="0" smtClean="0"/>
          </a:p>
          <a:p>
            <a:pPr eaLnBrk="1" fontAlgn="t" hangingPunct="1"/>
            <a:r>
              <a:rPr lang="es-ES_tradnl" sz="2000" dirty="0" smtClean="0"/>
              <a:t>Capital semilla, adquisición de prendas de vestir y comercializar ropa</a:t>
            </a:r>
            <a:endParaRPr lang="es-SV" sz="2000" dirty="0" smtClean="0"/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pPr algn="l">
              <a:lnSpc>
                <a:spcPts val="2160"/>
              </a:lnSpc>
              <a:defRPr/>
            </a:pPr>
            <a:r>
              <a:rPr lang="es-SV" sz="2700" dirty="0" smtClean="0">
                <a:solidFill>
                  <a:schemeClr val="tx1"/>
                </a:solidFill>
                <a:latin typeface="+mn-lt"/>
              </a:rPr>
              <a:t>4.  PROYECTO RETORNO Y REINTEGRACIÓN DE NIÑOS, NIÑAS Y ADOLESCENTES (NNA) MIGRANTES NO ACOMPAÑADOS .</a:t>
            </a:r>
            <a:r>
              <a:rPr lang="es-SV" dirty="0" smtClean="0"/>
              <a:t>	</a:t>
            </a:r>
            <a:br>
              <a:rPr lang="es-SV" dirty="0" smtClean="0"/>
            </a:br>
            <a:endParaRPr lang="es-SV" dirty="0"/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57200" y="1412874"/>
            <a:ext cx="8229600" cy="5112469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es-SV" sz="1600" dirty="0" smtClean="0"/>
              <a:t>La Organización Internacional para las Migraciones OIM El Salvador, con el auspicio del Departamento de Estado de Los Estados Unidos de América financiado por la Oficina de Población, Refugiados y Migración del Departamento de Estado de los Estados Unidos de América. Desarrollaron este proyecto.</a:t>
            </a:r>
          </a:p>
          <a:p>
            <a:pPr algn="just">
              <a:buFont typeface="Wingdings 2" pitchFamily="18" charset="2"/>
              <a:buNone/>
            </a:pPr>
            <a:endParaRPr lang="es-SV" sz="1600" b="1" i="1" dirty="0" smtClean="0"/>
          </a:p>
          <a:p>
            <a:pPr algn="just">
              <a:buFont typeface="Wingdings 2" pitchFamily="18" charset="2"/>
              <a:buNone/>
            </a:pPr>
            <a:endParaRPr lang="es-SV" sz="1600" b="1" i="1" dirty="0" smtClean="0"/>
          </a:p>
          <a:p>
            <a:pPr algn="just">
              <a:buFont typeface="Wingdings 2" pitchFamily="18" charset="2"/>
              <a:buNone/>
            </a:pPr>
            <a:endParaRPr lang="es-SV" sz="1600" b="1" i="1" dirty="0" smtClean="0"/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endParaRPr lang="es-SV" sz="1800" b="1" i="1" dirty="0" smtClean="0"/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endParaRPr lang="es-SV" sz="1800" dirty="0" smtClean="0"/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r>
              <a:rPr lang="es-SV" sz="1800" dirty="0" smtClean="0"/>
              <a:t>Este proyecto brindó asistencia a la reintegración a través de: </a:t>
            </a:r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r>
              <a:rPr lang="es-SV" sz="1800" dirty="0" smtClean="0"/>
              <a:t>a) Apoyo institucional y de la comunidad para garantizar el bienestar y el pleno desarrollo del  niño, niña y adolescente en un ambiente seguro. </a:t>
            </a:r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r>
              <a:rPr lang="es-SV" sz="1800" dirty="0" smtClean="0"/>
              <a:t>b) Asistencia en una amplia gama de áreas previstas, especialmente en la educación, la salud y la integración. </a:t>
            </a:r>
          </a:p>
          <a:p>
            <a:pPr>
              <a:lnSpc>
                <a:spcPts val="2163"/>
              </a:lnSpc>
              <a:buFont typeface="Wingdings 2" pitchFamily="18" charset="2"/>
              <a:buNone/>
            </a:pPr>
            <a:r>
              <a:rPr lang="es-SV" sz="1800" dirty="0" smtClean="0"/>
              <a:t>c) Apoyo a la familia del niño, niña y adolescente en el país de origen, consistente en capacitación vocacional, gestión de microcréditos, con el objetivo de promover el mejoramiento de sus condiciones de vida. </a:t>
            </a:r>
          </a:p>
          <a:p>
            <a:pPr algn="just">
              <a:buFont typeface="Wingdings 2" pitchFamily="18" charset="2"/>
              <a:buNone/>
            </a:pPr>
            <a:endParaRPr lang="es-SV" sz="2000" b="1" i="1" dirty="0" smtClean="0"/>
          </a:p>
          <a:p>
            <a:pPr algn="just">
              <a:buFont typeface="Wingdings 2" pitchFamily="18" charset="2"/>
              <a:buNone/>
            </a:pPr>
            <a:endParaRPr lang="es-SV" sz="2000" b="1" i="1" dirty="0" smtClean="0"/>
          </a:p>
          <a:p>
            <a:pPr algn="just">
              <a:buFont typeface="Wingdings 2" pitchFamily="18" charset="2"/>
              <a:buNone/>
            </a:pPr>
            <a:endParaRPr lang="es-SV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2636838"/>
            <a:ext cx="1800225" cy="123666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s-SV" sz="3100" smtClean="0">
                <a:solidFill>
                  <a:schemeClr val="tx1"/>
                </a:solidFill>
                <a:latin typeface="+mn-lt"/>
              </a:rPr>
              <a:t/>
            </a:r>
            <a:br>
              <a:rPr lang="es-SV" sz="3100" smtClean="0">
                <a:solidFill>
                  <a:schemeClr val="tx1"/>
                </a:solidFill>
                <a:latin typeface="+mn-lt"/>
              </a:rPr>
            </a:br>
            <a:r>
              <a:rPr lang="es-SV" sz="3100" smtClean="0">
                <a:solidFill>
                  <a:schemeClr val="tx1"/>
                </a:solidFill>
                <a:latin typeface="+mn-lt"/>
              </a:rPr>
              <a:t/>
            </a:r>
            <a:br>
              <a:rPr lang="es-SV" sz="3100" smtClean="0">
                <a:solidFill>
                  <a:schemeClr val="tx1"/>
                </a:solidFill>
                <a:latin typeface="+mn-lt"/>
              </a:rPr>
            </a:br>
            <a:r>
              <a:rPr lang="es-SV" sz="3100" smtClean="0">
                <a:solidFill>
                  <a:schemeClr val="tx1"/>
                </a:solidFill>
                <a:latin typeface="+mn-lt"/>
              </a:rPr>
              <a:t/>
            </a:r>
            <a:br>
              <a:rPr lang="es-SV" sz="3100" smtClean="0">
                <a:solidFill>
                  <a:schemeClr val="tx1"/>
                </a:solidFill>
                <a:latin typeface="+mn-lt"/>
              </a:rPr>
            </a:br>
            <a:r>
              <a:rPr lang="es-SV" sz="3100" smtClean="0">
                <a:solidFill>
                  <a:schemeClr val="tx1"/>
                </a:solidFill>
                <a:latin typeface="+mn-lt"/>
              </a:rPr>
              <a:t>5</a:t>
            </a:r>
            <a:r>
              <a:rPr lang="es-SV" sz="3100" dirty="0" smtClean="0">
                <a:solidFill>
                  <a:schemeClr val="tx1"/>
                </a:solidFill>
                <a:latin typeface="+mn-lt"/>
              </a:rPr>
              <a:t>. Proyecto de Reintegración de personas Retornadas y victimas de trata en El Salvador.</a:t>
            </a:r>
            <a:r>
              <a:rPr lang="es-SV" sz="4400" dirty="0" smtClean="0"/>
              <a:t/>
            </a:r>
            <a:br>
              <a:rPr lang="es-SV" sz="4400" dirty="0" smtClean="0"/>
            </a:br>
            <a:endParaRPr lang="es-SV" dirty="0"/>
          </a:p>
        </p:txBody>
      </p:sp>
      <p:sp>
        <p:nvSpPr>
          <p:cNvPr id="81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  <a:defRPr/>
            </a:pPr>
            <a:endParaRPr lang="es-SV" sz="1800" dirty="0" smtClean="0"/>
          </a:p>
          <a:p>
            <a:pPr marL="0" indent="0" algn="just" eaLnBrk="1" hangingPunct="1">
              <a:buFont typeface="Wingdings 2" pitchFamily="18" charset="2"/>
              <a:buNone/>
              <a:defRPr/>
            </a:pPr>
            <a:r>
              <a:rPr lang="es-SV" sz="1800" dirty="0" smtClean="0"/>
              <a:t>Ejecutado por la Organización Internacional para las Migraciones, el proyecto representa un elemento importante en el acompañamiento de los esfuerzos del gobierno de El Salvador para mejorar los servicios ofrecidos a los ciudadanos retornados, fortaleciendo las bases para una atención y remisión sostenible.</a:t>
            </a:r>
          </a:p>
          <a:p>
            <a:pPr marL="0" indent="0" algn="just" eaLnBrk="1" hangingPunct="1">
              <a:buFont typeface="Wingdings 2" pitchFamily="18" charset="2"/>
              <a:buNone/>
              <a:defRPr/>
            </a:pPr>
            <a:endParaRPr lang="es-SV" sz="1800" dirty="0" smtClean="0"/>
          </a:p>
          <a:p>
            <a:pPr>
              <a:buFont typeface="Wingdings 2" pitchFamily="18" charset="2"/>
              <a:buNone/>
              <a:defRPr/>
            </a:pPr>
            <a:r>
              <a:rPr lang="es-SV" sz="1800" b="1" dirty="0" smtClean="0"/>
              <a:t>Componente:</a:t>
            </a:r>
          </a:p>
          <a:p>
            <a:pPr marL="479425" indent="-342900">
              <a:buFont typeface="Wingdings 2" pitchFamily="18" charset="2"/>
              <a:buNone/>
              <a:defRPr/>
            </a:pPr>
            <a:r>
              <a:rPr lang="es-SV" sz="1800" dirty="0" smtClean="0"/>
              <a:t>1. Componente 1: Mejorar la infraestructura y equipo para responder a las             necesidades inmediatas de los salvadoreños retornados.</a:t>
            </a:r>
          </a:p>
          <a:p>
            <a:pPr>
              <a:buFont typeface="Wingdings 2" pitchFamily="18" charset="2"/>
              <a:buNone/>
              <a:defRPr/>
            </a:pPr>
            <a:r>
              <a:rPr lang="es-SV" sz="1800" dirty="0" smtClean="0"/>
              <a:t>2. Componente 2: Fortalecer las capacidades técnicas y operativas del Departamento de Atención al Migrante  para prestar asistencia psicosocial a los salvadoreños retornados con necesidades especiales. </a:t>
            </a:r>
          </a:p>
          <a:p>
            <a:pPr>
              <a:buFont typeface="Wingdings 2" pitchFamily="18" charset="2"/>
              <a:buNone/>
              <a:defRPr/>
            </a:pPr>
            <a:r>
              <a:rPr lang="es-SV" sz="1800" dirty="0" smtClean="0"/>
              <a:t>3. Componente 3: Reintegración a la actividad económica a través </a:t>
            </a:r>
            <a:r>
              <a:rPr lang="es-SV" sz="1800" smtClean="0"/>
              <a:t>iniciativas productivas.</a:t>
            </a:r>
            <a:endParaRPr lang="es-SV" sz="1800" dirty="0" smtClean="0"/>
          </a:p>
          <a:p>
            <a:pPr marL="0" indent="0" algn="just" eaLnBrk="1" hangingPunct="1">
              <a:buFont typeface="Wingdings 2" pitchFamily="18" charset="2"/>
              <a:buNone/>
              <a:defRPr/>
            </a:pPr>
            <a:endParaRPr lang="es-SV" sz="1600" dirty="0" smtClean="0"/>
          </a:p>
          <a:p>
            <a:pPr marL="0" indent="0" algn="just" eaLnBrk="1" hangingPunct="1">
              <a:buFont typeface="Wingdings 2" pitchFamily="18" charset="2"/>
              <a:buNone/>
              <a:defRPr/>
            </a:pPr>
            <a:endParaRPr lang="es-SV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476250"/>
            <a:ext cx="8280400" cy="6048375"/>
          </a:xfrm>
        </p:spPr>
        <p:txBody>
          <a:bodyPr rtlCol="0">
            <a:normAutofit fontScale="92500"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s-SV" sz="2400" b="1" dirty="0" smtClean="0">
                <a:cs typeface="Arial" pitchFamily="34" charset="0"/>
              </a:rPr>
              <a:t>Logros del  proyecto </a:t>
            </a:r>
            <a:r>
              <a:rPr lang="es-SV" sz="2400" b="1" dirty="0" smtClean="0"/>
              <a:t>de </a:t>
            </a:r>
            <a:r>
              <a:rPr lang="es-SV" sz="2400" b="1" dirty="0"/>
              <a:t>Reintegración de personas Retornadas y victimas de trata en El Salvador</a:t>
            </a:r>
            <a:r>
              <a:rPr lang="es-SV" sz="2400" b="1" dirty="0" smtClean="0"/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s-SV" sz="2400" b="1" dirty="0" smtClean="0"/>
              <a:t>Beneficios otorgados a las personas migrantes</a:t>
            </a:r>
            <a:r>
              <a:rPr lang="es-SV" sz="2400" dirty="0" smtClean="0">
                <a:cs typeface="Arial" pitchFamily="34" charset="0"/>
              </a:rPr>
              <a:t>: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es-SV" sz="2000" dirty="0" smtClean="0">
              <a:cs typeface="Arial" pitchFamily="34" charset="0"/>
            </a:endParaRP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es-SV" sz="2000" dirty="0" smtClean="0">
              <a:cs typeface="Arial" pitchFamily="34" charset="0"/>
            </a:endParaRP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1000 pares de zapatos.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1000 camisas.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1000 kits de limpieza.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1000 canastas básicas.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1000 kits lúdicos. 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17 becas de cursos vocacionales.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/>
              <a:t>20 salvadoreños que por su situación particular fueron seleccionados y acompañados en un proceso de reintegración psicosocial, ingresando a la vida productiva y beneficiándolos con el montaje de negocios propios.</a:t>
            </a:r>
            <a:endParaRPr lang="es-SV" sz="2000" dirty="0" smtClean="0">
              <a:cs typeface="Arial" pitchFamily="34" charset="0"/>
            </a:endParaRP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Atención Psicológica.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>
                <a:cs typeface="Arial" pitchFamily="34" charset="0"/>
              </a:rPr>
              <a:t>M</a:t>
            </a:r>
            <a:r>
              <a:rPr lang="es-SV" sz="2000" dirty="0" smtClean="0">
                <a:cs typeface="Arial" pitchFamily="34" charset="0"/>
              </a:rPr>
              <a:t>ejoras de infraestructura para la atención inmediata.</a:t>
            </a:r>
          </a:p>
          <a:p>
            <a:pPr marL="480060" indent="-3429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es-SV" sz="2000" dirty="0" smtClean="0">
                <a:cs typeface="Arial" pitchFamily="34" charset="0"/>
              </a:rPr>
              <a:t>Medicamentos.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es-SV" sz="2000" dirty="0" smtClean="0">
              <a:cs typeface="Arial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863831" y="1914472"/>
            <a:ext cx="2730500" cy="1931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8" name="Picture 6" descr="E:\fotos sandra\DSC000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200594" y="1556792"/>
            <a:ext cx="1458285" cy="1940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pic>
        <p:nvPicPr>
          <p:cNvPr id="8199" name="Picture 7" descr="E:\fotos sandra\DSC055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876256" y="2636912"/>
            <a:ext cx="1558612" cy="1165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pic>
        <p:nvPicPr>
          <p:cNvPr id="8200" name="Picture 8" descr="E:\fotos sandra\DSC0549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280479" y="2848701"/>
            <a:ext cx="1649257" cy="12329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s-SV" sz="9600" b="1" smtClean="0"/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SV" dirty="0" smtClean="0">
                <a:solidFill>
                  <a:schemeClr val="tx1"/>
                </a:solidFill>
                <a:latin typeface="+mn-lt"/>
              </a:rPr>
              <a:t>Guía de exposición</a:t>
            </a:r>
            <a:endParaRPr lang="es-SV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1"/>
          </a:xfrm>
        </p:spPr>
        <p:txBody>
          <a:bodyPr/>
          <a:lstStyle/>
          <a:p>
            <a:pPr marL="593725" indent="-457200">
              <a:buFont typeface="Wingdings 2" pitchFamily="18" charset="2"/>
              <a:buNone/>
              <a:defRPr/>
            </a:pPr>
            <a:r>
              <a:rPr lang="es-SV" sz="2000" dirty="0" smtClean="0"/>
              <a:t>1. Contexto en El Salvador.</a:t>
            </a:r>
          </a:p>
          <a:p>
            <a:pPr marL="593725" indent="-457200">
              <a:buFont typeface="Wingdings 2" pitchFamily="18" charset="2"/>
              <a:buAutoNum type="arabicPeriod"/>
              <a:defRPr/>
            </a:pPr>
            <a:endParaRPr lang="es-SV" sz="2000" dirty="0" smtClean="0"/>
          </a:p>
          <a:p>
            <a:pPr marL="593725" indent="-457200">
              <a:buFont typeface="Wingdings 2" pitchFamily="18" charset="2"/>
              <a:buNone/>
              <a:defRPr/>
            </a:pPr>
            <a:r>
              <a:rPr lang="es-SV" sz="2000" dirty="0" smtClean="0"/>
              <a:t>2. Ley Especial para la Protección y el Desarrollo de la Persona Migrante Salvadoreña y su </a:t>
            </a:r>
            <a:r>
              <a:rPr lang="es-SV" sz="2000" dirty="0" smtClean="0"/>
              <a:t>Familia.</a:t>
            </a:r>
            <a:endParaRPr lang="es-SV" sz="2000" dirty="0" smtClean="0"/>
          </a:p>
          <a:p>
            <a:pPr marL="593725" indent="-457200">
              <a:buFont typeface="Wingdings 2" pitchFamily="18" charset="2"/>
              <a:buNone/>
              <a:defRPr/>
            </a:pPr>
            <a:endParaRPr lang="es-SV" sz="2000" dirty="0" smtClean="0"/>
          </a:p>
          <a:p>
            <a:pPr marL="593725" indent="-457200">
              <a:buFont typeface="Wingdings 2" pitchFamily="18" charset="2"/>
              <a:buNone/>
              <a:defRPr/>
            </a:pPr>
            <a:r>
              <a:rPr lang="es-SV" sz="2000" dirty="0" smtClean="0"/>
              <a:t>3. </a:t>
            </a:r>
            <a:r>
              <a:rPr lang="es-SV" sz="2000" dirty="0" smtClean="0">
                <a:cs typeface="Arial" pitchFamily="34" charset="0"/>
              </a:rPr>
              <a:t>Consejo Nacional para la Protección y Desarrollo de la Persona Migrante Salvadoreña y su Familia (CONMIGRANTES).</a:t>
            </a:r>
          </a:p>
          <a:p>
            <a:pPr marL="593725" indent="-457200">
              <a:buFont typeface="Wingdings 2" pitchFamily="18" charset="2"/>
              <a:buNone/>
              <a:defRPr/>
            </a:pPr>
            <a:endParaRPr lang="es-SV" sz="2000" dirty="0" smtClean="0">
              <a:cs typeface="Arial" pitchFamily="34" charset="0"/>
            </a:endParaRPr>
          </a:p>
          <a:p>
            <a:pPr marL="593725" indent="-457200">
              <a:buFont typeface="Wingdings 2" pitchFamily="18" charset="2"/>
              <a:buNone/>
              <a:defRPr/>
            </a:pPr>
            <a:r>
              <a:rPr lang="es-SV" sz="2000" dirty="0" smtClean="0">
                <a:cs typeface="Arial" pitchFamily="34" charset="0"/>
              </a:rPr>
              <a:t>4. Proyecto retorno y reintegración de niños niñas y adolescentes  migrantes no acompañados ejecutado por </a:t>
            </a:r>
            <a:r>
              <a:rPr lang="es-SV" sz="2000" dirty="0" smtClean="0">
                <a:cs typeface="Arial" pitchFamily="34" charset="0"/>
              </a:rPr>
              <a:t>OIM</a:t>
            </a:r>
            <a:r>
              <a:rPr lang="es-SV" sz="2000" dirty="0" smtClean="0">
                <a:cs typeface="Arial" pitchFamily="34" charset="0"/>
              </a:rPr>
              <a:t> </a:t>
            </a:r>
            <a:r>
              <a:rPr lang="es-SV" sz="2000" dirty="0" smtClean="0">
                <a:cs typeface="Arial" pitchFamily="34" charset="0"/>
              </a:rPr>
              <a:t>fondos de Estados Unidos.</a:t>
            </a:r>
            <a:endParaRPr lang="es-SV" sz="2000" dirty="0" smtClean="0"/>
          </a:p>
          <a:p>
            <a:pPr marL="593725" indent="-457200">
              <a:buFont typeface="Wingdings 2" pitchFamily="18" charset="2"/>
              <a:buNone/>
              <a:defRPr/>
            </a:pPr>
            <a:r>
              <a:rPr lang="es-SV" sz="2000" dirty="0" smtClean="0"/>
              <a:t>	</a:t>
            </a:r>
            <a:endParaRPr lang="es-SV" sz="2000" dirty="0" smtClean="0">
              <a:cs typeface="Arial" pitchFamily="34" charset="0"/>
            </a:endParaRPr>
          </a:p>
          <a:p>
            <a:pPr marL="594360" indent="-4572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s-SV" sz="2000" dirty="0" smtClean="0">
                <a:cs typeface="Arial" pitchFamily="34" charset="0"/>
              </a:rPr>
              <a:t>5.  Proyecto </a:t>
            </a:r>
            <a:r>
              <a:rPr lang="es-SV" sz="2000" dirty="0" smtClean="0"/>
              <a:t>de Reintegración de personas Retornadas y victimas de trata en El Salvador ejecutado por OIM</a:t>
            </a:r>
            <a:r>
              <a:rPr lang="es-SV" sz="2000" dirty="0" smtClean="0"/>
              <a:t>. Fondos de Canadá.</a:t>
            </a:r>
            <a:endParaRPr lang="es-SV" sz="2000" dirty="0" smtClean="0"/>
          </a:p>
          <a:p>
            <a:pPr>
              <a:buFont typeface="Wingdings 2" pitchFamily="18" charset="2"/>
              <a:buNone/>
              <a:defRPr/>
            </a:pP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Marcador de contenido"/>
          <p:cNvSpPr>
            <a:spLocks noGrp="1"/>
          </p:cNvSpPr>
          <p:nvPr>
            <p:ph idx="1"/>
          </p:nvPr>
        </p:nvSpPr>
        <p:spPr>
          <a:xfrm>
            <a:off x="468313" y="404813"/>
            <a:ext cx="8280400" cy="6048375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endParaRPr lang="es-SV" sz="3200" b="1" dirty="0" smtClean="0"/>
          </a:p>
          <a:p>
            <a:pPr algn="ctr" eaLnBrk="1" hangingPunct="1">
              <a:buFont typeface="Arial" charset="0"/>
              <a:buNone/>
              <a:defRPr/>
            </a:pPr>
            <a:endParaRPr lang="es-SV" sz="3200" b="1" dirty="0" smtClean="0"/>
          </a:p>
          <a:p>
            <a:pPr algn="ctr" eaLnBrk="1" hangingPunct="1">
              <a:buFont typeface="Arial" charset="0"/>
              <a:buNone/>
              <a:defRPr/>
            </a:pPr>
            <a:r>
              <a:rPr lang="es-SV" sz="3200" b="1" dirty="0" smtClean="0"/>
              <a:t>Contexto en El Salvador.</a:t>
            </a:r>
            <a:endParaRPr lang="es-SV" sz="2000" b="1" dirty="0" smtClean="0"/>
          </a:p>
          <a:p>
            <a:pPr marL="136525" indent="0" eaLnBrk="1" hangingPunct="1">
              <a:buFont typeface="Wingdings 2" pitchFamily="18" charset="2"/>
              <a:buNone/>
              <a:defRPr/>
            </a:pPr>
            <a:endParaRPr lang="es-SV" sz="2000" dirty="0" smtClean="0"/>
          </a:p>
          <a:p>
            <a:pPr marL="136525" indent="0" algn="just" eaLnBrk="1" hangingPunct="1">
              <a:buFont typeface="Wingdings 2" pitchFamily="18" charset="2"/>
              <a:buNone/>
              <a:defRPr/>
            </a:pPr>
            <a:r>
              <a:rPr lang="es-SV" sz="2000" dirty="0" smtClean="0"/>
              <a:t>El Salvador se encuentra actualmente con el reto de dar respuesta a una de las realidades del contexto migratorio salvadoreño: la atención a la población migrante retornada por vía aérea y terrestre, así como la atención y protección de las personas víctimas del delito de Trata de personas y solicitantes de la Determinación de la Condición de Personas Refugiadas, con atención especial a niños, niñas y adolescentes. En este contexto, se hace necesario generar de forma gradual y progresivamente condiciones para la integración social, laboral, económica de las personas migrantes retornadas.</a:t>
            </a:r>
          </a:p>
        </p:txBody>
      </p:sp>
      <p:pic>
        <p:nvPicPr>
          <p:cNvPr id="4099" name="Picture 3" descr="C:\Documents and Settings\Administrador\Mis documentos\Mis imágenes\DSC005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83568" y="476672"/>
            <a:ext cx="1512168" cy="20124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pic>
        <p:nvPicPr>
          <p:cNvPr id="4" name="3 Imagen" descr="DSC014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6076" y="5072075"/>
            <a:ext cx="2155722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SV" sz="2000" dirty="0" smtClean="0"/>
              <a:t>DATOS ESTADISTICOS  </a:t>
            </a:r>
            <a:br>
              <a:rPr lang="es-SV" sz="2000" dirty="0" smtClean="0"/>
            </a:br>
            <a:r>
              <a:rPr lang="es-SV" sz="2000" dirty="0" smtClean="0"/>
              <a:t>PERSONAS RETORNADAS VIA AEREA Y TERRESTRE AÑOS 2012 ENERO A JUNIO 2013</a:t>
            </a:r>
            <a:br>
              <a:rPr lang="es-SV" sz="2000" dirty="0" smtClean="0"/>
            </a:br>
            <a:r>
              <a:rPr lang="es-SV" sz="2000" dirty="0" smtClean="0"/>
              <a:t> </a:t>
            </a:r>
            <a:r>
              <a:rPr lang="es-SV" sz="1800" dirty="0" smtClean="0"/>
              <a:t>Fuente: DGME</a:t>
            </a:r>
            <a:endParaRPr lang="es-ES" sz="1800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229600" cy="466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28604"/>
            <a:ext cx="8291264" cy="1488228"/>
          </a:xfrm>
        </p:spPr>
        <p:txBody>
          <a:bodyPr/>
          <a:lstStyle/>
          <a:p>
            <a:pPr>
              <a:defRPr/>
            </a:pPr>
            <a:r>
              <a:rPr lang="es-SV" sz="2800" dirty="0" smtClean="0"/>
              <a:t>LEY ESPECIAL PARA LA PROTECCION DE LA PERSONA MIGRANTE SALVADOREÑA Y SU FAMILIA  (CONMIGRANTES)</a:t>
            </a:r>
            <a:endParaRPr lang="es-SV" sz="2800" dirty="0"/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597102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es-SV" sz="2000" b="1" dirty="0" smtClean="0"/>
          </a:p>
          <a:p>
            <a:pPr algn="just">
              <a:buFont typeface="Wingdings 2" pitchFamily="18" charset="2"/>
              <a:buNone/>
              <a:defRPr/>
            </a:pPr>
            <a:r>
              <a:rPr lang="es-SV" sz="1600" dirty="0" smtClean="0"/>
              <a:t>. </a:t>
            </a:r>
            <a:r>
              <a:rPr lang="es-SV" sz="2000" dirty="0" smtClean="0"/>
              <a:t>Decreto Legislativo No. 655 (17 de marzo de 2011)</a:t>
            </a:r>
          </a:p>
          <a:p>
            <a:pPr marL="342900" indent="-342900" algn="just">
              <a:buFont typeface="Wingdings 2" pitchFamily="18" charset="2"/>
              <a:buAutoNum type="alphaUcParenR"/>
              <a:defRPr/>
            </a:pPr>
            <a:r>
              <a:rPr lang="es-SV" sz="2000" dirty="0" smtClean="0"/>
              <a:t>Programa de Asistencia y Protección al Migrante</a:t>
            </a:r>
          </a:p>
          <a:p>
            <a:pPr marL="342900" indent="-342900" algn="just">
              <a:buFont typeface="Wingdings 2" pitchFamily="18" charset="2"/>
              <a:buAutoNum type="alphaUcParenR"/>
              <a:defRPr/>
            </a:pPr>
            <a:r>
              <a:rPr lang="es-SV" sz="2000" dirty="0" smtClean="0"/>
              <a:t>Programa de Migración y Desarrollo</a:t>
            </a:r>
          </a:p>
          <a:p>
            <a:pPr marL="268288" indent="-268288" algn="just" fontAlgn="auto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s-SV" sz="2000" dirty="0" smtClean="0">
                <a:cs typeface="Arial" pitchFamily="34" charset="0"/>
              </a:rPr>
              <a:t>. Desarrollar los principios constitucionales rectores garantes de los derechos de la persona migrante salvadoreña y su familia; por medio del diseño, formulación, evaluación y monitoreo de políticas públicas integrales de protección y desarrollo, mediante la coordinación interinstitucional e intersectorial del Estado y la sociedad civil, en los procesos de desarrollo nacional.</a:t>
            </a:r>
          </a:p>
          <a:p>
            <a:pPr marL="268288" indent="-268288" algn="just" fontAlgn="auto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s-SV" sz="1800" dirty="0" smtClean="0">
                <a:ea typeface="Arial Unicode MS" pitchFamily="34" charset="-128"/>
                <a:cs typeface="Arial" pitchFamily="34" charset="0"/>
              </a:rPr>
              <a:t>..</a:t>
            </a:r>
            <a:endParaRPr lang="en-US" sz="1800" dirty="0" smtClean="0">
              <a:cs typeface="Arial" pitchFamily="34" charset="0"/>
            </a:endParaRPr>
          </a:p>
          <a:p>
            <a:pPr algn="ctr">
              <a:buFont typeface="Wingdings 2" pitchFamily="18" charset="2"/>
              <a:buNone/>
              <a:defRPr/>
            </a:pPr>
            <a:endParaRPr lang="es-SV" sz="1600" dirty="0" smtClean="0"/>
          </a:p>
          <a:p>
            <a:pPr algn="ctr">
              <a:buFont typeface="Wingdings 2" pitchFamily="18" charset="2"/>
              <a:buNone/>
              <a:defRPr/>
            </a:pPr>
            <a:endParaRPr lang="es-SV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SV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Principios de la ley</a:t>
            </a:r>
            <a:endParaRPr lang="es-SV" sz="28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Respeto irrestricto a los derechos humanos.</a:t>
            </a:r>
          </a:p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No discriminación.</a:t>
            </a:r>
          </a:p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Protección extraterritorial.</a:t>
            </a:r>
          </a:p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Protección especial a grupos vulnerables.</a:t>
            </a:r>
          </a:p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Interés superior de la niñez y adolescencia.</a:t>
            </a:r>
          </a:p>
          <a:p>
            <a:pPr marL="514350" indent="-514350">
              <a:lnSpc>
                <a:spcPct val="150000"/>
              </a:lnSpc>
              <a:buClrTx/>
              <a:buSzPct val="100000"/>
              <a:buFont typeface="Lucida Sans" pitchFamily="34" charset="0"/>
              <a:buAutoNum type="alphaLcPeriod"/>
            </a:pPr>
            <a:r>
              <a:rPr lang="es-ES" sz="2400" smtClean="0">
                <a:cs typeface="Arial" charset="0"/>
              </a:rPr>
              <a:t>Codesarrollo.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SV" sz="3200" dirty="0" smtClean="0">
                <a:solidFill>
                  <a:schemeClr val="tx1"/>
                </a:solidFill>
                <a:latin typeface="+mn-lt"/>
              </a:rPr>
              <a:t>Miembros del CONMIGRANTES.</a:t>
            </a:r>
            <a:endParaRPr lang="es-SV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4114800" cy="45365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73038" indent="-36513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s-SV" sz="1800" b="1" dirty="0" smtClean="0">
                <a:solidFill>
                  <a:schemeClr val="accent3">
                    <a:lumMod val="50000"/>
                  </a:schemeClr>
                </a:solidFill>
              </a:rPr>
              <a:t>Representantes Gubernamentales: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MRREE, a través del Viceministerio para los Salvadoreños en el Exterior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Trabajo y Previsión Social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Salud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Educación 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Economía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Agricultura y Ganadería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Turismo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Min. de Justicia y </a:t>
            </a:r>
            <a:r>
              <a:rPr lang="es-SV" sz="1800" dirty="0" err="1" smtClean="0">
                <a:solidFill>
                  <a:schemeClr val="bg1"/>
                </a:solidFill>
              </a:rPr>
              <a:t>Seg</a:t>
            </a:r>
            <a:r>
              <a:rPr lang="es-SV" sz="1800" dirty="0" smtClean="0">
                <a:solidFill>
                  <a:schemeClr val="bg1"/>
                </a:solidFill>
              </a:rPr>
              <a:t>. Pública, a través de </a:t>
            </a:r>
            <a:r>
              <a:rPr lang="es-SV" sz="1800" smtClean="0">
                <a:solidFill>
                  <a:schemeClr val="bg1"/>
                </a:solidFill>
              </a:rPr>
              <a:t>la DGME</a:t>
            </a:r>
            <a:endParaRPr lang="es-SV" sz="1800" dirty="0" smtClean="0">
              <a:solidFill>
                <a:schemeClr val="bg1"/>
              </a:solidFill>
            </a:endParaRP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Corporación de Municipalidades de la República de El Salvador</a:t>
            </a:r>
          </a:p>
          <a:p>
            <a:pPr marL="282575" lvl="1" fontAlgn="auto">
              <a:spcAft>
                <a:spcPts val="0"/>
              </a:spcAft>
              <a:defRPr/>
            </a:pPr>
            <a:r>
              <a:rPr lang="es-SV" sz="1800" dirty="0" smtClean="0">
                <a:solidFill>
                  <a:schemeClr val="bg1"/>
                </a:solidFill>
              </a:rPr>
              <a:t>PGR y RNPN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788024" y="1412776"/>
            <a:ext cx="4032448" cy="452431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s-SV" b="1" dirty="0">
                <a:solidFill>
                  <a:schemeClr val="accent3">
                    <a:lumMod val="50000"/>
                  </a:schemeClr>
                </a:solidFill>
              </a:rPr>
              <a:t>Representantes no gubernamentales</a:t>
            </a:r>
            <a:endParaRPr lang="es-SV" dirty="0">
              <a:solidFill>
                <a:schemeClr val="accent3">
                  <a:lumMod val="50000"/>
                </a:schemeClr>
              </a:solidFill>
            </a:endParaRP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r>
              <a:rPr lang="es-SV" dirty="0"/>
              <a:t>Tres representantes de las asociaciones de salvadoreños radicados en el exterior</a:t>
            </a: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r>
              <a:rPr lang="es-SV" dirty="0"/>
              <a:t>Un representante de las </a:t>
            </a:r>
            <a:r>
              <a:rPr lang="es-SV" dirty="0" err="1"/>
              <a:t>ONGs</a:t>
            </a:r>
            <a:r>
              <a:rPr lang="es-SV" dirty="0"/>
              <a:t> debidamente inscritas en El Salvador, interesadas y relacionadas con la materia</a:t>
            </a: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r>
              <a:rPr lang="es-SV" dirty="0"/>
              <a:t>Un representante de las universidades privadas</a:t>
            </a: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r>
              <a:rPr lang="es-SV" dirty="0"/>
              <a:t>Un representante de la Universidad de El Salvador</a:t>
            </a: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r>
              <a:rPr lang="es-SV" dirty="0"/>
              <a:t>Un representante de las asociaciones de la MIPYMES</a:t>
            </a:r>
          </a:p>
          <a:p>
            <a:pPr marL="268288" lvl="1" indent="-187325" fontAlgn="auto">
              <a:spcAft>
                <a:spcPts val="0"/>
              </a:spcAft>
              <a:buClr>
                <a:schemeClr val="accent1"/>
              </a:buClr>
              <a:buFont typeface="Wingdings 2"/>
              <a:buChar char=""/>
              <a:defRPr/>
            </a:pP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s-ES" sz="2400" dirty="0" smtClean="0"/>
              <a:t>PROGRAMA DE REINSERCIÓN A PERSONAS MIGRANTES RETORNADAS</a:t>
            </a:r>
            <a:endParaRPr lang="es-ES" sz="2400" dirty="0"/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SV" sz="2400" smtClean="0"/>
              <a:t>El Viceministerio para los Salvadoreños en el Exterior ha definido como una de sus líneas de acción estratégica la inserción de los Migrantes Salvadoreños Retornados.</a:t>
            </a:r>
          </a:p>
          <a:p>
            <a:endParaRPr lang="es-SV" sz="2400" smtClean="0"/>
          </a:p>
          <a:p>
            <a:pPr algn="just"/>
            <a:r>
              <a:rPr lang="es-SV" sz="2400" smtClean="0"/>
              <a:t>Marco Conceptual: Enfoque de Derechos y la Promoción del arraigo al país. </a:t>
            </a:r>
          </a:p>
          <a:p>
            <a:endParaRPr lang="es-SV" sz="2400" smtClean="0"/>
          </a:p>
          <a:p>
            <a:pPr algn="just"/>
            <a:r>
              <a:rPr lang="es-SV" sz="2400" smtClean="0"/>
              <a:t>Dentro de la Dirección General de Derechos Humanos se crea el Programa de Reinserción a Personas Migrantes Retornadas.</a:t>
            </a:r>
          </a:p>
          <a:p>
            <a:endParaRPr lang="es-SV" sz="2400" smtClean="0"/>
          </a:p>
          <a:p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SV" sz="3600" dirty="0" smtClean="0"/>
              <a:t>PROGRAMA DE REINSERCION A MIGRANTES RETORNADOS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SV" dirty="0" smtClean="0"/>
              <a:t>Es un programa de nación que propicia y facilita la reinserción social y productiva de la población retornada y promueve la formación y sensibilización de la sociedad salvadoreña sobre el fenómeno migratorio mediante acciones coordinaciones entre la sociedad civil, gobierno y la cooperación internacional. Asimismo, propiciar recepción digna.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1384</TotalTime>
  <Words>1316</Words>
  <Application>Microsoft Office PowerPoint</Application>
  <PresentationFormat>Presentación en pantalla (4:3)</PresentationFormat>
  <Paragraphs>129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Vértice</vt:lpstr>
      <vt:lpstr>Diapositiva 1</vt:lpstr>
      <vt:lpstr>Guía de exposición</vt:lpstr>
      <vt:lpstr>Diapositiva 3</vt:lpstr>
      <vt:lpstr>DATOS ESTADISTICOS   PERSONAS RETORNADAS VIA AEREA Y TERRESTRE AÑOS 2012 ENERO A JUNIO 2013  Fuente: DGME</vt:lpstr>
      <vt:lpstr>LEY ESPECIAL PARA LA PROTECCION DE LA PERSONA MIGRANTE SALVADOREÑA Y SU FAMILIA  (CONMIGRANTES)</vt:lpstr>
      <vt:lpstr>Principios de la ley</vt:lpstr>
      <vt:lpstr>Miembros del CONMIGRANTES.</vt:lpstr>
      <vt:lpstr>PROGRAMA DE REINSERCIÓN A PERSONAS MIGRANTES RETORNADAS</vt:lpstr>
      <vt:lpstr>PROGRAMA DE REINSERCION A MIGRANTES RETORNADOS</vt:lpstr>
      <vt:lpstr>PROCESO DE INSERCION A PERSONA RETORNADA</vt:lpstr>
      <vt:lpstr>Procesos de inserción</vt:lpstr>
      <vt:lpstr>Procesos de inserción y seguimiento</vt:lpstr>
      <vt:lpstr>4.  PROYECTO RETORNO Y REINTEGRACIÓN DE NIÑOS, NIÑAS Y ADOLESCENTES (NNA) MIGRANTES NO ACOMPAÑADOS .  </vt:lpstr>
      <vt:lpstr>   5. Proyecto de Reintegración de personas Retornadas y victimas de trata en El Salvador. </vt:lpstr>
      <vt:lpstr>Diapositiva 15</vt:lpstr>
      <vt:lpstr>Diapositiva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AnyFran</dc:creator>
  <cp:lastModifiedBy>Ana Irma</cp:lastModifiedBy>
  <cp:revision>175</cp:revision>
  <cp:lastPrinted>2013-01-09T18:29:09Z</cp:lastPrinted>
  <dcterms:created xsi:type="dcterms:W3CDTF">2012-12-28T21:34:32Z</dcterms:created>
  <dcterms:modified xsi:type="dcterms:W3CDTF">2013-09-17T15:26:17Z</dcterms:modified>
</cp:coreProperties>
</file>