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61" r:id="rId3"/>
    <p:sldId id="262" r:id="rId4"/>
  </p:sldIdLst>
  <p:sldSz cx="9144000" cy="5143500" type="screen16x9"/>
  <p:notesSz cx="6858000" cy="9144000"/>
  <p:embeddedFontLst>
    <p:embeddedFont>
      <p:font typeface="Oswald" charset="0"/>
      <p:regular r:id="rId6"/>
      <p:bold r:id="rId7"/>
    </p:embeddedFont>
    <p:embeddedFont>
      <p:font typeface="Calibri" pitchFamily="34" charset="0"/>
      <p:regular r:id="rId8"/>
      <p:bold r:id="rId9"/>
      <p:italic r:id="rId10"/>
      <p:boldItalic r:id="rId11"/>
    </p:embeddedFont>
  </p:embeddedFontLst>
  <p:custDataLst>
    <p:tags r:id="rId12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4359" autoAdjust="0"/>
  </p:normalViewPr>
  <p:slideViewPr>
    <p:cSldViewPr snapToGrid="0">
      <p:cViewPr varScale="1">
        <p:scale>
          <a:sx n="91" d="100"/>
          <a:sy n="91" d="100"/>
        </p:scale>
        <p:origin x="-80" y="-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theme" Target="theme/theme1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40315731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270907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62221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4108208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7376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0" y="-82500"/>
            <a:ext cx="9434100" cy="5226000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1686617" y="213093"/>
            <a:ext cx="6157500" cy="228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smtClean="0">
              <a:solidFill>
                <a:srgbClr val="FFD966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smtClean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CONSULAR PROTECTION </a:t>
            </a:r>
            <a:br>
              <a:rPr lang="en-US" sz="4000" smtClean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</a:br>
            <a:r>
              <a:rPr lang="en-US" sz="4000" smtClean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FOR MIGRANT WORKERS</a:t>
            </a:r>
            <a:endParaRPr sz="4000" dirty="0">
              <a:solidFill>
                <a:srgbClr val="FFD966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6" name="Shape 56"/>
          <p:cNvSpPr/>
          <p:nvPr/>
        </p:nvSpPr>
        <p:spPr>
          <a:xfrm>
            <a:off x="-55200" y="-82400"/>
            <a:ext cx="1595100" cy="34629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00"/>
              </a:solidFill>
            </a:endParaRPr>
          </a:p>
        </p:txBody>
      </p:sp>
      <p:sp>
        <p:nvSpPr>
          <p:cNvPr id="57" name="Shape 57"/>
          <p:cNvSpPr txBox="1"/>
          <p:nvPr/>
        </p:nvSpPr>
        <p:spPr>
          <a:xfrm rot="-5400000">
            <a:off x="-512719" y="1112194"/>
            <a:ext cx="3099188" cy="8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 smtClean="0">
                <a:solidFill>
                  <a:srgbClr val="0B5394"/>
                </a:solidFill>
                <a:latin typeface="Oswald"/>
                <a:ea typeface="Oswald"/>
                <a:cs typeface="Oswald"/>
                <a:sym typeface="Oswald"/>
              </a:rPr>
              <a:t>WORKSHOP</a:t>
            </a:r>
            <a:endParaRPr sz="4800" b="1">
              <a:solidFill>
                <a:srgbClr val="0B5394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58" name="Shape 58"/>
          <p:cNvPicPr preferRelativeResize="0"/>
          <p:nvPr/>
        </p:nvPicPr>
        <p:blipFill rotWithShape="1">
          <a:blip r:embed="rId3">
            <a:alphaModFix/>
          </a:blip>
          <a:srcRect l="10257" t="28136" b="42594"/>
          <a:stretch/>
        </p:blipFill>
        <p:spPr>
          <a:xfrm>
            <a:off x="108533" y="3856008"/>
            <a:ext cx="2596679" cy="109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6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85216" y="3984021"/>
            <a:ext cx="2244000" cy="854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/>
          <p:nvPr/>
        </p:nvSpPr>
        <p:spPr>
          <a:xfrm>
            <a:off x="-55200" y="3324075"/>
            <a:ext cx="9434100" cy="160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2" name="Shape 62"/>
          <p:cNvPicPr preferRelativeResize="0"/>
          <p:nvPr/>
        </p:nvPicPr>
        <p:blipFill rotWithShape="1">
          <a:blip r:embed="rId5">
            <a:alphaModFix/>
          </a:blip>
          <a:srcRect l="22307" r="29531"/>
          <a:stretch/>
        </p:blipFill>
        <p:spPr>
          <a:xfrm>
            <a:off x="7355838" y="36700"/>
            <a:ext cx="1288725" cy="346289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55">
            <a:extLst>
              <a:ext uri="{FF2B5EF4-FFF2-40B4-BE49-F238E27FC236}">
                <a16:creationId xmlns:a16="http://schemas.microsoft.com/office/drawing/2014/main" xmlns="" id="{89825EF8-345C-457F-BAFD-DD71C024CCB9}"/>
              </a:ext>
            </a:extLst>
          </p:cNvPr>
          <p:cNvSpPr txBox="1">
            <a:spLocks/>
          </p:cNvSpPr>
          <p:nvPr/>
        </p:nvSpPr>
        <p:spPr>
          <a:xfrm>
            <a:off x="1685446" y="2493093"/>
            <a:ext cx="4485658" cy="71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l">
              <a:lnSpc>
                <a:spcPct val="115000"/>
              </a:lnSpc>
            </a:pPr>
            <a:r>
              <a:rPr lang="es-ES" sz="1600" smtClean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Panama City, Panama</a:t>
            </a:r>
            <a:endParaRPr lang="es-ES" sz="16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indent="0" algn="l">
              <a:lnSpc>
                <a:spcPct val="115000"/>
              </a:lnSpc>
            </a:pPr>
            <a:r>
              <a:rPr lang="es-ES" sz="160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25–26 April </a:t>
            </a:r>
            <a:r>
              <a:rPr lang="es-ES" sz="16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2018</a:t>
            </a:r>
            <a:endParaRPr lang="es-ES" sz="16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5" name="Shape 63">
            <a:extLst>
              <a:ext uri="{FF2B5EF4-FFF2-40B4-BE49-F238E27FC236}">
                <a16:creationId xmlns:a16="http://schemas.microsoft.com/office/drawing/2014/main" xmlns="" id="{95844337-1E89-4E25-BBE5-B8480017CAD4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663467" y="3930770"/>
            <a:ext cx="1908601" cy="9465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Image result for ILO logo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90085" y="3496968"/>
            <a:ext cx="1244447" cy="1646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0"/>
            <a:ext cx="800275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xmlns="" id="{3C88B38C-1E23-45BD-9371-0527CE2AD842}"/>
              </a:ext>
            </a:extLst>
          </p:cNvPr>
          <p:cNvSpPr/>
          <p:nvPr/>
        </p:nvSpPr>
        <p:spPr>
          <a:xfrm>
            <a:off x="800274" y="-75"/>
            <a:ext cx="8343726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81">
            <a:extLst>
              <a:ext uri="{FF2B5EF4-FFF2-40B4-BE49-F238E27FC236}">
                <a16:creationId xmlns:a16="http://schemas.microsoft.com/office/drawing/2014/main" xmlns="" id="{A98C0B8F-EE91-4E73-9170-5C4F880F7995}"/>
              </a:ext>
            </a:extLst>
          </p:cNvPr>
          <p:cNvSpPr txBox="1"/>
          <p:nvPr/>
        </p:nvSpPr>
        <p:spPr>
          <a:xfrm>
            <a:off x="1227837" y="199292"/>
            <a:ext cx="6906760" cy="3959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just">
              <a:lnSpc>
                <a:spcPct val="115000"/>
              </a:lnSpc>
              <a:buClr>
                <a:srgbClr val="FFFFFF"/>
              </a:buClr>
              <a:buSzPts val="1800"/>
              <a:buAutoNum type="arabicPeriod"/>
            </a:pPr>
            <a:r>
              <a:rPr lang="es-ES" sz="200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Each group needs to designate:</a:t>
            </a:r>
            <a:endParaRPr lang="es-ES"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3088" lvl="8" indent="-231775" algn="just">
              <a:lnSpc>
                <a:spcPct val="115000"/>
              </a:lnSpc>
              <a:buClr>
                <a:srgbClr val="FFFFFF"/>
              </a:buClr>
              <a:buSzPts val="1800"/>
              <a:buFontTx/>
              <a:buChar char="-"/>
            </a:pPr>
            <a:r>
              <a:rPr lang="es-ES" sz="160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 group of migrant workers</a:t>
            </a:r>
            <a:endParaRPr lang="es-ES" sz="16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3088" lvl="4" indent="-231775" algn="just">
              <a:lnSpc>
                <a:spcPct val="115000"/>
              </a:lnSpc>
              <a:buClr>
                <a:srgbClr val="FFFFFF"/>
              </a:buClr>
              <a:buSzPts val="1800"/>
              <a:buFontTx/>
              <a:buChar char="-"/>
            </a:pPr>
            <a:r>
              <a:rPr lang="es-ES" sz="160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 Consul</a:t>
            </a:r>
            <a:endParaRPr lang="es-ES" sz="16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3088" lvl="4" indent="-231775" algn="just">
              <a:lnSpc>
                <a:spcPct val="115000"/>
              </a:lnSpc>
              <a:buClr>
                <a:srgbClr val="FFFFFF"/>
              </a:buClr>
              <a:buSzPts val="1800"/>
              <a:buFontTx/>
              <a:buChar char="-"/>
            </a:pPr>
            <a:r>
              <a:rPr lang="es-ES" sz="160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Head of the Labour Ministry’s Labour Migration Office</a:t>
            </a:r>
            <a:endParaRPr lang="es-ES" sz="16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-457200">
              <a:lnSpc>
                <a:spcPct val="115000"/>
              </a:lnSpc>
              <a:buClr>
                <a:srgbClr val="FFFFFF"/>
              </a:buClr>
              <a:buSzPts val="1800"/>
              <a:buAutoNum type="arabicPeriod" startAt="2"/>
            </a:pPr>
            <a:r>
              <a:rPr lang="es-ES" sz="200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group of workers requests a meeting with the Consul </a:t>
            </a:r>
            <a:br>
              <a:rPr lang="es-ES" sz="200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ES" sz="200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to explain their case (violation of labour rights).</a:t>
            </a:r>
          </a:p>
          <a:p>
            <a:pPr marL="457200" lvl="1" indent="-457200">
              <a:lnSpc>
                <a:spcPct val="115000"/>
              </a:lnSpc>
              <a:buClr>
                <a:srgbClr val="FFFFFF"/>
              </a:buClr>
              <a:buSzPts val="1800"/>
              <a:buAutoNum type="arabicPeriod" startAt="2"/>
            </a:pPr>
            <a:r>
              <a:rPr lang="es-ES" sz="200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Consul requests a meeting with the Head of the Labour Migration Office of the Labour Ministry to explain the case. The Consul asks for assistance in resolving the matter.</a:t>
            </a:r>
          </a:p>
          <a:p>
            <a:pPr marL="457200" lvl="1" indent="-457200">
              <a:lnSpc>
                <a:spcPct val="115000"/>
              </a:lnSpc>
              <a:buClr>
                <a:srgbClr val="FFFFFF"/>
              </a:buClr>
              <a:buSzPts val="1800"/>
              <a:buAutoNum type="arabicPeriod" startAt="2"/>
            </a:pPr>
            <a:r>
              <a:rPr lang="es-ES" sz="200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Labour Migration Office notifies the Consul of the actions it will take.</a:t>
            </a:r>
          </a:p>
          <a:p>
            <a:pPr marL="457200" lvl="1" indent="-457200">
              <a:lnSpc>
                <a:spcPct val="115000"/>
              </a:lnSpc>
              <a:buClr>
                <a:srgbClr val="FFFFFF"/>
              </a:buClr>
              <a:buSzPts val="1800"/>
              <a:buAutoNum type="arabicPeriod" startAt="2"/>
            </a:pPr>
            <a:r>
              <a:rPr lang="es-ES" sz="200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Consul informs the group of workers regarding the measures taken.</a:t>
            </a:r>
            <a:endParaRPr lang="es-ES"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Shape 79">
            <a:extLst>
              <a:ext uri="{FF2B5EF4-FFF2-40B4-BE49-F238E27FC236}">
                <a16:creationId xmlns:a16="http://schemas.microsoft.com/office/drawing/2014/main" xmlns="" id="{4002E0FD-48BB-4611-9123-1E341AD0E3C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31059" b="37451"/>
          <a:stretch/>
        </p:blipFill>
        <p:spPr>
          <a:xfrm>
            <a:off x="7101840" y="4251960"/>
            <a:ext cx="2042160" cy="7982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818554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-1" y="-75"/>
            <a:ext cx="800275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xmlns="" id="{3C88B38C-1E23-45BD-9371-0527CE2AD842}"/>
              </a:ext>
            </a:extLst>
          </p:cNvPr>
          <p:cNvSpPr/>
          <p:nvPr/>
        </p:nvSpPr>
        <p:spPr>
          <a:xfrm>
            <a:off x="800274" y="-76"/>
            <a:ext cx="8343726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81">
            <a:extLst>
              <a:ext uri="{FF2B5EF4-FFF2-40B4-BE49-F238E27FC236}">
                <a16:creationId xmlns:a16="http://schemas.microsoft.com/office/drawing/2014/main" xmlns="" id="{A98C0B8F-EE91-4E73-9170-5C4F880F7995}"/>
              </a:ext>
            </a:extLst>
          </p:cNvPr>
          <p:cNvSpPr txBox="1"/>
          <p:nvPr/>
        </p:nvSpPr>
        <p:spPr>
          <a:xfrm>
            <a:off x="879231" y="234439"/>
            <a:ext cx="8006861" cy="79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>
              <a:lnSpc>
                <a:spcPct val="115000"/>
              </a:lnSpc>
              <a:buClr>
                <a:srgbClr val="FFFFFF"/>
              </a:buClr>
              <a:buSzPts val="1800"/>
            </a:pPr>
            <a:r>
              <a:rPr lang="es-ES" sz="2000" smtClean="0">
                <a:solidFill>
                  <a:srgbClr val="FFFFFF"/>
                </a:solidFill>
                <a:latin typeface="Calibri"/>
                <a:cs typeface="Calibri"/>
                <a:sym typeface="Calibri"/>
              </a:rPr>
              <a:t>During each conversation, the Consul and the Labour Ministry official should apply the </a:t>
            </a:r>
            <a:r>
              <a:rPr lang="es-ES" sz="2000" b="1" u="sng" smtClean="0">
                <a:solidFill>
                  <a:srgbClr val="FFFFFF"/>
                </a:solidFill>
                <a:latin typeface="Calibri"/>
                <a:cs typeface="Calibri"/>
                <a:sym typeface="Calibri"/>
              </a:rPr>
              <a:t>four effective listening techniques</a:t>
            </a:r>
            <a:r>
              <a:rPr lang="es-ES" sz="2000" smtClean="0">
                <a:solidFill>
                  <a:srgbClr val="FFFFFF"/>
                </a:solidFill>
                <a:latin typeface="Calibri"/>
                <a:cs typeface="Calibri"/>
                <a:sym typeface="Calibri"/>
              </a:rPr>
              <a:t>:</a:t>
            </a:r>
            <a:endParaRPr lang="es-CR" sz="200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573088" indent="-287338" defTabSz="68580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ClrTx/>
            </a:pPr>
            <a:r>
              <a:rPr lang="es-CR" sz="2000" smtClean="0">
                <a:solidFill>
                  <a:srgbClr val="FFFFFF"/>
                </a:solidFill>
                <a:latin typeface="Calibri"/>
                <a:cs typeface="Calibri"/>
              </a:rPr>
              <a:t>1.	</a:t>
            </a:r>
            <a:r>
              <a:rPr lang="es-CR" sz="2000" u="sng" smtClean="0">
                <a:solidFill>
                  <a:srgbClr val="FFFFFF"/>
                </a:solidFill>
                <a:latin typeface="Calibri"/>
                <a:cs typeface="Calibri"/>
              </a:rPr>
              <a:t>Acknowledge</a:t>
            </a:r>
            <a:r>
              <a:rPr lang="es-CR" sz="2000" smtClean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lang="es-CR" sz="2000" smtClean="0">
                <a:solidFill>
                  <a:srgbClr val="FFFFFF"/>
                </a:solidFill>
                <a:latin typeface="Calibri"/>
                <a:cs typeface="Calibri"/>
              </a:rPr>
              <a:t> Give a brief response to the speaker.</a:t>
            </a:r>
            <a:endParaRPr lang="es-CR" sz="200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573088" indent="-287338" defTabSz="68580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ClrTx/>
            </a:pPr>
            <a:r>
              <a:rPr lang="es-CR" sz="2000" smtClean="0">
                <a:solidFill>
                  <a:srgbClr val="FFFFFF"/>
                </a:solidFill>
                <a:latin typeface="Calibri"/>
                <a:cs typeface="Calibri"/>
              </a:rPr>
              <a:t>2.	</a:t>
            </a:r>
            <a:r>
              <a:rPr lang="es-CR" sz="2000" u="sng" smtClean="0">
                <a:solidFill>
                  <a:srgbClr val="FFFFFF"/>
                </a:solidFill>
                <a:latin typeface="Calibri"/>
                <a:cs typeface="Calibri"/>
              </a:rPr>
              <a:t>Rebound</a:t>
            </a:r>
            <a:r>
              <a:rPr lang="es-CR" sz="2000" smtClean="0">
                <a:solidFill>
                  <a:srgbClr val="FFFFFF"/>
                </a:solidFill>
                <a:latin typeface="Calibri"/>
                <a:cs typeface="Calibri"/>
              </a:rPr>
              <a:t>.  Use the speaker’s last phrase or words to formulate a question, followed by a pause.</a:t>
            </a:r>
            <a:endParaRPr lang="es-CR" sz="200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573088" lvl="0" indent="-287338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ClrTx/>
            </a:pPr>
            <a:r>
              <a:rPr lang="es-CR" sz="2000" smtClean="0">
                <a:solidFill>
                  <a:srgbClr val="FFFFFF"/>
                </a:solidFill>
                <a:latin typeface="Calibri"/>
                <a:cs typeface="Calibri"/>
              </a:rPr>
              <a:t>3.	</a:t>
            </a:r>
            <a:r>
              <a:rPr lang="es-CR" sz="2000" u="sng" smtClean="0">
                <a:solidFill>
                  <a:srgbClr val="FFFFFF"/>
                </a:solidFill>
                <a:latin typeface="Calibri"/>
                <a:cs typeface="Calibri"/>
              </a:rPr>
              <a:t>Summarize</a:t>
            </a:r>
            <a:r>
              <a:rPr lang="es-CR" sz="2000" smtClean="0">
                <a:solidFill>
                  <a:srgbClr val="FFFFFF"/>
                </a:solidFill>
                <a:latin typeface="Calibri"/>
                <a:cs typeface="Calibri"/>
              </a:rPr>
              <a:t>.  Upon concluding an exchange, recapitulate what was understood.</a:t>
            </a:r>
            <a:endParaRPr lang="es-CR" sz="200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569913" lvl="0" indent="-284163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ClrTx/>
              <a:buAutoNum type="arabicPeriod" startAt="4"/>
            </a:pPr>
            <a:r>
              <a:rPr lang="es-CR" sz="2000" u="sng" smtClean="0">
                <a:solidFill>
                  <a:srgbClr val="FFFFFF"/>
                </a:solidFill>
                <a:latin typeface="Calibri"/>
                <a:cs typeface="Calibri"/>
              </a:rPr>
              <a:t>Paraphrase</a:t>
            </a:r>
            <a:r>
              <a:rPr lang="es-CR" sz="2000" smtClean="0">
                <a:solidFill>
                  <a:srgbClr val="FFFFFF"/>
                </a:solidFill>
                <a:latin typeface="Calibri"/>
                <a:cs typeface="Calibri"/>
              </a:rPr>
              <a:t>: Repeat in your own words what the speaker has said.</a:t>
            </a:r>
            <a:endParaRPr lang="es-CR" sz="2000" dirty="0">
              <a:solidFill>
                <a:srgbClr val="FFFFFF"/>
              </a:solidFill>
              <a:latin typeface="Calibri"/>
              <a:cs typeface="Calibri"/>
            </a:endParaRPr>
          </a:p>
          <a:p>
            <a:pPr algn="just" defTabSz="6858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s-CR" sz="2000" dirty="0">
              <a:solidFill>
                <a:srgbClr val="FFFFFF"/>
              </a:solidFill>
              <a:latin typeface="Calibri"/>
              <a:cs typeface="Calibri"/>
            </a:endParaRPr>
          </a:p>
          <a:p>
            <a:pPr algn="just" defTabSz="6858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s-ES"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00050" lvl="0" indent="-285750" algn="just">
              <a:lnSpc>
                <a:spcPct val="115000"/>
              </a:lnSpc>
              <a:buClr>
                <a:srgbClr val="FFFFFF"/>
              </a:buClr>
              <a:buSzPts val="1800"/>
              <a:buFont typeface="Wingdings" panose="05000000000000000000" pitchFamily="2" charset="2"/>
              <a:buChar char="§"/>
            </a:pPr>
            <a:endParaRPr lang="es-ES"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Shape 79">
            <a:extLst>
              <a:ext uri="{FF2B5EF4-FFF2-40B4-BE49-F238E27FC236}">
                <a16:creationId xmlns:a16="http://schemas.microsoft.com/office/drawing/2014/main" xmlns="" id="{FDB28294-B663-4680-AB10-56063096015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31059" b="37451"/>
          <a:stretch/>
        </p:blipFill>
        <p:spPr>
          <a:xfrm>
            <a:off x="7101840" y="4251960"/>
            <a:ext cx="2042160" cy="7982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7879950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5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</TotalTime>
  <Words>63</Words>
  <Application>Microsoft Office PowerPoint</Application>
  <PresentationFormat>On-screen Show (16:9)</PresentationFormat>
  <Paragraphs>19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Oswald</vt:lpstr>
      <vt:lpstr>Calibri</vt:lpstr>
      <vt:lpstr>Wingdings</vt:lpstr>
      <vt:lpstr>Simple Light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BONNIE Alexandra</dc:creator>
  <cp:lastModifiedBy>Don Marcos</cp:lastModifiedBy>
  <cp:revision>22</cp:revision>
  <dcterms:modified xsi:type="dcterms:W3CDTF">2018-04-23T19:25:12Z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9865897C-953F-41A0-A378-309538799EE8</vt:lpwstr>
  </property>
  <property fmtid="{D5CDD505-2E9C-101B-9397-08002B2CF9AE}" pid="3" name="ArticulatePath">
    <vt:lpwstr>Machote ppt - PROTECCIÓN CONSULAR  DE LAS PERSONAS TRABAJADORAS MIGRANTES</vt:lpwstr>
  </property>
</Properties>
</file>