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61" r:id="rId3"/>
    <p:sldId id="262" r:id="rId4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Oswald" panose="020B0604020202020204" charset="0"/>
      <p:regular r:id="rId10"/>
      <p:bold r:id="rId11"/>
    </p:embeddedFont>
  </p:embeddedFontLst>
  <p:custDataLst>
    <p:tags r:id="rId12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222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820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5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1227837" y="199292"/>
            <a:ext cx="6906760" cy="3959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lvl="0" indent="-457200" algn="just">
              <a:lnSpc>
                <a:spcPct val="115000"/>
              </a:lnSpc>
              <a:buClr>
                <a:srgbClr val="FFFFFF"/>
              </a:buClr>
              <a:buSzPts val="1800"/>
              <a:buAutoNum type="arabicPeriod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Designar en cada grupo:</a:t>
            </a:r>
          </a:p>
          <a:p>
            <a:pPr marL="457200" lvl="8" indent="-342900" algn="just">
              <a:lnSpc>
                <a:spcPct val="115000"/>
              </a:lnSpc>
              <a:buClr>
                <a:srgbClr val="FFFFFF"/>
              </a:buClr>
              <a:buSzPts val="1800"/>
              <a:buFontTx/>
              <a:buChar char="-"/>
            </a:pPr>
            <a:r>
              <a:rPr lang="es-ES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Grupo de trabajadores/as migrantes</a:t>
            </a:r>
          </a:p>
          <a:p>
            <a:pPr marL="457200" lvl="4" indent="-342900" algn="just">
              <a:lnSpc>
                <a:spcPct val="115000"/>
              </a:lnSpc>
              <a:buClr>
                <a:srgbClr val="FFFFFF"/>
              </a:buClr>
              <a:buSzPts val="1800"/>
              <a:buFontTx/>
              <a:buChar char="-"/>
            </a:pPr>
            <a:r>
              <a:rPr lang="es-ES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 o una Cónsul</a:t>
            </a:r>
          </a:p>
          <a:p>
            <a:pPr marL="457200" lvl="4" indent="-342900" algn="just">
              <a:lnSpc>
                <a:spcPct val="115000"/>
              </a:lnSpc>
              <a:buClr>
                <a:srgbClr val="FFFFFF"/>
              </a:buClr>
              <a:buSzPts val="1800"/>
              <a:buFontTx/>
              <a:buChar char="-"/>
            </a:pPr>
            <a:r>
              <a:rPr lang="es-ES" sz="16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Encargado del Departamento de Migración Laboral del Ministerio de Trabajo.</a:t>
            </a:r>
          </a:p>
          <a:p>
            <a:pPr marL="114300" lvl="1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 El grupo de trabajadores/as pide una audiencia al Cónsul y explica su caso (violación derechos laborales).</a:t>
            </a:r>
          </a:p>
          <a:p>
            <a:pPr marL="114300" lvl="1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3. El Cónsul pide audiencia al Departamento de Migración Laboral del Ministerio de Trabajo y le explica el caso. Le pide ayuda para resolverlo.</a:t>
            </a:r>
          </a:p>
          <a:p>
            <a:pPr marL="114300" lvl="1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4. El Departamento de Migración Laboral comunica al Cónsul </a:t>
            </a:r>
          </a:p>
          <a:p>
            <a:pPr marL="114300" lvl="1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las acciones que tomará. </a:t>
            </a:r>
          </a:p>
          <a:p>
            <a:pPr marL="114300" lvl="1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5. El Cónsul comunica al grupo de trabajadores las medidas tomadas.</a:t>
            </a: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4002E0FD-48BB-4611-9123-1E341AD0E3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55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-1" y="-75"/>
            <a:ext cx="800275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800274" y="-76"/>
            <a:ext cx="8343726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81">
            <a:extLst>
              <a:ext uri="{FF2B5EF4-FFF2-40B4-BE49-F238E27FC236}">
                <a16:creationId xmlns:a16="http://schemas.microsoft.com/office/drawing/2014/main" id="{A98C0B8F-EE91-4E73-9170-5C4F880F7995}"/>
              </a:ext>
            </a:extLst>
          </p:cNvPr>
          <p:cNvSpPr txBox="1"/>
          <p:nvPr/>
        </p:nvSpPr>
        <p:spPr>
          <a:xfrm>
            <a:off x="879231" y="234439"/>
            <a:ext cx="8006861" cy="79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algn="just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es-ES" sz="20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En cada una de las conversaciones, el Cónsul y la persona del Ministerio de Trabajo deben aplicar las </a:t>
            </a:r>
            <a:r>
              <a:rPr lang="fr-FR" sz="2000" b="1" u="sng" dirty="0">
                <a:solidFill>
                  <a:srgbClr val="FFFFFF"/>
                </a:solidFill>
                <a:latin typeface="Calibri"/>
                <a:cs typeface="Calibri"/>
              </a:rPr>
              <a:t>Cuatro </a:t>
            </a:r>
            <a:r>
              <a:rPr lang="fr-FR" sz="2000" b="1" u="sng" dirty="0" err="1">
                <a:solidFill>
                  <a:srgbClr val="FFFFFF"/>
                </a:solidFill>
                <a:latin typeface="Calibri"/>
                <a:cs typeface="Calibri"/>
              </a:rPr>
              <a:t>técnicas</a:t>
            </a:r>
            <a:r>
              <a:rPr lang="fr-FR" sz="2000" b="1" u="sng" dirty="0">
                <a:solidFill>
                  <a:srgbClr val="FFFFFF"/>
                </a:solidFill>
                <a:latin typeface="Calibri"/>
                <a:cs typeface="Calibri"/>
              </a:rPr>
              <a:t> de </a:t>
            </a:r>
            <a:r>
              <a:rPr lang="fr-FR" sz="2000" b="1" u="sng" dirty="0" err="1">
                <a:solidFill>
                  <a:srgbClr val="FFFFFF"/>
                </a:solidFill>
                <a:latin typeface="Calibri"/>
                <a:cs typeface="Calibri"/>
              </a:rPr>
              <a:t>escucha</a:t>
            </a:r>
            <a:r>
              <a:rPr lang="fr-FR" sz="2000" b="1" u="sng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fr-FR" sz="2000" b="1" u="sng" dirty="0" err="1">
                <a:solidFill>
                  <a:srgbClr val="FFFFFF"/>
                </a:solidFill>
                <a:latin typeface="Calibri"/>
                <a:cs typeface="Calibri"/>
              </a:rPr>
              <a:t>eficaz</a:t>
            </a:r>
            <a:r>
              <a:rPr lang="fr-FR" sz="20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ES" sz="2000" dirty="0">
                <a:solidFill>
                  <a:srgbClr val="FFFFFF"/>
                </a:solidFill>
                <a:latin typeface="Calibri"/>
                <a:cs typeface="Calibri"/>
                <a:sym typeface="Calibri"/>
              </a:rPr>
              <a:t>:</a:t>
            </a: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CR" sz="2000" dirty="0">
                <a:solidFill>
                  <a:srgbClr val="FFFFFF"/>
                </a:solidFill>
                <a:latin typeface="Calibri"/>
                <a:cs typeface="Calibri"/>
              </a:rPr>
              <a:t>1. El reconocimiento: dar una breve respuesta al interlocutor(a).</a:t>
            </a: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CR" sz="2000" dirty="0">
                <a:solidFill>
                  <a:srgbClr val="FFFFFF"/>
                </a:solidFill>
                <a:latin typeface="Calibri"/>
                <a:cs typeface="Calibri"/>
              </a:rPr>
              <a:t> 2. El relanzamiento: retomar la última frase o las últimas palabras del interlocutor(a) bajo </a:t>
            </a:r>
            <a:r>
              <a:rPr lang="es-CR" sz="2000" dirty="0" err="1">
                <a:solidFill>
                  <a:srgbClr val="FFFFFF"/>
                </a:solidFill>
                <a:latin typeface="Calibri"/>
                <a:cs typeface="Calibri"/>
              </a:rPr>
              <a:t>form</a:t>
            </a:r>
            <a:r>
              <a:rPr lang="es-CR" sz="2000" dirty="0">
                <a:solidFill>
                  <a:srgbClr val="FFFFFF"/>
                </a:solidFill>
                <a:latin typeface="Calibri"/>
                <a:cs typeface="Calibri"/>
              </a:rPr>
              <a:t> de pregunta seguida de una pausa.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CR" sz="2000" dirty="0">
                <a:solidFill>
                  <a:srgbClr val="FFFFFF"/>
                </a:solidFill>
                <a:latin typeface="Calibri"/>
                <a:cs typeface="Calibri"/>
              </a:rPr>
              <a:t>3. La recapitulación: al final de un intercambio es adecuado recapitular lo que se entendió.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CR" sz="2000" dirty="0">
                <a:solidFill>
                  <a:srgbClr val="FFFFFF"/>
                </a:solidFill>
                <a:latin typeface="Calibri"/>
                <a:cs typeface="Calibri"/>
              </a:rPr>
              <a:t> 4. La reformulación: repetir con sus propias palabras lo que dijo el interlocutor(a). </a:t>
            </a: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CR" sz="2000" dirty="0">
              <a:solidFill>
                <a:srgbClr val="FFFFFF"/>
              </a:solidFill>
              <a:latin typeface="Calibri"/>
              <a:cs typeface="Calibri"/>
            </a:endParaRPr>
          </a:p>
          <a:p>
            <a:pPr algn="just" defTabSz="6858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lvl="0" indent="-285750" algn="just">
              <a:lnSpc>
                <a:spcPct val="115000"/>
              </a:lnSpc>
              <a:buClr>
                <a:srgbClr val="FFFFFF"/>
              </a:buClr>
              <a:buSzPts val="1800"/>
              <a:buFont typeface="Wingdings" panose="05000000000000000000" pitchFamily="2" charset="2"/>
              <a:buChar char="§"/>
            </a:pPr>
            <a:endParaRPr lang="es-ES" sz="2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79">
            <a:extLst>
              <a:ext uri="{FF2B5EF4-FFF2-40B4-BE49-F238E27FC236}">
                <a16:creationId xmlns:a16="http://schemas.microsoft.com/office/drawing/2014/main" id="{FDB28294-B663-4680-AB10-56063096015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1059" b="37451"/>
          <a:stretch/>
        </p:blipFill>
        <p:spPr>
          <a:xfrm>
            <a:off x="7101840" y="4251960"/>
            <a:ext cx="2042160" cy="798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79950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227</Words>
  <Application>Microsoft Office PowerPoint</Application>
  <PresentationFormat>Presentación en pantalla (16:9)</PresentationFormat>
  <Paragraphs>23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Oswald</vt:lpstr>
      <vt:lpstr>Simple Light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Adriana Hidalgo</cp:lastModifiedBy>
  <cp:revision>16</cp:revision>
  <dcterms:modified xsi:type="dcterms:W3CDTF">2018-04-23T01:51:33Z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